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6" r:id="rId5"/>
    <p:sldId id="291" r:id="rId6"/>
    <p:sldId id="262" r:id="rId7"/>
    <p:sldId id="270" r:id="rId8"/>
    <p:sldId id="263" r:id="rId9"/>
    <p:sldId id="294" r:id="rId10"/>
    <p:sldId id="300" r:id="rId11"/>
    <p:sldId id="285" r:id="rId12"/>
    <p:sldId id="296" r:id="rId13"/>
    <p:sldId id="264" r:id="rId14"/>
    <p:sldId id="297" r:id="rId15"/>
    <p:sldId id="279" r:id="rId16"/>
    <p:sldId id="277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69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2802048"/>
            <a:ext cx="10372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What Can We Get from Numbers</a:t>
            </a:r>
            <a:endParaRPr lang="zh-CN" altLang="en-US" sz="4400" b="1" baseline="30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53D3A"/>
                </a:solidFill>
              </a:rPr>
              <a:t>LI GUANYU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01904" y="5150135"/>
            <a:ext cx="531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53D3A"/>
                </a:solidFill>
              </a:rPr>
              <a:t>Mathematics and Applied Mathematics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25767" y="3727024"/>
            <a:ext cx="684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Kozuka Mincho Pro H" pitchFamily="18" charset="-128"/>
                <a:ea typeface="Kozuka Mincho Pro H" pitchFamily="18" charset="-128"/>
              </a:rPr>
              <a:t>Is Mathematics Innovation or Discovery?</a:t>
            </a:r>
            <a:endParaRPr lang="zh-CN" altLang="en-US" sz="2000" dirty="0">
              <a:solidFill>
                <a:schemeClr val="bg1"/>
              </a:solidFill>
              <a:latin typeface="Kozuka Mincho Pro H" pitchFamily="18" charset="-128"/>
              <a:ea typeface="Kozuka Mincho Pro H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409822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69" name="Picture 1" descr="C:\Users\Administrator\AppData\Roaming\Tencent\Users\1031635128\QQ\WinTemp\RichOle\(541HTZ6IK0%FW}8G8YA[H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6122476" cy="1774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In mathematics we cannot do infinitely many operations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>
              <a:hlinkClick r:id="rId2" action="ppaction://hlinksldjump"/>
            </p:cNvPr>
            <p:cNvSpPr/>
            <p:nvPr/>
          </p:nvSpPr>
          <p:spPr>
            <a:xfrm>
              <a:off x="695325" y="1013859"/>
              <a:ext cx="214193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Translation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Infinite sum means the limit of terminated sum.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396615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What does limit mean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A kind of relation describing “very close”.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101" y="5122631"/>
            <a:ext cx="11361795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If we want to make this meaningful, we have to change the notion of distance/topology.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7FCC8-58B4-4528-B42C-D8AF0774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768" y="1959661"/>
            <a:ext cx="6611256" cy="1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65389" y="2145688"/>
              <a:ext cx="10026611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Imagine we have plenty of boxes and it represents the topology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53612"/>
            <a:chOff x="0" y="2757455"/>
            <a:chExt cx="12192001" cy="1953612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The relation can be described as “in the same box”.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Shift invariance and something else.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23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DO NOT arrange the numbers in a line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10"/>
          <p:cNvSpPr txBox="1"/>
          <p:nvPr/>
        </p:nvSpPr>
        <p:spPr>
          <a:xfrm>
            <a:off x="695324" y="287665"/>
            <a:ext cx="797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A visualized interpretation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69121-53AB-40EF-8BFE-A132D4BC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71687"/>
            <a:ext cx="95440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2552" y="1177289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96479" y="2288789"/>
            <a:ext cx="2837084" cy="1819188"/>
            <a:chOff x="4887548" y="1124584"/>
            <a:chExt cx="2618720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8" y="1178873"/>
              <a:ext cx="2618720" cy="2085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What’s more</a:t>
              </a:r>
              <a:endPara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593525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More questions 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009868" y="833845"/>
            <a:ext cx="8034883" cy="695881"/>
            <a:chOff x="1859743" y="2101910"/>
            <a:chExt cx="9636932" cy="1327090"/>
          </a:xfrm>
        </p:grpSpPr>
        <p:sp>
          <p:nvSpPr>
            <p:cNvPr id="7" name="矩形 6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859744" y="2257624"/>
              <a:ext cx="9636931" cy="93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Can we get a distance function like this of rational numbers? </a:t>
              </a:r>
            </a:p>
          </p:txBody>
        </p:sp>
      </p:grpSp>
      <p:grpSp>
        <p:nvGrpSpPr>
          <p:cNvPr id="9" name="组合 4"/>
          <p:cNvGrpSpPr/>
          <p:nvPr/>
        </p:nvGrpSpPr>
        <p:grpSpPr>
          <a:xfrm>
            <a:off x="2025792" y="2023475"/>
            <a:ext cx="8034883" cy="695881"/>
            <a:chOff x="1859743" y="2101910"/>
            <a:chExt cx="9636932" cy="1327090"/>
          </a:xfrm>
        </p:grpSpPr>
        <p:sp>
          <p:nvSpPr>
            <p:cNvPr id="10" name="矩形 9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59744" y="2257624"/>
              <a:ext cx="9636931" cy="93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Is this topological space complete? What is the completion? </a:t>
              </a:r>
            </a:p>
          </p:txBody>
        </p:sp>
      </p:grpSp>
      <p:grpSp>
        <p:nvGrpSpPr>
          <p:cNvPr id="12" name="组合 4"/>
          <p:cNvGrpSpPr/>
          <p:nvPr/>
        </p:nvGrpSpPr>
        <p:grpSpPr>
          <a:xfrm>
            <a:off x="2014419" y="3172161"/>
            <a:ext cx="8034883" cy="695881"/>
            <a:chOff x="1859743" y="2101910"/>
            <a:chExt cx="9636932" cy="1327090"/>
          </a:xfrm>
        </p:grpSpPr>
        <p:sp>
          <p:nvSpPr>
            <p:cNvPr id="13" name="矩形 12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59744" y="2257624"/>
              <a:ext cx="9636931" cy="1056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What is the algebraic closure of the completion? </a:t>
              </a: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2043989" y="4593803"/>
            <a:ext cx="8034883" cy="695881"/>
            <a:chOff x="1859743" y="2101910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2257624"/>
              <a:ext cx="9636931" cy="93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Why we choose prime numbers?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Go back to the story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Have a new formula.</a:t>
            </a: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Need to change something to explain the result.</a:t>
            </a:r>
          </a:p>
        </p:txBody>
      </p:sp>
      <p:sp>
        <p:nvSpPr>
          <p:cNvPr id="19" name="矩形 18"/>
          <p:cNvSpPr/>
          <p:nvPr/>
        </p:nvSpPr>
        <p:spPr>
          <a:xfrm>
            <a:off x="8707272" y="3444549"/>
            <a:ext cx="2251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Get a new definition of distance.</a:t>
            </a: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Ultimate Conclusion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</a:rPr>
              <a:t>Discovery </a:t>
            </a:r>
            <a:r>
              <a:rPr lang="en-US" altLang="zh-CN" sz="2800" b="1" dirty="0" err="1">
                <a:latin typeface="微软雅黑" panose="020B0503020204020204" pitchFamily="34" charset="-122"/>
              </a:rPr>
              <a:t>v.s</a:t>
            </a:r>
            <a:r>
              <a:rPr lang="en-US" altLang="zh-CN" sz="2800" b="1" dirty="0">
                <a:latin typeface="微软雅黑" panose="020B0503020204020204" pitchFamily="34" charset="-122"/>
              </a:rPr>
              <a:t>. Invention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92217" y="3061023"/>
            <a:ext cx="3376535" cy="1245425"/>
            <a:chOff x="794881" y="1013859"/>
            <a:chExt cx="3376535" cy="1245425"/>
          </a:xfrm>
        </p:grpSpPr>
        <p:grpSp>
          <p:nvGrpSpPr>
            <p:cNvPr id="33" name="组合 32"/>
            <p:cNvGrpSpPr/>
            <p:nvPr/>
          </p:nvGrpSpPr>
          <p:grpSpPr>
            <a:xfrm>
              <a:off x="794881" y="1117262"/>
              <a:ext cx="1142022" cy="1142022"/>
              <a:chOff x="794881" y="1048888"/>
              <a:chExt cx="1142022" cy="114202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94881" y="1048888"/>
                <a:ext cx="1142022" cy="114202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27705" y="1277340"/>
                <a:ext cx="676374" cy="685120"/>
                <a:chOff x="7639243" y="2325084"/>
                <a:chExt cx="726802" cy="736201"/>
              </a:xfrm>
            </p:grpSpPr>
            <p:sp>
              <p:nvSpPr>
                <p:cNvPr id="12" name="Freeform 9"/>
                <p:cNvSpPr>
                  <a:spLocks noEditPoints="1"/>
                </p:cNvSpPr>
                <p:nvPr/>
              </p:nvSpPr>
              <p:spPr bwMode="auto">
                <a:xfrm>
                  <a:off x="7639243" y="2621131"/>
                  <a:ext cx="440154" cy="440154"/>
                </a:xfrm>
                <a:custGeom>
                  <a:avLst/>
                  <a:gdLst>
                    <a:gd name="T0" fmla="*/ 508 w 562"/>
                    <a:gd name="T1" fmla="*/ 110 h 562"/>
                    <a:gd name="T2" fmla="*/ 398 w 562"/>
                    <a:gd name="T3" fmla="*/ 108 h 562"/>
                    <a:gd name="T4" fmla="*/ 380 w 562"/>
                    <a:gd name="T5" fmla="*/ 98 h 562"/>
                    <a:gd name="T6" fmla="*/ 340 w 562"/>
                    <a:gd name="T7" fmla="*/ 82 h 562"/>
                    <a:gd name="T8" fmla="*/ 320 w 562"/>
                    <a:gd name="T9" fmla="*/ 0 h 562"/>
                    <a:gd name="T10" fmla="*/ 242 w 562"/>
                    <a:gd name="T11" fmla="*/ 76 h 562"/>
                    <a:gd name="T12" fmla="*/ 220 w 562"/>
                    <a:gd name="T13" fmla="*/ 82 h 562"/>
                    <a:gd name="T14" fmla="*/ 182 w 562"/>
                    <a:gd name="T15" fmla="*/ 98 h 562"/>
                    <a:gd name="T16" fmla="*/ 110 w 562"/>
                    <a:gd name="T17" fmla="*/ 54 h 562"/>
                    <a:gd name="T18" fmla="*/ 108 w 562"/>
                    <a:gd name="T19" fmla="*/ 164 h 562"/>
                    <a:gd name="T20" fmla="*/ 98 w 562"/>
                    <a:gd name="T21" fmla="*/ 182 h 562"/>
                    <a:gd name="T22" fmla="*/ 82 w 562"/>
                    <a:gd name="T23" fmla="*/ 220 h 562"/>
                    <a:gd name="T24" fmla="*/ 0 w 562"/>
                    <a:gd name="T25" fmla="*/ 242 h 562"/>
                    <a:gd name="T26" fmla="*/ 78 w 562"/>
                    <a:gd name="T27" fmla="*/ 320 h 562"/>
                    <a:gd name="T28" fmla="*/ 82 w 562"/>
                    <a:gd name="T29" fmla="*/ 340 h 562"/>
                    <a:gd name="T30" fmla="*/ 98 w 562"/>
                    <a:gd name="T31" fmla="*/ 378 h 562"/>
                    <a:gd name="T32" fmla="*/ 54 w 562"/>
                    <a:gd name="T33" fmla="*/ 452 h 562"/>
                    <a:gd name="T34" fmla="*/ 164 w 562"/>
                    <a:gd name="T35" fmla="*/ 452 h 562"/>
                    <a:gd name="T36" fmla="*/ 182 w 562"/>
                    <a:gd name="T37" fmla="*/ 464 h 562"/>
                    <a:gd name="T38" fmla="*/ 220 w 562"/>
                    <a:gd name="T39" fmla="*/ 480 h 562"/>
                    <a:gd name="T40" fmla="*/ 242 w 562"/>
                    <a:gd name="T41" fmla="*/ 562 h 562"/>
                    <a:gd name="T42" fmla="*/ 320 w 562"/>
                    <a:gd name="T43" fmla="*/ 484 h 562"/>
                    <a:gd name="T44" fmla="*/ 340 w 562"/>
                    <a:gd name="T45" fmla="*/ 478 h 562"/>
                    <a:gd name="T46" fmla="*/ 380 w 562"/>
                    <a:gd name="T47" fmla="*/ 464 h 562"/>
                    <a:gd name="T48" fmla="*/ 452 w 562"/>
                    <a:gd name="T49" fmla="*/ 506 h 562"/>
                    <a:gd name="T50" fmla="*/ 452 w 562"/>
                    <a:gd name="T51" fmla="*/ 396 h 562"/>
                    <a:gd name="T52" fmla="*/ 464 w 562"/>
                    <a:gd name="T53" fmla="*/ 378 h 562"/>
                    <a:gd name="T54" fmla="*/ 480 w 562"/>
                    <a:gd name="T55" fmla="*/ 340 h 562"/>
                    <a:gd name="T56" fmla="*/ 562 w 562"/>
                    <a:gd name="T57" fmla="*/ 320 h 562"/>
                    <a:gd name="T58" fmla="*/ 484 w 562"/>
                    <a:gd name="T59" fmla="*/ 240 h 562"/>
                    <a:gd name="T60" fmla="*/ 480 w 562"/>
                    <a:gd name="T61" fmla="*/ 220 h 562"/>
                    <a:gd name="T62" fmla="*/ 464 w 562"/>
                    <a:gd name="T63" fmla="*/ 182 h 562"/>
                    <a:gd name="T64" fmla="*/ 452 w 562"/>
                    <a:gd name="T65" fmla="*/ 164 h 562"/>
                    <a:gd name="T66" fmla="*/ 280 w 562"/>
                    <a:gd name="T67" fmla="*/ 366 h 562"/>
                    <a:gd name="T68" fmla="*/ 248 w 562"/>
                    <a:gd name="T69" fmla="*/ 360 h 562"/>
                    <a:gd name="T70" fmla="*/ 220 w 562"/>
                    <a:gd name="T71" fmla="*/ 342 h 562"/>
                    <a:gd name="T72" fmla="*/ 202 w 562"/>
                    <a:gd name="T73" fmla="*/ 314 h 562"/>
                    <a:gd name="T74" fmla="*/ 194 w 562"/>
                    <a:gd name="T75" fmla="*/ 280 h 562"/>
                    <a:gd name="T76" fmla="*/ 196 w 562"/>
                    <a:gd name="T77" fmla="*/ 262 h 562"/>
                    <a:gd name="T78" fmla="*/ 210 w 562"/>
                    <a:gd name="T79" fmla="*/ 232 h 562"/>
                    <a:gd name="T80" fmla="*/ 232 w 562"/>
                    <a:gd name="T81" fmla="*/ 210 h 562"/>
                    <a:gd name="T82" fmla="*/ 264 w 562"/>
                    <a:gd name="T83" fmla="*/ 196 h 562"/>
                    <a:gd name="T84" fmla="*/ 280 w 562"/>
                    <a:gd name="T85" fmla="*/ 194 h 562"/>
                    <a:gd name="T86" fmla="*/ 314 w 562"/>
                    <a:gd name="T87" fmla="*/ 202 h 562"/>
                    <a:gd name="T88" fmla="*/ 342 w 562"/>
                    <a:gd name="T89" fmla="*/ 220 h 562"/>
                    <a:gd name="T90" fmla="*/ 360 w 562"/>
                    <a:gd name="T91" fmla="*/ 246 h 562"/>
                    <a:gd name="T92" fmla="*/ 366 w 562"/>
                    <a:gd name="T93" fmla="*/ 280 h 562"/>
                    <a:gd name="T94" fmla="*/ 366 w 562"/>
                    <a:gd name="T95" fmla="*/ 298 h 562"/>
                    <a:gd name="T96" fmla="*/ 352 w 562"/>
                    <a:gd name="T97" fmla="*/ 328 h 562"/>
                    <a:gd name="T98" fmla="*/ 328 w 562"/>
                    <a:gd name="T99" fmla="*/ 352 h 562"/>
                    <a:gd name="T100" fmla="*/ 298 w 562"/>
                    <a:gd name="T101" fmla="*/ 364 h 562"/>
                    <a:gd name="T102" fmla="*/ 280 w 562"/>
                    <a:gd name="T103" fmla="*/ 366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62" h="562">
                      <a:moveTo>
                        <a:pt x="452" y="164"/>
                      </a:moveTo>
                      <a:lnTo>
                        <a:pt x="508" y="110"/>
                      </a:lnTo>
                      <a:lnTo>
                        <a:pt x="452" y="5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80" y="98"/>
                      </a:lnTo>
                      <a:lnTo>
                        <a:pt x="360" y="88"/>
                      </a:lnTo>
                      <a:lnTo>
                        <a:pt x="340" y="82"/>
                      </a:lnTo>
                      <a:lnTo>
                        <a:pt x="320" y="76"/>
                      </a:lnTo>
                      <a:lnTo>
                        <a:pt x="320" y="0"/>
                      </a:lnTo>
                      <a:lnTo>
                        <a:pt x="242" y="0"/>
                      </a:lnTo>
                      <a:lnTo>
                        <a:pt x="242" y="76"/>
                      </a:lnTo>
                      <a:lnTo>
                        <a:pt x="242" y="76"/>
                      </a:lnTo>
                      <a:lnTo>
                        <a:pt x="220" y="82"/>
                      </a:lnTo>
                      <a:lnTo>
                        <a:pt x="202" y="88"/>
                      </a:lnTo>
                      <a:lnTo>
                        <a:pt x="182" y="98"/>
                      </a:lnTo>
                      <a:lnTo>
                        <a:pt x="164" y="108"/>
                      </a:lnTo>
                      <a:lnTo>
                        <a:pt x="110" y="54"/>
                      </a:lnTo>
                      <a:lnTo>
                        <a:pt x="54" y="110"/>
                      </a:lnTo>
                      <a:lnTo>
                        <a:pt x="108" y="164"/>
                      </a:lnTo>
                      <a:lnTo>
                        <a:pt x="108" y="164"/>
                      </a:lnTo>
                      <a:lnTo>
                        <a:pt x="98" y="182"/>
                      </a:lnTo>
                      <a:lnTo>
                        <a:pt x="90" y="200"/>
                      </a:lnTo>
                      <a:lnTo>
                        <a:pt x="82" y="220"/>
                      </a:lnTo>
                      <a:lnTo>
                        <a:pt x="78" y="242"/>
                      </a:lnTo>
                      <a:lnTo>
                        <a:pt x="0" y="242"/>
                      </a:lnTo>
                      <a:lnTo>
                        <a:pt x="0" y="320"/>
                      </a:lnTo>
                      <a:lnTo>
                        <a:pt x="78" y="320"/>
                      </a:lnTo>
                      <a:lnTo>
                        <a:pt x="78" y="320"/>
                      </a:lnTo>
                      <a:lnTo>
                        <a:pt x="82" y="340"/>
                      </a:lnTo>
                      <a:lnTo>
                        <a:pt x="90" y="360"/>
                      </a:lnTo>
                      <a:lnTo>
                        <a:pt x="98" y="378"/>
                      </a:lnTo>
                      <a:lnTo>
                        <a:pt x="108" y="396"/>
                      </a:lnTo>
                      <a:lnTo>
                        <a:pt x="54" y="452"/>
                      </a:lnTo>
                      <a:lnTo>
                        <a:pt x="110" y="506"/>
                      </a:lnTo>
                      <a:lnTo>
                        <a:pt x="164" y="452"/>
                      </a:lnTo>
                      <a:lnTo>
                        <a:pt x="164" y="452"/>
                      </a:lnTo>
                      <a:lnTo>
                        <a:pt x="182" y="464"/>
                      </a:lnTo>
                      <a:lnTo>
                        <a:pt x="202" y="472"/>
                      </a:lnTo>
                      <a:lnTo>
                        <a:pt x="220" y="480"/>
                      </a:lnTo>
                      <a:lnTo>
                        <a:pt x="242" y="484"/>
                      </a:lnTo>
                      <a:lnTo>
                        <a:pt x="242" y="562"/>
                      </a:lnTo>
                      <a:lnTo>
                        <a:pt x="320" y="562"/>
                      </a:lnTo>
                      <a:lnTo>
                        <a:pt x="320" y="484"/>
                      </a:lnTo>
                      <a:lnTo>
                        <a:pt x="320" y="484"/>
                      </a:lnTo>
                      <a:lnTo>
                        <a:pt x="340" y="478"/>
                      </a:lnTo>
                      <a:lnTo>
                        <a:pt x="360" y="472"/>
                      </a:lnTo>
                      <a:lnTo>
                        <a:pt x="380" y="464"/>
                      </a:lnTo>
                      <a:lnTo>
                        <a:pt x="398" y="452"/>
                      </a:lnTo>
                      <a:lnTo>
                        <a:pt x="452" y="506"/>
                      </a:lnTo>
                      <a:lnTo>
                        <a:pt x="508" y="452"/>
                      </a:lnTo>
                      <a:lnTo>
                        <a:pt x="452" y="396"/>
                      </a:lnTo>
                      <a:lnTo>
                        <a:pt x="452" y="396"/>
                      </a:lnTo>
                      <a:lnTo>
                        <a:pt x="464" y="378"/>
                      </a:lnTo>
                      <a:lnTo>
                        <a:pt x="472" y="360"/>
                      </a:lnTo>
                      <a:lnTo>
                        <a:pt x="480" y="340"/>
                      </a:lnTo>
                      <a:lnTo>
                        <a:pt x="484" y="320"/>
                      </a:lnTo>
                      <a:lnTo>
                        <a:pt x="562" y="320"/>
                      </a:lnTo>
                      <a:lnTo>
                        <a:pt x="562" y="240"/>
                      </a:lnTo>
                      <a:lnTo>
                        <a:pt x="484" y="240"/>
                      </a:lnTo>
                      <a:lnTo>
                        <a:pt x="484" y="240"/>
                      </a:lnTo>
                      <a:lnTo>
                        <a:pt x="480" y="220"/>
                      </a:lnTo>
                      <a:lnTo>
                        <a:pt x="472" y="200"/>
                      </a:lnTo>
                      <a:lnTo>
                        <a:pt x="464" y="182"/>
                      </a:lnTo>
                      <a:lnTo>
                        <a:pt x="452" y="164"/>
                      </a:lnTo>
                      <a:lnTo>
                        <a:pt x="452" y="164"/>
                      </a:lnTo>
                      <a:close/>
                      <a:moveTo>
                        <a:pt x="280" y="366"/>
                      </a:moveTo>
                      <a:lnTo>
                        <a:pt x="280" y="366"/>
                      </a:lnTo>
                      <a:lnTo>
                        <a:pt x="264" y="364"/>
                      </a:lnTo>
                      <a:lnTo>
                        <a:pt x="248" y="360"/>
                      </a:lnTo>
                      <a:lnTo>
                        <a:pt x="232" y="352"/>
                      </a:lnTo>
                      <a:lnTo>
                        <a:pt x="220" y="342"/>
                      </a:lnTo>
                      <a:lnTo>
                        <a:pt x="210" y="328"/>
                      </a:lnTo>
                      <a:lnTo>
                        <a:pt x="202" y="314"/>
                      </a:lnTo>
                      <a:lnTo>
                        <a:pt x="196" y="298"/>
                      </a:lnTo>
                      <a:lnTo>
                        <a:pt x="194" y="280"/>
                      </a:lnTo>
                      <a:lnTo>
                        <a:pt x="194" y="280"/>
                      </a:lnTo>
                      <a:lnTo>
                        <a:pt x="196" y="262"/>
                      </a:lnTo>
                      <a:lnTo>
                        <a:pt x="202" y="246"/>
                      </a:lnTo>
                      <a:lnTo>
                        <a:pt x="210" y="232"/>
                      </a:lnTo>
                      <a:lnTo>
                        <a:pt x="220" y="220"/>
                      </a:lnTo>
                      <a:lnTo>
                        <a:pt x="232" y="210"/>
                      </a:lnTo>
                      <a:lnTo>
                        <a:pt x="248" y="202"/>
                      </a:lnTo>
                      <a:lnTo>
                        <a:pt x="264" y="196"/>
                      </a:lnTo>
                      <a:lnTo>
                        <a:pt x="280" y="194"/>
                      </a:lnTo>
                      <a:lnTo>
                        <a:pt x="280" y="194"/>
                      </a:lnTo>
                      <a:lnTo>
                        <a:pt x="298" y="196"/>
                      </a:lnTo>
                      <a:lnTo>
                        <a:pt x="314" y="202"/>
                      </a:lnTo>
                      <a:lnTo>
                        <a:pt x="328" y="210"/>
                      </a:lnTo>
                      <a:lnTo>
                        <a:pt x="342" y="220"/>
                      </a:lnTo>
                      <a:lnTo>
                        <a:pt x="352" y="232"/>
                      </a:lnTo>
                      <a:lnTo>
                        <a:pt x="360" y="246"/>
                      </a:lnTo>
                      <a:lnTo>
                        <a:pt x="366" y="262"/>
                      </a:lnTo>
                      <a:lnTo>
                        <a:pt x="366" y="280"/>
                      </a:lnTo>
                      <a:lnTo>
                        <a:pt x="366" y="280"/>
                      </a:lnTo>
                      <a:lnTo>
                        <a:pt x="366" y="298"/>
                      </a:lnTo>
                      <a:lnTo>
                        <a:pt x="360" y="314"/>
                      </a:lnTo>
                      <a:lnTo>
                        <a:pt x="352" y="328"/>
                      </a:lnTo>
                      <a:lnTo>
                        <a:pt x="342" y="342"/>
                      </a:lnTo>
                      <a:lnTo>
                        <a:pt x="328" y="352"/>
                      </a:lnTo>
                      <a:lnTo>
                        <a:pt x="314" y="360"/>
                      </a:lnTo>
                      <a:lnTo>
                        <a:pt x="298" y="364"/>
                      </a:lnTo>
                      <a:lnTo>
                        <a:pt x="280" y="366"/>
                      </a:lnTo>
                      <a:lnTo>
                        <a:pt x="280" y="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10"/>
                <p:cNvSpPr>
                  <a:spLocks noEditPoints="1"/>
                </p:cNvSpPr>
                <p:nvPr/>
              </p:nvSpPr>
              <p:spPr bwMode="auto">
                <a:xfrm>
                  <a:off x="7799014" y="2325084"/>
                  <a:ext cx="567031" cy="570164"/>
                </a:xfrm>
                <a:custGeom>
                  <a:avLst/>
                  <a:gdLst>
                    <a:gd name="T0" fmla="*/ 704 w 724"/>
                    <a:gd name="T1" fmla="*/ 616 h 728"/>
                    <a:gd name="T2" fmla="*/ 706 w 724"/>
                    <a:gd name="T3" fmla="*/ 616 h 728"/>
                    <a:gd name="T4" fmla="*/ 322 w 724"/>
                    <a:gd name="T5" fmla="*/ 232 h 728"/>
                    <a:gd name="T6" fmla="*/ 322 w 724"/>
                    <a:gd name="T7" fmla="*/ 50 h 728"/>
                    <a:gd name="T8" fmla="*/ 136 w 724"/>
                    <a:gd name="T9" fmla="*/ 0 h 728"/>
                    <a:gd name="T10" fmla="*/ 116 w 724"/>
                    <a:gd name="T11" fmla="*/ 20 h 728"/>
                    <a:gd name="T12" fmla="*/ 214 w 724"/>
                    <a:gd name="T13" fmla="*/ 118 h 728"/>
                    <a:gd name="T14" fmla="*/ 118 w 724"/>
                    <a:gd name="T15" fmla="*/ 214 h 728"/>
                    <a:gd name="T16" fmla="*/ 20 w 724"/>
                    <a:gd name="T17" fmla="*/ 116 h 728"/>
                    <a:gd name="T18" fmla="*/ 0 w 724"/>
                    <a:gd name="T19" fmla="*/ 136 h 728"/>
                    <a:gd name="T20" fmla="*/ 50 w 724"/>
                    <a:gd name="T21" fmla="*/ 322 h 728"/>
                    <a:gd name="T22" fmla="*/ 226 w 724"/>
                    <a:gd name="T23" fmla="*/ 322 h 728"/>
                    <a:gd name="T24" fmla="*/ 226 w 724"/>
                    <a:gd name="T25" fmla="*/ 322 h 728"/>
                    <a:gd name="T26" fmla="*/ 610 w 724"/>
                    <a:gd name="T27" fmla="*/ 710 h 728"/>
                    <a:gd name="T28" fmla="*/ 612 w 724"/>
                    <a:gd name="T29" fmla="*/ 710 h 728"/>
                    <a:gd name="T30" fmla="*/ 612 w 724"/>
                    <a:gd name="T31" fmla="*/ 710 h 728"/>
                    <a:gd name="T32" fmla="*/ 622 w 724"/>
                    <a:gd name="T33" fmla="*/ 718 h 728"/>
                    <a:gd name="T34" fmla="*/ 634 w 724"/>
                    <a:gd name="T35" fmla="*/ 724 h 728"/>
                    <a:gd name="T36" fmla="*/ 646 w 724"/>
                    <a:gd name="T37" fmla="*/ 728 h 728"/>
                    <a:gd name="T38" fmla="*/ 658 w 724"/>
                    <a:gd name="T39" fmla="*/ 728 h 728"/>
                    <a:gd name="T40" fmla="*/ 670 w 724"/>
                    <a:gd name="T41" fmla="*/ 728 h 728"/>
                    <a:gd name="T42" fmla="*/ 682 w 724"/>
                    <a:gd name="T43" fmla="*/ 724 h 728"/>
                    <a:gd name="T44" fmla="*/ 694 w 724"/>
                    <a:gd name="T45" fmla="*/ 718 h 728"/>
                    <a:gd name="T46" fmla="*/ 704 w 724"/>
                    <a:gd name="T47" fmla="*/ 710 h 728"/>
                    <a:gd name="T48" fmla="*/ 704 w 724"/>
                    <a:gd name="T49" fmla="*/ 710 h 728"/>
                    <a:gd name="T50" fmla="*/ 712 w 724"/>
                    <a:gd name="T51" fmla="*/ 700 h 728"/>
                    <a:gd name="T52" fmla="*/ 718 w 724"/>
                    <a:gd name="T53" fmla="*/ 688 h 728"/>
                    <a:gd name="T54" fmla="*/ 722 w 724"/>
                    <a:gd name="T55" fmla="*/ 676 h 728"/>
                    <a:gd name="T56" fmla="*/ 724 w 724"/>
                    <a:gd name="T57" fmla="*/ 664 h 728"/>
                    <a:gd name="T58" fmla="*/ 722 w 724"/>
                    <a:gd name="T59" fmla="*/ 652 h 728"/>
                    <a:gd name="T60" fmla="*/ 718 w 724"/>
                    <a:gd name="T61" fmla="*/ 638 h 728"/>
                    <a:gd name="T62" fmla="*/ 712 w 724"/>
                    <a:gd name="T63" fmla="*/ 628 h 728"/>
                    <a:gd name="T64" fmla="*/ 704 w 724"/>
                    <a:gd name="T65" fmla="*/ 616 h 728"/>
                    <a:gd name="T66" fmla="*/ 704 w 724"/>
                    <a:gd name="T67" fmla="*/ 616 h 728"/>
                    <a:gd name="T68" fmla="*/ 680 w 724"/>
                    <a:gd name="T69" fmla="*/ 686 h 728"/>
                    <a:gd name="T70" fmla="*/ 680 w 724"/>
                    <a:gd name="T71" fmla="*/ 686 h 728"/>
                    <a:gd name="T72" fmla="*/ 670 w 724"/>
                    <a:gd name="T73" fmla="*/ 692 h 728"/>
                    <a:gd name="T74" fmla="*/ 658 w 724"/>
                    <a:gd name="T75" fmla="*/ 694 h 728"/>
                    <a:gd name="T76" fmla="*/ 648 w 724"/>
                    <a:gd name="T77" fmla="*/ 692 h 728"/>
                    <a:gd name="T78" fmla="*/ 642 w 724"/>
                    <a:gd name="T79" fmla="*/ 690 h 728"/>
                    <a:gd name="T80" fmla="*/ 638 w 724"/>
                    <a:gd name="T81" fmla="*/ 686 h 728"/>
                    <a:gd name="T82" fmla="*/ 638 w 724"/>
                    <a:gd name="T83" fmla="*/ 686 h 728"/>
                    <a:gd name="T84" fmla="*/ 632 w 724"/>
                    <a:gd name="T85" fmla="*/ 676 h 728"/>
                    <a:gd name="T86" fmla="*/ 630 w 724"/>
                    <a:gd name="T87" fmla="*/ 664 h 728"/>
                    <a:gd name="T88" fmla="*/ 632 w 724"/>
                    <a:gd name="T89" fmla="*/ 654 h 728"/>
                    <a:gd name="T90" fmla="*/ 638 w 724"/>
                    <a:gd name="T91" fmla="*/ 644 h 728"/>
                    <a:gd name="T92" fmla="*/ 638 w 724"/>
                    <a:gd name="T93" fmla="*/ 644 h 728"/>
                    <a:gd name="T94" fmla="*/ 648 w 724"/>
                    <a:gd name="T95" fmla="*/ 638 h 728"/>
                    <a:gd name="T96" fmla="*/ 658 w 724"/>
                    <a:gd name="T97" fmla="*/ 636 h 728"/>
                    <a:gd name="T98" fmla="*/ 670 w 724"/>
                    <a:gd name="T99" fmla="*/ 638 h 728"/>
                    <a:gd name="T100" fmla="*/ 680 w 724"/>
                    <a:gd name="T101" fmla="*/ 644 h 728"/>
                    <a:gd name="T102" fmla="*/ 680 w 724"/>
                    <a:gd name="T103" fmla="*/ 644 h 728"/>
                    <a:gd name="T104" fmla="*/ 686 w 724"/>
                    <a:gd name="T105" fmla="*/ 654 h 728"/>
                    <a:gd name="T106" fmla="*/ 688 w 724"/>
                    <a:gd name="T107" fmla="*/ 664 h 728"/>
                    <a:gd name="T108" fmla="*/ 686 w 724"/>
                    <a:gd name="T109" fmla="*/ 676 h 728"/>
                    <a:gd name="T110" fmla="*/ 684 w 724"/>
                    <a:gd name="T111" fmla="*/ 680 h 728"/>
                    <a:gd name="T112" fmla="*/ 680 w 724"/>
                    <a:gd name="T113" fmla="*/ 686 h 728"/>
                    <a:gd name="T114" fmla="*/ 680 w 724"/>
                    <a:gd name="T115" fmla="*/ 686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24" h="728">
                      <a:moveTo>
                        <a:pt x="704" y="616"/>
                      </a:moveTo>
                      <a:lnTo>
                        <a:pt x="706" y="616"/>
                      </a:lnTo>
                      <a:lnTo>
                        <a:pt x="322" y="232"/>
                      </a:lnTo>
                      <a:lnTo>
                        <a:pt x="322" y="50"/>
                      </a:lnTo>
                      <a:lnTo>
                        <a:pt x="136" y="0"/>
                      </a:lnTo>
                      <a:lnTo>
                        <a:pt x="116" y="20"/>
                      </a:lnTo>
                      <a:lnTo>
                        <a:pt x="214" y="118"/>
                      </a:lnTo>
                      <a:lnTo>
                        <a:pt x="118" y="214"/>
                      </a:lnTo>
                      <a:lnTo>
                        <a:pt x="20" y="116"/>
                      </a:lnTo>
                      <a:lnTo>
                        <a:pt x="0" y="136"/>
                      </a:lnTo>
                      <a:lnTo>
                        <a:pt x="50" y="322"/>
                      </a:lnTo>
                      <a:lnTo>
                        <a:pt x="226" y="322"/>
                      </a:lnTo>
                      <a:lnTo>
                        <a:pt x="226" y="322"/>
                      </a:lnTo>
                      <a:lnTo>
                        <a:pt x="610" y="710"/>
                      </a:lnTo>
                      <a:lnTo>
                        <a:pt x="612" y="710"/>
                      </a:lnTo>
                      <a:lnTo>
                        <a:pt x="612" y="710"/>
                      </a:lnTo>
                      <a:lnTo>
                        <a:pt x="622" y="718"/>
                      </a:lnTo>
                      <a:lnTo>
                        <a:pt x="634" y="724"/>
                      </a:lnTo>
                      <a:lnTo>
                        <a:pt x="646" y="728"/>
                      </a:lnTo>
                      <a:lnTo>
                        <a:pt x="658" y="728"/>
                      </a:lnTo>
                      <a:lnTo>
                        <a:pt x="670" y="728"/>
                      </a:lnTo>
                      <a:lnTo>
                        <a:pt x="682" y="724"/>
                      </a:lnTo>
                      <a:lnTo>
                        <a:pt x="694" y="718"/>
                      </a:lnTo>
                      <a:lnTo>
                        <a:pt x="704" y="710"/>
                      </a:lnTo>
                      <a:lnTo>
                        <a:pt x="704" y="710"/>
                      </a:lnTo>
                      <a:lnTo>
                        <a:pt x="712" y="700"/>
                      </a:lnTo>
                      <a:lnTo>
                        <a:pt x="718" y="688"/>
                      </a:lnTo>
                      <a:lnTo>
                        <a:pt x="722" y="676"/>
                      </a:lnTo>
                      <a:lnTo>
                        <a:pt x="724" y="664"/>
                      </a:lnTo>
                      <a:lnTo>
                        <a:pt x="722" y="652"/>
                      </a:lnTo>
                      <a:lnTo>
                        <a:pt x="718" y="638"/>
                      </a:lnTo>
                      <a:lnTo>
                        <a:pt x="712" y="628"/>
                      </a:lnTo>
                      <a:lnTo>
                        <a:pt x="704" y="616"/>
                      </a:lnTo>
                      <a:lnTo>
                        <a:pt x="704" y="616"/>
                      </a:lnTo>
                      <a:close/>
                      <a:moveTo>
                        <a:pt x="680" y="686"/>
                      </a:moveTo>
                      <a:lnTo>
                        <a:pt x="680" y="686"/>
                      </a:lnTo>
                      <a:lnTo>
                        <a:pt x="670" y="692"/>
                      </a:lnTo>
                      <a:lnTo>
                        <a:pt x="658" y="694"/>
                      </a:lnTo>
                      <a:lnTo>
                        <a:pt x="648" y="692"/>
                      </a:lnTo>
                      <a:lnTo>
                        <a:pt x="642" y="690"/>
                      </a:lnTo>
                      <a:lnTo>
                        <a:pt x="638" y="686"/>
                      </a:lnTo>
                      <a:lnTo>
                        <a:pt x="638" y="686"/>
                      </a:lnTo>
                      <a:lnTo>
                        <a:pt x="632" y="676"/>
                      </a:lnTo>
                      <a:lnTo>
                        <a:pt x="630" y="664"/>
                      </a:lnTo>
                      <a:lnTo>
                        <a:pt x="632" y="654"/>
                      </a:lnTo>
                      <a:lnTo>
                        <a:pt x="638" y="644"/>
                      </a:lnTo>
                      <a:lnTo>
                        <a:pt x="638" y="644"/>
                      </a:lnTo>
                      <a:lnTo>
                        <a:pt x="648" y="638"/>
                      </a:lnTo>
                      <a:lnTo>
                        <a:pt x="658" y="636"/>
                      </a:lnTo>
                      <a:lnTo>
                        <a:pt x="670" y="638"/>
                      </a:lnTo>
                      <a:lnTo>
                        <a:pt x="680" y="644"/>
                      </a:lnTo>
                      <a:lnTo>
                        <a:pt x="680" y="644"/>
                      </a:lnTo>
                      <a:lnTo>
                        <a:pt x="686" y="654"/>
                      </a:lnTo>
                      <a:lnTo>
                        <a:pt x="688" y="664"/>
                      </a:lnTo>
                      <a:lnTo>
                        <a:pt x="686" y="676"/>
                      </a:lnTo>
                      <a:lnTo>
                        <a:pt x="684" y="680"/>
                      </a:lnTo>
                      <a:lnTo>
                        <a:pt x="680" y="686"/>
                      </a:lnTo>
                      <a:lnTo>
                        <a:pt x="680" y="6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>
            <a:xfrm>
              <a:off x="2085589" y="1013859"/>
              <a:ext cx="2085827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Innovation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2050" y="3025809"/>
            <a:ext cx="3169749" cy="1229594"/>
            <a:chOff x="794881" y="2957568"/>
            <a:chExt cx="3169749" cy="1229594"/>
          </a:xfrm>
        </p:grpSpPr>
        <p:grpSp>
          <p:nvGrpSpPr>
            <p:cNvPr id="32" name="组合 31"/>
            <p:cNvGrpSpPr/>
            <p:nvPr/>
          </p:nvGrpSpPr>
          <p:grpSpPr>
            <a:xfrm>
              <a:off x="794881" y="3045140"/>
              <a:ext cx="1142022" cy="1142022"/>
              <a:chOff x="794881" y="2597323"/>
              <a:chExt cx="1142022" cy="114202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94881" y="2597323"/>
                <a:ext cx="1142022" cy="114202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Freeform 5"/>
              <p:cNvSpPr>
                <a:spLocks noEditPoints="1"/>
              </p:cNvSpPr>
              <p:nvPr/>
            </p:nvSpPr>
            <p:spPr bwMode="auto">
              <a:xfrm>
                <a:off x="1025651" y="2880589"/>
                <a:ext cx="680482" cy="575490"/>
              </a:xfrm>
              <a:custGeom>
                <a:avLst/>
                <a:gdLst>
                  <a:gd name="T0" fmla="*/ 103 w 175"/>
                  <a:gd name="T1" fmla="*/ 64 h 148"/>
                  <a:gd name="T2" fmla="*/ 51 w 175"/>
                  <a:gd name="T3" fmla="*/ 64 h 148"/>
                  <a:gd name="T4" fmla="*/ 51 w 175"/>
                  <a:gd name="T5" fmla="*/ 84 h 148"/>
                  <a:gd name="T6" fmla="*/ 0 w 175"/>
                  <a:gd name="T7" fmla="*/ 42 h 148"/>
                  <a:gd name="T8" fmla="*/ 51 w 175"/>
                  <a:gd name="T9" fmla="*/ 0 h 148"/>
                  <a:gd name="T10" fmla="*/ 51 w 175"/>
                  <a:gd name="T11" fmla="*/ 22 h 148"/>
                  <a:gd name="T12" fmla="*/ 103 w 175"/>
                  <a:gd name="T13" fmla="*/ 22 h 148"/>
                  <a:gd name="T14" fmla="*/ 103 w 175"/>
                  <a:gd name="T15" fmla="*/ 64 h 148"/>
                  <a:gd name="T16" fmla="*/ 103 w 175"/>
                  <a:gd name="T17" fmla="*/ 64 h 148"/>
                  <a:gd name="T18" fmla="*/ 74 w 175"/>
                  <a:gd name="T19" fmla="*/ 126 h 148"/>
                  <a:gd name="T20" fmla="*/ 126 w 175"/>
                  <a:gd name="T21" fmla="*/ 126 h 148"/>
                  <a:gd name="T22" fmla="*/ 126 w 175"/>
                  <a:gd name="T23" fmla="*/ 148 h 148"/>
                  <a:gd name="T24" fmla="*/ 175 w 175"/>
                  <a:gd name="T25" fmla="*/ 106 h 148"/>
                  <a:gd name="T26" fmla="*/ 126 w 175"/>
                  <a:gd name="T27" fmla="*/ 64 h 148"/>
                  <a:gd name="T28" fmla="*/ 126 w 175"/>
                  <a:gd name="T29" fmla="*/ 84 h 148"/>
                  <a:gd name="T30" fmla="*/ 74 w 175"/>
                  <a:gd name="T31" fmla="*/ 84 h 148"/>
                  <a:gd name="T32" fmla="*/ 74 w 175"/>
                  <a:gd name="T3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148">
                    <a:moveTo>
                      <a:pt x="103" y="64"/>
                    </a:moveTo>
                    <a:lnTo>
                      <a:pt x="51" y="64"/>
                    </a:lnTo>
                    <a:lnTo>
                      <a:pt x="51" y="84"/>
                    </a:lnTo>
                    <a:lnTo>
                      <a:pt x="0" y="42"/>
                    </a:lnTo>
                    <a:lnTo>
                      <a:pt x="51" y="0"/>
                    </a:lnTo>
                    <a:lnTo>
                      <a:pt x="51" y="22"/>
                    </a:lnTo>
                    <a:lnTo>
                      <a:pt x="103" y="22"/>
                    </a:lnTo>
                    <a:lnTo>
                      <a:pt x="103" y="64"/>
                    </a:lnTo>
                    <a:lnTo>
                      <a:pt x="103" y="64"/>
                    </a:lnTo>
                    <a:close/>
                    <a:moveTo>
                      <a:pt x="74" y="126"/>
                    </a:moveTo>
                    <a:lnTo>
                      <a:pt x="126" y="126"/>
                    </a:lnTo>
                    <a:lnTo>
                      <a:pt x="126" y="148"/>
                    </a:lnTo>
                    <a:lnTo>
                      <a:pt x="175" y="106"/>
                    </a:lnTo>
                    <a:lnTo>
                      <a:pt x="126" y="64"/>
                    </a:lnTo>
                    <a:lnTo>
                      <a:pt x="126" y="84"/>
                    </a:lnTo>
                    <a:lnTo>
                      <a:pt x="74" y="84"/>
                    </a:lnTo>
                    <a:lnTo>
                      <a:pt x="74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085589" y="2957568"/>
              <a:ext cx="187904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Discovery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56947" y="1198367"/>
            <a:ext cx="4150786" cy="1229594"/>
            <a:chOff x="794881" y="4869615"/>
            <a:chExt cx="4150786" cy="1229594"/>
          </a:xfrm>
        </p:grpSpPr>
        <p:sp>
          <p:nvSpPr>
            <p:cNvPr id="25" name="矩形 24"/>
            <p:cNvSpPr/>
            <p:nvPr/>
          </p:nvSpPr>
          <p:spPr>
            <a:xfrm>
              <a:off x="2085589" y="4869615"/>
              <a:ext cx="2860078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Rigorous</a:t>
              </a:r>
            </a:p>
            <a:p>
              <a:r>
                <a:rPr lang="en-US" altLang="zh-CN" sz="2400" b="1" dirty="0">
                  <a:solidFill>
                    <a:schemeClr val="bg1"/>
                  </a:solidFill>
                </a:rPr>
                <a:t>terms and logic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94881" y="4957187"/>
              <a:ext cx="1142022" cy="1142022"/>
              <a:chOff x="794881" y="4198540"/>
              <a:chExt cx="1142022" cy="1142022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94881" y="4198540"/>
                <a:ext cx="1142022" cy="114202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1117748" y="4506592"/>
                <a:ext cx="496288" cy="525917"/>
              </a:xfrm>
              <a:custGeom>
                <a:avLst/>
                <a:gdLst>
                  <a:gd name="T0" fmla="*/ 35 w 134"/>
                  <a:gd name="T1" fmla="*/ 142 h 142"/>
                  <a:gd name="T2" fmla="*/ 35 w 134"/>
                  <a:gd name="T3" fmla="*/ 73 h 142"/>
                  <a:gd name="T4" fmla="*/ 0 w 134"/>
                  <a:gd name="T5" fmla="*/ 73 h 142"/>
                  <a:gd name="T6" fmla="*/ 67 w 134"/>
                  <a:gd name="T7" fmla="*/ 0 h 142"/>
                  <a:gd name="T8" fmla="*/ 134 w 134"/>
                  <a:gd name="T9" fmla="*/ 73 h 142"/>
                  <a:gd name="T10" fmla="*/ 102 w 134"/>
                  <a:gd name="T11" fmla="*/ 73 h 142"/>
                  <a:gd name="T12" fmla="*/ 102 w 134"/>
                  <a:gd name="T13" fmla="*/ 142 h 142"/>
                  <a:gd name="T14" fmla="*/ 35 w 134"/>
                  <a:gd name="T15" fmla="*/ 142 h 142"/>
                  <a:gd name="T16" fmla="*/ 35 w 134"/>
                  <a:gd name="T17" fmla="*/ 142 h 142"/>
                  <a:gd name="T18" fmla="*/ 65 w 134"/>
                  <a:gd name="T19" fmla="*/ 20 h 142"/>
                  <a:gd name="T20" fmla="*/ 30 w 134"/>
                  <a:gd name="T21" fmla="*/ 60 h 142"/>
                  <a:gd name="T22" fmla="*/ 47 w 134"/>
                  <a:gd name="T23" fmla="*/ 60 h 142"/>
                  <a:gd name="T24" fmla="*/ 47 w 134"/>
                  <a:gd name="T25" fmla="*/ 105 h 142"/>
                  <a:gd name="T26" fmla="*/ 57 w 134"/>
                  <a:gd name="T27" fmla="*/ 105 h 142"/>
                  <a:gd name="T28" fmla="*/ 65 w 134"/>
                  <a:gd name="T29" fmla="*/ 2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142">
                    <a:moveTo>
                      <a:pt x="35" y="142"/>
                    </a:moveTo>
                    <a:lnTo>
                      <a:pt x="35" y="73"/>
                    </a:lnTo>
                    <a:lnTo>
                      <a:pt x="0" y="73"/>
                    </a:lnTo>
                    <a:lnTo>
                      <a:pt x="67" y="0"/>
                    </a:lnTo>
                    <a:lnTo>
                      <a:pt x="134" y="73"/>
                    </a:lnTo>
                    <a:lnTo>
                      <a:pt x="102" y="73"/>
                    </a:lnTo>
                    <a:lnTo>
                      <a:pt x="102" y="142"/>
                    </a:lnTo>
                    <a:lnTo>
                      <a:pt x="35" y="142"/>
                    </a:lnTo>
                    <a:lnTo>
                      <a:pt x="35" y="142"/>
                    </a:lnTo>
                    <a:close/>
                    <a:moveTo>
                      <a:pt x="65" y="20"/>
                    </a:moveTo>
                    <a:lnTo>
                      <a:pt x="30" y="60"/>
                    </a:lnTo>
                    <a:lnTo>
                      <a:pt x="47" y="60"/>
                    </a:lnTo>
                    <a:lnTo>
                      <a:pt x="47" y="105"/>
                    </a:lnTo>
                    <a:lnTo>
                      <a:pt x="57" y="105"/>
                    </a:lnTo>
                    <a:lnTo>
                      <a:pt x="65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345575" y="5008369"/>
            <a:ext cx="3766066" cy="1229594"/>
            <a:chOff x="794881" y="4869615"/>
            <a:chExt cx="3766066" cy="1229594"/>
          </a:xfrm>
        </p:grpSpPr>
        <p:sp>
          <p:nvSpPr>
            <p:cNvPr id="24" name="矩形 23"/>
            <p:cNvSpPr/>
            <p:nvPr/>
          </p:nvSpPr>
          <p:spPr>
            <a:xfrm>
              <a:off x="2085589" y="4869615"/>
              <a:ext cx="2475358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Non-rigorous</a:t>
              </a:r>
            </a:p>
            <a:p>
              <a:r>
                <a:rPr lang="en-US" altLang="zh-CN" sz="2400" b="1" dirty="0">
                  <a:solidFill>
                    <a:schemeClr val="bg1"/>
                  </a:solidFill>
                </a:rPr>
                <a:t>truth</a:t>
              </a:r>
            </a:p>
          </p:txBody>
        </p:sp>
        <p:grpSp>
          <p:nvGrpSpPr>
            <p:cNvPr id="27" name="组合 30"/>
            <p:cNvGrpSpPr/>
            <p:nvPr/>
          </p:nvGrpSpPr>
          <p:grpSpPr>
            <a:xfrm>
              <a:off x="794881" y="4957187"/>
              <a:ext cx="1142022" cy="1142022"/>
              <a:chOff x="794881" y="4198540"/>
              <a:chExt cx="1142022" cy="114202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94881" y="4198540"/>
                <a:ext cx="1142022" cy="114202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1117748" y="4506592"/>
                <a:ext cx="496288" cy="525917"/>
              </a:xfrm>
              <a:custGeom>
                <a:avLst/>
                <a:gdLst>
                  <a:gd name="T0" fmla="*/ 35 w 134"/>
                  <a:gd name="T1" fmla="*/ 142 h 142"/>
                  <a:gd name="T2" fmla="*/ 35 w 134"/>
                  <a:gd name="T3" fmla="*/ 73 h 142"/>
                  <a:gd name="T4" fmla="*/ 0 w 134"/>
                  <a:gd name="T5" fmla="*/ 73 h 142"/>
                  <a:gd name="T6" fmla="*/ 67 w 134"/>
                  <a:gd name="T7" fmla="*/ 0 h 142"/>
                  <a:gd name="T8" fmla="*/ 134 w 134"/>
                  <a:gd name="T9" fmla="*/ 73 h 142"/>
                  <a:gd name="T10" fmla="*/ 102 w 134"/>
                  <a:gd name="T11" fmla="*/ 73 h 142"/>
                  <a:gd name="T12" fmla="*/ 102 w 134"/>
                  <a:gd name="T13" fmla="*/ 142 h 142"/>
                  <a:gd name="T14" fmla="*/ 35 w 134"/>
                  <a:gd name="T15" fmla="*/ 142 h 142"/>
                  <a:gd name="T16" fmla="*/ 35 w 134"/>
                  <a:gd name="T17" fmla="*/ 142 h 142"/>
                  <a:gd name="T18" fmla="*/ 65 w 134"/>
                  <a:gd name="T19" fmla="*/ 20 h 142"/>
                  <a:gd name="T20" fmla="*/ 30 w 134"/>
                  <a:gd name="T21" fmla="*/ 60 h 142"/>
                  <a:gd name="T22" fmla="*/ 47 w 134"/>
                  <a:gd name="T23" fmla="*/ 60 h 142"/>
                  <a:gd name="T24" fmla="*/ 47 w 134"/>
                  <a:gd name="T25" fmla="*/ 105 h 142"/>
                  <a:gd name="T26" fmla="*/ 57 w 134"/>
                  <a:gd name="T27" fmla="*/ 105 h 142"/>
                  <a:gd name="T28" fmla="*/ 65 w 134"/>
                  <a:gd name="T29" fmla="*/ 2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142">
                    <a:moveTo>
                      <a:pt x="35" y="142"/>
                    </a:moveTo>
                    <a:lnTo>
                      <a:pt x="35" y="73"/>
                    </a:lnTo>
                    <a:lnTo>
                      <a:pt x="0" y="73"/>
                    </a:lnTo>
                    <a:lnTo>
                      <a:pt x="67" y="0"/>
                    </a:lnTo>
                    <a:lnTo>
                      <a:pt x="134" y="73"/>
                    </a:lnTo>
                    <a:lnTo>
                      <a:pt x="102" y="73"/>
                    </a:lnTo>
                    <a:lnTo>
                      <a:pt x="102" y="142"/>
                    </a:lnTo>
                    <a:lnTo>
                      <a:pt x="35" y="142"/>
                    </a:lnTo>
                    <a:lnTo>
                      <a:pt x="35" y="142"/>
                    </a:lnTo>
                    <a:close/>
                    <a:moveTo>
                      <a:pt x="65" y="20"/>
                    </a:moveTo>
                    <a:lnTo>
                      <a:pt x="30" y="60"/>
                    </a:lnTo>
                    <a:lnTo>
                      <a:pt x="47" y="60"/>
                    </a:lnTo>
                    <a:lnTo>
                      <a:pt x="47" y="105"/>
                    </a:lnTo>
                    <a:lnTo>
                      <a:pt x="57" y="105"/>
                    </a:lnTo>
                    <a:lnTo>
                      <a:pt x="65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8" name="右箭头 37"/>
          <p:cNvSpPr/>
          <p:nvPr/>
        </p:nvSpPr>
        <p:spPr>
          <a:xfrm rot="1720630">
            <a:off x="2565776" y="4326339"/>
            <a:ext cx="1378424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9690616">
            <a:off x="8368348" y="4601570"/>
            <a:ext cx="1378424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12590932">
            <a:off x="8834644" y="2024418"/>
            <a:ext cx="1378424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8962658">
            <a:off x="2736370" y="2013045"/>
            <a:ext cx="1378424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2914996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610560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</a:rPr>
                  <a:t>A Paradox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Infinite sum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</a:rPr>
                  <a:t>A Valuation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Weird divergence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3668557"/>
            <a:ext cx="3991549" cy="1138774"/>
            <a:chOff x="3873413" y="3187016"/>
            <a:chExt cx="3991549" cy="1138774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0" y="3187016"/>
              <a:ext cx="2952152" cy="1138774"/>
              <a:chOff x="4818740" y="3526390"/>
              <a:chExt cx="2952152" cy="1138774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0" y="3526390"/>
                <a:ext cx="2952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</a:rPr>
                  <a:t>An Obstruction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82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Definition of Distance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674547"/>
            <a:ext cx="3416755" cy="1107996"/>
            <a:chOff x="8098970" y="3202405"/>
            <a:chExt cx="3416755" cy="1107996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1107996"/>
              <a:chOff x="9042399" y="3526390"/>
              <a:chExt cx="2394858" cy="110799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微软雅黑" panose="020B0503020204020204" pitchFamily="34" charset="-122"/>
                  </a:rPr>
                  <a:t>More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 the final question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09877" y="2302436"/>
            <a:ext cx="3246517" cy="1710006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4"/>
              <a:ext cx="2416902" cy="11745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Paradox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95325" y="3314644"/>
            <a:ext cx="3086964" cy="2703795"/>
            <a:chOff x="695325" y="3604930"/>
            <a:chExt cx="3086964" cy="2703795"/>
          </a:xfrm>
        </p:grpSpPr>
        <p:sp>
          <p:nvSpPr>
            <p:cNvPr id="10" name="矩形 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9613" y="1018268"/>
            <a:ext cx="3078389" cy="2045001"/>
            <a:chOff x="699613" y="1308554"/>
            <a:chExt cx="3078389" cy="2045001"/>
          </a:xfrm>
        </p:grpSpPr>
        <p:sp>
          <p:nvSpPr>
            <p:cNvPr id="15" name="矩形 14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48231" y="3314644"/>
            <a:ext cx="3086964" cy="2703795"/>
            <a:chOff x="695325" y="3604930"/>
            <a:chExt cx="3086964" cy="2703795"/>
          </a:xfrm>
        </p:grpSpPr>
        <p:sp>
          <p:nvSpPr>
            <p:cNvPr id="30" name="矩形 2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6806" y="1018268"/>
            <a:ext cx="3078389" cy="2045001"/>
            <a:chOff x="699613" y="1308554"/>
            <a:chExt cx="3078389" cy="2045001"/>
          </a:xfrm>
        </p:grpSpPr>
        <p:sp>
          <p:nvSpPr>
            <p:cNvPr id="33" name="矩形 32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409712" y="3338082"/>
            <a:ext cx="3086964" cy="2703795"/>
            <a:chOff x="695325" y="3604930"/>
            <a:chExt cx="3086964" cy="2703795"/>
          </a:xfrm>
        </p:grpSpPr>
        <p:sp>
          <p:nvSpPr>
            <p:cNvPr id="37" name="矩形 36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3999" y="1018268"/>
            <a:ext cx="3078389" cy="2045001"/>
            <a:chOff x="699613" y="1308554"/>
            <a:chExt cx="3078389" cy="2045001"/>
          </a:xfrm>
        </p:grpSpPr>
        <p:sp>
          <p:nvSpPr>
            <p:cNvPr id="40" name="矩形 39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08971" y="1179986"/>
            <a:ext cx="3082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A turtle and XX are in the race</a:t>
            </a:r>
            <a:endParaRPr lang="en-US" altLang="zh-CN" sz="3200" b="1" baseline="30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1036" y="3393658"/>
            <a:ext cx="3082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XX starts from the origin, the turtle starts from 10. At speeds 10 and 5 respectively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7366" y="1207282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The process of deduction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4556805" y="3455214"/>
            <a:ext cx="3207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1 second after…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Another 0.5 second after… Another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3996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The Conclusion</a:t>
            </a:r>
          </a:p>
        </p:txBody>
      </p:sp>
      <p:sp>
        <p:nvSpPr>
          <p:cNvPr id="48" name="矩形 47"/>
          <p:cNvSpPr/>
          <p:nvPr/>
        </p:nvSpPr>
        <p:spPr>
          <a:xfrm>
            <a:off x="8401137" y="3426225"/>
            <a:ext cx="30826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The chasing process continues, and XX can never catch the turtle.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Zeno’s Trick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695324" y="287665"/>
            <a:ext cx="607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Even an idiot knows it is not true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73391" y="833845"/>
            <a:ext cx="8034883" cy="695881"/>
            <a:chOff x="1859743" y="2101910"/>
            <a:chExt cx="9636932" cy="1327090"/>
          </a:xfrm>
        </p:grpSpPr>
        <p:sp>
          <p:nvSpPr>
            <p:cNvPr id="6" name="矩形 5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59744" y="2257624"/>
              <a:ext cx="9636931" cy="93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But where is the trick that leads to the fuzzy conclusion?</a:t>
              </a:r>
            </a:p>
          </p:txBody>
        </p:sp>
      </p:grpSp>
      <p:sp>
        <p:nvSpPr>
          <p:cNvPr id="9" name="矩形 5">
            <a:extLst>
              <a:ext uri="{FF2B5EF4-FFF2-40B4-BE49-F238E27FC236}">
                <a16:creationId xmlns:a16="http://schemas.microsoft.com/office/drawing/2014/main" id="{957225BD-56BA-4BB2-B890-76CC4925C4F8}"/>
              </a:ext>
            </a:extLst>
          </p:cNvPr>
          <p:cNvSpPr/>
          <p:nvPr/>
        </p:nvSpPr>
        <p:spPr>
          <a:xfrm>
            <a:off x="444054" y="1991886"/>
            <a:ext cx="725871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Q1: What does the word “NEVER” mean?</a:t>
            </a: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6D8B12CC-8EA1-458C-B495-D4B47BAB2245}"/>
              </a:ext>
            </a:extLst>
          </p:cNvPr>
          <p:cNvSpPr/>
          <p:nvPr/>
        </p:nvSpPr>
        <p:spPr>
          <a:xfrm>
            <a:off x="444054" y="3038203"/>
            <a:ext cx="629050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Q2: Why it should not be “NEVER”?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476E6-815B-42EA-9778-8DE32365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46" y="3634552"/>
            <a:ext cx="3694372" cy="2522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85648" y="2357027"/>
            <a:ext cx="3084394" cy="1723654"/>
            <a:chOff x="4790364" y="1124582"/>
            <a:chExt cx="2711200" cy="3956418"/>
          </a:xfrm>
        </p:grpSpPr>
        <p:sp>
          <p:nvSpPr>
            <p:cNvPr id="47" name="文本框 46"/>
            <p:cNvSpPr txBox="1"/>
            <p:nvPr/>
          </p:nvSpPr>
          <p:spPr>
            <a:xfrm>
              <a:off x="4790364" y="1178874"/>
              <a:ext cx="2711200" cy="3602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 Valuation</a:t>
              </a:r>
              <a:endPara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26353" y="1124582"/>
              <a:ext cx="2615227" cy="39564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Is the equation always true?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664" y="954070"/>
            <a:ext cx="11522706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Every one who study mathematics know the notion of divergence.</a:t>
            </a:r>
          </a:p>
        </p:txBody>
      </p:sp>
      <p:sp>
        <p:nvSpPr>
          <p:cNvPr id="1487" name="AutoShape 463" descr="C:\Users\Administrator\AppData\Roaming\Tencent\Users\1031635128\QQ\WinTemp\RichOle\4BIYNN)Z5MI2[}*4_WY4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8" name="AutoShape 464" descr="C:\Users\Administrator\AppData\Roaming\Tencent\Users\1031635128\QQ\WinTemp\RichOle\4BIYNN)Z5MI2[}*4_WY4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411C1CA2-F317-4E3F-9046-FBA6C9C327B1}"/>
              </a:ext>
            </a:extLst>
          </p:cNvPr>
          <p:cNvSpPr/>
          <p:nvPr/>
        </p:nvSpPr>
        <p:spPr>
          <a:xfrm>
            <a:off x="0" y="3846613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7">
            <a:extLst>
              <a:ext uri="{FF2B5EF4-FFF2-40B4-BE49-F238E27FC236}">
                <a16:creationId xmlns:a16="http://schemas.microsoft.com/office/drawing/2014/main" id="{CFCD3715-08F8-49F4-995E-DCCF8EBDCECC}"/>
              </a:ext>
            </a:extLst>
          </p:cNvPr>
          <p:cNvSpPr/>
          <p:nvPr/>
        </p:nvSpPr>
        <p:spPr>
          <a:xfrm>
            <a:off x="1398943" y="3680918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8">
            <a:extLst>
              <a:ext uri="{FF2B5EF4-FFF2-40B4-BE49-F238E27FC236}">
                <a16:creationId xmlns:a16="http://schemas.microsoft.com/office/drawing/2014/main" id="{D7A02DDC-DAE3-4741-9879-C5CD8EB87A77}"/>
              </a:ext>
            </a:extLst>
          </p:cNvPr>
          <p:cNvSpPr/>
          <p:nvPr/>
        </p:nvSpPr>
        <p:spPr>
          <a:xfrm>
            <a:off x="3838651" y="3680918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椭圆 9">
            <a:extLst>
              <a:ext uri="{FF2B5EF4-FFF2-40B4-BE49-F238E27FC236}">
                <a16:creationId xmlns:a16="http://schemas.microsoft.com/office/drawing/2014/main" id="{9CE6C91E-1962-4C5A-83D7-B441476BA9B9}"/>
              </a:ext>
            </a:extLst>
          </p:cNvPr>
          <p:cNvSpPr/>
          <p:nvPr/>
        </p:nvSpPr>
        <p:spPr>
          <a:xfrm>
            <a:off x="6278359" y="3680918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1">
            <a:extLst>
              <a:ext uri="{FF2B5EF4-FFF2-40B4-BE49-F238E27FC236}">
                <a16:creationId xmlns:a16="http://schemas.microsoft.com/office/drawing/2014/main" id="{68717CCE-3264-4768-8FAB-5208CDDB50FD}"/>
              </a:ext>
            </a:extLst>
          </p:cNvPr>
          <p:cNvSpPr/>
          <p:nvPr/>
        </p:nvSpPr>
        <p:spPr>
          <a:xfrm>
            <a:off x="8718067" y="3680918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合 2">
            <a:extLst>
              <a:ext uri="{FF2B5EF4-FFF2-40B4-BE49-F238E27FC236}">
                <a16:creationId xmlns:a16="http://schemas.microsoft.com/office/drawing/2014/main" id="{CCCA3401-1A6F-4B91-9CD0-D55853D5D679}"/>
              </a:ext>
            </a:extLst>
          </p:cNvPr>
          <p:cNvGrpSpPr/>
          <p:nvPr/>
        </p:nvGrpSpPr>
        <p:grpSpPr>
          <a:xfrm>
            <a:off x="1050836" y="4431636"/>
            <a:ext cx="3115714" cy="1805472"/>
            <a:chOff x="1050836" y="3820884"/>
            <a:chExt cx="3115714" cy="1805472"/>
          </a:xfrm>
        </p:grpSpPr>
        <p:sp>
          <p:nvSpPr>
            <p:cNvPr id="18" name="矩形 9">
              <a:extLst>
                <a:ext uri="{FF2B5EF4-FFF2-40B4-BE49-F238E27FC236}">
                  <a16:creationId xmlns:a16="http://schemas.microsoft.com/office/drawing/2014/main" id="{72760808-BC85-45DE-AC13-7C95008B0438}"/>
                </a:ext>
              </a:extLst>
            </p:cNvPr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9" name="组 45">
              <a:extLst>
                <a:ext uri="{FF2B5EF4-FFF2-40B4-BE49-F238E27FC236}">
                  <a16:creationId xmlns:a16="http://schemas.microsoft.com/office/drawing/2014/main" id="{F8DF8F59-96B0-4CED-B62E-47D8A246AEF9}"/>
                </a:ext>
              </a:extLst>
            </p:cNvPr>
            <p:cNvGrpSpPr/>
            <p:nvPr/>
          </p:nvGrpSpPr>
          <p:grpSpPr>
            <a:xfrm>
              <a:off x="1106272" y="4117301"/>
              <a:ext cx="3004843" cy="1212639"/>
              <a:chOff x="3560787" y="623574"/>
              <a:chExt cx="2253632" cy="909479"/>
            </a:xfrm>
          </p:grpSpPr>
          <p:sp>
            <p:nvSpPr>
              <p:cNvPr id="20" name="文本框 8">
                <a:extLst>
                  <a:ext uri="{FF2B5EF4-FFF2-40B4-BE49-F238E27FC236}">
                    <a16:creationId xmlns:a16="http://schemas.microsoft.com/office/drawing/2014/main" id="{0067E43B-8C57-4A4E-873B-FA3943ECBE17}"/>
                  </a:ext>
                </a:extLst>
              </p:cNvPr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The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point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lies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in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the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convergent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disk.</a:t>
                </a:r>
              </a:p>
            </p:txBody>
          </p:sp>
          <p:sp>
            <p:nvSpPr>
              <p:cNvPr id="21" name="矩形 21">
                <a:extLst>
                  <a:ext uri="{FF2B5EF4-FFF2-40B4-BE49-F238E27FC236}">
                    <a16:creationId xmlns:a16="http://schemas.microsoft.com/office/drawing/2014/main" id="{17134057-587C-4749-9886-EDAF3E916347}"/>
                  </a:ext>
                </a:extLst>
              </p:cNvPr>
              <p:cNvSpPr/>
              <p:nvPr/>
            </p:nvSpPr>
            <p:spPr>
              <a:xfrm>
                <a:off x="3560788" y="623574"/>
                <a:ext cx="136143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Always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work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文本框 32">
            <a:extLst>
              <a:ext uri="{FF2B5EF4-FFF2-40B4-BE49-F238E27FC236}">
                <a16:creationId xmlns:a16="http://schemas.microsoft.com/office/drawing/2014/main" id="{D5B4CCCE-AE1A-49FC-B926-B28D2EB3A5E3}"/>
              </a:ext>
            </a:extLst>
          </p:cNvPr>
          <p:cNvSpPr txBox="1"/>
          <p:nvPr/>
        </p:nvSpPr>
        <p:spPr>
          <a:xfrm>
            <a:off x="1068541" y="321878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  <a:latin typeface="+mn-ea"/>
              </a:rPr>
              <a:t>|p|&lt;1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2BCD3188-72BD-4C05-80E7-73DADDEA666F}"/>
              </a:ext>
            </a:extLst>
          </p:cNvPr>
          <p:cNvSpPr txBox="1"/>
          <p:nvPr/>
        </p:nvSpPr>
        <p:spPr>
          <a:xfrm>
            <a:off x="3556147" y="4040420"/>
            <a:ext cx="94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p=-1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24" name="文本框 34">
            <a:extLst>
              <a:ext uri="{FF2B5EF4-FFF2-40B4-BE49-F238E27FC236}">
                <a16:creationId xmlns:a16="http://schemas.microsoft.com/office/drawing/2014/main" id="{E26358A1-2044-4AB2-AEB5-A441DB9755BD}"/>
              </a:ext>
            </a:extLst>
          </p:cNvPr>
          <p:cNvSpPr txBox="1"/>
          <p:nvPr/>
        </p:nvSpPr>
        <p:spPr>
          <a:xfrm>
            <a:off x="6053756" y="3218781"/>
            <a:ext cx="81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/>
              <a:t>p=2</a:t>
            </a:r>
            <a:endParaRPr lang="zh-CN" altLang="en-US" dirty="0"/>
          </a:p>
        </p:txBody>
      </p:sp>
      <p:sp>
        <p:nvSpPr>
          <p:cNvPr id="25" name="文本框 35">
            <a:extLst>
              <a:ext uri="{FF2B5EF4-FFF2-40B4-BE49-F238E27FC236}">
                <a16:creationId xmlns:a16="http://schemas.microsoft.com/office/drawing/2014/main" id="{057C3AA3-D29F-4E0D-95AB-BA9E02CBB509}"/>
              </a:ext>
            </a:extLst>
          </p:cNvPr>
          <p:cNvSpPr txBox="1"/>
          <p:nvPr/>
        </p:nvSpPr>
        <p:spPr>
          <a:xfrm>
            <a:off x="6575507" y="4040420"/>
            <a:ext cx="464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rgbClr val="404040"/>
                </a:solidFill>
              </a:rPr>
              <a:t>Maybe that’s what we want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6" name="组合 1">
            <a:extLst>
              <a:ext uri="{FF2B5EF4-FFF2-40B4-BE49-F238E27FC236}">
                <a16:creationId xmlns:a16="http://schemas.microsoft.com/office/drawing/2014/main" id="{C43A8AAF-9C29-4514-8959-4861E78BF7C7}"/>
              </a:ext>
            </a:extLst>
          </p:cNvPr>
          <p:cNvGrpSpPr/>
          <p:nvPr/>
        </p:nvGrpSpPr>
        <p:grpSpPr>
          <a:xfrm>
            <a:off x="3460013" y="1558920"/>
            <a:ext cx="3238892" cy="1805472"/>
            <a:chOff x="3460013" y="948168"/>
            <a:chExt cx="3238892" cy="1805472"/>
          </a:xfrm>
        </p:grpSpPr>
        <p:sp>
          <p:nvSpPr>
            <p:cNvPr id="27" name="矩形 9">
              <a:extLst>
                <a:ext uri="{FF2B5EF4-FFF2-40B4-BE49-F238E27FC236}">
                  <a16:creationId xmlns:a16="http://schemas.microsoft.com/office/drawing/2014/main" id="{05135888-8DAD-478C-87B8-F403566B9646}"/>
                </a:ext>
              </a:extLst>
            </p:cNvPr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8" name="组 45">
              <a:extLst>
                <a:ext uri="{FF2B5EF4-FFF2-40B4-BE49-F238E27FC236}">
                  <a16:creationId xmlns:a16="http://schemas.microsoft.com/office/drawing/2014/main" id="{247F9090-C30B-47A8-9ACF-C6CE90AD7601}"/>
                </a:ext>
              </a:extLst>
            </p:cNvPr>
            <p:cNvGrpSpPr/>
            <p:nvPr/>
          </p:nvGrpSpPr>
          <p:grpSpPr>
            <a:xfrm>
              <a:off x="3460013" y="1244585"/>
              <a:ext cx="3238892" cy="1262890"/>
              <a:chOff x="3473019" y="623574"/>
              <a:chExt cx="2429169" cy="947167"/>
            </a:xfrm>
          </p:grpSpPr>
          <p:sp>
            <p:nvSpPr>
              <p:cNvPr id="29" name="文本框 8">
                <a:extLst>
                  <a:ext uri="{FF2B5EF4-FFF2-40B4-BE49-F238E27FC236}">
                    <a16:creationId xmlns:a16="http://schemas.microsoft.com/office/drawing/2014/main" id="{911FEA09-B896-4615-ACE2-A5F427714164}"/>
                  </a:ext>
                </a:extLst>
              </p:cNvPr>
              <p:cNvSpPr txBox="1"/>
              <p:nvPr/>
            </p:nvSpPr>
            <p:spPr>
              <a:xfrm>
                <a:off x="3473019" y="961344"/>
                <a:ext cx="2429169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However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we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have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some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explanation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of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the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equation</a:t>
                </a:r>
              </a:p>
            </p:txBody>
          </p:sp>
          <p:sp>
            <p:nvSpPr>
              <p:cNvPr id="30" name="矩形 39">
                <a:extLst>
                  <a:ext uri="{FF2B5EF4-FFF2-40B4-BE49-F238E27FC236}">
                    <a16:creationId xmlns:a16="http://schemas.microsoft.com/office/drawing/2014/main" id="{85B38278-FE82-4DF0-9D16-A4E1F73E0807}"/>
                  </a:ext>
                </a:extLst>
              </p:cNvPr>
              <p:cNvSpPr/>
              <p:nvPr/>
            </p:nvSpPr>
            <p:spPr>
              <a:xfrm>
                <a:off x="3560788" y="623574"/>
                <a:ext cx="1092463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Divergent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1" name="组合 4">
            <a:extLst>
              <a:ext uri="{FF2B5EF4-FFF2-40B4-BE49-F238E27FC236}">
                <a16:creationId xmlns:a16="http://schemas.microsoft.com/office/drawing/2014/main" id="{84697E80-119A-4C85-B0E3-680E5BC25FE5}"/>
              </a:ext>
            </a:extLst>
          </p:cNvPr>
          <p:cNvGrpSpPr/>
          <p:nvPr/>
        </p:nvGrpSpPr>
        <p:grpSpPr>
          <a:xfrm>
            <a:off x="5936246" y="4431636"/>
            <a:ext cx="3115714" cy="1805472"/>
            <a:chOff x="5936246" y="3820884"/>
            <a:chExt cx="3115714" cy="1805472"/>
          </a:xfrm>
        </p:grpSpPr>
        <p:sp>
          <p:nvSpPr>
            <p:cNvPr id="32" name="矩形 9">
              <a:extLst>
                <a:ext uri="{FF2B5EF4-FFF2-40B4-BE49-F238E27FC236}">
                  <a16:creationId xmlns:a16="http://schemas.microsoft.com/office/drawing/2014/main" id="{6463154E-A5AB-4F48-A8C6-558AB877FEF9}"/>
                </a:ext>
              </a:extLst>
            </p:cNvPr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3" name="组 45">
              <a:extLst>
                <a:ext uri="{FF2B5EF4-FFF2-40B4-BE49-F238E27FC236}">
                  <a16:creationId xmlns:a16="http://schemas.microsoft.com/office/drawing/2014/main" id="{7FF0E144-E706-4624-A1F7-DC33E3C597ED}"/>
                </a:ext>
              </a:extLst>
            </p:cNvPr>
            <p:cNvGrpSpPr/>
            <p:nvPr/>
          </p:nvGrpSpPr>
          <p:grpSpPr>
            <a:xfrm>
              <a:off x="5991683" y="4117301"/>
              <a:ext cx="3041916" cy="1345560"/>
              <a:chOff x="3560788" y="623574"/>
              <a:chExt cx="2281437" cy="1009169"/>
            </a:xfrm>
          </p:grpSpPr>
          <p:sp>
            <p:nvSpPr>
              <p:cNvPr id="34" name="文本框 8">
                <a:extLst>
                  <a:ext uri="{FF2B5EF4-FFF2-40B4-BE49-F238E27FC236}">
                    <a16:creationId xmlns:a16="http://schemas.microsoft.com/office/drawing/2014/main" id="{F9EAB11B-9AEC-419C-9BB0-9B2635609B7F}"/>
                  </a:ext>
                </a:extLst>
              </p:cNvPr>
              <p:cNvSpPr txBox="1"/>
              <p:nvPr/>
            </p:nvSpPr>
            <p:spPr>
              <a:xfrm>
                <a:off x="3588593" y="753272"/>
                <a:ext cx="2253632" cy="8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Really?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Can we get a negative number after infinite sum?</a:t>
                </a:r>
              </a:p>
            </p:txBody>
          </p:sp>
          <p:sp>
            <p:nvSpPr>
              <p:cNvPr id="35" name="矩形 42">
                <a:extLst>
                  <a:ext uri="{FF2B5EF4-FFF2-40B4-BE49-F238E27FC236}">
                    <a16:creationId xmlns:a16="http://schemas.microsoft.com/office/drawing/2014/main" id="{7480FDE6-5E1E-45A6-BDA9-013A9B08649F}"/>
                  </a:ext>
                </a:extLst>
              </p:cNvPr>
              <p:cNvSpPr/>
              <p:nvPr/>
            </p:nvSpPr>
            <p:spPr>
              <a:xfrm>
                <a:off x="3560788" y="623574"/>
                <a:ext cx="13854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6" name="组合 5">
            <a:extLst>
              <a:ext uri="{FF2B5EF4-FFF2-40B4-BE49-F238E27FC236}">
                <a16:creationId xmlns:a16="http://schemas.microsoft.com/office/drawing/2014/main" id="{67FFDC63-ACFD-4DD5-B4F0-41BE2A3FBC96}"/>
              </a:ext>
            </a:extLst>
          </p:cNvPr>
          <p:cNvGrpSpPr/>
          <p:nvPr/>
        </p:nvGrpSpPr>
        <p:grpSpPr>
          <a:xfrm>
            <a:off x="8384701" y="1558920"/>
            <a:ext cx="3115714" cy="1805472"/>
            <a:chOff x="8384701" y="948168"/>
            <a:chExt cx="3115714" cy="1805472"/>
          </a:xfrm>
        </p:grpSpPr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8681B7A5-D901-4ADA-961C-2E7E4C3B5611}"/>
                </a:ext>
              </a:extLst>
            </p:cNvPr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>
              <a:extLst>
                <a:ext uri="{FF2B5EF4-FFF2-40B4-BE49-F238E27FC236}">
                  <a16:creationId xmlns:a16="http://schemas.microsoft.com/office/drawing/2014/main" id="{C2C0F5B8-A154-4360-8C02-C48A9F5E6E41}"/>
                </a:ext>
              </a:extLst>
            </p:cNvPr>
            <p:cNvGrpSpPr/>
            <p:nvPr/>
          </p:nvGrpSpPr>
          <p:grpSpPr>
            <a:xfrm>
              <a:off x="8440137" y="1244585"/>
              <a:ext cx="3004843" cy="1212640"/>
              <a:chOff x="3560787" y="623574"/>
              <a:chExt cx="2253632" cy="909478"/>
            </a:xfrm>
          </p:grpSpPr>
          <p:sp>
            <p:nvSpPr>
              <p:cNvPr id="39" name="文本框 8">
                <a:extLst>
                  <a:ext uri="{FF2B5EF4-FFF2-40B4-BE49-F238E27FC236}">
                    <a16:creationId xmlns:a16="http://schemas.microsoft.com/office/drawing/2014/main" id="{3D7E8E27-ECB5-4BC6-A2E2-EE8525B14A52}"/>
                  </a:ext>
                </a:extLst>
              </p:cNvPr>
              <p:cNvSpPr txBox="1"/>
              <p:nvPr/>
            </p:nvSpPr>
            <p:spPr>
              <a:xfrm>
                <a:off x="3560787" y="923656"/>
                <a:ext cx="2253632" cy="6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What does the equation mean?</a:t>
                </a:r>
              </a:p>
            </p:txBody>
          </p:sp>
          <p:sp>
            <p:nvSpPr>
              <p:cNvPr id="40" name="矩形 45">
                <a:extLst>
                  <a:ext uri="{FF2B5EF4-FFF2-40B4-BE49-F238E27FC236}">
                    <a16:creationId xmlns:a16="http://schemas.microsoft.com/office/drawing/2014/main" id="{135857DB-F47E-49CF-A35B-0D25C08B3FE8}"/>
                  </a:ext>
                </a:extLst>
              </p:cNvPr>
              <p:cNvSpPr/>
              <p:nvPr/>
            </p:nvSpPr>
            <p:spPr>
              <a:xfrm>
                <a:off x="3560788" y="623574"/>
                <a:ext cx="193139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Give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a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explanation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26340" y="2220549"/>
            <a:ext cx="3305657" cy="1846484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1732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 Obstruction</a:t>
              </a:r>
              <a:endPara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695496" y="3847979"/>
            <a:ext cx="10787532" cy="2044654"/>
            <a:chOff x="709143" y="3725150"/>
            <a:chExt cx="10787532" cy="2044654"/>
          </a:xfrm>
        </p:grpSpPr>
        <p:sp>
          <p:nvSpPr>
            <p:cNvPr id="16" name="矩形 15"/>
            <p:cNvSpPr/>
            <p:nvPr/>
          </p:nvSpPr>
          <p:spPr>
            <a:xfrm>
              <a:off x="9128789" y="3725150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8" name="梯形 17"/>
            <p:cNvSpPr/>
            <p:nvPr/>
          </p:nvSpPr>
          <p:spPr>
            <a:xfrm rot="16200000" flipH="1">
              <a:off x="7794056" y="4435071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9143" y="3895876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What can we change in the equation? 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3" name="组合 1"/>
          <p:cNvGrpSpPr/>
          <p:nvPr/>
        </p:nvGrpSpPr>
        <p:grpSpPr>
          <a:xfrm>
            <a:off x="654553" y="1227524"/>
            <a:ext cx="10787532" cy="2044654"/>
            <a:chOff x="709143" y="1159284"/>
            <a:chExt cx="10787532" cy="2044654"/>
          </a:xfrm>
        </p:grpSpPr>
        <p:sp>
          <p:nvSpPr>
            <p:cNvPr id="6" name="矩形 5"/>
            <p:cNvSpPr/>
            <p:nvPr/>
          </p:nvSpPr>
          <p:spPr>
            <a:xfrm>
              <a:off x="709143" y="1159284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1841" y="1332097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 rot="5400000">
              <a:off x="2367108" y="1869205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22790" y="1840754"/>
            <a:ext cx="2367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</a:rPr>
              <a:t>SUM</a:t>
            </a:r>
          </a:p>
        </p:txBody>
      </p:sp>
      <p:sp>
        <p:nvSpPr>
          <p:cNvPr id="7" name="矩形 6"/>
          <p:cNvSpPr/>
          <p:nvPr/>
        </p:nvSpPr>
        <p:spPr>
          <a:xfrm>
            <a:off x="3660898" y="1704342"/>
            <a:ext cx="7794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Should we change the definition of the sum of two natural numbers?</a:t>
            </a:r>
          </a:p>
        </p:txBody>
      </p:sp>
      <p:sp>
        <p:nvSpPr>
          <p:cNvPr id="17" name="矩形 16"/>
          <p:cNvSpPr/>
          <p:nvPr/>
        </p:nvSpPr>
        <p:spPr>
          <a:xfrm>
            <a:off x="9128789" y="4379325"/>
            <a:ext cx="2367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n-ea"/>
              </a:rPr>
              <a:t>Infinity</a:t>
            </a:r>
          </a:p>
        </p:txBody>
      </p:sp>
      <p:sp>
        <p:nvSpPr>
          <p:cNvPr id="20" name="矩形 19"/>
          <p:cNvSpPr/>
          <p:nvPr/>
        </p:nvSpPr>
        <p:spPr>
          <a:xfrm>
            <a:off x="709143" y="4513671"/>
            <a:ext cx="779483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What is the meaning of the sum of infinitely many numbers?</a:t>
            </a:r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872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Kozuka Mincho Pro H</vt:lpstr>
      <vt:lpstr>华文楷体</vt:lpstr>
      <vt:lpstr>宋体</vt:lpstr>
      <vt:lpstr>Microsoft YaHei</vt:lpstr>
      <vt:lpstr>Microsoft YaHei</vt:lpstr>
      <vt:lpstr>Arial</vt:lpstr>
      <vt:lpstr>Calibri</vt:lpstr>
      <vt:lpstr>Century Gothic</vt:lpstr>
      <vt:lpstr>Consolas</vt:lpstr>
      <vt:lpstr>Times New Roman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Guanyu Li</cp:lastModifiedBy>
  <cp:revision>475</cp:revision>
  <dcterms:created xsi:type="dcterms:W3CDTF">2015-10-24T01:57:14Z</dcterms:created>
  <dcterms:modified xsi:type="dcterms:W3CDTF">2018-03-23T07:13:14Z</dcterms:modified>
  <cp:category>第一PPT模板网-WWW.1PPT.COM</cp:category>
</cp:coreProperties>
</file>