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57" r:id="rId7"/>
    <p:sldId id="264" r:id="rId8"/>
    <p:sldId id="266" r:id="rId9"/>
    <p:sldId id="263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GLCM </a:t>
            </a:r>
            <a:r>
              <a:rPr lang="en-US" altLang="zh-CN" dirty="0"/>
              <a:t>&amp;</a:t>
            </a:r>
            <a:r>
              <a:rPr lang="en-US" altLang="zh-CN" dirty="0" smtClean="0"/>
              <a:t> Color   +   GBM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Team 11</a:t>
            </a:r>
          </a:p>
          <a:p>
            <a:r>
              <a:rPr lang="en-US" altLang="zh-CN" sz="2000" dirty="0" err="1" smtClean="0"/>
              <a:t>Guanzhong</a:t>
            </a:r>
            <a:r>
              <a:rPr lang="en-US" altLang="zh-CN" sz="2000" dirty="0" smtClean="0"/>
              <a:t> You; </a:t>
            </a:r>
            <a:r>
              <a:rPr lang="en-US" altLang="zh-CN" sz="2000" dirty="0" err="1" smtClean="0"/>
              <a:t>Yinxiang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Gao</a:t>
            </a:r>
            <a:r>
              <a:rPr lang="en-US" altLang="zh-CN" sz="2000" dirty="0" smtClean="0"/>
              <a:t>; </a:t>
            </a:r>
          </a:p>
          <a:p>
            <a:r>
              <a:rPr lang="en-US" altLang="zh-CN" sz="2000" dirty="0" err="1" smtClean="0"/>
              <a:t>Shuli</a:t>
            </a:r>
            <a:r>
              <a:rPr lang="en-US" altLang="zh-CN" sz="2000" dirty="0" smtClean="0"/>
              <a:t> Song; Cen </a:t>
            </a:r>
            <a:r>
              <a:rPr lang="en-US" altLang="zh-CN" sz="2000" dirty="0" err="1" smtClean="0"/>
              <a:t>Zeng</a:t>
            </a:r>
            <a:r>
              <a:rPr lang="en-US" altLang="zh-CN" sz="2000" dirty="0" smtClean="0"/>
              <a:t>; </a:t>
            </a:r>
            <a:r>
              <a:rPr lang="en-US" altLang="zh-CN" sz="2000" dirty="0" err="1" smtClean="0"/>
              <a:t>Yifei</a:t>
            </a:r>
            <a:r>
              <a:rPr lang="en-US" altLang="zh-CN" sz="2000" dirty="0" smtClean="0"/>
              <a:t> Hu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97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Feature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Random Forest: Mean </a:t>
            </a:r>
            <a:r>
              <a:rPr lang="en-US" altLang="zh-CN" dirty="0" err="1" smtClean="0"/>
              <a:t>Gini</a:t>
            </a:r>
            <a:r>
              <a:rPr lang="en-US" altLang="zh-CN" dirty="0" smtClean="0"/>
              <a:t> </a:t>
            </a:r>
            <a:r>
              <a:rPr lang="en-US" altLang="zh-CN" dirty="0" smtClean="0"/>
              <a:t>Decreasing &gt; 0.03</a:t>
            </a:r>
          </a:p>
          <a:p>
            <a:r>
              <a:rPr lang="en-US" altLang="zh-CN" dirty="0" smtClean="0"/>
              <a:t>About 2.5 times the number of </a:t>
            </a:r>
            <a:r>
              <a:rPr lang="en-US" altLang="zh-CN" dirty="0" err="1" smtClean="0"/>
              <a:t>learn_image</a:t>
            </a:r>
            <a:r>
              <a:rPr lang="en-US" altLang="zh-CN" dirty="0"/>
              <a:t> </a:t>
            </a:r>
            <a:r>
              <a:rPr lang="en-US" altLang="zh-CN" sz="2400" dirty="0" smtClean="0"/>
              <a:t>(2500 features for 1000 images)</a:t>
            </a:r>
            <a:endParaRPr lang="en-US" altLang="zh-CN" dirty="0" smtClean="0"/>
          </a:p>
        </p:txBody>
      </p:sp>
      <p:pic>
        <p:nvPicPr>
          <p:cNvPr id="1026" name="Picture 2" descr="C:\Users\Administrator\Desktop\pic\Rplot0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8"/>
          <a:stretch/>
        </p:blipFill>
        <p:spPr bwMode="auto">
          <a:xfrm>
            <a:off x="2026232" y="2783805"/>
            <a:ext cx="5143219" cy="40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Train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GBM + SIFT: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67% , Slow feature extraction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GBM + GLCM &amp; COLOR (Our model):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80% </a:t>
            </a:r>
            <a:r>
              <a:rPr lang="en-US" altLang="zh-CN" u="sng" dirty="0" smtClean="0">
                <a:solidFill>
                  <a:srgbClr val="C00000"/>
                </a:solidFill>
              </a:rPr>
              <a:t>+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3.5%, Not so slow (2K pic within 20 min)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NNET +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GLCM &amp; COLOR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80%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3.5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%, Nothing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but unstable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Other+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GLCM &amp; COLOR 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80%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3.5%, Nothing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different, but longer time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20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Titbits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Directly use color as feature: about 70% accuracy</a:t>
            </a:r>
          </a:p>
          <a:p>
            <a:pPr lvl="1"/>
            <a:r>
              <a:rPr lang="en-US" altLang="zh-CN" dirty="0" smtClean="0"/>
              <a:t>R&gt;2B; G&gt;B; R&gt;G</a:t>
            </a:r>
          </a:p>
          <a:p>
            <a:pPr lvl="1"/>
            <a:r>
              <a:rPr lang="en-US" altLang="zh-CN" dirty="0" smtClean="0"/>
              <a:t>Filter out 500+ dog pictures (95% accurate)</a:t>
            </a:r>
          </a:p>
          <a:p>
            <a:pPr lvl="1"/>
            <a:r>
              <a:rPr lang="en-US" altLang="zh-CN" dirty="0" smtClean="0"/>
              <a:t>Leave 1400+ pictures undetermined</a:t>
            </a:r>
          </a:p>
          <a:p>
            <a:r>
              <a:rPr lang="en-US" altLang="zh-CN" dirty="0" smtClean="0"/>
              <a:t>Use the filtered pictures and then apply </a:t>
            </a:r>
            <a:r>
              <a:rPr lang="en-US" altLang="zh-CN" dirty="0" err="1" smtClean="0"/>
              <a:t>glcm+gbm</a:t>
            </a:r>
            <a:r>
              <a:rPr lang="en-US" altLang="zh-CN" dirty="0" smtClean="0"/>
              <a:t>: about 75%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7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Brief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altLang="zh-CN" dirty="0" smtClean="0"/>
              <a:t>Change SIFT to </a:t>
            </a:r>
            <a:r>
              <a:rPr lang="en-US" altLang="zh-CN" dirty="0" err="1" smtClean="0"/>
              <a:t>GLCM+Color</a:t>
            </a:r>
            <a:endParaRPr lang="en-US" altLang="zh-CN" dirty="0" smtClean="0"/>
          </a:p>
          <a:p>
            <a:r>
              <a:rPr lang="en-US" altLang="zh-CN" dirty="0" smtClean="0"/>
              <a:t>Change key point selection in SIFT to clustering</a:t>
            </a:r>
          </a:p>
          <a:p>
            <a:r>
              <a:rPr lang="en-US" altLang="zh-CN" dirty="0" smtClean="0"/>
              <a:t>Add random forest for feature selection</a:t>
            </a:r>
          </a:p>
          <a:p>
            <a:r>
              <a:rPr lang="en-US" altLang="zh-CN" dirty="0" smtClean="0"/>
              <a:t>All others are the same</a:t>
            </a:r>
          </a:p>
          <a:p>
            <a:r>
              <a:rPr lang="en-US" altLang="zh-CN" dirty="0" smtClean="0"/>
              <a:t>Accuracy: around 80%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5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 Detail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45159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Divide:		</a:t>
            </a:r>
            <a:r>
              <a:rPr lang="en-US" altLang="zh-CN" dirty="0" smtClean="0"/>
              <a:t>Divide the training image data into two parts: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One for forming feature pool: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pool_image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The other for supervised feature selection: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learn_image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Resize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		</a:t>
            </a:r>
            <a:r>
              <a:rPr lang="en-US" altLang="zh-CN" dirty="0" smtClean="0"/>
              <a:t>Resize all large images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around 30000 pixels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sz="1600" b="1" dirty="0" smtClean="0"/>
              <a:t>Calculate statistics:</a:t>
            </a:r>
            <a:r>
              <a:rPr lang="en-US" altLang="zh-CN" dirty="0" smtClean="0"/>
              <a:t>	For </a:t>
            </a:r>
            <a:r>
              <a:rPr lang="en-US" altLang="zh-CN" dirty="0"/>
              <a:t>each p*p window, calculate its </a:t>
            </a:r>
            <a:r>
              <a:rPr lang="en-US" altLang="zh-CN" dirty="0" smtClean="0"/>
              <a:t>statistics 			(</a:t>
            </a:r>
            <a:r>
              <a:rPr lang="en-US" altLang="zh-CN" dirty="0" err="1" smtClean="0"/>
              <a:t>glcm</a:t>
            </a:r>
            <a:r>
              <a:rPr lang="en-US" altLang="zh-CN" dirty="0" smtClean="0"/>
              <a:t> and color)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Cluster: </a:t>
            </a:r>
            <a:r>
              <a:rPr lang="en-US" altLang="zh-CN" dirty="0" smtClean="0"/>
              <a:t>		Cluster the windows by their statistics, keep </a:t>
            </a:r>
            <a:r>
              <a:rPr lang="en-US" altLang="zh-CN" dirty="0" smtClean="0"/>
              <a:t>100</a:t>
            </a:r>
            <a:r>
              <a:rPr lang="en-US" altLang="zh-CN" dirty="0" smtClean="0"/>
              <a:t>			cluster </a:t>
            </a:r>
            <a:r>
              <a:rPr lang="en-US" altLang="zh-CN" dirty="0" smtClean="0"/>
              <a:t>means for each image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Generate words:</a:t>
            </a:r>
            <a:r>
              <a:rPr lang="en-US" altLang="zh-CN" dirty="0" smtClean="0"/>
              <a:t>	Pool cluster means from all  </a:t>
            </a:r>
            <a:r>
              <a:rPr lang="en-US" altLang="zh-CN" dirty="0" err="1" smtClean="0"/>
              <a:t>pool_image</a:t>
            </a:r>
            <a:r>
              <a:rPr lang="en-US" altLang="zh-CN" dirty="0" smtClean="0"/>
              <a:t> together and 		form a dictionary; each statistics (column) is scaled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Word Frequency:	</a:t>
            </a:r>
            <a:r>
              <a:rPr lang="en-US" altLang="zh-CN" dirty="0" smtClean="0"/>
              <a:t>For </a:t>
            </a:r>
            <a:r>
              <a:rPr lang="en-US" altLang="zh-CN" dirty="0"/>
              <a:t>each </a:t>
            </a:r>
            <a:r>
              <a:rPr lang="en-US" altLang="zh-CN" dirty="0" err="1" smtClean="0"/>
              <a:t>learn_image</a:t>
            </a:r>
            <a:r>
              <a:rPr lang="en-US" altLang="zh-CN" dirty="0" smtClean="0"/>
              <a:t>, calculate word frequency</a:t>
            </a:r>
            <a:endParaRPr lang="zh-CN" altLang="en-US" b="1" dirty="0"/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Feature Selection: </a:t>
            </a:r>
            <a:r>
              <a:rPr lang="en-US" altLang="zh-CN" dirty="0" smtClean="0"/>
              <a:t>	Find the most useful </a:t>
            </a:r>
            <a:r>
              <a:rPr lang="en-US" altLang="zh-CN" dirty="0" smtClean="0"/>
              <a:t>words </a:t>
            </a:r>
            <a:r>
              <a:rPr lang="en-US" altLang="zh-CN" dirty="0" smtClean="0"/>
              <a:t>in </a:t>
            </a:r>
            <a:r>
              <a:rPr lang="en-US" altLang="zh-CN" dirty="0" smtClean="0"/>
              <a:t>distinguishing </a:t>
            </a:r>
            <a:r>
              <a:rPr lang="en-US" altLang="zh-CN" dirty="0" smtClean="0"/>
              <a:t>chicken and </a:t>
            </a:r>
            <a:r>
              <a:rPr lang="en-US" altLang="zh-CN" dirty="0" smtClean="0"/>
              <a:t>		dog (</a:t>
            </a:r>
            <a:r>
              <a:rPr lang="en-US" altLang="zh-CN" dirty="0" smtClean="0"/>
              <a:t>Random Forest</a:t>
            </a:r>
            <a:r>
              <a:rPr lang="en-US" altLang="zh-CN" dirty="0" smtClean="0"/>
              <a:t>)</a:t>
            </a:r>
            <a:endParaRPr lang="en-US" altLang="zh-CN" b="1" dirty="0" smtClean="0"/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Train Model: </a:t>
            </a:r>
            <a:r>
              <a:rPr lang="en-US" altLang="zh-CN" dirty="0" smtClean="0"/>
              <a:t>	Still </a:t>
            </a:r>
            <a:r>
              <a:rPr lang="en-US" altLang="zh-CN" dirty="0" smtClean="0"/>
              <a:t>use GBM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8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image </a:t>
            </a:r>
            <a:r>
              <a:rPr lang="en-US" altLang="zh-CN" dirty="0" smtClean="0"/>
              <a:t>size&gt;30000 pixels</a:t>
            </a:r>
            <a:endParaRPr lang="en-US" altLang="zh-CN" dirty="0" smtClean="0"/>
          </a:p>
          <a:p>
            <a:r>
              <a:rPr lang="en-US" altLang="zh-CN" dirty="0" smtClean="0"/>
              <a:t>then resize it to </a:t>
            </a:r>
            <a:r>
              <a:rPr lang="en-US" altLang="zh-CN" dirty="0" smtClean="0"/>
              <a:t>30000 pixels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5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Get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GLCM (Gray-Level </a:t>
            </a:r>
            <a:r>
              <a:rPr lang="en-US" altLang="zh-CN" dirty="0"/>
              <a:t>Co-Occurrence </a:t>
            </a:r>
            <a:r>
              <a:rPr lang="en-US" altLang="zh-CN" dirty="0" smtClean="0"/>
              <a:t>Matrix):</a:t>
            </a:r>
          </a:p>
          <a:p>
            <a:pPr lvl="1"/>
            <a:r>
              <a:rPr lang="en-US" altLang="zh-CN" dirty="0"/>
              <a:t>"mean", "variance", "homogeneity", "contrast", "dissimilarity", "entropy", "</a:t>
            </a:r>
            <a:r>
              <a:rPr lang="en-US" altLang="zh-CN" dirty="0" err="1"/>
              <a:t>second_moment</a:t>
            </a:r>
            <a:r>
              <a:rPr lang="en-US" altLang="zh-CN" dirty="0"/>
              <a:t>", "</a:t>
            </a:r>
            <a:r>
              <a:rPr lang="en-US" altLang="zh-CN" dirty="0" smtClean="0"/>
              <a:t>correlation“</a:t>
            </a:r>
          </a:p>
          <a:p>
            <a:r>
              <a:rPr lang="en-US" altLang="zh-CN" dirty="0" smtClean="0"/>
              <a:t>Color Pattern:</a:t>
            </a:r>
          </a:p>
          <a:p>
            <a:pPr lvl="1"/>
            <a:r>
              <a:rPr lang="en-US" altLang="zh-CN" dirty="0" smtClean="0"/>
              <a:t>R, G, B (mean)</a:t>
            </a:r>
          </a:p>
          <a:p>
            <a:pPr lvl="1"/>
            <a:r>
              <a:rPr lang="en-US" altLang="zh-CN" dirty="0"/>
              <a:t>R, G, B </a:t>
            </a:r>
            <a:r>
              <a:rPr lang="en-US" altLang="zh-CN" dirty="0" smtClean="0"/>
              <a:t>(variance)</a:t>
            </a:r>
          </a:p>
          <a:p>
            <a:r>
              <a:rPr lang="en-US" altLang="zh-CN" dirty="0" smtClean="0"/>
              <a:t>So for </a:t>
            </a:r>
            <a:r>
              <a:rPr lang="en-US" altLang="zh-CN" dirty="0" smtClean="0"/>
              <a:t>each window cluster: </a:t>
            </a:r>
            <a:r>
              <a:rPr lang="en-US" altLang="zh-CN" dirty="0" smtClean="0"/>
              <a:t>8+6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Each window cluster mean is a “word”</a:t>
            </a:r>
          </a:p>
          <a:p>
            <a:r>
              <a:rPr lang="en-US" altLang="zh-CN" dirty="0" smtClean="0"/>
              <a:t>All words </a:t>
            </a:r>
            <a:r>
              <a:rPr lang="en-US" altLang="zh-CN" dirty="0"/>
              <a:t>in </a:t>
            </a:r>
            <a:r>
              <a:rPr lang="en-US" altLang="zh-CN" dirty="0" err="1" smtClean="0"/>
              <a:t>pool_image</a:t>
            </a:r>
            <a:r>
              <a:rPr lang="en-US" altLang="zh-CN" dirty="0" smtClean="0"/>
              <a:t> form a BIG dictionary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89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79" y="1988840"/>
            <a:ext cx="2695575" cy="1009650"/>
          </a:xfrm>
        </p:spPr>
      </p:pic>
      <p:pic>
        <p:nvPicPr>
          <p:cNvPr id="1026" name="Picture 2" descr="C:\Users\Administrator\Desktop\pic\Rpl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8" t="37713" r="7975" b="41045"/>
          <a:stretch/>
        </p:blipFill>
        <p:spPr bwMode="auto">
          <a:xfrm rot="10800000" flipH="1">
            <a:off x="1331640" y="4365104"/>
            <a:ext cx="2826056" cy="111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pic\Rplot0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1" t="21607" r="9144" b="26789"/>
          <a:stretch/>
        </p:blipFill>
        <p:spPr bwMode="auto">
          <a:xfrm rot="10800000" flipH="1">
            <a:off x="5355216" y="4297531"/>
            <a:ext cx="2826056" cy="132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pic\Rplot0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5" t="19510" r="8584" b="24144"/>
          <a:stretch/>
        </p:blipFill>
        <p:spPr bwMode="auto">
          <a:xfrm rot="10800000" flipH="1">
            <a:off x="5220072" y="1780480"/>
            <a:ext cx="3096344" cy="15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0152" y="388086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Cluster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5696" y="39330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Gray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151" y="14111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Cluster 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696" y="14754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Original</a:t>
            </a:r>
          </a:p>
        </p:txBody>
      </p:sp>
      <p:sp>
        <p:nvSpPr>
          <p:cNvPr id="6" name="右箭头 5"/>
          <p:cNvSpPr/>
          <p:nvPr/>
        </p:nvSpPr>
        <p:spPr>
          <a:xfrm>
            <a:off x="4785075" y="4706063"/>
            <a:ext cx="360040" cy="471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2564647" y="3247152"/>
            <a:ext cx="360040" cy="471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8940495">
            <a:off x="4728347" y="3575311"/>
            <a:ext cx="360040" cy="471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C:\Users\Administrator\Desktop\pic\Rpl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8" t="37713" r="7975" b="41045"/>
          <a:stretch/>
        </p:blipFill>
        <p:spPr bwMode="auto">
          <a:xfrm rot="10800000" flipH="1">
            <a:off x="1484040" y="4517504"/>
            <a:ext cx="2826056" cy="111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dministrator\Desktop\pic\Rpl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8" t="37713" r="7975" b="41045"/>
          <a:stretch/>
        </p:blipFill>
        <p:spPr bwMode="auto">
          <a:xfrm rot="10800000" flipH="1">
            <a:off x="1636440" y="4669904"/>
            <a:ext cx="2826056" cy="111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dministrator\Desktop\pic\Rpl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8" t="37713" r="7975" b="41045"/>
          <a:stretch/>
        </p:blipFill>
        <p:spPr bwMode="auto">
          <a:xfrm rot="10800000" flipH="1">
            <a:off x="1788840" y="4822304"/>
            <a:ext cx="2826056" cy="111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Frequency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Distance between two words: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𝐷𝑖𝑠𝑡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14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i</a:t>
                </a:r>
                <a:r>
                  <a:rPr lang="en-US" altLang="zh-CN" dirty="0" smtClean="0"/>
                  <a:t> = 1, 2, …, 14 means 14 statistics</a:t>
                </a:r>
              </a:p>
              <a:p>
                <a:r>
                  <a:rPr lang="en-US" altLang="zh-CN" dirty="0" smtClean="0"/>
                  <a:t>Matrix form:</a:t>
                </a:r>
              </a:p>
              <a:p>
                <a:pPr lvl="1"/>
                <a:r>
                  <a:rPr lang="en-US" altLang="zh-CN" dirty="0" smtClean="0"/>
                  <a:t>Intuitively:</a:t>
                </a:r>
              </a:p>
              <a:p>
                <a:pPr lvl="1"/>
                <a:r>
                  <a:rPr lang="en-US" altLang="zh-CN" sz="2400" dirty="0" err="1" smtClean="0"/>
                  <a:t>colMeans</a:t>
                </a:r>
                <a:r>
                  <a:rPr lang="en-US" altLang="zh-CN" sz="2400" dirty="0" smtClean="0"/>
                  <a:t>(W1)&amp;- 2 W1 %*% W1 + t(</a:t>
                </a:r>
                <a:r>
                  <a:rPr lang="en-US" altLang="zh-CN" sz="2400" dirty="0" err="1" smtClean="0"/>
                  <a:t>colMeans</a:t>
                </a:r>
                <a:r>
                  <a:rPr lang="en-US" altLang="zh-CN" sz="2400" dirty="0" smtClean="0"/>
                  <a:t>(W2))</a:t>
                </a:r>
              </a:p>
              <a:p>
                <a:pPr lvl="1"/>
                <a:r>
                  <a:rPr lang="en-US" altLang="zh-CN" sz="2400" dirty="0" smtClean="0"/>
                  <a:t>Way much faster than for loop</a:t>
                </a:r>
              </a:p>
              <a:p>
                <a:r>
                  <a:rPr lang="en-US" altLang="zh-CN" dirty="0" smtClean="0"/>
                  <a:t>Word frequency in one image:</a:t>
                </a:r>
              </a:p>
              <a:p>
                <a:pPr lvl="1"/>
                <a:r>
                  <a:rPr lang="en-US" altLang="zh-CN" dirty="0" smtClean="0"/>
                  <a:t>In the 100 cluster means of this image, how many clusters has the distance to word[j] less than 1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1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Word Frequency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692519" y="1391526"/>
            <a:ext cx="5758962" cy="4413738"/>
            <a:chOff x="1692519" y="1391526"/>
            <a:chExt cx="5758962" cy="4413738"/>
          </a:xfrm>
        </p:grpSpPr>
        <p:grpSp>
          <p:nvGrpSpPr>
            <p:cNvPr id="15" name="组合 14"/>
            <p:cNvGrpSpPr/>
            <p:nvPr/>
          </p:nvGrpSpPr>
          <p:grpSpPr>
            <a:xfrm>
              <a:off x="1692519" y="1391526"/>
              <a:ext cx="5758962" cy="4413738"/>
              <a:chOff x="1899138" y="1310054"/>
              <a:chExt cx="5758962" cy="4413738"/>
            </a:xfrm>
          </p:grpSpPr>
          <p:pic>
            <p:nvPicPr>
              <p:cNvPr id="4" name="Picture 2" descr="C:\Users\Administrator\Desktop\pic\Rplot09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9" t="12518" r="5857" b="15434"/>
              <a:stretch/>
            </p:blipFill>
            <p:spPr bwMode="auto">
              <a:xfrm>
                <a:off x="1899138" y="1310054"/>
                <a:ext cx="5758962" cy="441373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椭圆 5"/>
              <p:cNvSpPr/>
              <p:nvPr/>
            </p:nvSpPr>
            <p:spPr>
              <a:xfrm>
                <a:off x="2870183" y="243811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267743" y="1839341"/>
                <a:ext cx="1368153" cy="136815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786507" y="373425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184067" y="3135485"/>
                <a:ext cx="1368153" cy="136815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27784" y="2127373"/>
                <a:ext cx="242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82338" y="3436930"/>
                <a:ext cx="242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cxnSp>
          <p:nvCxnSpPr>
            <p:cNvPr id="17" name="直接箭头连接符 16"/>
            <p:cNvCxnSpPr/>
            <p:nvPr/>
          </p:nvCxnSpPr>
          <p:spPr>
            <a:xfrm flipH="1">
              <a:off x="2267744" y="2924944"/>
              <a:ext cx="1534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203848" y="2636912"/>
              <a:ext cx="72008" cy="1173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2987824" y="2276872"/>
              <a:ext cx="72008" cy="1166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2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Frequency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07899"/>
              </p:ext>
            </p:extLst>
          </p:nvPr>
        </p:nvGraphicFramePr>
        <p:xfrm>
          <a:off x="971600" y="1484784"/>
          <a:ext cx="7560840" cy="4172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190"/>
                <a:gridCol w="1171930"/>
                <a:gridCol w="1171930"/>
                <a:gridCol w="1171930"/>
                <a:gridCol w="1171930"/>
                <a:gridCol w="1171930"/>
              </a:tblGrid>
              <a:tr h="596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BIG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</a:rPr>
                        <a:t> Dictionary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Word 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Word 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Word 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Word10000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96038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</a:rPr>
                        <a:t>Learn_image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[i]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960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96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Word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596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Word 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96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…..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96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Word 100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8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427</Words>
  <Application>Microsoft Office PowerPoint</Application>
  <PresentationFormat>全屏显示(4:3)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GLCM &amp; Color   +   GBM</vt:lpstr>
      <vt:lpstr>In Brief</vt:lpstr>
      <vt:lpstr>In Detail</vt:lpstr>
      <vt:lpstr>Resize</vt:lpstr>
      <vt:lpstr>Get features</vt:lpstr>
      <vt:lpstr>Cluster</vt:lpstr>
      <vt:lpstr>Word Frequency</vt:lpstr>
      <vt:lpstr>Word Frequency</vt:lpstr>
      <vt:lpstr>Word Frequency</vt:lpstr>
      <vt:lpstr>Feature Selection</vt:lpstr>
      <vt:lpstr>Train Model</vt:lpstr>
      <vt:lpstr>Titbits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52</cp:revision>
  <dcterms:created xsi:type="dcterms:W3CDTF">2016-11-01T18:03:47Z</dcterms:created>
  <dcterms:modified xsi:type="dcterms:W3CDTF">2016-11-01T21:27:18Z</dcterms:modified>
</cp:coreProperties>
</file>