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7"/>
  </p:notesMasterIdLst>
  <p:sldIdLst>
    <p:sldId id="256" r:id="rId2"/>
    <p:sldId id="299" r:id="rId3"/>
    <p:sldId id="296" r:id="rId4"/>
    <p:sldId id="274" r:id="rId5"/>
    <p:sldId id="275" r:id="rId6"/>
    <p:sldId id="291" r:id="rId7"/>
    <p:sldId id="283" r:id="rId8"/>
    <p:sldId id="285" r:id="rId9"/>
    <p:sldId id="294" r:id="rId10"/>
    <p:sldId id="282" r:id="rId11"/>
    <p:sldId id="290" r:id="rId12"/>
    <p:sldId id="292" r:id="rId13"/>
    <p:sldId id="293" r:id="rId14"/>
    <p:sldId id="286" r:id="rId15"/>
    <p:sldId id="284" r:id="rId16"/>
    <p:sldId id="288" r:id="rId17"/>
    <p:sldId id="268" r:id="rId18"/>
    <p:sldId id="272" r:id="rId19"/>
    <p:sldId id="276" r:id="rId20"/>
    <p:sldId id="271" r:id="rId21"/>
    <p:sldId id="298" r:id="rId22"/>
    <p:sldId id="278" r:id="rId23"/>
    <p:sldId id="277" r:id="rId24"/>
    <p:sldId id="279" r:id="rId25"/>
    <p:sldId id="289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07F95E-9DAF-4F64-9F2A-66A9384BE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640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pPr>
              <a:defRPr/>
            </a:pPr>
            <a:fld id="{E74F72FC-35F0-4B72-AF30-2A00D16DA39A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9B70394A-99C5-40D4-92B4-0ECF5B10129C}" type="slidenum">
              <a:rPr kumimoji="0" lang="en-US" altLang="zh-CN" smtClean="0"/>
              <a:pPr>
                <a:defRPr/>
              </a:pPr>
              <a:t>‹#›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89915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506FC-EA93-4855-93FB-BE04BD7B9462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F7E0FD2C-B237-4A49-AAFE-427C9E1E75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13698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C506FC-EA93-4855-93FB-BE04BD7B9462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F7E0FD2C-B237-4A49-AAFE-427C9E1E75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695968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C506FC-EA93-4855-93FB-BE04BD7B9462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F7E0FD2C-B237-4A49-AAFE-427C9E1E75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7483826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C506FC-EA93-4855-93FB-BE04BD7B9462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F7E0FD2C-B237-4A49-AAFE-427C9E1E75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0697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506FC-EA93-4855-93FB-BE04BD7B9462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F7E0FD2C-B237-4A49-AAFE-427C9E1E75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294103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506FC-EA93-4855-93FB-BE04BD7B9462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F7E0FD2C-B237-4A49-AAFE-427C9E1E75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192748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263B6E-C5F6-45AE-ADC5-BE53015E0DB7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44FE6D27-300F-45E3-8374-92B6A0C9F5E2}" type="slidenum">
              <a:rPr kumimoji="0" lang="en-US" altLang="zh-CN" smtClean="0"/>
              <a:pPr>
                <a:defRPr/>
              </a:pPr>
              <a:t>‹#›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245350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C506FC-EA93-4855-93FB-BE04BD7B9462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Page </a:t>
            </a:r>
            <a:fld id="{F7E0FD2C-B237-4A49-AAFE-427C9E1E75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966805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B458C-5721-4EFD-8F92-CF5F4320211C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314949B2-6B64-483D-B925-6562BB5A6657}" type="slidenum">
              <a:rPr kumimoji="0" lang="en-US" altLang="zh-CN" smtClean="0"/>
              <a:pPr>
                <a:defRPr/>
              </a:pPr>
              <a:t>‹#›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17848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2C3D4ED-22E5-4CE0-AF28-D7EE14AB5419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2AE76125-7589-4F57-9B22-D3C2342374AA}" type="slidenum">
              <a:rPr kumimoji="0" lang="en-US" altLang="zh-CN" smtClean="0"/>
              <a:pPr>
                <a:defRPr/>
              </a:pPr>
              <a:t>‹#›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23286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DD6FED-23D9-45A5-9DCD-F833DE76500A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F6A3FBE4-DF02-4477-942D-01F6E2C446DF}" type="slidenum">
              <a:rPr kumimoji="0" lang="en-US" altLang="zh-CN" smtClean="0"/>
              <a:pPr>
                <a:defRPr/>
              </a:pPr>
              <a:t>‹#›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25425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96CCB9-B3DC-43AD-928C-975D5F7EFB20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9D32BF19-F895-4E09-8A03-A581F715B054}" type="slidenum">
              <a:rPr kumimoji="0" lang="en-US" altLang="zh-CN" smtClean="0"/>
              <a:pPr>
                <a:defRPr/>
              </a:pPr>
              <a:t>‹#›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5571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B5DB04-217A-4317-98B8-01483D3764E5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E3B4B048-A324-47C2-8E87-F233163F4D2C}" type="slidenum">
              <a:rPr kumimoji="0" lang="en-US" altLang="zh-CN" smtClean="0"/>
              <a:pPr>
                <a:defRPr/>
              </a:pPr>
              <a:t>‹#›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74427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8B55FF-4EAC-4178-B794-C984423811BB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BA229EFC-B019-41FD-B309-FA0CC9DC8712}" type="slidenum">
              <a:rPr kumimoji="0" lang="en-US" altLang="zh-CN" smtClean="0"/>
              <a:pPr>
                <a:defRPr/>
              </a:pPr>
              <a:t>‹#›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32610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33F133-CD2E-4FC1-9830-706757A0031B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4CF1B230-94ED-4FE8-9DAF-1C03D58302CA}" type="slidenum">
              <a:rPr kumimoji="0" lang="en-US" altLang="zh-CN" smtClean="0"/>
              <a:pPr>
                <a:defRPr/>
              </a:pPr>
              <a:t>‹#›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337400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E5295E-9C12-4A52-A8DD-3D5E43F2F871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3A817187-C06A-4176-8450-ACD4E9E05FFE}" type="slidenum">
              <a:rPr kumimoji="0" lang="en-US" altLang="zh-CN" smtClean="0"/>
              <a:pPr>
                <a:defRPr/>
              </a:pPr>
              <a:t>‹#›</a:t>
            </a:fld>
            <a:endParaRPr kumimoji="0" lang="en-US" altLang="zh-CN"/>
          </a:p>
        </p:txBody>
      </p:sp>
    </p:spTree>
    <p:extLst>
      <p:ext uri="{BB962C8B-B14F-4D97-AF65-F5344CB8AC3E}">
        <p14:creationId xmlns:p14="http://schemas.microsoft.com/office/powerpoint/2010/main" val="111164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C506FC-EA93-4855-93FB-BE04BD7B9462}" type="datetime1">
              <a:rPr lang="zh-CN" altLang="en-US" smtClean="0"/>
              <a:pPr>
                <a:defRPr/>
              </a:pPr>
              <a:t>2017-3-2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北京工业大学软件学院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Page </a:t>
            </a:r>
            <a:fld id="{F7E0FD2C-B237-4A49-AAFE-427C9E1E756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829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285720" y="2286000"/>
            <a:ext cx="857256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dirty="0" smtClean="0"/>
              <a:t>本科毕设论文写作方法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北京工业大学信息学部 软件学院 数字媒体技术专业</a:t>
            </a:r>
          </a:p>
        </p:txBody>
      </p:sp>
      <p:sp>
        <p:nvSpPr>
          <p:cNvPr id="14338" name="Rectangle 4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3C2068C-11F0-491F-BEEC-0F60CFBEB521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06F21189-4DEC-4284-B82B-A44FC5360465}" type="slidenum">
              <a:rPr kumimoji="0" lang="en-US" altLang="zh-CN" smtClean="0"/>
              <a:pPr/>
              <a:t>1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4360" y="1837955"/>
            <a:ext cx="7955280" cy="44256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研究或研究应用型论文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章 相关技术分析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 smtClean="0"/>
              <a:t>现有技术的分析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 smtClean="0"/>
              <a:t>技术的特性对比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 smtClean="0"/>
              <a:t>结合本研究课题的具体需求，分析选择可用技术的理由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dirty="0" smtClean="0"/>
              <a:t>目前该技术仍然存在的问题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/>
              <a:t>注意：内容不宜多，主要说明该技术对本文工作的关联性，一般不要超过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页。</a:t>
            </a:r>
          </a:p>
        </p:txBody>
      </p:sp>
      <p:sp>
        <p:nvSpPr>
          <p:cNvPr id="3174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35166553-BB2B-458D-B4CD-CFB6BF4AE253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A8E80D21-D33E-4EFC-8A2D-C2756E16C78C}" type="slidenum">
              <a:rPr kumimoji="0" lang="en-US" altLang="zh-CN" smtClean="0"/>
              <a:pPr/>
              <a:t>10</a:t>
            </a:fld>
            <a:endParaRPr kumimoji="0" lang="en-US" altLang="zh-CN" smtClean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757504"/>
            <a:ext cx="8928992" cy="10804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论文正文结构参考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研究或应用研究型论文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bldLvl="2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4360" y="1628800"/>
            <a:ext cx="7955280" cy="46348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400" dirty="0" smtClean="0"/>
              <a:t>第</a:t>
            </a:r>
            <a:r>
              <a:rPr lang="en-US" altLang="zh-CN" sz="3400" dirty="0" smtClean="0"/>
              <a:t>3</a:t>
            </a:r>
            <a:r>
              <a:rPr lang="zh-CN" altLang="en-US" sz="3400" dirty="0" smtClean="0"/>
              <a:t>章 </a:t>
            </a:r>
            <a:r>
              <a:rPr lang="en-US" altLang="zh-CN" sz="3400" dirty="0" smtClean="0"/>
              <a:t>×××</a:t>
            </a:r>
            <a:r>
              <a:rPr lang="zh-CN" altLang="en-US" sz="3400" dirty="0" smtClean="0"/>
              <a:t>研究（方法或技术）</a:t>
            </a:r>
          </a:p>
          <a:p>
            <a:pPr lvl="1"/>
            <a:r>
              <a:rPr lang="zh-CN" altLang="en-US" sz="3400" dirty="0" smtClean="0"/>
              <a:t>对研究对象进行深入的分析探讨</a:t>
            </a:r>
          </a:p>
          <a:p>
            <a:pPr lvl="1"/>
            <a:r>
              <a:rPr lang="zh-CN" altLang="en-US" sz="3400" dirty="0" smtClean="0"/>
              <a:t>找出存在的问题的原因</a:t>
            </a:r>
          </a:p>
          <a:p>
            <a:pPr lvl="1"/>
            <a:r>
              <a:rPr lang="zh-CN" altLang="en-US" sz="3400" dirty="0" smtClean="0"/>
              <a:t>结合本课题的实际背景需求，提出解决问题的方法（研究条件的设置）</a:t>
            </a:r>
          </a:p>
          <a:p>
            <a:pPr lvl="1"/>
            <a:r>
              <a:rPr lang="zh-CN" altLang="en-US" sz="3400" dirty="0" smtClean="0"/>
              <a:t>对问题进行解决方法的过程阐述</a:t>
            </a:r>
            <a:endParaRPr lang="en-US" altLang="zh-CN" sz="3400" dirty="0" smtClean="0"/>
          </a:p>
          <a:p>
            <a:pPr lvl="1"/>
            <a:r>
              <a:rPr lang="zh-CN" altLang="en-US" sz="3400" dirty="0" smtClean="0"/>
              <a:t>通过理论验证说明改进方法的正确性</a:t>
            </a:r>
          </a:p>
        </p:txBody>
      </p:sp>
      <p:sp>
        <p:nvSpPr>
          <p:cNvPr id="3379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F2F09062-BD27-4032-9469-B149679307CF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A3EECEC3-8779-438B-BAB8-78EEB1735496}" type="slidenum">
              <a:rPr kumimoji="0" lang="en-US" altLang="zh-CN" smtClean="0"/>
              <a:pPr/>
              <a:t>11</a:t>
            </a:fld>
            <a:endParaRPr kumimoji="0" lang="en-US" altLang="zh-CN" smtClean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757504"/>
            <a:ext cx="8928992" cy="10804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论文正文结构参考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研究或应用研究型论文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bldLvl="2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400" dirty="0" smtClean="0"/>
              <a:t>第</a:t>
            </a:r>
            <a:r>
              <a:rPr lang="en-US" altLang="zh-CN" sz="3400" dirty="0" smtClean="0"/>
              <a:t>4</a:t>
            </a:r>
            <a:r>
              <a:rPr lang="zh-CN" altLang="en-US" sz="3400" dirty="0" smtClean="0"/>
              <a:t>章 </a:t>
            </a:r>
            <a:r>
              <a:rPr lang="en-US" altLang="zh-CN" sz="3400" dirty="0" smtClean="0"/>
              <a:t>×××</a:t>
            </a:r>
            <a:r>
              <a:rPr lang="zh-CN" altLang="en-US" sz="3400" dirty="0" smtClean="0"/>
              <a:t>改进方法的验证（或应用）</a:t>
            </a:r>
          </a:p>
          <a:p>
            <a:pPr lvl="1"/>
            <a:r>
              <a:rPr lang="zh-CN" altLang="en-US" sz="3400" dirty="0" smtClean="0"/>
              <a:t>搭建实验的软硬件环境</a:t>
            </a:r>
          </a:p>
          <a:p>
            <a:pPr lvl="1"/>
            <a:r>
              <a:rPr lang="zh-CN" altLang="en-US" sz="3400" dirty="0" smtClean="0"/>
              <a:t>阐述应用环境或者</a:t>
            </a:r>
            <a:r>
              <a:rPr lang="zh-CN" altLang="en-US" sz="3400" dirty="0"/>
              <a:t>系统</a:t>
            </a:r>
            <a:r>
              <a:rPr lang="zh-CN" altLang="en-US" sz="3400" dirty="0" smtClean="0"/>
              <a:t>框架的设计思想</a:t>
            </a:r>
          </a:p>
          <a:p>
            <a:pPr lvl="1"/>
            <a:r>
              <a:rPr lang="zh-CN" altLang="en-US" sz="3400" dirty="0" smtClean="0"/>
              <a:t>阐述实现算法及环境搭建的方法</a:t>
            </a:r>
          </a:p>
          <a:p>
            <a:pPr lvl="1"/>
            <a:r>
              <a:rPr lang="zh-CN" altLang="en-US" sz="3400" dirty="0" smtClean="0"/>
              <a:t>对提出的方法</a:t>
            </a:r>
            <a:r>
              <a:rPr lang="en-US" altLang="zh-CN" sz="3400" dirty="0" smtClean="0"/>
              <a:t>/</a:t>
            </a:r>
            <a:r>
              <a:rPr lang="zh-CN" altLang="en-US" sz="3400" dirty="0" smtClean="0"/>
              <a:t>算法进行验证，阐述实验结果及分析</a:t>
            </a:r>
          </a:p>
        </p:txBody>
      </p:sp>
      <p:sp>
        <p:nvSpPr>
          <p:cNvPr id="3584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131F2D6-B134-4131-BFD0-B97C30F1AF6B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F6D5252B-93D4-4759-9C1F-EE37A279358F}" type="slidenum">
              <a:rPr kumimoji="0" lang="en-US" altLang="zh-CN" smtClean="0"/>
              <a:pPr/>
              <a:t>12</a:t>
            </a:fld>
            <a:endParaRPr kumimoji="0" lang="en-US" altLang="zh-CN" smtClean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757504"/>
            <a:ext cx="8928992" cy="10804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论文正文结构参考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研究或应用研究型论文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bldLvl="2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第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章 </a:t>
            </a:r>
            <a:r>
              <a:rPr lang="zh-CN" altLang="zh-CN" sz="3600" dirty="0" smtClean="0"/>
              <a:t>×××</a:t>
            </a:r>
            <a:r>
              <a:rPr lang="zh-CN" altLang="en-US" sz="3600" dirty="0" smtClean="0"/>
              <a:t>应用效果分析</a:t>
            </a:r>
          </a:p>
          <a:p>
            <a:pPr lvl="1"/>
            <a:r>
              <a:rPr lang="zh-CN" altLang="en-US" sz="3600" dirty="0" smtClean="0"/>
              <a:t>通过大量的实验，分析实验的效果</a:t>
            </a:r>
          </a:p>
          <a:p>
            <a:pPr lvl="1"/>
            <a:r>
              <a:rPr lang="zh-CN" altLang="en-US" sz="3600" dirty="0" smtClean="0"/>
              <a:t>利用实验数据或效果，分析改进后的方法，在本课题中应用的效果</a:t>
            </a:r>
          </a:p>
          <a:p>
            <a:pPr lvl="1"/>
            <a:r>
              <a:rPr lang="zh-CN" altLang="en-US" sz="3600" dirty="0" smtClean="0"/>
              <a:t>论证改进方法的正确性</a:t>
            </a:r>
          </a:p>
          <a:p>
            <a:pPr lvl="1"/>
            <a:r>
              <a:rPr lang="zh-CN" altLang="en-US" sz="3600" dirty="0" smtClean="0"/>
              <a:t>该部分一定要充分论证说明</a:t>
            </a:r>
            <a:endParaRPr lang="en-US" altLang="zh-CN" sz="3600" dirty="0" smtClean="0"/>
          </a:p>
        </p:txBody>
      </p:sp>
      <p:sp>
        <p:nvSpPr>
          <p:cNvPr id="3789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40E4B84-CA0C-4904-9912-BCDE8667547C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7C9A8291-3928-4912-AC47-82143A54105A}" type="slidenum">
              <a:rPr kumimoji="0" lang="en-US" altLang="zh-CN" smtClean="0"/>
              <a:pPr/>
              <a:t>13</a:t>
            </a:fld>
            <a:endParaRPr kumimoji="0" lang="en-US" altLang="zh-CN" smtClean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757504"/>
            <a:ext cx="8928992" cy="10804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论文正文结构参考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研究或应用研究型论文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bldLvl="2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论文正文结构参考</a:t>
            </a:r>
          </a:p>
        </p:txBody>
      </p:sp>
      <p:sp>
        <p:nvSpPr>
          <p:cNvPr id="1372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结论（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页）</a:t>
            </a:r>
          </a:p>
          <a:p>
            <a:pPr lvl="1" eaLnBrk="1" hangingPunct="1"/>
            <a:r>
              <a:rPr lang="zh-CN" altLang="en-US" sz="3200" dirty="0" smtClean="0"/>
              <a:t>简要说明本人的主要工作及效果</a:t>
            </a:r>
          </a:p>
          <a:p>
            <a:pPr lvl="1" eaLnBrk="1" hangingPunct="1"/>
            <a:r>
              <a:rPr lang="zh-CN" altLang="en-US" sz="3200" dirty="0" smtClean="0"/>
              <a:t>阐述仍然存在的问题及展望</a:t>
            </a:r>
          </a:p>
        </p:txBody>
      </p:sp>
      <p:sp>
        <p:nvSpPr>
          <p:cNvPr id="3891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80420FD-5EF0-4E0A-846A-358783D8F0E2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7B9A5FC6-3753-4B02-AC6E-BD1C63E5E722}" type="slidenum">
              <a:rPr kumimoji="0" lang="en-US" altLang="zh-CN" smtClean="0"/>
              <a:pPr/>
              <a:t>14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37219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论文正文结构参考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4360" y="1772816"/>
            <a:ext cx="7955280" cy="449082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 smtClean="0"/>
              <a:t>注意事项：</a:t>
            </a:r>
          </a:p>
          <a:p>
            <a:pPr lvl="1" eaLnBrk="1" hangingPunct="1"/>
            <a:r>
              <a:rPr lang="zh-CN" altLang="en-US" sz="3200" dirty="0" smtClean="0"/>
              <a:t>以上正文结构仅供参考，切勿照搬照抄；</a:t>
            </a:r>
          </a:p>
          <a:p>
            <a:pPr lvl="1" eaLnBrk="1" hangingPunct="1"/>
            <a:r>
              <a:rPr lang="zh-CN" altLang="en-US" sz="3200" dirty="0" smtClean="0"/>
              <a:t>可以根据本人具体工作的实际情况调整结构；</a:t>
            </a:r>
          </a:p>
          <a:p>
            <a:pPr lvl="1" eaLnBrk="1" hangingPunct="1"/>
            <a:r>
              <a:rPr lang="zh-CN" altLang="en-US" sz="3200" dirty="0" smtClean="0"/>
              <a:t>论文的章数可以根据本人的研究内容增减；</a:t>
            </a:r>
          </a:p>
          <a:p>
            <a:pPr lvl="1" eaLnBrk="1" hangingPunct="1"/>
            <a:r>
              <a:rPr lang="zh-CN" altLang="en-US" sz="3200" dirty="0" smtClean="0"/>
              <a:t>每一章节之间应该有内在的联系，即某一章的存在不是孤立的；</a:t>
            </a:r>
          </a:p>
        </p:txBody>
      </p:sp>
      <p:sp>
        <p:nvSpPr>
          <p:cNvPr id="3993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66DE1EA-DADB-40CD-A80C-5D07D7E99769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EDBD516B-ADAE-4AE1-ADCB-A81F11D00B4B}" type="slidenum">
              <a:rPr kumimoji="0" lang="en-US" altLang="zh-CN" smtClean="0"/>
              <a:pPr/>
              <a:t>15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/>
      <p:bldP spid="135171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论文规范性</a:t>
            </a:r>
          </a:p>
        </p:txBody>
      </p:sp>
      <p:sp>
        <p:nvSpPr>
          <p:cNvPr id="139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4360" y="1772816"/>
            <a:ext cx="7955280" cy="468052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注意事项：</a:t>
            </a:r>
          </a:p>
          <a:p>
            <a:pPr lvl="1" eaLnBrk="1" hangingPunct="1"/>
            <a:r>
              <a:rPr lang="zh-CN" altLang="en-US" sz="2800" dirty="0" smtClean="0"/>
              <a:t>认真阅读论文撰写规范，对章的起始、页眉页脚、图表的表示方法、参考文献等都有具体要求；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/>
              <a:t>每</a:t>
            </a:r>
            <a:r>
              <a:rPr lang="zh-CN" altLang="en-US" sz="2800" dirty="0" smtClean="0"/>
              <a:t>章的起始页为奇数页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页眉偶数页与奇数页不同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图题在图的下方，表题在表的上方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800" dirty="0" smtClean="0"/>
              <a:t>表为三线表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 smtClean="0"/>
              <a:t>。。。。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3200" dirty="0"/>
              <a:t>《</a:t>
            </a:r>
            <a:r>
              <a:rPr lang="zh-CN" altLang="en-US" sz="3200" dirty="0"/>
              <a:t>北京工业大学毕业设计管理文件</a:t>
            </a:r>
            <a:r>
              <a:rPr lang="en-US" altLang="zh-CN" sz="3200" dirty="0"/>
              <a:t>》</a:t>
            </a:r>
          </a:p>
        </p:txBody>
      </p:sp>
      <p:sp>
        <p:nvSpPr>
          <p:cNvPr id="4096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3B0EB98-67E5-4183-81C9-DD12B62E0D9D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409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24C02A3D-8C3A-4C86-9B20-A6B0D618FF70}" type="slidenum">
              <a:rPr kumimoji="0" lang="en-US" altLang="zh-CN" smtClean="0"/>
              <a:pPr/>
              <a:t>16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/>
      <p:bldP spid="139267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论文的中期检查阶段</a:t>
            </a:r>
          </a:p>
        </p:txBody>
      </p:sp>
      <p:sp>
        <p:nvSpPr>
          <p:cNvPr id="41986" name="Rectangle 4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C946877-3E5A-4F8D-8052-0D5AE624E5B5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Page</a:t>
            </a:r>
            <a:r>
              <a:rPr kumimoji="0" lang="en-US" altLang="zh-CN" dirty="0" smtClean="0"/>
              <a:t> </a:t>
            </a:r>
            <a:fld id="{75D09F41-0EF2-46BE-8F2A-FBC6AE733529}" type="slidenum">
              <a:rPr kumimoji="0" lang="en-US" altLang="zh-CN" smtClean="0"/>
              <a:pPr/>
              <a:t>17</a:t>
            </a:fld>
            <a:endParaRPr kumimoji="0"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论文的中期检查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4360" y="1916832"/>
            <a:ext cx="7955280" cy="434680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要求提交材料</a:t>
            </a:r>
          </a:p>
          <a:p>
            <a:pPr lvl="1"/>
            <a:r>
              <a:rPr lang="en-US" altLang="zh-CN" sz="3200" dirty="0" smtClean="0"/>
              <a:t>《</a:t>
            </a:r>
            <a:r>
              <a:rPr lang="zh-CN" altLang="en-US" sz="3200" dirty="0"/>
              <a:t>北京工业大学毕设计（论文）生自查表 </a:t>
            </a:r>
            <a:r>
              <a:rPr lang="en-US" altLang="zh-CN" sz="3200" dirty="0" smtClean="0"/>
              <a:t>》</a:t>
            </a:r>
          </a:p>
          <a:p>
            <a:pPr lvl="1"/>
            <a:r>
              <a:rPr lang="zh-CN" altLang="en-US" sz="3200" dirty="0" smtClean="0"/>
              <a:t>毕业设计应该完成</a:t>
            </a:r>
            <a:r>
              <a:rPr lang="en-US" altLang="zh-CN" sz="3200" dirty="0" smtClean="0"/>
              <a:t>60%-80%</a:t>
            </a:r>
          </a:p>
          <a:p>
            <a:pPr lvl="1"/>
            <a:r>
              <a:rPr lang="zh-CN" altLang="en-US" sz="3200" dirty="0" smtClean="0"/>
              <a:t>论文应该完成</a:t>
            </a:r>
            <a:r>
              <a:rPr lang="en-US" altLang="zh-CN" sz="3200" dirty="0" smtClean="0"/>
              <a:t>50</a:t>
            </a:r>
            <a:r>
              <a:rPr lang="en-US" altLang="zh-CN" sz="3200" dirty="0" smtClean="0"/>
              <a:t>%</a:t>
            </a:r>
            <a:r>
              <a:rPr lang="zh-CN" altLang="en-US" sz="3200" dirty="0"/>
              <a:t>以上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检查形式：采取抽查</a:t>
            </a:r>
          </a:p>
          <a:p>
            <a:pPr lvl="1" eaLnBrk="1" hangingPunct="1"/>
            <a:r>
              <a:rPr lang="zh-CN" altLang="en-US" sz="3200" dirty="0" smtClean="0"/>
              <a:t>答辩：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分钟</a:t>
            </a:r>
          </a:p>
          <a:p>
            <a:pPr lvl="1" eaLnBrk="1" hangingPunct="1"/>
            <a:r>
              <a:rPr lang="zh-CN" altLang="en-US" sz="3200" dirty="0" smtClean="0"/>
              <a:t>提问及指导：</a:t>
            </a:r>
            <a:r>
              <a:rPr lang="en-US" altLang="zh-CN" sz="3200" dirty="0" smtClean="0"/>
              <a:t>5-10</a:t>
            </a:r>
            <a:r>
              <a:rPr lang="zh-CN" altLang="en-US" sz="3200" dirty="0" smtClean="0"/>
              <a:t>分钟</a:t>
            </a:r>
          </a:p>
        </p:txBody>
      </p:sp>
      <p:sp>
        <p:nvSpPr>
          <p:cNvPr id="4301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392F5A7-49F3-4F8E-8087-CF5FDEF968F6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4301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D7A97885-BFF6-47F7-863D-C937C78CC15B}" type="slidenum">
              <a:rPr kumimoji="0" lang="en-US" altLang="zh-CN" smtClean="0"/>
              <a:pPr/>
              <a:t>18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59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论文的中期检查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988840"/>
            <a:ext cx="8540750" cy="460851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检查答辩用</a:t>
            </a:r>
            <a:r>
              <a:rPr lang="en-US" altLang="zh-CN" sz="3200" dirty="0" smtClean="0"/>
              <a:t>PPT</a:t>
            </a:r>
            <a:r>
              <a:rPr lang="zh-CN" altLang="en-US" sz="3200" dirty="0" smtClean="0"/>
              <a:t>的要求：（大致</a:t>
            </a:r>
            <a:r>
              <a:rPr lang="en-US" altLang="zh-CN" sz="3200" dirty="0" smtClean="0"/>
              <a:t>10-15</a:t>
            </a:r>
            <a:r>
              <a:rPr lang="zh-CN" altLang="en-US" sz="3200" dirty="0" smtClean="0"/>
              <a:t>页）</a:t>
            </a:r>
          </a:p>
          <a:p>
            <a:pPr lvl="1" eaLnBrk="1" hangingPunct="1"/>
            <a:r>
              <a:rPr lang="zh-CN" altLang="en-US" sz="3200" dirty="0" smtClean="0"/>
              <a:t>背景及意义（</a:t>
            </a:r>
            <a:r>
              <a:rPr lang="en-US" altLang="zh-CN" sz="3200" dirty="0" smtClean="0"/>
              <a:t>1-2</a:t>
            </a:r>
            <a:r>
              <a:rPr lang="zh-CN" altLang="en-US" sz="3200" dirty="0" smtClean="0"/>
              <a:t>页）</a:t>
            </a:r>
          </a:p>
          <a:p>
            <a:pPr lvl="1" eaLnBrk="1" hangingPunct="1"/>
            <a:r>
              <a:rPr lang="zh-CN" altLang="en-US" sz="3200" dirty="0" smtClean="0"/>
              <a:t>本人的主要工作内容（</a:t>
            </a:r>
            <a:r>
              <a:rPr lang="en-US" altLang="zh-CN" sz="3200" dirty="0" smtClean="0"/>
              <a:t>1-2</a:t>
            </a:r>
            <a:r>
              <a:rPr lang="zh-CN" altLang="en-US" sz="3200" dirty="0" smtClean="0"/>
              <a:t>页）</a:t>
            </a:r>
          </a:p>
          <a:p>
            <a:pPr lvl="1" eaLnBrk="1" hangingPunct="1"/>
            <a:r>
              <a:rPr lang="zh-CN" altLang="en-US" sz="3200" dirty="0" smtClean="0"/>
              <a:t>主要工作内容及完成情况（</a:t>
            </a:r>
            <a:r>
              <a:rPr lang="en-US" altLang="zh-CN" sz="3200" dirty="0" smtClean="0"/>
              <a:t>4-6</a:t>
            </a:r>
            <a:r>
              <a:rPr lang="zh-CN" altLang="en-US" sz="3200" dirty="0" smtClean="0"/>
              <a:t>页）</a:t>
            </a:r>
          </a:p>
          <a:p>
            <a:pPr lvl="1" eaLnBrk="1" hangingPunct="1"/>
            <a:r>
              <a:rPr lang="zh-CN" altLang="en-US" sz="3200" dirty="0" smtClean="0"/>
              <a:t>解决了什么的主要问题（</a:t>
            </a:r>
            <a:r>
              <a:rPr lang="en-US" altLang="zh-CN" sz="3200" dirty="0" smtClean="0"/>
              <a:t>2-3</a:t>
            </a:r>
            <a:r>
              <a:rPr lang="zh-CN" altLang="en-US" sz="3200" dirty="0" smtClean="0"/>
              <a:t>页）</a:t>
            </a:r>
          </a:p>
          <a:p>
            <a:pPr lvl="1" eaLnBrk="1" hangingPunct="1"/>
            <a:r>
              <a:rPr lang="zh-CN" altLang="en-US" sz="3200" dirty="0" smtClean="0"/>
              <a:t>论文撰写工作现状（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页）</a:t>
            </a:r>
          </a:p>
          <a:p>
            <a:pPr lvl="1" eaLnBrk="1" hangingPunct="1"/>
            <a:r>
              <a:rPr lang="zh-CN" altLang="en-US" sz="3200" dirty="0" smtClean="0"/>
              <a:t>到答辩前还存在的遗留问题？（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页）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3200" dirty="0" smtClean="0"/>
              <a:t>主要说明尚未完成部分，是否来的及解决？</a:t>
            </a:r>
          </a:p>
        </p:txBody>
      </p:sp>
      <p:sp>
        <p:nvSpPr>
          <p:cNvPr id="4403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A92DCB6-2132-44D5-BE1E-2D7775678AA2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440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FA4EC000-F401-4071-BE69-7F6A6FC6074E}" type="slidenum">
              <a:rPr kumimoji="0" lang="en-US" altLang="zh-CN" smtClean="0"/>
              <a:pPr/>
              <a:t>19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79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毕业设计论文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4360" y="1844824"/>
            <a:ext cx="7955280" cy="441881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是将在</a:t>
            </a:r>
            <a:r>
              <a:rPr lang="zh-CN" altLang="en-US" sz="3600" dirty="0"/>
              <a:t>校期间所学知识、理论及其各种能力综合应用与升华、创新潜能得到激发的</a:t>
            </a:r>
            <a:r>
              <a:rPr lang="zh-CN" altLang="en-US" sz="3600" dirty="0" smtClean="0"/>
              <a:t>过程。</a:t>
            </a:r>
            <a:endParaRPr lang="zh-CN" altLang="en-US" sz="3600" dirty="0"/>
          </a:p>
          <a:p>
            <a:r>
              <a:rPr lang="zh-CN" altLang="en-US" sz="3600" dirty="0"/>
              <a:t>要求</a:t>
            </a:r>
            <a:r>
              <a:rPr lang="zh-CN" altLang="en-US" sz="3600" dirty="0" smtClean="0"/>
              <a:t>从事</a:t>
            </a:r>
            <a:r>
              <a:rPr lang="zh-CN" altLang="en-US" sz="3600" dirty="0"/>
              <a:t>科技工作正确的思想方法同时</a:t>
            </a:r>
            <a:r>
              <a:rPr lang="zh-CN" altLang="en-US" sz="3600" dirty="0" smtClean="0"/>
              <a:t>，要学会沟通、协调、以及协作攻关的方式方法。</a:t>
            </a:r>
            <a:endParaRPr lang="en-US" altLang="zh-CN" sz="3600" dirty="0" smtClean="0"/>
          </a:p>
          <a:p>
            <a:r>
              <a:rPr lang="zh-CN" altLang="en-US" sz="3600" dirty="0" smtClean="0"/>
              <a:t>毕业论文是体现毕业设计的成果</a:t>
            </a:r>
            <a:endParaRPr lang="en-US" altLang="zh-CN" sz="3600" dirty="0" smtClean="0"/>
          </a:p>
        </p:txBody>
      </p:sp>
      <p:sp>
        <p:nvSpPr>
          <p:cNvPr id="1843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936CFDB-E231-4302-8EF2-F7A322F29663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BFDDB541-8445-46FA-8856-58CBE15A1A39}" type="slidenum">
              <a:rPr kumimoji="0" lang="en-US" altLang="zh-CN" smtClean="0"/>
              <a:pPr/>
              <a:t>2</a:t>
            </a:fld>
            <a:endParaRPr kumimoji="0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51783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  <p:bldP spid="14745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论文的答辩阶段</a:t>
            </a:r>
          </a:p>
        </p:txBody>
      </p:sp>
      <p:sp>
        <p:nvSpPr>
          <p:cNvPr id="45058" name="Rectangle 4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829E0C0-6085-47CB-A8E0-572E7F008EA9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CE9CAC20-E6F7-48E8-847D-D6826F1BDA2B}" type="slidenum">
              <a:rPr kumimoji="0" lang="en-US" altLang="zh-CN" smtClean="0"/>
              <a:pPr/>
              <a:t>20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论文评阅</a:t>
            </a: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校内两位老师评阅</a:t>
            </a:r>
            <a:endParaRPr lang="en-US" altLang="zh-CN" sz="4000" dirty="0" smtClean="0"/>
          </a:p>
          <a:p>
            <a:pPr eaLnBrk="1" hangingPunct="1"/>
            <a:r>
              <a:rPr lang="zh-CN" altLang="en-US" sz="4000" dirty="0" smtClean="0"/>
              <a:t>不需要答辩</a:t>
            </a:r>
            <a:endParaRPr lang="en-US" altLang="zh-CN" sz="4000" dirty="0" smtClean="0"/>
          </a:p>
          <a:p>
            <a:pPr eaLnBrk="1" hangingPunct="1"/>
            <a:endParaRPr lang="en-US" altLang="zh-CN" sz="4000" dirty="0"/>
          </a:p>
          <a:p>
            <a:pPr eaLnBrk="1" hangingPunct="1"/>
            <a:r>
              <a:rPr lang="zh-CN" altLang="en-US" sz="4000" dirty="0" smtClean="0"/>
              <a:t>答辩成绩：</a:t>
            </a:r>
            <a:endParaRPr lang="en-US" altLang="zh-CN" sz="4000" dirty="0" smtClean="0"/>
          </a:p>
          <a:p>
            <a:pPr lvl="1"/>
            <a:r>
              <a:rPr lang="zh-CN" altLang="en-US" sz="2800" dirty="0" smtClean="0"/>
              <a:t>导师（</a:t>
            </a:r>
            <a:r>
              <a:rPr lang="en-US" altLang="zh-CN" sz="2800" dirty="0" smtClean="0"/>
              <a:t>20%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评阅（</a:t>
            </a:r>
            <a:r>
              <a:rPr lang="en-US" altLang="zh-CN" sz="2800" dirty="0" smtClean="0"/>
              <a:t>30%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答辩（</a:t>
            </a:r>
            <a:r>
              <a:rPr lang="en-US" altLang="zh-CN" sz="2800" dirty="0" smtClean="0"/>
              <a:t>50%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4813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BAF7A68-1248-47C7-9392-BFC9CCCE6ED4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993DBB97-A92E-4923-A795-3089843FBC3B}" type="slidenum">
              <a:rPr kumimoji="0" lang="en-US" altLang="zh-CN" smtClean="0"/>
              <a:pPr/>
              <a:t>21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7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论文答辩会</a:t>
            </a: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答辩前需要提交的材料：</a:t>
            </a:r>
          </a:p>
          <a:p>
            <a:pPr lvl="1" eaLnBrk="1" hangingPunct="1"/>
            <a:r>
              <a:rPr lang="zh-CN" altLang="en-US" sz="3200" dirty="0" smtClean="0"/>
              <a:t>答辩用相关（参见相关管理规定）</a:t>
            </a:r>
          </a:p>
          <a:p>
            <a:pPr lvl="1" eaLnBrk="1" hangingPunct="1"/>
            <a:r>
              <a:rPr lang="zh-CN" altLang="en-US" sz="3200" dirty="0" smtClean="0"/>
              <a:t>论文（不装订、拉杆）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答辩形式</a:t>
            </a:r>
          </a:p>
          <a:p>
            <a:pPr lvl="1" eaLnBrk="1" hangingPunct="1"/>
            <a:r>
              <a:rPr lang="zh-CN" altLang="en-US" sz="3200" dirty="0" smtClean="0"/>
              <a:t>答辩：</a:t>
            </a:r>
            <a:r>
              <a:rPr lang="en-US" altLang="zh-CN" sz="3200" dirty="0" smtClean="0"/>
              <a:t>15-20</a:t>
            </a:r>
            <a:r>
              <a:rPr lang="zh-CN" altLang="en-US" sz="3200" dirty="0" smtClean="0"/>
              <a:t>分钟（含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分钟演示）</a:t>
            </a:r>
          </a:p>
          <a:p>
            <a:pPr lvl="1" eaLnBrk="1" hangingPunct="1"/>
            <a:r>
              <a:rPr lang="zh-CN" altLang="en-US" sz="3200" dirty="0" smtClean="0"/>
              <a:t>问答：</a:t>
            </a:r>
            <a:r>
              <a:rPr lang="en-US" altLang="zh-CN" sz="3200" dirty="0" smtClean="0"/>
              <a:t>5-10</a:t>
            </a:r>
            <a:r>
              <a:rPr lang="zh-CN" altLang="en-US" sz="3200" dirty="0" smtClean="0"/>
              <a:t>分钟</a:t>
            </a:r>
          </a:p>
        </p:txBody>
      </p:sp>
      <p:sp>
        <p:nvSpPr>
          <p:cNvPr id="4608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9C72E0E-0689-4DD2-BD6D-AAFEE5DDB543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CF788D39-726D-4A2A-A910-EB3A8B1D48F7}" type="slidenum">
              <a:rPr kumimoji="0" lang="en-US" altLang="zh-CN" smtClean="0"/>
              <a:pPr/>
              <a:t>22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7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论文答辩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4360" y="1844824"/>
            <a:ext cx="7955280" cy="441881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论文答辩用</a:t>
            </a:r>
            <a:r>
              <a:rPr lang="en-US" altLang="zh-CN" sz="2400" dirty="0" smtClean="0"/>
              <a:t>PPT</a:t>
            </a:r>
            <a:r>
              <a:rPr lang="zh-CN" altLang="en-US" sz="2400" dirty="0" smtClean="0"/>
              <a:t>的要求：（大致</a:t>
            </a:r>
            <a:r>
              <a:rPr lang="en-US" altLang="zh-CN" sz="2400" dirty="0" smtClean="0"/>
              <a:t>15-20</a:t>
            </a:r>
            <a:r>
              <a:rPr lang="zh-CN" altLang="en-US" sz="2400" dirty="0" smtClean="0"/>
              <a:t>页）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背景及意义（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页）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体现论文工作的目的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国内外相关领域的现状（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页）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体现本论文的先进性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存在的问题（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页）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体现本论文要解决什么问题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本人的主要工作内容（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页）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dirty="0" smtClean="0"/>
              <a:t>结合问题，说明本人主要工作内容（体现工作量）</a:t>
            </a:r>
          </a:p>
        </p:txBody>
      </p:sp>
      <p:sp>
        <p:nvSpPr>
          <p:cNvPr id="4915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BC92651-A9E3-493D-9D12-04BEF8346E5F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73DAFA2C-D3D9-4312-BA58-C4D4FEEEB906}" type="slidenum">
              <a:rPr kumimoji="0" lang="en-US" altLang="zh-CN" smtClean="0"/>
              <a:pPr/>
              <a:t>23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28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0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论文答辩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4360" y="1916832"/>
            <a:ext cx="7955280" cy="434680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论文答辩用</a:t>
            </a:r>
            <a:r>
              <a:rPr lang="en-US" altLang="zh-CN" sz="3200" dirty="0" smtClean="0"/>
              <a:t>PPT</a:t>
            </a:r>
            <a:r>
              <a:rPr lang="zh-CN" altLang="en-US" sz="3200" dirty="0" smtClean="0"/>
              <a:t>的要求：（大致</a:t>
            </a:r>
            <a:r>
              <a:rPr lang="en-US" altLang="zh-CN" sz="3200" dirty="0" smtClean="0"/>
              <a:t>15-20</a:t>
            </a:r>
            <a:r>
              <a:rPr lang="zh-CN" altLang="en-US" sz="3200" dirty="0" smtClean="0"/>
              <a:t>页）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/>
              <a:t>主要工作的技术方案（</a:t>
            </a:r>
            <a:r>
              <a:rPr lang="en-US" altLang="zh-CN" sz="3200" dirty="0" smtClean="0"/>
              <a:t>3-5</a:t>
            </a:r>
            <a:r>
              <a:rPr lang="zh-CN" altLang="en-US" sz="3200" dirty="0" smtClean="0"/>
              <a:t>页）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 dirty="0" smtClean="0"/>
              <a:t>说明主要工作是如何做的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/>
              <a:t>解决了什么的主要问题（</a:t>
            </a:r>
            <a:r>
              <a:rPr lang="en-US" altLang="zh-CN" sz="3200" dirty="0" smtClean="0"/>
              <a:t>2-4</a:t>
            </a:r>
            <a:r>
              <a:rPr lang="zh-CN" altLang="en-US" sz="3200" dirty="0" smtClean="0"/>
              <a:t>页）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 dirty="0" smtClean="0"/>
              <a:t>在工作中遇到的主要难点是什么？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 dirty="0" smtClean="0"/>
              <a:t>如何通过技术手段解决的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/>
              <a:t>工作效果分析（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页）</a:t>
            </a:r>
          </a:p>
          <a:p>
            <a:pPr lvl="1"/>
            <a:r>
              <a:rPr lang="zh-CN" altLang="en-US" sz="3200"/>
              <a:t>结论</a:t>
            </a:r>
            <a:r>
              <a:rPr lang="zh-CN" altLang="en-US" sz="3200" smtClean="0"/>
              <a:t>及致谢（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页）</a:t>
            </a:r>
          </a:p>
        </p:txBody>
      </p:sp>
      <p:sp>
        <p:nvSpPr>
          <p:cNvPr id="5017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5CF2CB1-1B86-4D39-A0BB-9552ABE23F3C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501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2D7B6F1A-A894-4369-815D-63E112151BEB}" type="slidenum">
              <a:rPr kumimoji="0" lang="en-US" altLang="zh-CN" smtClean="0"/>
              <a:pPr/>
              <a:t>24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130051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9113" y="1557338"/>
            <a:ext cx="2881312" cy="711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6000" b="1" smtClean="0">
                <a:latin typeface="Times New Roman" pitchFamily="18" charset="0"/>
                <a:ea typeface="华文行楷" pitchFamily="2" charset="-122"/>
              </a:rPr>
              <a:t>Q&amp;A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68575" y="2800350"/>
          <a:ext cx="40068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剪辑" r:id="rId3" imgW="4006800" imgH="2856960" progId="">
                  <p:embed/>
                </p:oleObj>
              </mc:Choice>
              <mc:Fallback>
                <p:oleObj name="剪辑" r:id="rId3" imgW="4006800" imgH="2856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800350"/>
                        <a:ext cx="4006850" cy="285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E989F84-9BFE-4082-AD17-0AD1F52D6822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10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F75EEA76-A25B-4621-922F-6EBCABC5AC91}" type="slidenum">
              <a:rPr kumimoji="0" lang="en-US" altLang="zh-CN" smtClean="0"/>
              <a:pPr/>
              <a:t>25</a:t>
            </a:fld>
            <a:endParaRPr kumimoji="0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写</a:t>
            </a:r>
            <a:r>
              <a:rPr lang="zh-CN" altLang="en-US" dirty="0" smtClean="0"/>
              <a:t>论文要结合论文的题目</a:t>
            </a: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/>
              <a:t>大部分论文都是解决某一个问题，或者制作一个作品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论文一定要扣好题目</a:t>
            </a:r>
            <a:endParaRPr lang="en-US" altLang="zh-CN" sz="2800" dirty="0" smtClean="0"/>
          </a:p>
        </p:txBody>
      </p:sp>
      <p:sp>
        <p:nvSpPr>
          <p:cNvPr id="1843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936CFDB-E231-4302-8EF2-F7A322F29663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BFDDB541-8445-46FA-8856-58CBE15A1A39}" type="slidenum">
              <a:rPr kumimoji="0" lang="en-US" altLang="zh-CN" smtClean="0"/>
              <a:pPr/>
              <a:t>3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  <p:bldP spid="14745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论文的撰写方法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《</a:t>
            </a:r>
            <a:r>
              <a:rPr lang="zh-CN" altLang="en-US" sz="3200" dirty="0" smtClean="0"/>
              <a:t>北京工业大学毕业设计管理文件</a:t>
            </a:r>
            <a:r>
              <a:rPr lang="en-US" altLang="zh-CN" sz="3200" dirty="0" smtClean="0"/>
              <a:t>》</a:t>
            </a:r>
          </a:p>
          <a:p>
            <a:pPr eaLnBrk="1" hangingPunct="1"/>
            <a:endParaRPr lang="en-US" altLang="zh-CN" sz="3200" dirty="0" smtClean="0"/>
          </a:p>
          <a:p>
            <a:pPr eaLnBrk="1" hangingPunct="1"/>
            <a:r>
              <a:rPr lang="zh-CN" altLang="en-US" sz="3200" dirty="0" smtClean="0"/>
              <a:t>建议：</a:t>
            </a:r>
            <a:endParaRPr lang="en-US" altLang="zh-CN" sz="3200" dirty="0" smtClean="0"/>
          </a:p>
          <a:p>
            <a:pPr lvl="1" eaLnBrk="1" hangingPunct="1"/>
            <a:r>
              <a:rPr lang="zh-CN" altLang="en-US" sz="3200" dirty="0" smtClean="0"/>
              <a:t>开题工作完成后，可以先考虑将来论文的目录</a:t>
            </a:r>
            <a:endParaRPr lang="en-US" altLang="zh-CN" sz="3200" dirty="0" smtClean="0"/>
          </a:p>
          <a:p>
            <a:pPr lvl="1" eaLnBrk="1" hangingPunct="1"/>
            <a:r>
              <a:rPr lang="zh-CN" altLang="en-US" sz="3200" dirty="0" smtClean="0"/>
              <a:t>根据目录合理的安排自己各个部分的工作内容</a:t>
            </a:r>
            <a:endParaRPr lang="en-US" altLang="zh-CN" sz="3200" dirty="0" smtClean="0"/>
          </a:p>
          <a:p>
            <a:pPr lvl="1" eaLnBrk="1" hangingPunct="1"/>
            <a:r>
              <a:rPr lang="zh-CN" altLang="en-US" sz="3200" dirty="0" smtClean="0"/>
              <a:t>及时跟导师沟通</a:t>
            </a:r>
            <a:endParaRPr lang="en-US" altLang="zh-CN" sz="3200" dirty="0" smtClean="0"/>
          </a:p>
          <a:p>
            <a:pPr eaLnBrk="1" hangingPunct="1">
              <a:buFont typeface="Wingdings" pitchFamily="2" charset="2"/>
              <a:buNone/>
            </a:pP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  <p:sp>
        <p:nvSpPr>
          <p:cNvPr id="28674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015153D-F725-4EC3-B7E8-41AC72D6CB27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D76F89CF-0A7C-4DD2-A99B-70CEC918CC10}" type="slidenum">
              <a:rPr kumimoji="0" lang="en-US" altLang="zh-CN" smtClean="0"/>
              <a:pPr/>
              <a:t>4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12390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论文正文结构参考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章 绪论</a:t>
            </a:r>
          </a:p>
          <a:p>
            <a:pPr marL="457200" lvl="1" indent="0" eaLnBrk="1" hangingPunct="1">
              <a:buNone/>
            </a:pPr>
            <a:r>
              <a:rPr lang="en-US" altLang="zh-CN" sz="3200" dirty="0" smtClean="0"/>
              <a:t>1.1</a:t>
            </a:r>
            <a:r>
              <a:rPr lang="zh-CN" altLang="en-US" sz="3200" dirty="0" smtClean="0"/>
              <a:t>选题的依据与意义</a:t>
            </a:r>
          </a:p>
          <a:p>
            <a:pPr marL="457200" lvl="1" indent="0" eaLnBrk="1" hangingPunct="1">
              <a:buNone/>
            </a:pPr>
            <a:r>
              <a:rPr lang="en-US" altLang="zh-CN" sz="3200" dirty="0" smtClean="0"/>
              <a:t>1.2</a:t>
            </a:r>
            <a:r>
              <a:rPr lang="zh-CN" altLang="en-US" sz="3200" dirty="0" smtClean="0"/>
              <a:t>国内外文献资料的分析与综述</a:t>
            </a:r>
          </a:p>
          <a:p>
            <a:pPr marL="457200" lvl="1" indent="0" eaLnBrk="1" hangingPunct="1">
              <a:buNone/>
            </a:pPr>
            <a:r>
              <a:rPr lang="en-US" altLang="zh-CN" sz="3200" dirty="0" smtClean="0"/>
              <a:t>1.3</a:t>
            </a:r>
            <a:r>
              <a:rPr lang="zh-CN" altLang="en-US" sz="3200" dirty="0" smtClean="0"/>
              <a:t>课题的主要内容</a:t>
            </a:r>
          </a:p>
          <a:p>
            <a:pPr marL="457200" lvl="1" indent="0" eaLnBrk="1" hangingPunct="1">
              <a:buNone/>
            </a:pPr>
            <a:r>
              <a:rPr lang="en-US" altLang="zh-CN" sz="3200" dirty="0" smtClean="0"/>
              <a:t>1.4</a:t>
            </a:r>
            <a:r>
              <a:rPr lang="zh-CN" altLang="en-US" sz="3200" dirty="0" smtClean="0"/>
              <a:t>论文结构说明</a:t>
            </a:r>
          </a:p>
        </p:txBody>
      </p:sp>
      <p:sp>
        <p:nvSpPr>
          <p:cNvPr id="2969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60EDD1F-49DB-4634-9005-6A8EACEE6A4C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D1BC222D-42D0-44F1-A1DD-5EFDAB2B8848}" type="slidenum">
              <a:rPr kumimoji="0" lang="en-US" altLang="zh-CN" smtClean="0"/>
              <a:pPr/>
              <a:t>5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757504"/>
            <a:ext cx="8928992" cy="10804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论文正文结构参考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工程或开发型论文</a:t>
            </a:r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4360" y="1863071"/>
            <a:ext cx="7955280" cy="44005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章 相关技术选择及分析</a:t>
            </a:r>
          </a:p>
          <a:p>
            <a:pPr lvl="1"/>
            <a:r>
              <a:rPr lang="zh-CN" altLang="en-US" sz="2800" dirty="0" smtClean="0"/>
              <a:t>现有技术的分析</a:t>
            </a:r>
          </a:p>
          <a:p>
            <a:pPr lvl="1"/>
            <a:r>
              <a:rPr lang="zh-CN" altLang="en-US" sz="2800" dirty="0" smtClean="0"/>
              <a:t>应用领域及特性分析</a:t>
            </a:r>
          </a:p>
          <a:p>
            <a:pPr lvl="1"/>
            <a:r>
              <a:rPr lang="zh-CN" altLang="en-US" sz="2800" dirty="0" smtClean="0"/>
              <a:t>本文中将采用技术的理由及可行性分析（技术选型）</a:t>
            </a:r>
          </a:p>
          <a:p>
            <a:pPr lvl="1"/>
            <a:r>
              <a:rPr lang="zh-CN" altLang="en-US" sz="2800" dirty="0" smtClean="0"/>
              <a:t>一定要结合本文需求进行说明，切忌像写书一样只是一般的描述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注意：内容不宜多，主要说明该技术对本文工作的作用，一般不要超过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页。</a:t>
            </a:r>
          </a:p>
        </p:txBody>
      </p:sp>
      <p:sp>
        <p:nvSpPr>
          <p:cNvPr id="30722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628005E-8BF9-44EC-BB8F-929E5E855E89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519FD67F-ED1D-4DB6-9BEF-47B6267148D6}" type="slidenum">
              <a:rPr kumimoji="0" lang="en-US" altLang="zh-CN" smtClean="0"/>
              <a:pPr/>
              <a:t>6</a:t>
            </a:fld>
            <a:endParaRPr kumimoji="0"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  <p:bldP spid="142339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000" dirty="0" smtClean="0"/>
              <a:t>第</a:t>
            </a:r>
            <a:r>
              <a:rPr lang="en-US" altLang="zh-CN" sz="3000" dirty="0" smtClean="0"/>
              <a:t>3</a:t>
            </a:r>
            <a:r>
              <a:rPr lang="zh-CN" altLang="en-US" sz="3000" dirty="0" smtClean="0"/>
              <a:t>章 </a:t>
            </a:r>
            <a:r>
              <a:rPr lang="zh-CN" altLang="zh-CN" sz="3000" dirty="0" smtClean="0"/>
              <a:t>×××</a:t>
            </a:r>
            <a:r>
              <a:rPr lang="zh-CN" altLang="en-US" sz="3000" dirty="0" smtClean="0"/>
              <a:t>需求分析</a:t>
            </a:r>
          </a:p>
          <a:p>
            <a:pPr lvl="1"/>
            <a:r>
              <a:rPr lang="zh-CN" altLang="en-US" sz="3000" dirty="0" smtClean="0"/>
              <a:t>采用软件工程分析方法或工具，对要完成的工程内容进行详细的需求分析。建议如使用</a:t>
            </a:r>
            <a:r>
              <a:rPr lang="en-US" altLang="zh-CN" sz="3000" dirty="0" smtClean="0"/>
              <a:t>UML</a:t>
            </a:r>
            <a:r>
              <a:rPr lang="zh-CN" altLang="en-US" sz="3000" dirty="0" smtClean="0"/>
              <a:t>进行建模</a:t>
            </a:r>
          </a:p>
          <a:p>
            <a:pPr lvl="1"/>
            <a:r>
              <a:rPr lang="zh-CN" altLang="en-US" sz="3000" dirty="0" smtClean="0"/>
              <a:t>总体目标</a:t>
            </a:r>
          </a:p>
          <a:p>
            <a:pPr lvl="1"/>
            <a:r>
              <a:rPr lang="zh-CN" altLang="en-US" sz="3000" dirty="0" smtClean="0"/>
              <a:t>功能需求</a:t>
            </a:r>
          </a:p>
          <a:p>
            <a:pPr lvl="1"/>
            <a:r>
              <a:rPr lang="zh-CN" altLang="en-US" sz="3000" dirty="0" smtClean="0"/>
              <a:t>数据需求</a:t>
            </a:r>
          </a:p>
          <a:p>
            <a:pPr lvl="1"/>
            <a:r>
              <a:rPr lang="zh-CN" altLang="en-US" sz="3000" dirty="0" smtClean="0"/>
              <a:t>性能需求</a:t>
            </a:r>
          </a:p>
        </p:txBody>
      </p:sp>
      <p:sp>
        <p:nvSpPr>
          <p:cNvPr id="3277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C42FF9C-D985-4D17-B734-454F4297C05C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8D67F3A7-97D0-4FB8-BB2A-A140468422B0}" type="slidenum">
              <a:rPr kumimoji="0" lang="en-US" altLang="zh-CN" smtClean="0"/>
              <a:pPr/>
              <a:t>7</a:t>
            </a:fld>
            <a:endParaRPr kumimoji="0" lang="en-US" altLang="zh-CN" smtClean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757504"/>
            <a:ext cx="8928992" cy="10804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论文正文结构参考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工程或开发型论文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bldLvl="2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4360" y="1700808"/>
            <a:ext cx="7955280" cy="4655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000" dirty="0" smtClean="0"/>
              <a:t>第</a:t>
            </a:r>
            <a:r>
              <a:rPr lang="en-US" altLang="zh-CN" sz="3000" dirty="0" smtClean="0"/>
              <a:t>4</a:t>
            </a:r>
            <a:r>
              <a:rPr lang="zh-CN" altLang="en-US" sz="3000" dirty="0" smtClean="0"/>
              <a:t>章 </a:t>
            </a:r>
            <a:r>
              <a:rPr lang="zh-CN" altLang="zh-CN" sz="3000" dirty="0" smtClean="0"/>
              <a:t>×××</a:t>
            </a:r>
            <a:r>
              <a:rPr lang="zh-CN" altLang="en-US" sz="3000" dirty="0" smtClean="0"/>
              <a:t>设计</a:t>
            </a:r>
          </a:p>
          <a:p>
            <a:pPr lvl="1"/>
            <a:r>
              <a:rPr lang="zh-CN" altLang="en-US" sz="3000" dirty="0" smtClean="0"/>
              <a:t>采用软件工程技术或数字媒体技术，对本人完成的具体内容进行设计</a:t>
            </a:r>
          </a:p>
          <a:p>
            <a:pPr lvl="1"/>
            <a:r>
              <a:rPr lang="zh-CN" altLang="en-US" sz="3000" dirty="0" smtClean="0"/>
              <a:t>要充分体现</a:t>
            </a:r>
            <a:r>
              <a:rPr lang="zh-CN" altLang="en-US" sz="3000" b="1" dirty="0" smtClean="0">
                <a:solidFill>
                  <a:srgbClr val="FFFF00"/>
                </a:solidFill>
              </a:rPr>
              <a:t>设计思想</a:t>
            </a:r>
            <a:r>
              <a:rPr lang="zh-CN" altLang="en-US" sz="3000" dirty="0" smtClean="0"/>
              <a:t>，</a:t>
            </a:r>
            <a:r>
              <a:rPr lang="zh-CN" altLang="en-US" sz="3000" b="1" dirty="0" smtClean="0">
                <a:solidFill>
                  <a:srgbClr val="FFFF00"/>
                </a:solidFill>
              </a:rPr>
              <a:t>设计特色</a:t>
            </a:r>
          </a:p>
          <a:p>
            <a:pPr lvl="1"/>
            <a:r>
              <a:rPr lang="zh-CN" altLang="en-US" sz="3000" dirty="0" smtClean="0"/>
              <a:t>充分利用图、表等形式</a:t>
            </a:r>
          </a:p>
          <a:p>
            <a:pPr lvl="1"/>
            <a:r>
              <a:rPr lang="zh-CN" altLang="en-US" sz="3000" dirty="0" smtClean="0"/>
              <a:t>注意：</a:t>
            </a:r>
          </a:p>
          <a:p>
            <a:pPr lvl="2"/>
            <a:r>
              <a:rPr lang="zh-CN" altLang="en-US" sz="3000" dirty="0" smtClean="0"/>
              <a:t>图表要规范，符合软件工程的图表规范</a:t>
            </a:r>
          </a:p>
          <a:p>
            <a:pPr lvl="2"/>
            <a:r>
              <a:rPr lang="zh-CN" altLang="en-US" sz="3000" dirty="0" smtClean="0"/>
              <a:t>针对本人的工作论述，切忌写成小组工作汇报，或文档摘抄，一定要体现设计特色思想</a:t>
            </a:r>
          </a:p>
        </p:txBody>
      </p:sp>
      <p:sp>
        <p:nvSpPr>
          <p:cNvPr id="3481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A3F5976-5E60-4ED6-BABA-AFFD2A2B76BA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050ED20C-EC16-4A3F-A1C1-92A6ED06390F}" type="slidenum">
              <a:rPr kumimoji="0" lang="en-US" altLang="zh-CN" smtClean="0"/>
              <a:pPr/>
              <a:t>8</a:t>
            </a:fld>
            <a:endParaRPr kumimoji="0" lang="en-US" altLang="zh-CN" smtClean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757504"/>
            <a:ext cx="8928992" cy="10804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论文正文结构参考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工程或开发型论文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bldLvl="2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94360" y="1837955"/>
            <a:ext cx="7955280" cy="44256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000" dirty="0" smtClean="0"/>
              <a:t>第</a:t>
            </a:r>
            <a:r>
              <a:rPr lang="en-US" altLang="zh-CN" sz="3000" dirty="0" smtClean="0"/>
              <a:t>5</a:t>
            </a:r>
            <a:r>
              <a:rPr lang="zh-CN" altLang="en-US" sz="3000" dirty="0" smtClean="0"/>
              <a:t>章 </a:t>
            </a:r>
            <a:r>
              <a:rPr lang="zh-CN" altLang="zh-CN" sz="3000" dirty="0" smtClean="0"/>
              <a:t>×××</a:t>
            </a:r>
            <a:r>
              <a:rPr lang="zh-CN" altLang="en-US" sz="3000" dirty="0" smtClean="0"/>
              <a:t>实现</a:t>
            </a:r>
          </a:p>
          <a:p>
            <a:pPr lvl="1"/>
            <a:r>
              <a:rPr lang="zh-CN" altLang="en-US" sz="3000" dirty="0" smtClean="0"/>
              <a:t>实现的软硬件环境</a:t>
            </a:r>
          </a:p>
          <a:p>
            <a:pPr lvl="1"/>
            <a:r>
              <a:rPr lang="zh-CN" altLang="en-US" sz="3000" dirty="0" smtClean="0"/>
              <a:t>具体实现的方法及实现过程，尤其是在实现过程中遇到的问题及解决方法</a:t>
            </a:r>
            <a:endParaRPr lang="en-US" altLang="zh-CN" sz="3000" dirty="0" smtClean="0"/>
          </a:p>
          <a:p>
            <a:pPr lvl="1"/>
            <a:r>
              <a:rPr lang="zh-CN" altLang="en-US" sz="3000" dirty="0"/>
              <a:t>必要</a:t>
            </a:r>
            <a:r>
              <a:rPr lang="zh-CN" altLang="en-US" sz="3000" dirty="0" smtClean="0"/>
              <a:t>时可以利用图、表方式进行详细说明</a:t>
            </a:r>
          </a:p>
          <a:p>
            <a:pPr lvl="1"/>
            <a:r>
              <a:rPr lang="zh-CN" altLang="en-US" sz="3000" dirty="0" smtClean="0"/>
              <a:t>可以截取效果图的方式说明使用效果</a:t>
            </a:r>
          </a:p>
          <a:p>
            <a:pPr lvl="1"/>
            <a:r>
              <a:rPr lang="zh-CN" altLang="en-US" sz="3000" dirty="0" smtClean="0"/>
              <a:t>最后可以增加测试结果及效果分析</a:t>
            </a:r>
            <a:endParaRPr lang="en-US" altLang="zh-CN" sz="3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000" dirty="0" smtClean="0"/>
              <a:t>如果测试工作量很大可以单独写一章测试与效果分析</a:t>
            </a:r>
          </a:p>
        </p:txBody>
      </p:sp>
      <p:sp>
        <p:nvSpPr>
          <p:cNvPr id="3686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42D699F-14A9-4ECA-818C-8A1D3E99A946}" type="datetime1">
              <a:rPr lang="zh-CN" altLang="en-US" smtClean="0"/>
              <a:pPr/>
              <a:t>2017-3-2</a:t>
            </a:fld>
            <a:endParaRPr lang="en-US" altLang="zh-CN" smtClean="0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</a:t>
            </a:r>
            <a:r>
              <a:rPr kumimoji="0" lang="en-US" altLang="zh-CN" smtClean="0"/>
              <a:t> </a:t>
            </a:r>
            <a:fld id="{EE9E4C27-328C-46AC-A10C-2BAF58ADACB0}" type="slidenum">
              <a:rPr kumimoji="0" lang="en-US" altLang="zh-CN" smtClean="0"/>
              <a:pPr/>
              <a:t>9</a:t>
            </a:fld>
            <a:endParaRPr kumimoji="0" lang="en-US" altLang="zh-CN" smtClean="0"/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504" y="757504"/>
            <a:ext cx="8928992" cy="108045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论文正文结构参考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工程或开发型论文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bldLvl="2"/>
      <p:bldP spid="7" grpId="0"/>
    </p:bld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730</TotalTime>
  <Words>1279</Words>
  <Application>Microsoft Office PowerPoint</Application>
  <PresentationFormat>全屏显示(4:3)</PresentationFormat>
  <Paragraphs>201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华文行楷</vt:lpstr>
      <vt:lpstr>宋体</vt:lpstr>
      <vt:lpstr>Arial</vt:lpstr>
      <vt:lpstr>Century Gothic</vt:lpstr>
      <vt:lpstr>Times New Roman</vt:lpstr>
      <vt:lpstr>Wingdings</vt:lpstr>
      <vt:lpstr>水汽尾迹</vt:lpstr>
      <vt:lpstr>剪辑</vt:lpstr>
      <vt:lpstr>本科毕设论文写作方法</vt:lpstr>
      <vt:lpstr>毕业设计论文</vt:lpstr>
      <vt:lpstr>写论文要结合论文的题目</vt:lpstr>
      <vt:lpstr>论文的撰写方法</vt:lpstr>
      <vt:lpstr>论文正文结构参考</vt:lpstr>
      <vt:lpstr>论文正文结构参考—工程或开发型论文</vt:lpstr>
      <vt:lpstr>论文正文结构参考—工程或开发型论文</vt:lpstr>
      <vt:lpstr>论文正文结构参考—工程或开发型论文</vt:lpstr>
      <vt:lpstr>论文正文结构参考—工程或开发型论文</vt:lpstr>
      <vt:lpstr>论文正文结构参考—研究或应用研究型论文</vt:lpstr>
      <vt:lpstr>论文正文结构参考—研究或应用研究型论文</vt:lpstr>
      <vt:lpstr>论文正文结构参考—研究或应用研究型论文</vt:lpstr>
      <vt:lpstr>论文正文结构参考—研究或应用研究型论文</vt:lpstr>
      <vt:lpstr>论文正文结构参考</vt:lpstr>
      <vt:lpstr>论文正文结构参考</vt:lpstr>
      <vt:lpstr>论文规范性</vt:lpstr>
      <vt:lpstr>论文的中期检查阶段</vt:lpstr>
      <vt:lpstr>论文的中期检查</vt:lpstr>
      <vt:lpstr>论文的中期检查</vt:lpstr>
      <vt:lpstr>论文的答辩阶段</vt:lpstr>
      <vt:lpstr>论文评阅</vt:lpstr>
      <vt:lpstr>论文答辩会</vt:lpstr>
      <vt:lpstr>论文答辩</vt:lpstr>
      <vt:lpstr>论文答辩</vt:lpstr>
      <vt:lpstr>Q&amp;A</vt:lpstr>
    </vt:vector>
  </TitlesOfParts>
  <Company>SSE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关于工程硕士学位论文</dc:title>
  <dc:creator>ZhuQing</dc:creator>
  <cp:lastModifiedBy>zhuqing</cp:lastModifiedBy>
  <cp:revision>70</cp:revision>
  <dcterms:created xsi:type="dcterms:W3CDTF">2008-02-28T15:35:04Z</dcterms:created>
  <dcterms:modified xsi:type="dcterms:W3CDTF">2017-03-02T03:31:44Z</dcterms:modified>
</cp:coreProperties>
</file>