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37" r:id="rId2"/>
    <p:sldId id="461" r:id="rId3"/>
    <p:sldId id="477" r:id="rId4"/>
    <p:sldId id="478" r:id="rId5"/>
    <p:sldId id="475" r:id="rId6"/>
    <p:sldId id="447" r:id="rId7"/>
    <p:sldId id="479" r:id="rId8"/>
    <p:sldId id="446" r:id="rId9"/>
    <p:sldId id="467" r:id="rId10"/>
    <p:sldId id="480" r:id="rId11"/>
    <p:sldId id="468" r:id="rId12"/>
    <p:sldId id="471" r:id="rId13"/>
    <p:sldId id="469" r:id="rId14"/>
    <p:sldId id="481" r:id="rId15"/>
    <p:sldId id="473" r:id="rId16"/>
    <p:sldId id="474" r:id="rId17"/>
    <p:sldId id="482" r:id="rId18"/>
    <p:sldId id="43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8B32"/>
    <a:srgbClr val="EB6400"/>
    <a:srgbClr val="F7B647"/>
    <a:srgbClr val="3AA0DB"/>
    <a:srgbClr val="DB2473"/>
    <a:srgbClr val="D82281"/>
    <a:srgbClr val="F3D020"/>
    <a:srgbClr val="EA5110"/>
    <a:srgbClr val="89C571"/>
    <a:srgbClr val="F4D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>
        <p:scale>
          <a:sx n="60" d="100"/>
          <a:sy n="60" d="100"/>
        </p:scale>
        <p:origin x="-662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48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A6E9B-4AD3-43AA-9906-67C65DC0E67B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C87DD-2A3B-4DBC-BAC2-9F377A6F6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3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87DD-2A3B-4DBC-BAC2-9F377A6F6D9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10EE-AE6E-4175-8960-6D6DF2AF436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796-6E13-468D-999F-F374E9EFA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10EE-AE6E-4175-8960-6D6DF2AF436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796-6E13-468D-999F-F374E9EFA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10EE-AE6E-4175-8960-6D6DF2AF436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796-6E13-468D-999F-F374E9EFA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10EE-AE6E-4175-8960-6D6DF2AF436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796-6E13-468D-999F-F374E9EFA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13185">
            <a:off x="11260577" y="5622171"/>
            <a:ext cx="1168943" cy="133142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449828" y="1233316"/>
            <a:ext cx="9161475" cy="49149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620997" y="292100"/>
            <a:ext cx="108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E68B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400" b="1" dirty="0">
              <a:solidFill>
                <a:srgbClr val="E68B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10EE-AE6E-4175-8960-6D6DF2AF436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796-6E13-468D-999F-F374E9EFA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10EE-AE6E-4175-8960-6D6DF2AF436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796-6E13-468D-999F-F374E9EFA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10EE-AE6E-4175-8960-6D6DF2AF436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796-6E13-468D-999F-F374E9EFA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10EE-AE6E-4175-8960-6D6DF2AF436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796-6E13-468D-999F-F374E9EFA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10EE-AE6E-4175-8960-6D6DF2AF436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75796-6E13-468D-999F-F374E9EFA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971" y="0"/>
            <a:ext cx="4254905" cy="4846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6062" y="3489795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E68B32"/>
                </a:solidFill>
                <a:cs typeface="+mn-ea"/>
                <a:sym typeface="+mn-lt"/>
              </a:rPr>
              <a:t>基于京东手机评论的情感分类应用</a:t>
            </a:r>
            <a:endParaRPr lang="zh-CN" altLang="en-US" sz="4400" b="1" dirty="0">
              <a:solidFill>
                <a:srgbClr val="E68B32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16000" y="4389676"/>
            <a:ext cx="797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26062" y="2474132"/>
            <a:ext cx="2924711" cy="1107996"/>
            <a:chOff x="726062" y="2728132"/>
            <a:chExt cx="2924711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726062" y="2728132"/>
              <a:ext cx="206979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2017</a:t>
              </a:r>
              <a:endParaRPr lang="zh-CN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604239" y="3163061"/>
              <a:ext cx="1046534" cy="247650"/>
              <a:chOff x="2499464" y="3163061"/>
              <a:chExt cx="1046534" cy="247650"/>
            </a:xfrm>
          </p:grpSpPr>
          <p:sp>
            <p:nvSpPr>
              <p:cNvPr id="12" name="菱形 11"/>
              <p:cNvSpPr/>
              <p:nvPr/>
            </p:nvSpPr>
            <p:spPr>
              <a:xfrm>
                <a:off x="2499464" y="3163061"/>
                <a:ext cx="247650" cy="247650"/>
              </a:xfrm>
              <a:prstGeom prst="diamond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菱形 12"/>
              <p:cNvSpPr/>
              <p:nvPr/>
            </p:nvSpPr>
            <p:spPr>
              <a:xfrm>
                <a:off x="2898906" y="3163061"/>
                <a:ext cx="247650" cy="247650"/>
              </a:xfrm>
              <a:prstGeom prst="diamond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菱形 13"/>
              <p:cNvSpPr/>
              <p:nvPr/>
            </p:nvSpPr>
            <p:spPr>
              <a:xfrm>
                <a:off x="3298348" y="3163061"/>
                <a:ext cx="247650" cy="247650"/>
              </a:xfrm>
              <a:prstGeom prst="diamond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552475" y="2960021"/>
            <a:ext cx="1384260" cy="1384260"/>
          </a:xfrm>
          <a:prstGeom prst="ellipse">
            <a:avLst/>
          </a:prstGeom>
          <a:solidFill>
            <a:srgbClr val="E68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程序说明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MH_SubTitle_1"/>
          <p:cNvSpPr txBox="1"/>
          <p:nvPr>
            <p:custDataLst>
              <p:tags r:id="rId1"/>
            </p:custDataLst>
          </p:nvPr>
        </p:nvSpPr>
        <p:spPr>
          <a:xfrm>
            <a:off x="220440" y="3508265"/>
            <a:ext cx="2048329" cy="3639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特征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词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降维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80" y="1358963"/>
            <a:ext cx="4490983" cy="404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323572" y="56610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一元特征词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013813" y="56578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二元特征词</a:t>
            </a:r>
            <a:endParaRPr lang="zh-CN" altLang="en-US" b="1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63" y="1239075"/>
            <a:ext cx="5049710" cy="428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6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45" y="4723590"/>
            <a:ext cx="9722345" cy="94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77" y="1301617"/>
            <a:ext cx="7092626" cy="304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椭圆 38"/>
          <p:cNvSpPr/>
          <p:nvPr/>
        </p:nvSpPr>
        <p:spPr>
          <a:xfrm>
            <a:off x="552475" y="2960021"/>
            <a:ext cx="1384260" cy="1384260"/>
          </a:xfrm>
          <a:prstGeom prst="ellipse">
            <a:avLst/>
          </a:prstGeom>
          <a:solidFill>
            <a:srgbClr val="E68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程序说明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MH_SubTitle_1"/>
          <p:cNvSpPr txBox="1"/>
          <p:nvPr>
            <p:custDataLst>
              <p:tags r:id="rId1"/>
            </p:custDataLst>
          </p:nvPr>
        </p:nvSpPr>
        <p:spPr>
          <a:xfrm>
            <a:off x="219818" y="3435882"/>
            <a:ext cx="2048329" cy="3639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评论</a:t>
            </a:r>
            <a:endParaRPr lang="en-US" altLang="zh-CN" sz="24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特征词</a:t>
            </a:r>
            <a:endParaRPr lang="en-US" altLang="zh-CN" sz="24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向量化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MH_Text_1"/>
          <p:cNvSpPr txBox="1"/>
          <p:nvPr>
            <p:custDataLst>
              <p:tags r:id="rId2"/>
            </p:custDataLst>
          </p:nvPr>
        </p:nvSpPr>
        <p:spPr>
          <a:xfrm>
            <a:off x="2373938" y="1609495"/>
            <a:ext cx="2679131" cy="25053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noAutofit/>
          </a:bodyPr>
          <a:lstStyle/>
          <a:p>
            <a:r>
              <a:rPr lang="en-US" altLang="zh-CN" sz="2000" dirty="0" smtClean="0">
                <a:cs typeface="+mn-ea"/>
                <a:sym typeface="+mn-lt"/>
              </a:rPr>
              <a:t>Spark</a:t>
            </a:r>
            <a:r>
              <a:rPr lang="zh-CN" altLang="en-US" sz="2000" dirty="0" smtClean="0">
                <a:cs typeface="+mn-ea"/>
                <a:sym typeface="+mn-lt"/>
              </a:rPr>
              <a:t>的稀疏向量：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zh-CN" altLang="en-US" sz="2000" dirty="0" smtClean="0">
                <a:cs typeface="+mn-ea"/>
                <a:sym typeface="+mn-lt"/>
              </a:rPr>
              <a:t>记录了非零位的位置和对应的值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en-US" altLang="zh-CN" sz="2000" dirty="0" err="1" smtClean="0">
                <a:cs typeface="+mn-ea"/>
                <a:sym typeface="+mn-lt"/>
              </a:rPr>
              <a:t>Index_vector</a:t>
            </a:r>
            <a:r>
              <a:rPr lang="zh-CN" altLang="en-US" sz="2000" dirty="0" smtClean="0">
                <a:cs typeface="+mn-ea"/>
                <a:sym typeface="+mn-lt"/>
              </a:rPr>
              <a:t>：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zh-CN" altLang="en-US" sz="2000" dirty="0" smtClean="0">
                <a:cs typeface="+mn-ea"/>
                <a:sym typeface="+mn-lt"/>
              </a:rPr>
              <a:t>非零位位置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err="1" smtClean="0">
                <a:cs typeface="+mn-ea"/>
                <a:sym typeface="+mn-lt"/>
              </a:rPr>
              <a:t>feature_vector</a:t>
            </a:r>
            <a:r>
              <a:rPr lang="zh-CN" altLang="en-US" sz="2000" dirty="0" smtClean="0">
                <a:cs typeface="+mn-ea"/>
                <a:sym typeface="+mn-lt"/>
              </a:rPr>
              <a:t>：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zh-CN" altLang="en-US" sz="2000" dirty="0" smtClean="0">
                <a:cs typeface="+mn-ea"/>
                <a:sym typeface="+mn-lt"/>
              </a:rPr>
              <a:t>非零位的值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cs typeface="+mn-ea"/>
                <a:sym typeface="+mn-lt"/>
              </a:rPr>
              <a:t>Index</a:t>
            </a:r>
            <a:r>
              <a:rPr lang="zh-CN" altLang="en-US" sz="2000" dirty="0" smtClean="0">
                <a:cs typeface="+mn-ea"/>
                <a:sym typeface="+mn-lt"/>
              </a:rPr>
              <a:t>：当前位置</a:t>
            </a:r>
            <a:endParaRPr lang="en-US" altLang="zh-CN" sz="2000" dirty="0" smtClean="0"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199215" y="1488352"/>
            <a:ext cx="2853854" cy="2855929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6245" y="5665194"/>
            <a:ext cx="308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构造该评论的特征词向量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77132" y="2414089"/>
            <a:ext cx="3719268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2000" dirty="0" smtClean="0"/>
          </a:p>
          <a:p>
            <a:endParaRPr lang="en-US" altLang="zh-CN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8484790" y="4400424"/>
            <a:ext cx="211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二元特征词部分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向量非零位判断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7131" y="3372382"/>
            <a:ext cx="6426283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2000" dirty="0" smtClean="0"/>
          </a:p>
          <a:p>
            <a:endParaRPr lang="en-US" altLang="zh-CN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9489288" y="2266188"/>
            <a:ext cx="21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一元特征词部分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向量非零位判断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6389" y="5137340"/>
            <a:ext cx="9152701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615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/>
      <p:bldP spid="45" grpId="0" animBg="1"/>
      <p:bldP spid="28" grpId="0"/>
      <p:bldP spid="29" grpId="0" animBg="1"/>
      <p:bldP spid="30" grpId="0"/>
      <p:bldP spid="34" grpId="0" animBg="1"/>
      <p:bldP spid="35" grpId="0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552475" y="2960021"/>
            <a:ext cx="1384260" cy="1384260"/>
          </a:xfrm>
          <a:prstGeom prst="ellipse">
            <a:avLst/>
          </a:prstGeom>
          <a:solidFill>
            <a:srgbClr val="E68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程序说明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MH_SubTitle_1"/>
          <p:cNvSpPr txBox="1"/>
          <p:nvPr>
            <p:custDataLst>
              <p:tags r:id="rId1"/>
            </p:custDataLst>
          </p:nvPr>
        </p:nvSpPr>
        <p:spPr>
          <a:xfrm>
            <a:off x="219818" y="3435882"/>
            <a:ext cx="2048329" cy="3639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举个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栗子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667902" y="1072986"/>
            <a:ext cx="7924207" cy="735149"/>
            <a:chOff x="6189625" y="1777351"/>
            <a:chExt cx="5452815" cy="735149"/>
          </a:xfrm>
        </p:grpSpPr>
        <p:sp>
          <p:nvSpPr>
            <p:cNvPr id="16" name="Round Same Side Corner Rectangle 67"/>
            <p:cNvSpPr/>
            <p:nvPr/>
          </p:nvSpPr>
          <p:spPr>
            <a:xfrm rot="10800000" flipH="1">
              <a:off x="6189625" y="1845937"/>
              <a:ext cx="60936" cy="62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E68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475" tIns="50237" rIns="100475" bIns="50237" rtlCol="0" anchor="ctr"/>
            <a:lstStyle/>
            <a:p>
              <a:pPr algn="ctr">
                <a:lnSpc>
                  <a:spcPct val="120000"/>
                </a:lnSpc>
              </a:pPr>
              <a:endParaRPr lang="bg-BG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447569" y="1777351"/>
              <a:ext cx="5194871" cy="735149"/>
              <a:chOff x="6960636" y="-1450216"/>
              <a:chExt cx="5194871" cy="735149"/>
            </a:xfrm>
          </p:grpSpPr>
          <p:sp>
            <p:nvSpPr>
              <p:cNvPr id="18" name="MH_Text_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960636" y="-1038947"/>
                <a:ext cx="5194871" cy="3238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000" b="1" dirty="0"/>
                  <a:t>物流快，第一次用这个品牌的手机，外形漂亮，颜色喜欢，好评！</a:t>
                </a:r>
              </a:p>
              <a:p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MH_SubTitle_1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960636" y="-1450216"/>
                <a:ext cx="2662525" cy="3639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rtlCol="0" anchor="ctr" anchorCtr="0"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b="1" dirty="0" smtClean="0">
                    <a:solidFill>
                      <a:srgbClr val="E68B32"/>
                    </a:solidFill>
                    <a:cs typeface="+mn-ea"/>
                    <a:sym typeface="+mn-lt"/>
                  </a:rPr>
                  <a:t>原始评论</a:t>
                </a:r>
                <a:endParaRPr lang="zh-CN" altLang="en-US" b="1" dirty="0">
                  <a:solidFill>
                    <a:srgbClr val="E68B32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2648990" y="2233704"/>
            <a:ext cx="8247610" cy="735149"/>
            <a:chOff x="6189625" y="1777351"/>
            <a:chExt cx="5452815" cy="735149"/>
          </a:xfrm>
        </p:grpSpPr>
        <p:sp>
          <p:nvSpPr>
            <p:cNvPr id="22" name="Round Same Side Corner Rectangle 67"/>
            <p:cNvSpPr/>
            <p:nvPr/>
          </p:nvSpPr>
          <p:spPr>
            <a:xfrm rot="10800000" flipH="1">
              <a:off x="6189625" y="1845937"/>
              <a:ext cx="60936" cy="62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E68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475" tIns="50237" rIns="100475" bIns="50237" rtlCol="0" anchor="ctr"/>
            <a:lstStyle/>
            <a:p>
              <a:pPr algn="ctr">
                <a:lnSpc>
                  <a:spcPct val="120000"/>
                </a:lnSpc>
              </a:pPr>
              <a:endParaRPr lang="bg-BG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447569" y="1777351"/>
              <a:ext cx="5194871" cy="735149"/>
              <a:chOff x="6960636" y="-1450216"/>
              <a:chExt cx="5194871" cy="735149"/>
            </a:xfrm>
          </p:grpSpPr>
          <p:sp>
            <p:nvSpPr>
              <p:cNvPr id="24" name="MH_Text_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960636" y="-1038947"/>
                <a:ext cx="5194871" cy="3238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b="1" dirty="0" smtClean="0"/>
                  <a:t>'</a:t>
                </a:r>
                <a:r>
                  <a:rPr lang="zh-CN" altLang="en-US" sz="2000" b="1" dirty="0" smtClean="0"/>
                  <a:t>物流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快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，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第一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次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用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这个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品牌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的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手机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，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外形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漂亮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，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颜色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喜欢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，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好评</a:t>
                </a:r>
                <a:r>
                  <a:rPr lang="en-US" altLang="zh-CN" sz="2000" b="1" dirty="0" smtClean="0"/>
                  <a:t>', '</a:t>
                </a:r>
                <a:r>
                  <a:rPr lang="zh-CN" altLang="en-US" sz="2000" b="1" dirty="0" smtClean="0"/>
                  <a:t>！</a:t>
                </a:r>
                <a:r>
                  <a:rPr lang="en-US" altLang="zh-CN" sz="2000" b="1" dirty="0" smtClean="0"/>
                  <a:t>'</a:t>
                </a:r>
                <a:endParaRPr lang="zh-CN" altLang="en-US" sz="14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MH_SubTitle_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960636" y="-1450216"/>
                <a:ext cx="2662525" cy="3639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rtlCol="0" anchor="ctr" anchorCtr="0"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b="1" dirty="0" smtClean="0">
                    <a:solidFill>
                      <a:srgbClr val="E68B32"/>
                    </a:solidFill>
                    <a:cs typeface="+mn-ea"/>
                    <a:sym typeface="+mn-lt"/>
                  </a:rPr>
                  <a:t>分词后</a:t>
                </a:r>
                <a:endParaRPr lang="zh-CN" altLang="en-US" b="1" dirty="0">
                  <a:solidFill>
                    <a:srgbClr val="E68B32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649235" y="3594365"/>
            <a:ext cx="8641311" cy="735149"/>
            <a:chOff x="6189625" y="1777351"/>
            <a:chExt cx="5452815" cy="735149"/>
          </a:xfrm>
        </p:grpSpPr>
        <p:sp>
          <p:nvSpPr>
            <p:cNvPr id="28" name="Round Same Side Corner Rectangle 67"/>
            <p:cNvSpPr/>
            <p:nvPr/>
          </p:nvSpPr>
          <p:spPr>
            <a:xfrm rot="10800000" flipH="1">
              <a:off x="6189625" y="1845937"/>
              <a:ext cx="60936" cy="62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E68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475" tIns="50237" rIns="100475" bIns="50237" rtlCol="0" anchor="ctr"/>
            <a:lstStyle/>
            <a:p>
              <a:pPr algn="ctr">
                <a:lnSpc>
                  <a:spcPct val="120000"/>
                </a:lnSpc>
              </a:pPr>
              <a:endParaRPr lang="bg-BG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447569" y="1777351"/>
              <a:ext cx="5194871" cy="735149"/>
              <a:chOff x="6960636" y="-1450216"/>
              <a:chExt cx="5194871" cy="735149"/>
            </a:xfrm>
          </p:grpSpPr>
          <p:sp>
            <p:nvSpPr>
              <p:cNvPr id="30" name="MH_Text_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960636" y="-1038947"/>
                <a:ext cx="5194871" cy="3238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000" b="1" dirty="0"/>
                  <a:t>次 喜欢 第一 物流 漂亮 好评 颜色 品牌 外形 </a:t>
                </a:r>
                <a:endParaRPr lang="en-US" altLang="zh-CN" sz="2000" b="1" dirty="0" smtClean="0"/>
              </a:p>
              <a:p>
                <a:r>
                  <a:rPr lang="en-US" altLang="zh-CN" sz="2000" b="1" dirty="0" smtClean="0"/>
                  <a:t>('</a:t>
                </a:r>
                <a:r>
                  <a:rPr lang="zh-CN" altLang="en-US" sz="2000" b="1" dirty="0"/>
                  <a:t>次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第一</a:t>
                </a:r>
                <a:r>
                  <a:rPr lang="en-US" altLang="zh-CN" sz="2000" b="1" dirty="0"/>
                  <a:t>') ('</a:t>
                </a:r>
                <a:r>
                  <a:rPr lang="zh-CN" altLang="en-US" sz="2000" b="1" dirty="0"/>
                  <a:t>喜欢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颜色</a:t>
                </a:r>
                <a:r>
                  <a:rPr lang="en-US" altLang="zh-CN" sz="2000" b="1" dirty="0"/>
                  <a:t>') ('</a:t>
                </a:r>
                <a:r>
                  <a:rPr lang="zh-CN" altLang="en-US" sz="2000" b="1" dirty="0"/>
                  <a:t>漂亮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颜色</a:t>
                </a:r>
                <a:r>
                  <a:rPr lang="en-US" altLang="zh-CN" sz="2000" b="1" dirty="0"/>
                  <a:t>') ('</a:t>
                </a:r>
                <a:r>
                  <a:rPr lang="zh-CN" altLang="en-US" sz="2000" b="1" dirty="0"/>
                  <a:t>喜欢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漂亮</a:t>
                </a:r>
                <a:r>
                  <a:rPr lang="en-US" altLang="zh-CN" sz="2000" b="1" dirty="0"/>
                  <a:t>') ('</a:t>
                </a:r>
                <a:r>
                  <a:rPr lang="zh-CN" altLang="en-US" sz="2000" b="1" dirty="0"/>
                  <a:t>喜欢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物流</a:t>
                </a:r>
                <a:r>
                  <a:rPr lang="en-US" altLang="zh-CN" sz="2000" b="1" dirty="0"/>
                  <a:t>')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MH_SubTitle_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960636" y="-1450216"/>
                <a:ext cx="2662525" cy="3639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rtlCol="0" anchor="ctr" anchorCtr="0"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b="1" dirty="0" smtClean="0">
                    <a:solidFill>
                      <a:srgbClr val="E68B32"/>
                    </a:solidFill>
                    <a:cs typeface="+mn-ea"/>
                    <a:sym typeface="+mn-lt"/>
                  </a:rPr>
                  <a:t>提取特征词</a:t>
                </a:r>
                <a:endParaRPr lang="zh-CN" altLang="en-US" b="1" dirty="0">
                  <a:solidFill>
                    <a:srgbClr val="E68B32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667902" y="4978665"/>
            <a:ext cx="8641311" cy="735149"/>
            <a:chOff x="6189625" y="1777351"/>
            <a:chExt cx="5452815" cy="735149"/>
          </a:xfrm>
        </p:grpSpPr>
        <p:sp>
          <p:nvSpPr>
            <p:cNvPr id="33" name="Round Same Side Corner Rectangle 67"/>
            <p:cNvSpPr/>
            <p:nvPr/>
          </p:nvSpPr>
          <p:spPr>
            <a:xfrm rot="10800000" flipH="1">
              <a:off x="6189625" y="1845937"/>
              <a:ext cx="60936" cy="62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E68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475" tIns="50237" rIns="100475" bIns="50237" rtlCol="0" anchor="ctr"/>
            <a:lstStyle/>
            <a:p>
              <a:pPr algn="ctr">
                <a:lnSpc>
                  <a:spcPct val="120000"/>
                </a:lnSpc>
              </a:pPr>
              <a:endParaRPr lang="bg-BG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447569" y="1777351"/>
              <a:ext cx="5194871" cy="735149"/>
              <a:chOff x="6960636" y="-1450216"/>
              <a:chExt cx="5194871" cy="735149"/>
            </a:xfrm>
          </p:grpSpPr>
          <p:sp>
            <p:nvSpPr>
              <p:cNvPr id="35" name="MH_Text_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960636" y="-1038947"/>
                <a:ext cx="5194871" cy="3238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b="1" dirty="0"/>
                  <a:t>Row(features=</a:t>
                </a:r>
                <a:r>
                  <a:rPr lang="en-US" altLang="zh-CN" sz="2000" b="1" dirty="0" err="1"/>
                  <a:t>SparseVector</a:t>
                </a:r>
                <a:r>
                  <a:rPr lang="en-US" altLang="zh-CN" sz="2000" b="1" dirty="0"/>
                  <a:t>(2000, {2: 1.0, 15: 1.0, 23: 1.0, 35: 1.0, 98: 1.0, 146: 1.0, 181: 1.0, 264: 1.0, 856: 1.0, 1002: 1.0, 1065: 1.0, 1262: 1.0, 1328: 1.0, 1539: 1.0}))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MH_SubTitle_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960636" y="-1450216"/>
                <a:ext cx="2662525" cy="3639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rtlCol="0" anchor="ctr" anchorCtr="0"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b="1" dirty="0" smtClean="0">
                    <a:solidFill>
                      <a:srgbClr val="E68B32"/>
                    </a:solidFill>
                    <a:cs typeface="+mn-ea"/>
                    <a:sym typeface="+mn-lt"/>
                  </a:rPr>
                  <a:t>评论特征词向量</a:t>
                </a:r>
                <a:endParaRPr lang="zh-CN" altLang="en-US" b="1" dirty="0">
                  <a:solidFill>
                    <a:srgbClr val="E68B32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841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581" y="879246"/>
            <a:ext cx="52387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椭圆 38"/>
          <p:cNvSpPr/>
          <p:nvPr/>
        </p:nvSpPr>
        <p:spPr>
          <a:xfrm>
            <a:off x="342900" y="2852046"/>
            <a:ext cx="1593835" cy="1593835"/>
          </a:xfrm>
          <a:prstGeom prst="ellipse">
            <a:avLst/>
          </a:prstGeom>
          <a:solidFill>
            <a:srgbClr val="E68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99175" y="3746069"/>
            <a:ext cx="2467000" cy="1717203"/>
            <a:chOff x="1599175" y="3746069"/>
            <a:chExt cx="2467000" cy="1717203"/>
          </a:xfrm>
        </p:grpSpPr>
        <p:sp>
          <p:nvSpPr>
            <p:cNvPr id="27" name="任意多边形 43"/>
            <p:cNvSpPr/>
            <p:nvPr/>
          </p:nvSpPr>
          <p:spPr>
            <a:xfrm rot="16200000">
              <a:off x="2671188" y="3365472"/>
              <a:ext cx="1014390" cy="1775584"/>
            </a:xfrm>
            <a:custGeom>
              <a:avLst/>
              <a:gdLst>
                <a:gd name="connsiteX0" fmla="*/ 545858 w 1095193"/>
                <a:gd name="connsiteY0" fmla="*/ 0 h 848340"/>
                <a:gd name="connsiteX1" fmla="*/ 0 w 1095193"/>
                <a:gd name="connsiteY1" fmla="*/ 545858 h 848340"/>
                <a:gd name="connsiteX2" fmla="*/ 302482 w 1095193"/>
                <a:gd name="connsiteY2" fmla="*/ 848340 h 848340"/>
                <a:gd name="connsiteX3" fmla="*/ 799665 w 1095193"/>
                <a:gd name="connsiteY3" fmla="*/ 848340 h 848340"/>
                <a:gd name="connsiteX4" fmla="*/ 1095193 w 1095193"/>
                <a:gd name="connsiteY4" fmla="*/ 552812 h 848340"/>
                <a:gd name="connsiteX5" fmla="*/ 545858 w 1095193"/>
                <a:gd name="connsiteY5" fmla="*/ 0 h 848340"/>
                <a:gd name="connsiteX0-1" fmla="*/ 566719 w 1116054"/>
                <a:gd name="connsiteY0-2" fmla="*/ 0 h 848340"/>
                <a:gd name="connsiteX1-3" fmla="*/ 0 w 1116054"/>
                <a:gd name="connsiteY1-4" fmla="*/ 563242 h 848340"/>
                <a:gd name="connsiteX2-5" fmla="*/ 323343 w 1116054"/>
                <a:gd name="connsiteY2-6" fmla="*/ 848340 h 848340"/>
                <a:gd name="connsiteX3-7" fmla="*/ 820526 w 1116054"/>
                <a:gd name="connsiteY3-8" fmla="*/ 848340 h 848340"/>
                <a:gd name="connsiteX4-9" fmla="*/ 1116054 w 1116054"/>
                <a:gd name="connsiteY4-10" fmla="*/ 552812 h 848340"/>
                <a:gd name="connsiteX5-11" fmla="*/ 566719 w 1116054"/>
                <a:gd name="connsiteY5-12" fmla="*/ 0 h 848340"/>
                <a:gd name="connsiteX0-13" fmla="*/ 566719 w 1116054"/>
                <a:gd name="connsiteY0-14" fmla="*/ 0 h 862247"/>
                <a:gd name="connsiteX1-15" fmla="*/ 0 w 1116054"/>
                <a:gd name="connsiteY1-16" fmla="*/ 563242 h 862247"/>
                <a:gd name="connsiteX2-17" fmla="*/ 312912 w 1116054"/>
                <a:gd name="connsiteY2-18" fmla="*/ 862247 h 862247"/>
                <a:gd name="connsiteX3-19" fmla="*/ 820526 w 1116054"/>
                <a:gd name="connsiteY3-20" fmla="*/ 848340 h 862247"/>
                <a:gd name="connsiteX4-21" fmla="*/ 1116054 w 1116054"/>
                <a:gd name="connsiteY4-22" fmla="*/ 552812 h 862247"/>
                <a:gd name="connsiteX5-23" fmla="*/ 566719 w 1116054"/>
                <a:gd name="connsiteY5-24" fmla="*/ 0 h 862247"/>
                <a:gd name="connsiteX0-25" fmla="*/ 566719 w 1116054"/>
                <a:gd name="connsiteY0-26" fmla="*/ 0 h 928791"/>
                <a:gd name="connsiteX1-27" fmla="*/ 0 w 1116054"/>
                <a:gd name="connsiteY1-28" fmla="*/ 563242 h 928791"/>
                <a:gd name="connsiteX2-29" fmla="*/ 312912 w 1116054"/>
                <a:gd name="connsiteY2-30" fmla="*/ 862247 h 928791"/>
                <a:gd name="connsiteX3-31" fmla="*/ 820526 w 1116054"/>
                <a:gd name="connsiteY3-32" fmla="*/ 848340 h 928791"/>
                <a:gd name="connsiteX4-33" fmla="*/ 1116054 w 1116054"/>
                <a:gd name="connsiteY4-34" fmla="*/ 552812 h 928791"/>
                <a:gd name="connsiteX5-35" fmla="*/ 566719 w 1116054"/>
                <a:gd name="connsiteY5-36" fmla="*/ 0 h 928791"/>
                <a:gd name="connsiteX0-37" fmla="*/ 566719 w 1116054"/>
                <a:gd name="connsiteY0-38" fmla="*/ 0 h 963129"/>
                <a:gd name="connsiteX1-39" fmla="*/ 0 w 1116054"/>
                <a:gd name="connsiteY1-40" fmla="*/ 563242 h 963129"/>
                <a:gd name="connsiteX2-41" fmla="*/ 312912 w 1116054"/>
                <a:gd name="connsiteY2-42" fmla="*/ 862247 h 963129"/>
                <a:gd name="connsiteX3-43" fmla="*/ 820526 w 1116054"/>
                <a:gd name="connsiteY3-44" fmla="*/ 848340 h 963129"/>
                <a:gd name="connsiteX4-45" fmla="*/ 1116054 w 1116054"/>
                <a:gd name="connsiteY4-46" fmla="*/ 552812 h 963129"/>
                <a:gd name="connsiteX5-47" fmla="*/ 566719 w 1116054"/>
                <a:gd name="connsiteY5-48" fmla="*/ 0 h 963129"/>
                <a:gd name="connsiteX0" fmla="*/ 566719 w 1116054"/>
                <a:gd name="connsiteY0" fmla="*/ 0 h 961315"/>
                <a:gd name="connsiteX1" fmla="*/ 0 w 1116054"/>
                <a:gd name="connsiteY1" fmla="*/ 563242 h 961315"/>
                <a:gd name="connsiteX2" fmla="*/ 312912 w 1116054"/>
                <a:gd name="connsiteY2" fmla="*/ 862247 h 961315"/>
                <a:gd name="connsiteX3" fmla="*/ 566249 w 1116054"/>
                <a:gd name="connsiteY3" fmla="*/ 961207 h 961315"/>
                <a:gd name="connsiteX4" fmla="*/ 820526 w 1116054"/>
                <a:gd name="connsiteY4" fmla="*/ 848340 h 961315"/>
                <a:gd name="connsiteX5" fmla="*/ 1116054 w 1116054"/>
                <a:gd name="connsiteY5" fmla="*/ 552812 h 961315"/>
                <a:gd name="connsiteX6" fmla="*/ 566719 w 1116054"/>
                <a:gd name="connsiteY6" fmla="*/ 0 h 961315"/>
                <a:gd name="connsiteX0" fmla="*/ 566719 w 820526"/>
                <a:gd name="connsiteY0" fmla="*/ 0 h 961315"/>
                <a:gd name="connsiteX1" fmla="*/ 0 w 820526"/>
                <a:gd name="connsiteY1" fmla="*/ 563242 h 961315"/>
                <a:gd name="connsiteX2" fmla="*/ 312912 w 820526"/>
                <a:gd name="connsiteY2" fmla="*/ 862247 h 961315"/>
                <a:gd name="connsiteX3" fmla="*/ 566249 w 820526"/>
                <a:gd name="connsiteY3" fmla="*/ 961207 h 961315"/>
                <a:gd name="connsiteX4" fmla="*/ 820526 w 820526"/>
                <a:gd name="connsiteY4" fmla="*/ 848340 h 961315"/>
                <a:gd name="connsiteX5" fmla="*/ 572139 w 820526"/>
                <a:gd name="connsiteY5" fmla="*/ 949726 h 961315"/>
                <a:gd name="connsiteX6" fmla="*/ 566719 w 820526"/>
                <a:gd name="connsiteY6" fmla="*/ 0 h 961315"/>
                <a:gd name="connsiteX0" fmla="*/ 566719 w 587086"/>
                <a:gd name="connsiteY0" fmla="*/ 0 h 1027633"/>
                <a:gd name="connsiteX1" fmla="*/ 0 w 587086"/>
                <a:gd name="connsiteY1" fmla="*/ 563242 h 1027633"/>
                <a:gd name="connsiteX2" fmla="*/ 312912 w 587086"/>
                <a:gd name="connsiteY2" fmla="*/ 862247 h 1027633"/>
                <a:gd name="connsiteX3" fmla="*/ 566249 w 587086"/>
                <a:gd name="connsiteY3" fmla="*/ 961207 h 1027633"/>
                <a:gd name="connsiteX4" fmla="*/ 572139 w 587086"/>
                <a:gd name="connsiteY4" fmla="*/ 949726 h 1027633"/>
                <a:gd name="connsiteX5" fmla="*/ 566719 w 587086"/>
                <a:gd name="connsiteY5" fmla="*/ 0 h 10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7086" h="1027633">
                  <a:moveTo>
                    <a:pt x="566719" y="0"/>
                  </a:moveTo>
                  <a:lnTo>
                    <a:pt x="0" y="563242"/>
                  </a:lnTo>
                  <a:lnTo>
                    <a:pt x="312912" y="862247"/>
                  </a:lnTo>
                  <a:cubicBezTo>
                    <a:pt x="407287" y="928574"/>
                    <a:pt x="523045" y="946627"/>
                    <a:pt x="566249" y="961207"/>
                  </a:cubicBezTo>
                  <a:cubicBezTo>
                    <a:pt x="609453" y="975787"/>
                    <a:pt x="572061" y="1109927"/>
                    <a:pt x="572139" y="949726"/>
                  </a:cubicBezTo>
                  <a:cubicBezTo>
                    <a:pt x="570332" y="633151"/>
                    <a:pt x="568526" y="316575"/>
                    <a:pt x="5667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40"/>
            <p:cNvSpPr/>
            <p:nvPr/>
          </p:nvSpPr>
          <p:spPr>
            <a:xfrm rot="16200000">
              <a:off x="1594190" y="3789423"/>
              <a:ext cx="1678834" cy="1668864"/>
            </a:xfrm>
            <a:custGeom>
              <a:avLst/>
              <a:gdLst>
                <a:gd name="connsiteX0" fmla="*/ 292051 w 851815"/>
                <a:gd name="connsiteY0" fmla="*/ 851816 h 851816"/>
                <a:gd name="connsiteX1" fmla="*/ 0 w 851815"/>
                <a:gd name="connsiteY1" fmla="*/ 559765 h 851816"/>
                <a:gd name="connsiteX2" fmla="*/ 559765 w 851815"/>
                <a:gd name="connsiteY2" fmla="*/ 0 h 851816"/>
                <a:gd name="connsiteX3" fmla="*/ 851815 w 851815"/>
                <a:gd name="connsiteY3" fmla="*/ 292050 h 851816"/>
                <a:gd name="connsiteX4" fmla="*/ 292051 w 851815"/>
                <a:gd name="connsiteY4" fmla="*/ 851816 h 851816"/>
                <a:gd name="connsiteX0-1" fmla="*/ 387235 w 946999"/>
                <a:gd name="connsiteY0-2" fmla="*/ 851816 h 851816"/>
                <a:gd name="connsiteX1-3" fmla="*/ 95184 w 946999"/>
                <a:gd name="connsiteY1-4" fmla="*/ 559765 h 851816"/>
                <a:gd name="connsiteX2-5" fmla="*/ 654949 w 946999"/>
                <a:gd name="connsiteY2-6" fmla="*/ 0 h 851816"/>
                <a:gd name="connsiteX3-7" fmla="*/ 946999 w 946999"/>
                <a:gd name="connsiteY3-8" fmla="*/ 292050 h 851816"/>
                <a:gd name="connsiteX4-9" fmla="*/ 387235 w 946999"/>
                <a:gd name="connsiteY4-10" fmla="*/ 851816 h 851816"/>
                <a:gd name="connsiteX0-11" fmla="*/ 403423 w 963187"/>
                <a:gd name="connsiteY0-12" fmla="*/ 962345 h 962345"/>
                <a:gd name="connsiteX1-13" fmla="*/ 111372 w 963187"/>
                <a:gd name="connsiteY1-14" fmla="*/ 670294 h 962345"/>
                <a:gd name="connsiteX2-15" fmla="*/ 671137 w 963187"/>
                <a:gd name="connsiteY2-16" fmla="*/ 110529 h 962345"/>
                <a:gd name="connsiteX3-17" fmla="*/ 963187 w 963187"/>
                <a:gd name="connsiteY3-18" fmla="*/ 402579 h 962345"/>
                <a:gd name="connsiteX4-19" fmla="*/ 403423 w 963187"/>
                <a:gd name="connsiteY4-20" fmla="*/ 962345 h 962345"/>
                <a:gd name="connsiteX0-21" fmla="*/ 411874 w 971638"/>
                <a:gd name="connsiteY0-22" fmla="*/ 965868 h 965868"/>
                <a:gd name="connsiteX1-23" fmla="*/ 119823 w 971638"/>
                <a:gd name="connsiteY1-24" fmla="*/ 673817 h 965868"/>
                <a:gd name="connsiteX2-25" fmla="*/ 679588 w 971638"/>
                <a:gd name="connsiteY2-26" fmla="*/ 114052 h 965868"/>
                <a:gd name="connsiteX3-27" fmla="*/ 971638 w 971638"/>
                <a:gd name="connsiteY3-28" fmla="*/ 406102 h 965868"/>
                <a:gd name="connsiteX4-29" fmla="*/ 411874 w 971638"/>
                <a:gd name="connsiteY4-30" fmla="*/ 965868 h 965868"/>
                <a:gd name="connsiteX0-31" fmla="*/ 411874 w 971638"/>
                <a:gd name="connsiteY0-32" fmla="*/ 965868 h 965868"/>
                <a:gd name="connsiteX1-33" fmla="*/ 119823 w 971638"/>
                <a:gd name="connsiteY1-34" fmla="*/ 673817 h 965868"/>
                <a:gd name="connsiteX2-35" fmla="*/ 679588 w 971638"/>
                <a:gd name="connsiteY2-36" fmla="*/ 114052 h 965868"/>
                <a:gd name="connsiteX3-37" fmla="*/ 971638 w 971638"/>
                <a:gd name="connsiteY3-38" fmla="*/ 406102 h 965868"/>
                <a:gd name="connsiteX4-39" fmla="*/ 411874 w 971638"/>
                <a:gd name="connsiteY4-40" fmla="*/ 965868 h 9658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1638" h="965868">
                  <a:moveTo>
                    <a:pt x="411874" y="965868"/>
                  </a:moveTo>
                  <a:lnTo>
                    <a:pt x="119823" y="673817"/>
                  </a:lnTo>
                  <a:cubicBezTo>
                    <a:pt x="-253355" y="247329"/>
                    <a:pt x="333067" y="-220881"/>
                    <a:pt x="679588" y="114052"/>
                  </a:cubicBezTo>
                  <a:lnTo>
                    <a:pt x="971638" y="406102"/>
                  </a:lnTo>
                  <a:lnTo>
                    <a:pt x="411874" y="96586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程序说明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00976" y="1873247"/>
            <a:ext cx="2375809" cy="1668864"/>
            <a:chOff x="1600976" y="1873247"/>
            <a:chExt cx="2375809" cy="1668864"/>
          </a:xfrm>
        </p:grpSpPr>
        <p:sp>
          <p:nvSpPr>
            <p:cNvPr id="10" name="任意多边形 43"/>
            <p:cNvSpPr/>
            <p:nvPr/>
          </p:nvSpPr>
          <p:spPr>
            <a:xfrm rot="16200000">
              <a:off x="2662474" y="2215100"/>
              <a:ext cx="956929" cy="1671692"/>
            </a:xfrm>
            <a:custGeom>
              <a:avLst/>
              <a:gdLst>
                <a:gd name="connsiteX0" fmla="*/ 545858 w 1095193"/>
                <a:gd name="connsiteY0" fmla="*/ 0 h 848340"/>
                <a:gd name="connsiteX1" fmla="*/ 0 w 1095193"/>
                <a:gd name="connsiteY1" fmla="*/ 545858 h 848340"/>
                <a:gd name="connsiteX2" fmla="*/ 302482 w 1095193"/>
                <a:gd name="connsiteY2" fmla="*/ 848340 h 848340"/>
                <a:gd name="connsiteX3" fmla="*/ 799665 w 1095193"/>
                <a:gd name="connsiteY3" fmla="*/ 848340 h 848340"/>
                <a:gd name="connsiteX4" fmla="*/ 1095193 w 1095193"/>
                <a:gd name="connsiteY4" fmla="*/ 552812 h 848340"/>
                <a:gd name="connsiteX5" fmla="*/ 545858 w 1095193"/>
                <a:gd name="connsiteY5" fmla="*/ 0 h 848340"/>
                <a:gd name="connsiteX0-1" fmla="*/ 566719 w 1116054"/>
                <a:gd name="connsiteY0-2" fmla="*/ 0 h 848340"/>
                <a:gd name="connsiteX1-3" fmla="*/ 0 w 1116054"/>
                <a:gd name="connsiteY1-4" fmla="*/ 563242 h 848340"/>
                <a:gd name="connsiteX2-5" fmla="*/ 323343 w 1116054"/>
                <a:gd name="connsiteY2-6" fmla="*/ 848340 h 848340"/>
                <a:gd name="connsiteX3-7" fmla="*/ 820526 w 1116054"/>
                <a:gd name="connsiteY3-8" fmla="*/ 848340 h 848340"/>
                <a:gd name="connsiteX4-9" fmla="*/ 1116054 w 1116054"/>
                <a:gd name="connsiteY4-10" fmla="*/ 552812 h 848340"/>
                <a:gd name="connsiteX5-11" fmla="*/ 566719 w 1116054"/>
                <a:gd name="connsiteY5-12" fmla="*/ 0 h 848340"/>
                <a:gd name="connsiteX0-13" fmla="*/ 566719 w 1116054"/>
                <a:gd name="connsiteY0-14" fmla="*/ 0 h 862247"/>
                <a:gd name="connsiteX1-15" fmla="*/ 0 w 1116054"/>
                <a:gd name="connsiteY1-16" fmla="*/ 563242 h 862247"/>
                <a:gd name="connsiteX2-17" fmla="*/ 312912 w 1116054"/>
                <a:gd name="connsiteY2-18" fmla="*/ 862247 h 862247"/>
                <a:gd name="connsiteX3-19" fmla="*/ 820526 w 1116054"/>
                <a:gd name="connsiteY3-20" fmla="*/ 848340 h 862247"/>
                <a:gd name="connsiteX4-21" fmla="*/ 1116054 w 1116054"/>
                <a:gd name="connsiteY4-22" fmla="*/ 552812 h 862247"/>
                <a:gd name="connsiteX5-23" fmla="*/ 566719 w 1116054"/>
                <a:gd name="connsiteY5-24" fmla="*/ 0 h 862247"/>
                <a:gd name="connsiteX0-25" fmla="*/ 566719 w 1116054"/>
                <a:gd name="connsiteY0-26" fmla="*/ 0 h 928791"/>
                <a:gd name="connsiteX1-27" fmla="*/ 0 w 1116054"/>
                <a:gd name="connsiteY1-28" fmla="*/ 563242 h 928791"/>
                <a:gd name="connsiteX2-29" fmla="*/ 312912 w 1116054"/>
                <a:gd name="connsiteY2-30" fmla="*/ 862247 h 928791"/>
                <a:gd name="connsiteX3-31" fmla="*/ 820526 w 1116054"/>
                <a:gd name="connsiteY3-32" fmla="*/ 848340 h 928791"/>
                <a:gd name="connsiteX4-33" fmla="*/ 1116054 w 1116054"/>
                <a:gd name="connsiteY4-34" fmla="*/ 552812 h 928791"/>
                <a:gd name="connsiteX5-35" fmla="*/ 566719 w 1116054"/>
                <a:gd name="connsiteY5-36" fmla="*/ 0 h 928791"/>
                <a:gd name="connsiteX0-37" fmla="*/ 566719 w 1116054"/>
                <a:gd name="connsiteY0-38" fmla="*/ 0 h 963129"/>
                <a:gd name="connsiteX1-39" fmla="*/ 0 w 1116054"/>
                <a:gd name="connsiteY1-40" fmla="*/ 563242 h 963129"/>
                <a:gd name="connsiteX2-41" fmla="*/ 312912 w 1116054"/>
                <a:gd name="connsiteY2-42" fmla="*/ 862247 h 963129"/>
                <a:gd name="connsiteX3-43" fmla="*/ 820526 w 1116054"/>
                <a:gd name="connsiteY3-44" fmla="*/ 848340 h 963129"/>
                <a:gd name="connsiteX4-45" fmla="*/ 1116054 w 1116054"/>
                <a:gd name="connsiteY4-46" fmla="*/ 552812 h 963129"/>
                <a:gd name="connsiteX5-47" fmla="*/ 566719 w 1116054"/>
                <a:gd name="connsiteY5-48" fmla="*/ 0 h 963129"/>
                <a:gd name="connsiteX0" fmla="*/ 566719 w 1116054"/>
                <a:gd name="connsiteY0" fmla="*/ 0 h 961316"/>
                <a:gd name="connsiteX1" fmla="*/ 0 w 1116054"/>
                <a:gd name="connsiteY1" fmla="*/ 563242 h 961316"/>
                <a:gd name="connsiteX2" fmla="*/ 312912 w 1116054"/>
                <a:gd name="connsiteY2" fmla="*/ 862247 h 961316"/>
                <a:gd name="connsiteX3" fmla="*/ 562224 w 1116054"/>
                <a:gd name="connsiteY3" fmla="*/ 961208 h 961316"/>
                <a:gd name="connsiteX4" fmla="*/ 820526 w 1116054"/>
                <a:gd name="connsiteY4" fmla="*/ 848340 h 961316"/>
                <a:gd name="connsiteX5" fmla="*/ 1116054 w 1116054"/>
                <a:gd name="connsiteY5" fmla="*/ 552812 h 961316"/>
                <a:gd name="connsiteX6" fmla="*/ 566719 w 1116054"/>
                <a:gd name="connsiteY6" fmla="*/ 0 h 961316"/>
                <a:gd name="connsiteX0" fmla="*/ 253807 w 803142"/>
                <a:gd name="connsiteY0" fmla="*/ 0 h 967505"/>
                <a:gd name="connsiteX1" fmla="*/ 253055 w 803142"/>
                <a:gd name="connsiteY1" fmla="*/ 967505 h 967505"/>
                <a:gd name="connsiteX2" fmla="*/ 0 w 803142"/>
                <a:gd name="connsiteY2" fmla="*/ 862247 h 967505"/>
                <a:gd name="connsiteX3" fmla="*/ 249312 w 803142"/>
                <a:gd name="connsiteY3" fmla="*/ 961208 h 967505"/>
                <a:gd name="connsiteX4" fmla="*/ 507614 w 803142"/>
                <a:gd name="connsiteY4" fmla="*/ 848340 h 967505"/>
                <a:gd name="connsiteX5" fmla="*/ 803142 w 803142"/>
                <a:gd name="connsiteY5" fmla="*/ 552812 h 967505"/>
                <a:gd name="connsiteX6" fmla="*/ 253807 w 803142"/>
                <a:gd name="connsiteY6" fmla="*/ 0 h 967505"/>
                <a:gd name="connsiteX0" fmla="*/ 4495 w 553830"/>
                <a:gd name="connsiteY0" fmla="*/ 0 h 967505"/>
                <a:gd name="connsiteX1" fmla="*/ 3743 w 553830"/>
                <a:gd name="connsiteY1" fmla="*/ 967505 h 967505"/>
                <a:gd name="connsiteX2" fmla="*/ 0 w 553830"/>
                <a:gd name="connsiteY2" fmla="*/ 961208 h 967505"/>
                <a:gd name="connsiteX3" fmla="*/ 258302 w 553830"/>
                <a:gd name="connsiteY3" fmla="*/ 848340 h 967505"/>
                <a:gd name="connsiteX4" fmla="*/ 553830 w 553830"/>
                <a:gd name="connsiteY4" fmla="*/ 552812 h 967505"/>
                <a:gd name="connsiteX5" fmla="*/ 4495 w 553830"/>
                <a:gd name="connsiteY5" fmla="*/ 0 h 96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830" h="967505">
                  <a:moveTo>
                    <a:pt x="4495" y="0"/>
                  </a:moveTo>
                  <a:cubicBezTo>
                    <a:pt x="4244" y="322502"/>
                    <a:pt x="3994" y="645003"/>
                    <a:pt x="3743" y="967505"/>
                  </a:cubicBezTo>
                  <a:lnTo>
                    <a:pt x="0" y="961208"/>
                  </a:lnTo>
                  <a:cubicBezTo>
                    <a:pt x="84602" y="958890"/>
                    <a:pt x="165997" y="916406"/>
                    <a:pt x="258302" y="848340"/>
                  </a:cubicBezTo>
                  <a:lnTo>
                    <a:pt x="553830" y="552812"/>
                  </a:lnTo>
                  <a:lnTo>
                    <a:pt x="4495" y="0"/>
                  </a:lnTo>
                  <a:close/>
                </a:path>
              </a:pathLst>
            </a:custGeom>
            <a:solidFill>
              <a:srgbClr val="E68B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任意多边形 40"/>
            <p:cNvSpPr/>
            <p:nvPr/>
          </p:nvSpPr>
          <p:spPr>
            <a:xfrm>
              <a:off x="1600976" y="1873247"/>
              <a:ext cx="1678834" cy="1668864"/>
            </a:xfrm>
            <a:custGeom>
              <a:avLst/>
              <a:gdLst>
                <a:gd name="connsiteX0" fmla="*/ 292051 w 851815"/>
                <a:gd name="connsiteY0" fmla="*/ 851816 h 851816"/>
                <a:gd name="connsiteX1" fmla="*/ 0 w 851815"/>
                <a:gd name="connsiteY1" fmla="*/ 559765 h 851816"/>
                <a:gd name="connsiteX2" fmla="*/ 559765 w 851815"/>
                <a:gd name="connsiteY2" fmla="*/ 0 h 851816"/>
                <a:gd name="connsiteX3" fmla="*/ 851815 w 851815"/>
                <a:gd name="connsiteY3" fmla="*/ 292050 h 851816"/>
                <a:gd name="connsiteX4" fmla="*/ 292051 w 851815"/>
                <a:gd name="connsiteY4" fmla="*/ 851816 h 851816"/>
                <a:gd name="connsiteX0-1" fmla="*/ 387235 w 946999"/>
                <a:gd name="connsiteY0-2" fmla="*/ 851816 h 851816"/>
                <a:gd name="connsiteX1-3" fmla="*/ 95184 w 946999"/>
                <a:gd name="connsiteY1-4" fmla="*/ 559765 h 851816"/>
                <a:gd name="connsiteX2-5" fmla="*/ 654949 w 946999"/>
                <a:gd name="connsiteY2-6" fmla="*/ 0 h 851816"/>
                <a:gd name="connsiteX3-7" fmla="*/ 946999 w 946999"/>
                <a:gd name="connsiteY3-8" fmla="*/ 292050 h 851816"/>
                <a:gd name="connsiteX4-9" fmla="*/ 387235 w 946999"/>
                <a:gd name="connsiteY4-10" fmla="*/ 851816 h 851816"/>
                <a:gd name="connsiteX0-11" fmla="*/ 403423 w 963187"/>
                <a:gd name="connsiteY0-12" fmla="*/ 962345 h 962345"/>
                <a:gd name="connsiteX1-13" fmla="*/ 111372 w 963187"/>
                <a:gd name="connsiteY1-14" fmla="*/ 670294 h 962345"/>
                <a:gd name="connsiteX2-15" fmla="*/ 671137 w 963187"/>
                <a:gd name="connsiteY2-16" fmla="*/ 110529 h 962345"/>
                <a:gd name="connsiteX3-17" fmla="*/ 963187 w 963187"/>
                <a:gd name="connsiteY3-18" fmla="*/ 402579 h 962345"/>
                <a:gd name="connsiteX4-19" fmla="*/ 403423 w 963187"/>
                <a:gd name="connsiteY4-20" fmla="*/ 962345 h 962345"/>
                <a:gd name="connsiteX0-21" fmla="*/ 411874 w 971638"/>
                <a:gd name="connsiteY0-22" fmla="*/ 965868 h 965868"/>
                <a:gd name="connsiteX1-23" fmla="*/ 119823 w 971638"/>
                <a:gd name="connsiteY1-24" fmla="*/ 673817 h 965868"/>
                <a:gd name="connsiteX2-25" fmla="*/ 679588 w 971638"/>
                <a:gd name="connsiteY2-26" fmla="*/ 114052 h 965868"/>
                <a:gd name="connsiteX3-27" fmla="*/ 971638 w 971638"/>
                <a:gd name="connsiteY3-28" fmla="*/ 406102 h 965868"/>
                <a:gd name="connsiteX4-29" fmla="*/ 411874 w 971638"/>
                <a:gd name="connsiteY4-30" fmla="*/ 965868 h 965868"/>
                <a:gd name="connsiteX0-31" fmla="*/ 411874 w 971638"/>
                <a:gd name="connsiteY0-32" fmla="*/ 965868 h 965868"/>
                <a:gd name="connsiteX1-33" fmla="*/ 119823 w 971638"/>
                <a:gd name="connsiteY1-34" fmla="*/ 673817 h 965868"/>
                <a:gd name="connsiteX2-35" fmla="*/ 679588 w 971638"/>
                <a:gd name="connsiteY2-36" fmla="*/ 114052 h 965868"/>
                <a:gd name="connsiteX3-37" fmla="*/ 971638 w 971638"/>
                <a:gd name="connsiteY3-38" fmla="*/ 406102 h 965868"/>
                <a:gd name="connsiteX4-39" fmla="*/ 411874 w 971638"/>
                <a:gd name="connsiteY4-40" fmla="*/ 965868 h 9658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1638" h="965868">
                  <a:moveTo>
                    <a:pt x="411874" y="965868"/>
                  </a:moveTo>
                  <a:lnTo>
                    <a:pt x="119823" y="673817"/>
                  </a:lnTo>
                  <a:cubicBezTo>
                    <a:pt x="-253355" y="247329"/>
                    <a:pt x="333067" y="-220881"/>
                    <a:pt x="679588" y="114052"/>
                  </a:cubicBezTo>
                  <a:lnTo>
                    <a:pt x="971638" y="406102"/>
                  </a:lnTo>
                  <a:lnTo>
                    <a:pt x="411874" y="965868"/>
                  </a:lnTo>
                  <a:close/>
                </a:path>
              </a:pathLst>
            </a:custGeom>
            <a:solidFill>
              <a:srgbClr val="E68B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542103" y="2624525"/>
            <a:ext cx="72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2468" y="3961266"/>
            <a:ext cx="84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MH_Text_1"/>
          <p:cNvSpPr txBox="1"/>
          <p:nvPr>
            <p:custDataLst>
              <p:tags r:id="rId1"/>
            </p:custDataLst>
          </p:nvPr>
        </p:nvSpPr>
        <p:spPr>
          <a:xfrm>
            <a:off x="3357587" y="1261589"/>
            <a:ext cx="1736184" cy="1479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noAutofit/>
          </a:bodyPr>
          <a:lstStyle/>
          <a:p>
            <a:r>
              <a:rPr lang="zh-CN" altLang="en-US" sz="2200" dirty="0" smtClean="0"/>
              <a:t>利用朴素贝叶斯算法进行评论分类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MH_SubTitle_1"/>
          <p:cNvSpPr txBox="1"/>
          <p:nvPr>
            <p:custDataLst>
              <p:tags r:id="rId2"/>
            </p:custDataLst>
          </p:nvPr>
        </p:nvSpPr>
        <p:spPr>
          <a:xfrm>
            <a:off x="115652" y="3640552"/>
            <a:ext cx="2048329" cy="3639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spark</a:t>
            </a: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分类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应用</a:t>
            </a:r>
          </a:p>
          <a:p>
            <a:pPr algn="ctr"/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MH_Text_1"/>
          <p:cNvSpPr txBox="1"/>
          <p:nvPr>
            <p:custDataLst>
              <p:tags r:id="rId3"/>
            </p:custDataLst>
          </p:nvPr>
        </p:nvSpPr>
        <p:spPr>
          <a:xfrm>
            <a:off x="3506201" y="4729959"/>
            <a:ext cx="1675399" cy="9737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noAutofit/>
          </a:bodyPr>
          <a:lstStyle/>
          <a:p>
            <a:r>
              <a:rPr lang="zh-CN" altLang="en-US" sz="2200" dirty="0" smtClean="0">
                <a:cs typeface="+mn-ea"/>
                <a:sym typeface="+mn-lt"/>
              </a:rPr>
              <a:t>对分类算法结果进行评估</a:t>
            </a:r>
            <a:endParaRPr lang="en-US" altLang="zh-CN" sz="2200" dirty="0"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324427" y="1223489"/>
            <a:ext cx="1648720" cy="1198005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10942" y="4578693"/>
            <a:ext cx="1543658" cy="1288707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69100" y="1082999"/>
            <a:ext cx="5055031" cy="54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54600" y="1082999"/>
            <a:ext cx="161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将数据转化为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dataFrame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75" y="3529410"/>
            <a:ext cx="6693359" cy="285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794500" y="1716630"/>
            <a:ext cx="4978831" cy="596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181600" y="1830172"/>
            <a:ext cx="161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训练模型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94500" y="2409439"/>
            <a:ext cx="4978831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220771" y="2430205"/>
            <a:ext cx="161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评估模型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71235" y="4242894"/>
            <a:ext cx="5022165" cy="1194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846871" y="4655717"/>
            <a:ext cx="117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设置评估参数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/>
      <p:bldP spid="42" grpId="0"/>
      <p:bldP spid="43" grpId="0" animBg="1"/>
      <p:bldP spid="45" grpId="0" animBg="1"/>
      <p:bldP spid="24" grpId="0" animBg="1"/>
      <p:bldP spid="30" grpId="0"/>
      <p:bldP spid="31" grpId="0" animBg="1"/>
      <p:bldP spid="32" grpId="0"/>
      <p:bldP spid="34" grpId="0" animBg="1"/>
      <p:bldP spid="35" grpId="0"/>
      <p:bldP spid="36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342900" y="2852046"/>
            <a:ext cx="1593835" cy="1593835"/>
          </a:xfrm>
          <a:prstGeom prst="ellipse">
            <a:avLst/>
          </a:prstGeom>
          <a:solidFill>
            <a:srgbClr val="E68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程序说明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542103" y="2624525"/>
            <a:ext cx="72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2468" y="3961266"/>
            <a:ext cx="84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MH_Text_1"/>
          <p:cNvSpPr txBox="1"/>
          <p:nvPr>
            <p:custDataLst>
              <p:tags r:id="rId1"/>
            </p:custDataLst>
          </p:nvPr>
        </p:nvSpPr>
        <p:spPr>
          <a:xfrm>
            <a:off x="2454203" y="1440741"/>
            <a:ext cx="1928296" cy="12149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noAutofit/>
          </a:bodyPr>
          <a:lstStyle/>
          <a:p>
            <a:r>
              <a:rPr lang="zh-CN" altLang="en-US" sz="2200" dirty="0" smtClean="0"/>
              <a:t>利用多层神经网络算法进行评论分类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MH_SubTitle_1"/>
          <p:cNvSpPr txBox="1"/>
          <p:nvPr>
            <p:custDataLst>
              <p:tags r:id="rId2"/>
            </p:custDataLst>
          </p:nvPr>
        </p:nvSpPr>
        <p:spPr>
          <a:xfrm>
            <a:off x="115652" y="3640552"/>
            <a:ext cx="2048329" cy="3639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spark</a:t>
            </a: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分类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应用</a:t>
            </a:r>
          </a:p>
          <a:p>
            <a:pPr algn="ctr"/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21042" y="1402641"/>
            <a:ext cx="1961457" cy="1253011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89900" y="1168148"/>
            <a:ext cx="2954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/>
              <a:t>隐藏层结点数量选择</a:t>
            </a:r>
            <a:endParaRPr lang="zh-CN" altLang="en-US" sz="22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9" y="3270856"/>
            <a:ext cx="9012019" cy="292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767749"/>
            <a:ext cx="2870200" cy="2827148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8089900" y="1168148"/>
            <a:ext cx="2730500" cy="468987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64200" y="1457836"/>
                <a:ext cx="2954658" cy="1573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smtClean="0"/>
                  <a:t>n=2000,l=2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2000</m:t>
                          </m:r>
                        </m:e>
                      </m:rad>
                      <m:r>
                        <a:rPr lang="en-US" altLang="zh-CN" sz="2200" b="0" i="1" smtClean="0">
                          <a:latin typeface="Cambria Math"/>
                        </a:rPr>
                        <m:t>=45</m:t>
                      </m:r>
                    </m:oMath>
                  </m:oMathPara>
                </a14:m>
                <a:endParaRPr lang="en-US" altLang="zh-CN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2000</m:t>
                          </m:r>
                        </m:e>
                      </m:func>
                      <m:r>
                        <a:rPr lang="en-US" altLang="zh-CN" sz="2200" b="0" i="1" smtClean="0">
                          <a:latin typeface="Cambria Math"/>
                        </a:rPr>
                        <m:t>=11</m:t>
                      </m:r>
                    </m:oMath>
                  </m:oMathPara>
                </a14:m>
                <a:endParaRPr lang="en-US" altLang="zh-CN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2000</m:t>
                          </m:r>
                          <m:r>
                            <a:rPr lang="en-US" altLang="zh-CN" sz="2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altLang="zh-CN" sz="2200" b="0" i="1" smtClean="0">
                          <a:latin typeface="Cambria Math"/>
                        </a:rPr>
                        <m:t>=63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0" y="1457836"/>
                <a:ext cx="2954658" cy="1573508"/>
              </a:xfrm>
              <a:prstGeom prst="rect">
                <a:avLst/>
              </a:prstGeom>
              <a:blipFill rotWithShape="1">
                <a:blip r:embed="rId7"/>
                <a:stretch>
                  <a:fillRect l="-2474" t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1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/>
      <p:bldP spid="43" grpId="0" animBg="1"/>
      <p:bldP spid="30" grpId="0"/>
      <p:bldP spid="38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89" y="2049143"/>
            <a:ext cx="4104703" cy="296555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71596" y="292100"/>
            <a:ext cx="537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 smtClean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 smtClean="0">
                <a:solidFill>
                  <a:srgbClr val="E68B32"/>
                </a:solidFill>
                <a:cs typeface="+mn-ea"/>
                <a:sym typeface="+mn-lt"/>
              </a:rPr>
              <a:t>结果展示</a:t>
            </a:r>
            <a:endParaRPr lang="zh-CN" altLang="en-US" sz="2400" b="1" dirty="0">
              <a:solidFill>
                <a:srgbClr val="E68B3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22587" y="1187299"/>
            <a:ext cx="2920468" cy="627700"/>
            <a:chOff x="6189625" y="1845937"/>
            <a:chExt cx="2920468" cy="627700"/>
          </a:xfrm>
        </p:grpSpPr>
        <p:sp>
          <p:nvSpPr>
            <p:cNvPr id="43" name="Round Same Side Corner Rectangle 67"/>
            <p:cNvSpPr/>
            <p:nvPr/>
          </p:nvSpPr>
          <p:spPr>
            <a:xfrm rot="10800000" flipH="1">
              <a:off x="6189625" y="1845937"/>
              <a:ext cx="60936" cy="62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E68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475" tIns="50237" rIns="100475" bIns="50237" rtlCol="0" anchor="ctr"/>
            <a:lstStyle/>
            <a:p>
              <a:pPr algn="ctr">
                <a:lnSpc>
                  <a:spcPct val="120000"/>
                </a:lnSpc>
              </a:pPr>
              <a:endParaRPr lang="bg-BG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MH_SubTitle_1"/>
            <p:cNvSpPr txBox="1"/>
            <p:nvPr>
              <p:custDataLst>
                <p:tags r:id="rId1"/>
              </p:custDataLst>
            </p:nvPr>
          </p:nvSpPr>
          <p:spPr>
            <a:xfrm>
              <a:off x="6447568" y="1936951"/>
              <a:ext cx="2662525" cy="3639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rtlCol="0" anchor="ctr" anchorCtr="0">
              <a:noAutofit/>
            </a:bodyPr>
            <a:lstStyle/>
            <a:p>
              <a:pPr>
                <a:lnSpc>
                  <a:spcPct val="170000"/>
                </a:lnSpc>
              </a:pPr>
              <a:r>
                <a:rPr lang="zh-CN" altLang="en-US" b="1" dirty="0" smtClean="0">
                  <a:solidFill>
                    <a:srgbClr val="E68B32"/>
                  </a:solidFill>
                  <a:cs typeface="+mn-ea"/>
                  <a:sym typeface="+mn-lt"/>
                </a:rPr>
                <a:t>模型评估</a:t>
              </a:r>
              <a:endParaRPr lang="zh-CN" altLang="en-US" b="1" dirty="0">
                <a:solidFill>
                  <a:srgbClr val="E68B3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003440"/>
            <a:ext cx="3947661" cy="2876659"/>
          </a:xfrm>
          <a:prstGeom prst="rect">
            <a:avLst/>
          </a:prstGeom>
        </p:spPr>
      </p:pic>
      <p:sp>
        <p:nvSpPr>
          <p:cNvPr id="44" name="任意多边形 25"/>
          <p:cNvSpPr/>
          <p:nvPr/>
        </p:nvSpPr>
        <p:spPr>
          <a:xfrm rot="5400000">
            <a:off x="2063984" y="1572618"/>
            <a:ext cx="849354" cy="1677476"/>
          </a:xfrm>
          <a:custGeom>
            <a:avLst/>
            <a:gdLst>
              <a:gd name="connsiteX0" fmla="*/ 0 w 753831"/>
              <a:gd name="connsiteY0" fmla="*/ 1255923 h 1255923"/>
              <a:gd name="connsiteX1" fmla="*/ 0 w 753831"/>
              <a:gd name="connsiteY1" fmla="*/ 0 h 1255923"/>
              <a:gd name="connsiteX2" fmla="*/ 439850 w 753831"/>
              <a:gd name="connsiteY2" fmla="*/ 0 h 1255923"/>
              <a:gd name="connsiteX3" fmla="*/ 753831 w 753831"/>
              <a:gd name="connsiteY3" fmla="*/ 627962 h 1255923"/>
              <a:gd name="connsiteX4" fmla="*/ 439850 w 753831"/>
              <a:gd name="connsiteY4" fmla="*/ 1255923 h 1255923"/>
              <a:gd name="connsiteX5" fmla="*/ 0 w 753831"/>
              <a:gd name="connsiteY5" fmla="*/ 1255923 h 125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831" h="1255923">
                <a:moveTo>
                  <a:pt x="0" y="1255923"/>
                </a:moveTo>
                <a:lnTo>
                  <a:pt x="0" y="0"/>
                </a:lnTo>
                <a:lnTo>
                  <a:pt x="439850" y="0"/>
                </a:lnTo>
                <a:lnTo>
                  <a:pt x="753831" y="627962"/>
                </a:lnTo>
                <a:lnTo>
                  <a:pt x="439850" y="1255923"/>
                </a:lnTo>
                <a:lnTo>
                  <a:pt x="0" y="125592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23"/>
          <p:cNvSpPr txBox="1">
            <a:spLocks noChangeArrowheads="1"/>
          </p:cNvSpPr>
          <p:nvPr/>
        </p:nvSpPr>
        <p:spPr bwMode="auto">
          <a:xfrm>
            <a:off x="1686552" y="2049143"/>
            <a:ext cx="20709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朴素贝叶斯</a:t>
            </a:r>
            <a:endParaRPr lang="zh-CN" altLang="en-US" sz="2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任意多边形 25"/>
          <p:cNvSpPr/>
          <p:nvPr/>
        </p:nvSpPr>
        <p:spPr>
          <a:xfrm rot="5400000">
            <a:off x="7593364" y="430935"/>
            <a:ext cx="849354" cy="1918775"/>
          </a:xfrm>
          <a:custGeom>
            <a:avLst/>
            <a:gdLst>
              <a:gd name="connsiteX0" fmla="*/ 0 w 753831"/>
              <a:gd name="connsiteY0" fmla="*/ 1255923 h 1255923"/>
              <a:gd name="connsiteX1" fmla="*/ 0 w 753831"/>
              <a:gd name="connsiteY1" fmla="*/ 0 h 1255923"/>
              <a:gd name="connsiteX2" fmla="*/ 439850 w 753831"/>
              <a:gd name="connsiteY2" fmla="*/ 0 h 1255923"/>
              <a:gd name="connsiteX3" fmla="*/ 753831 w 753831"/>
              <a:gd name="connsiteY3" fmla="*/ 627962 h 1255923"/>
              <a:gd name="connsiteX4" fmla="*/ 439850 w 753831"/>
              <a:gd name="connsiteY4" fmla="*/ 1255923 h 1255923"/>
              <a:gd name="connsiteX5" fmla="*/ 0 w 753831"/>
              <a:gd name="connsiteY5" fmla="*/ 1255923 h 125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831" h="1255923">
                <a:moveTo>
                  <a:pt x="0" y="1255923"/>
                </a:moveTo>
                <a:lnTo>
                  <a:pt x="0" y="0"/>
                </a:lnTo>
                <a:lnTo>
                  <a:pt x="439850" y="0"/>
                </a:lnTo>
                <a:lnTo>
                  <a:pt x="753831" y="627962"/>
                </a:lnTo>
                <a:lnTo>
                  <a:pt x="439850" y="1255923"/>
                </a:lnTo>
                <a:lnTo>
                  <a:pt x="0" y="125592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23"/>
          <p:cNvSpPr txBox="1">
            <a:spLocks noChangeArrowheads="1"/>
          </p:cNvSpPr>
          <p:nvPr/>
        </p:nvSpPr>
        <p:spPr bwMode="auto">
          <a:xfrm>
            <a:off x="7107982" y="1028110"/>
            <a:ext cx="20709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多</a:t>
            </a:r>
            <a:r>
              <a:rPr lang="zh-CN" altLang="en-US" sz="22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层神经网络</a:t>
            </a:r>
            <a:endParaRPr lang="zh-CN" altLang="en-US" sz="2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175" y="2049141"/>
            <a:ext cx="4128825" cy="29491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9" y="3003440"/>
            <a:ext cx="4152901" cy="311233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708389" y="5025753"/>
            <a:ext cx="16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m=63</a:t>
            </a:r>
            <a:endParaRPr lang="zh-CN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905489" y="6115771"/>
            <a:ext cx="16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m=11</a:t>
            </a:r>
            <a:endParaRPr lang="zh-CN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928089" y="5073106"/>
            <a:ext cx="16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m=45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27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49" grpId="0"/>
      <p:bldP spid="50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结果展示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22587" y="1187299"/>
            <a:ext cx="2920468" cy="627700"/>
            <a:chOff x="6189625" y="1845937"/>
            <a:chExt cx="2920468" cy="627700"/>
          </a:xfrm>
        </p:grpSpPr>
        <p:sp>
          <p:nvSpPr>
            <p:cNvPr id="44" name="Round Same Side Corner Rectangle 67"/>
            <p:cNvSpPr/>
            <p:nvPr/>
          </p:nvSpPr>
          <p:spPr>
            <a:xfrm rot="10800000" flipH="1">
              <a:off x="6189625" y="1845937"/>
              <a:ext cx="60936" cy="62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E68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475" tIns="50237" rIns="100475" bIns="50237" rtlCol="0" anchor="ctr"/>
            <a:lstStyle/>
            <a:p>
              <a:pPr algn="ctr">
                <a:lnSpc>
                  <a:spcPct val="120000"/>
                </a:lnSpc>
              </a:pPr>
              <a:endParaRPr lang="bg-BG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MH_SubTitle_1"/>
            <p:cNvSpPr txBox="1"/>
            <p:nvPr>
              <p:custDataLst>
                <p:tags r:id="rId1"/>
              </p:custDataLst>
            </p:nvPr>
          </p:nvSpPr>
          <p:spPr>
            <a:xfrm>
              <a:off x="6447568" y="1936951"/>
              <a:ext cx="2662525" cy="3639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rtlCol="0" anchor="ctr" anchorCtr="0">
              <a:noAutofit/>
            </a:bodyPr>
            <a:lstStyle/>
            <a:p>
              <a:pPr>
                <a:lnSpc>
                  <a:spcPct val="170000"/>
                </a:lnSpc>
              </a:pPr>
              <a:r>
                <a:rPr lang="zh-CN" altLang="en-US" b="1" dirty="0" smtClean="0">
                  <a:solidFill>
                    <a:srgbClr val="E68B32"/>
                  </a:solidFill>
                  <a:cs typeface="+mn-ea"/>
                  <a:sym typeface="+mn-lt"/>
                </a:rPr>
                <a:t>对特征词维数的比较</a:t>
              </a:r>
              <a:endParaRPr lang="zh-CN" altLang="en-US" b="1" dirty="0">
                <a:solidFill>
                  <a:srgbClr val="E68B32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23320"/>
              </p:ext>
            </p:extLst>
          </p:nvPr>
        </p:nvGraphicFramePr>
        <p:xfrm>
          <a:off x="927100" y="2018199"/>
          <a:ext cx="9512300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900"/>
                <a:gridCol w="38354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特征数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朴素贝叶斯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多层神经网络</a:t>
                      </a:r>
                      <a:r>
                        <a:rPr lang="en-US" altLang="zh-CN" dirty="0" smtClean="0"/>
                        <a:t>(m=11)</a:t>
                      </a:r>
                      <a:endParaRPr lang="zh-CN" altLang="en-US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个一元和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个二元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 = 0.9136518771331058</a:t>
                      </a:r>
                    </a:p>
                    <a:p>
                      <a:r>
                        <a:rPr lang="en-US" altLang="zh-CN" dirty="0" err="1" smtClean="0"/>
                        <a:t>wPrecision</a:t>
                      </a:r>
                      <a:r>
                        <a:rPr lang="en-US" altLang="zh-CN" dirty="0" smtClean="0"/>
                        <a:t> = 0.9136630109025259</a:t>
                      </a:r>
                    </a:p>
                    <a:p>
                      <a:r>
                        <a:rPr lang="en-US" altLang="zh-CN" dirty="0" err="1" smtClean="0"/>
                        <a:t>wRecall</a:t>
                      </a:r>
                      <a:r>
                        <a:rPr lang="en-US" altLang="zh-CN" dirty="0" smtClean="0"/>
                        <a:t> = 0.9136518771331058</a:t>
                      </a:r>
                    </a:p>
                    <a:p>
                      <a:r>
                        <a:rPr lang="en-US" altLang="zh-CN" dirty="0" smtClean="0"/>
                        <a:t>f1 = 0.9136522291690179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 = 0.8996587030716724</a:t>
                      </a:r>
                    </a:p>
                    <a:p>
                      <a:r>
                        <a:rPr lang="en-US" altLang="zh-CN" dirty="0" err="1" smtClean="0"/>
                        <a:t>wPrecision</a:t>
                      </a:r>
                      <a:r>
                        <a:rPr lang="en-US" altLang="zh-CN" dirty="0" smtClean="0"/>
                        <a:t> = 0.8996600089698283</a:t>
                      </a:r>
                    </a:p>
                    <a:p>
                      <a:r>
                        <a:rPr lang="en-US" altLang="zh-CN" dirty="0" err="1" smtClean="0"/>
                        <a:t>wRecall</a:t>
                      </a:r>
                      <a:r>
                        <a:rPr lang="en-US" altLang="zh-CN" dirty="0" smtClean="0"/>
                        <a:t> = 0.8996587030716723</a:t>
                      </a:r>
                    </a:p>
                    <a:p>
                      <a:r>
                        <a:rPr lang="en-US" altLang="zh-CN" dirty="0" smtClean="0"/>
                        <a:t>f1 = 0.8996589368366917</a:t>
                      </a:r>
                      <a:endParaRPr lang="zh-CN" altLang="en-US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r>
                        <a:rPr lang="zh-CN" altLang="en-US" dirty="0" smtClean="0"/>
                        <a:t>个一元和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500</a:t>
                      </a:r>
                      <a:r>
                        <a:rPr lang="zh-CN" altLang="en-US" dirty="0" smtClean="0"/>
                        <a:t>个二元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 = 0.903754266211604</a:t>
                      </a:r>
                    </a:p>
                    <a:p>
                      <a:r>
                        <a:rPr lang="en-US" altLang="zh-CN" dirty="0" err="1" smtClean="0"/>
                        <a:t>wPrecision</a:t>
                      </a:r>
                      <a:r>
                        <a:rPr lang="en-US" altLang="zh-CN" dirty="0" smtClean="0"/>
                        <a:t> = 0.9043155687198304</a:t>
                      </a:r>
                    </a:p>
                    <a:p>
                      <a:r>
                        <a:rPr lang="en-US" altLang="zh-CN" dirty="0" err="1" smtClean="0"/>
                        <a:t>wRecall</a:t>
                      </a:r>
                      <a:r>
                        <a:rPr lang="en-US" altLang="zh-CN" dirty="0" smtClean="0"/>
                        <a:t> = 0.903754266211604</a:t>
                      </a:r>
                    </a:p>
                    <a:p>
                      <a:r>
                        <a:rPr lang="en-US" altLang="zh-CN" dirty="0" smtClean="0"/>
                        <a:t>f1 = 0.9037276227509674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 = 0.8771331058020477</a:t>
                      </a:r>
                    </a:p>
                    <a:p>
                      <a:r>
                        <a:rPr lang="en-US" altLang="zh-CN" dirty="0" err="1" smtClean="0"/>
                        <a:t>wPrecision</a:t>
                      </a:r>
                      <a:r>
                        <a:rPr lang="en-US" altLang="zh-CN" dirty="0" smtClean="0"/>
                        <a:t> = 0.8772118834202984</a:t>
                      </a:r>
                    </a:p>
                    <a:p>
                      <a:r>
                        <a:rPr lang="en-US" altLang="zh-CN" dirty="0" err="1" smtClean="0"/>
                        <a:t>wRecall</a:t>
                      </a:r>
                      <a:r>
                        <a:rPr lang="en-US" altLang="zh-CN" dirty="0" smtClean="0"/>
                        <a:t> = 0.8771331058020477</a:t>
                      </a:r>
                    </a:p>
                    <a:p>
                      <a:r>
                        <a:rPr lang="en-US" altLang="zh-CN" dirty="0" smtClean="0"/>
                        <a:t>f1 = 0.8771230289680494</a:t>
                      </a:r>
                      <a:endParaRPr lang="zh-CN" altLang="en-US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</a:t>
                      </a:r>
                      <a:r>
                        <a:rPr lang="zh-CN" altLang="en-US" dirty="0" smtClean="0"/>
                        <a:t>个一元和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250</a:t>
                      </a:r>
                      <a:r>
                        <a:rPr lang="zh-CN" altLang="en-US" dirty="0" smtClean="0"/>
                        <a:t>个二元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 = 0.8918088737201365</a:t>
                      </a:r>
                    </a:p>
                    <a:p>
                      <a:r>
                        <a:rPr lang="en-US" altLang="zh-CN" dirty="0" err="1" smtClean="0"/>
                        <a:t>wPrecision</a:t>
                      </a:r>
                      <a:r>
                        <a:rPr lang="en-US" altLang="zh-CN" dirty="0" smtClean="0"/>
                        <a:t> = 0.8920193895431971</a:t>
                      </a:r>
                    </a:p>
                    <a:p>
                      <a:r>
                        <a:rPr lang="en-US" altLang="zh-CN" dirty="0" err="1" smtClean="0"/>
                        <a:t>wRecall</a:t>
                      </a:r>
                      <a:r>
                        <a:rPr lang="en-US" altLang="zh-CN" dirty="0" smtClean="0"/>
                        <a:t> = 0.8918088737201365</a:t>
                      </a:r>
                    </a:p>
                    <a:p>
                      <a:r>
                        <a:rPr lang="en-US" altLang="zh-CN" dirty="0" smtClean="0"/>
                        <a:t>f1 = 0.8918009716258974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 = 0.8791808873720136</a:t>
                      </a:r>
                    </a:p>
                    <a:p>
                      <a:r>
                        <a:rPr lang="en-US" altLang="zh-CN" dirty="0" err="1" smtClean="0"/>
                        <a:t>wPrecision</a:t>
                      </a:r>
                      <a:r>
                        <a:rPr lang="en-US" altLang="zh-CN" dirty="0" smtClean="0"/>
                        <a:t> = 0.8793517572493341</a:t>
                      </a:r>
                    </a:p>
                    <a:p>
                      <a:r>
                        <a:rPr lang="en-US" altLang="zh-CN" dirty="0" err="1" smtClean="0"/>
                        <a:t>wRecall</a:t>
                      </a:r>
                      <a:r>
                        <a:rPr lang="en-US" altLang="zh-CN" dirty="0" smtClean="0"/>
                        <a:t> = 0.8791808873720137</a:t>
                      </a:r>
                    </a:p>
                    <a:p>
                      <a:r>
                        <a:rPr lang="en-US" altLang="zh-CN" dirty="0" smtClean="0"/>
                        <a:t>f1 = 0.8791741319172666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9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结果展示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22586" y="1187299"/>
            <a:ext cx="4636814" cy="627700"/>
            <a:chOff x="6189625" y="1845937"/>
            <a:chExt cx="2920468" cy="627700"/>
          </a:xfrm>
        </p:grpSpPr>
        <p:sp>
          <p:nvSpPr>
            <p:cNvPr id="44" name="Round Same Side Corner Rectangle 67"/>
            <p:cNvSpPr/>
            <p:nvPr/>
          </p:nvSpPr>
          <p:spPr>
            <a:xfrm rot="10800000" flipH="1">
              <a:off x="6189625" y="1845937"/>
              <a:ext cx="60936" cy="62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E68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475" tIns="50237" rIns="100475" bIns="50237" rtlCol="0" anchor="ctr"/>
            <a:lstStyle/>
            <a:p>
              <a:pPr algn="ctr">
                <a:lnSpc>
                  <a:spcPct val="120000"/>
                </a:lnSpc>
              </a:pPr>
              <a:endParaRPr lang="bg-BG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MH_SubTitle_1"/>
            <p:cNvSpPr txBox="1"/>
            <p:nvPr>
              <p:custDataLst>
                <p:tags r:id="rId1"/>
              </p:custDataLst>
            </p:nvPr>
          </p:nvSpPr>
          <p:spPr>
            <a:xfrm>
              <a:off x="6447568" y="1936951"/>
              <a:ext cx="2662525" cy="3639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rtlCol="0" anchor="ctr" anchorCtr="0">
              <a:noAutofit/>
            </a:bodyPr>
            <a:lstStyle/>
            <a:p>
              <a:pPr>
                <a:lnSpc>
                  <a:spcPct val="170000"/>
                </a:lnSpc>
              </a:pPr>
              <a:r>
                <a:rPr lang="zh-CN" altLang="en-US" b="1" dirty="0" smtClean="0">
                  <a:solidFill>
                    <a:srgbClr val="E68B32"/>
                  </a:solidFill>
                  <a:cs typeface="+mn-ea"/>
                  <a:sym typeface="+mn-lt"/>
                </a:rPr>
                <a:t>与现有情感分析工具</a:t>
              </a:r>
              <a:r>
                <a:rPr lang="en-US" altLang="zh-CN" b="1" dirty="0" err="1" smtClean="0">
                  <a:solidFill>
                    <a:srgbClr val="E68B32"/>
                  </a:solidFill>
                  <a:cs typeface="+mn-ea"/>
                  <a:sym typeface="+mn-lt"/>
                </a:rPr>
                <a:t>bosonnlp</a:t>
              </a:r>
              <a:r>
                <a:rPr lang="zh-CN" altLang="en-US" b="1" dirty="0" smtClean="0">
                  <a:solidFill>
                    <a:srgbClr val="E68B32"/>
                  </a:solidFill>
                  <a:cs typeface="+mn-ea"/>
                  <a:sym typeface="+mn-lt"/>
                </a:rPr>
                <a:t>的比较</a:t>
              </a:r>
              <a:endParaRPr lang="zh-CN" altLang="en-US" b="1" dirty="0">
                <a:solidFill>
                  <a:srgbClr val="E68B32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03667"/>
              </p:ext>
            </p:extLst>
          </p:nvPr>
        </p:nvGraphicFramePr>
        <p:xfrm>
          <a:off x="1132121" y="3042920"/>
          <a:ext cx="9512300" cy="226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900"/>
                <a:gridCol w="3835400"/>
                <a:gridCol w="406400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朴素贝叶斯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多层神经网络</a:t>
                      </a:r>
                      <a:r>
                        <a:rPr lang="en-US" altLang="zh-CN" dirty="0" smtClean="0"/>
                        <a:t>(m=11)</a:t>
                      </a:r>
                      <a:endParaRPr lang="zh-CN" altLang="en-US" dirty="0"/>
                    </a:p>
                  </a:txBody>
                  <a:tcPr/>
                </a:tc>
              </a:tr>
              <a:tr h="7061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个一元和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个二元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Same prediction rate : 0.8370927318295739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Same prediction rate : 0.8471177944862155</a:t>
                      </a:r>
                      <a:endParaRPr lang="zh-CN" altLang="en-US" dirty="0"/>
                    </a:p>
                  </a:txBody>
                  <a:tcPr/>
                </a:tc>
              </a:tr>
              <a:tr h="706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预测情况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有</a:t>
                      </a:r>
                      <a:r>
                        <a:rPr lang="en-US" altLang="zh-CN" dirty="0" smtClean="0"/>
                        <a:t>25</a:t>
                      </a:r>
                      <a:r>
                        <a:rPr lang="zh-CN" altLang="en-US" dirty="0" smtClean="0"/>
                        <a:t>个评论，</a:t>
                      </a:r>
                      <a:r>
                        <a:rPr lang="en-US" altLang="zh-CN" dirty="0" smtClean="0"/>
                        <a:t>boson</a:t>
                      </a:r>
                      <a:r>
                        <a:rPr lang="zh-CN" altLang="en-US" dirty="0" smtClean="0"/>
                        <a:t>预测为正面评价，我们的应用预测为负面；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有</a:t>
                      </a:r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个评论，</a:t>
                      </a:r>
                      <a:r>
                        <a:rPr lang="en-US" altLang="zh-CN" dirty="0" smtClean="0"/>
                        <a:t>boson</a:t>
                      </a:r>
                      <a:r>
                        <a:rPr lang="zh-CN" altLang="en-US" dirty="0" smtClean="0"/>
                        <a:t>预测为负面评价，我们的应用预测为正面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有</a:t>
                      </a:r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个评论，</a:t>
                      </a:r>
                      <a:r>
                        <a:rPr lang="en-US" altLang="zh-CN" dirty="0" smtClean="0"/>
                        <a:t>boson</a:t>
                      </a:r>
                      <a:r>
                        <a:rPr lang="zh-CN" altLang="en-US" dirty="0" smtClean="0"/>
                        <a:t>预测为正面评价，我们的应用预测为负面；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有</a:t>
                      </a:r>
                      <a:r>
                        <a:rPr lang="en-US" altLang="zh-CN" dirty="0" smtClean="0"/>
                        <a:t>38</a:t>
                      </a:r>
                      <a:r>
                        <a:rPr lang="zh-CN" altLang="en-US" dirty="0" smtClean="0"/>
                        <a:t>个评论，</a:t>
                      </a:r>
                      <a:r>
                        <a:rPr lang="en-US" altLang="zh-CN" dirty="0" smtClean="0"/>
                        <a:t>boson</a:t>
                      </a:r>
                      <a:r>
                        <a:rPr lang="zh-CN" altLang="en-US" dirty="0" smtClean="0"/>
                        <a:t>预测为负面评价，我们的应用预测为正面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32121" y="2113205"/>
            <a:ext cx="860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从其他评论中选取了</a:t>
            </a:r>
            <a:r>
              <a:rPr lang="en-US" altLang="zh-CN" sz="2200" dirty="0" smtClean="0"/>
              <a:t>400</a:t>
            </a:r>
            <a:r>
              <a:rPr lang="zh-CN" altLang="en-US" sz="2200" dirty="0" smtClean="0"/>
              <a:t>条评论进行分类，与现有情感分析工具比较</a:t>
            </a:r>
            <a:endParaRPr lang="zh-CN" alt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521" y="5745405"/>
            <a:ext cx="860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我们的情感分类应用，有可能倾向于将评论分为正面评价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364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771" y="0"/>
            <a:ext cx="4254905" cy="4846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6062" y="3783449"/>
            <a:ext cx="620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E68B32"/>
                </a:solidFill>
                <a:cs typeface="+mn-ea"/>
                <a:sym typeface="+mn-lt"/>
              </a:rPr>
              <a:t>感谢您的聆听</a:t>
            </a:r>
            <a:endParaRPr lang="zh-CN" altLang="en-US" sz="4800" b="1" dirty="0">
              <a:solidFill>
                <a:srgbClr val="E68B32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26062" y="4643676"/>
            <a:ext cx="66405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366945" y="4846320"/>
            <a:ext cx="3358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汇报时间：</a:t>
            </a:r>
            <a:r>
              <a:rPr lang="en-US" altLang="zh-CN" sz="2000" dirty="0">
                <a:cs typeface="+mn-ea"/>
                <a:sym typeface="+mn-lt"/>
              </a:rPr>
              <a:t>2017</a:t>
            </a:r>
            <a:r>
              <a:rPr lang="zh-CN" altLang="en-US" sz="2000" dirty="0">
                <a:cs typeface="+mn-ea"/>
                <a:sym typeface="+mn-lt"/>
              </a:rPr>
              <a:t>年</a:t>
            </a:r>
            <a:r>
              <a:rPr lang="en-US" altLang="zh-CN" sz="2000" dirty="0">
                <a:cs typeface="+mn-ea"/>
                <a:sym typeface="+mn-lt"/>
              </a:rPr>
              <a:t>11</a:t>
            </a:r>
            <a:r>
              <a:rPr lang="zh-CN" altLang="en-US" sz="2000" dirty="0" smtClean="0">
                <a:cs typeface="+mn-ea"/>
                <a:sym typeface="+mn-lt"/>
              </a:rPr>
              <a:t>月</a:t>
            </a:r>
            <a:r>
              <a:rPr lang="en-US" altLang="zh-CN" sz="2000" dirty="0" smtClean="0">
                <a:cs typeface="+mn-ea"/>
                <a:sym typeface="+mn-lt"/>
              </a:rPr>
              <a:t>22</a:t>
            </a:r>
            <a:r>
              <a:rPr lang="zh-CN" altLang="en-US" sz="2000" dirty="0" smtClean="0">
                <a:cs typeface="+mn-ea"/>
                <a:sym typeface="+mn-lt"/>
              </a:rPr>
              <a:t>日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500" y="0"/>
            <a:ext cx="4254905" cy="4846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00018" y="1494971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E68B32"/>
                </a:solidFill>
                <a:cs typeface="+mn-ea"/>
                <a:sym typeface="+mn-lt"/>
              </a:rPr>
              <a:t>01/</a:t>
            </a:r>
            <a:r>
              <a:rPr lang="zh-CN" altLang="en-US" sz="2800" b="1" dirty="0" smtClean="0">
                <a:solidFill>
                  <a:srgbClr val="E68B32"/>
                </a:solidFill>
                <a:cs typeface="+mn-ea"/>
                <a:sym typeface="+mn-lt"/>
              </a:rPr>
              <a:t>需求设计</a:t>
            </a:r>
            <a:endParaRPr lang="zh-CN" altLang="en-US" sz="2800" b="1" dirty="0">
              <a:solidFill>
                <a:srgbClr val="E68B32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00018" y="2697238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02/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数据处理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0018" y="3899505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E68B32"/>
                </a:solidFill>
                <a:cs typeface="+mn-ea"/>
                <a:sym typeface="+mn-lt"/>
              </a:rPr>
              <a:t>03/</a:t>
            </a:r>
            <a:r>
              <a:rPr lang="zh-CN" altLang="en-US" sz="2800" b="1" dirty="0" smtClean="0">
                <a:solidFill>
                  <a:srgbClr val="E68B32"/>
                </a:solidFill>
                <a:cs typeface="+mn-ea"/>
                <a:sym typeface="+mn-lt"/>
              </a:rPr>
              <a:t>程序说明</a:t>
            </a:r>
            <a:endParaRPr lang="zh-CN" altLang="en-US" sz="2800" b="1" dirty="0">
              <a:solidFill>
                <a:srgbClr val="E68B32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0018" y="5101771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04/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结果展示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413500" y="1494971"/>
            <a:ext cx="0" cy="4130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611031" y="2191176"/>
            <a:ext cx="2481192" cy="1785104"/>
            <a:chOff x="3611031" y="2191176"/>
            <a:chExt cx="2481192" cy="1785104"/>
          </a:xfrm>
        </p:grpSpPr>
        <p:sp>
          <p:nvSpPr>
            <p:cNvPr id="19" name="文本框 18"/>
            <p:cNvSpPr txBox="1"/>
            <p:nvPr/>
          </p:nvSpPr>
          <p:spPr>
            <a:xfrm>
              <a:off x="3611031" y="2191176"/>
              <a:ext cx="23070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b="1" dirty="0">
                  <a:solidFill>
                    <a:srgbClr val="E68B32"/>
                  </a:solidFill>
                  <a:cs typeface="+mn-ea"/>
                  <a:sym typeface="+mn-lt"/>
                </a:rPr>
                <a:t>目 录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11031" y="3391505"/>
              <a:ext cx="2481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 smtClean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 smtClean="0">
                <a:solidFill>
                  <a:srgbClr val="E68B32"/>
                </a:solidFill>
                <a:cs typeface="+mn-ea"/>
                <a:sym typeface="+mn-lt"/>
              </a:rPr>
              <a:t>需求设计</a:t>
            </a:r>
            <a:endParaRPr lang="zh-CN" altLang="en-US" sz="2400" b="1" dirty="0">
              <a:solidFill>
                <a:srgbClr val="E68B3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33929" y="3110910"/>
            <a:ext cx="135096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 smtClean="0">
                <a:solidFill>
                  <a:schemeClr val="bg1"/>
                </a:solidFill>
                <a:cs typeface="+mn-ea"/>
                <a:sym typeface="+mn-lt"/>
              </a:rPr>
              <a:t>写入数据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53617" y="3117260"/>
            <a:ext cx="135096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 smtClean="0">
                <a:solidFill>
                  <a:schemeClr val="bg1"/>
                </a:solidFill>
                <a:cs typeface="+mn-ea"/>
                <a:sym typeface="+mn-lt"/>
              </a:rPr>
              <a:t>读取数据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89383" y="1196936"/>
            <a:ext cx="8578517" cy="4385368"/>
            <a:chOff x="572856" y="823030"/>
            <a:chExt cx="5488473" cy="2579921"/>
          </a:xfrm>
        </p:grpSpPr>
        <p:sp>
          <p:nvSpPr>
            <p:cNvPr id="35" name="Footer Text"/>
            <p:cNvSpPr txBox="1"/>
            <p:nvPr/>
          </p:nvSpPr>
          <p:spPr>
            <a:xfrm>
              <a:off x="572856" y="1411230"/>
              <a:ext cx="5488473" cy="1991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lvl="1" indent="-285750">
                <a:lnSpc>
                  <a:spcPct val="200000"/>
                </a:lnSpc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现阶段</a:t>
              </a:r>
              <a:r>
                <a:rPr lang="zh-CN" altLang="en-US" sz="2200" dirty="0"/>
                <a:t>情感</a:t>
              </a:r>
              <a:r>
                <a:rPr lang="zh-CN" altLang="en-US" sz="2200" dirty="0" smtClean="0"/>
                <a:t>分类方法</a:t>
              </a:r>
              <a:r>
                <a:rPr lang="zh-CN" altLang="en-US" sz="2200" dirty="0"/>
                <a:t>主要</a:t>
              </a:r>
              <a:r>
                <a:rPr lang="zh-CN" altLang="en-US" sz="2200" dirty="0" smtClean="0"/>
                <a:t>有</a:t>
              </a:r>
              <a:r>
                <a:rPr lang="zh-CN" altLang="en-US" sz="2200" b="1" dirty="0"/>
                <a:t>基于</a:t>
              </a:r>
              <a:r>
                <a:rPr lang="zh-CN" altLang="en-US" sz="2200" b="1" dirty="0" smtClean="0"/>
                <a:t>词典的</a:t>
              </a:r>
              <a:r>
                <a:rPr lang="zh-CN" altLang="en-US" sz="2200" dirty="0" smtClean="0"/>
                <a:t>和</a:t>
              </a:r>
              <a:r>
                <a:rPr lang="zh-CN" altLang="en-US" sz="2200" b="1" dirty="0" smtClean="0"/>
                <a:t>基于机器学习的</a:t>
              </a:r>
              <a:r>
                <a:rPr lang="zh-CN" altLang="en-US" sz="2200" dirty="0" smtClean="0"/>
                <a:t>两类方法。</a:t>
              </a:r>
              <a:endParaRPr lang="en-US" altLang="zh-CN" sz="2200" dirty="0" smtClean="0"/>
            </a:p>
            <a:p>
              <a:pPr marL="285750" lvl="1" indent="-285750">
                <a:lnSpc>
                  <a:spcPct val="200000"/>
                </a:lnSpc>
                <a:buClr>
                  <a:schemeClr val="bg1">
                    <a:lumMod val="65000"/>
                  </a:schemeClr>
                </a:buClr>
                <a:buFont typeface="Wingdings" pitchFamily="2" charset="2"/>
                <a:buChar char="l"/>
              </a:pPr>
              <a:r>
                <a:rPr lang="zh-CN" altLang="en-US" sz="2200" dirty="0"/>
                <a:t>我们基于</a:t>
              </a:r>
              <a:r>
                <a:rPr lang="en-US" altLang="zh-CN" sz="2200" dirty="0"/>
                <a:t>spark </a:t>
              </a:r>
              <a:r>
                <a:rPr lang="en-US" altLang="zh-CN" sz="2200" dirty="0" err="1"/>
                <a:t>mllib</a:t>
              </a:r>
              <a:r>
                <a:rPr lang="zh-CN" altLang="en-US" sz="2200" dirty="0"/>
                <a:t>，来对京东手机评论做情感分类</a:t>
              </a:r>
              <a:r>
                <a:rPr lang="zh-CN" altLang="en-US" sz="2200" dirty="0" smtClean="0"/>
                <a:t>。</a:t>
              </a:r>
              <a:endParaRPr lang="en-US" altLang="zh-CN" sz="2200" dirty="0" smtClean="0"/>
            </a:p>
            <a:p>
              <a:pPr marL="285750" indent="-285750">
                <a:lnSpc>
                  <a:spcPct val="200000"/>
                </a:lnSpc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当前京东手机评论，是根据用户评论星级数来区分好评与差评</a:t>
              </a:r>
              <a:r>
                <a:rPr lang="zh-CN" altLang="en-US" sz="2200" dirty="0"/>
                <a:t>。</a:t>
              </a:r>
              <a:endParaRPr lang="en-US" altLang="zh-CN" sz="2200" dirty="0" smtClean="0"/>
            </a:p>
            <a:p>
              <a:pPr marL="285750" indent="-285750">
                <a:lnSpc>
                  <a:spcPct val="200000"/>
                </a:lnSpc>
                <a:buClr>
                  <a:schemeClr val="bg1">
                    <a:lumMod val="65000"/>
                  </a:schemeClr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我们想做一个基于评论内容的情感分类应用，来区分好评和差评，或者说是区分正面评价和负面评价。</a:t>
              </a:r>
              <a:endParaRPr lang="en-US" altLang="zh-CN" sz="2200" dirty="0" smtClean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72857" y="823030"/>
              <a:ext cx="1777170" cy="480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70000"/>
                </a:lnSpc>
              </a:pPr>
              <a:r>
                <a:rPr lang="zh-CN" altLang="en-US" sz="3200" b="1" dirty="0" smtClean="0">
                  <a:solidFill>
                    <a:srgbClr val="E68B32"/>
                  </a:solidFill>
                  <a:cs typeface="+mn-ea"/>
                  <a:sym typeface="+mn-lt"/>
                </a:rPr>
                <a:t>需求设计</a:t>
              </a:r>
              <a:endParaRPr lang="zh-CN" altLang="en-US" sz="3200" b="1" dirty="0">
                <a:solidFill>
                  <a:srgbClr val="E68B3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35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 smtClean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 smtClean="0">
                <a:solidFill>
                  <a:srgbClr val="E68B32"/>
                </a:solidFill>
                <a:cs typeface="+mn-ea"/>
                <a:sym typeface="+mn-lt"/>
              </a:rPr>
              <a:t>需求设计</a:t>
            </a:r>
            <a:endParaRPr lang="zh-CN" altLang="en-US" sz="2400" b="1" dirty="0">
              <a:solidFill>
                <a:srgbClr val="E68B3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33929" y="3110910"/>
            <a:ext cx="135096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 smtClean="0">
                <a:solidFill>
                  <a:schemeClr val="bg1"/>
                </a:solidFill>
                <a:cs typeface="+mn-ea"/>
                <a:sym typeface="+mn-lt"/>
              </a:rPr>
              <a:t>写入数据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53617" y="3117260"/>
            <a:ext cx="135096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 smtClean="0">
                <a:solidFill>
                  <a:schemeClr val="bg1"/>
                </a:solidFill>
                <a:cs typeface="+mn-ea"/>
                <a:sym typeface="+mn-lt"/>
              </a:rPr>
              <a:t>读取数据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89383" y="1196936"/>
            <a:ext cx="8578517" cy="4199214"/>
            <a:chOff x="572856" y="823030"/>
            <a:chExt cx="5488473" cy="2470406"/>
          </a:xfrm>
        </p:grpSpPr>
        <p:sp>
          <p:nvSpPr>
            <p:cNvPr id="35" name="Footer Text"/>
            <p:cNvSpPr txBox="1"/>
            <p:nvPr/>
          </p:nvSpPr>
          <p:spPr>
            <a:xfrm>
              <a:off x="572856" y="1500887"/>
              <a:ext cx="5488473" cy="17925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手机评论是由一个个词构成的，而有一部分词代表了这条评论的内容主题或者情感倾向。</a:t>
              </a:r>
              <a:endParaRPr lang="en-US" altLang="zh-CN" sz="2200" dirty="0" smtClean="0"/>
            </a:p>
            <a:p>
              <a:pPr marL="285750" indent="-285750">
                <a:lnSpc>
                  <a:spcPct val="150000"/>
                </a:lnSpc>
                <a:buClr>
                  <a:schemeClr val="bg1">
                    <a:lumMod val="65000"/>
                  </a:schemeClr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我们从手机评论中抽取这些具有代表性的词，组成手机评论的特征词汇表。然后用特征词来表示这些评论。</a:t>
              </a:r>
              <a:endParaRPr lang="en-US" altLang="zh-CN" sz="2200" dirty="0" smtClean="0"/>
            </a:p>
            <a:p>
              <a:pPr marL="285750" indent="-285750">
                <a:lnSpc>
                  <a:spcPct val="150000"/>
                </a:lnSpc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因为正面评价和负面评价包含的特征词有区别，所以我们可以通过分类算法来区分它们。</a:t>
              </a:r>
              <a:endParaRPr lang="en-US" altLang="zh-CN" sz="2200" dirty="0" smtClean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877271" y="823030"/>
              <a:ext cx="1168352" cy="480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70000"/>
                </a:lnSpc>
              </a:pPr>
              <a:r>
                <a:rPr lang="zh-CN" altLang="en-US" sz="3200" b="1" dirty="0" smtClean="0">
                  <a:solidFill>
                    <a:srgbClr val="E68B32"/>
                  </a:solidFill>
                  <a:cs typeface="+mn-ea"/>
                  <a:sym typeface="+mn-lt"/>
                </a:rPr>
                <a:t>原理方法</a:t>
              </a:r>
              <a:endParaRPr lang="zh-CN" altLang="en-US" sz="3200" b="1" dirty="0">
                <a:solidFill>
                  <a:srgbClr val="E68B3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 smtClean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 smtClean="0">
                <a:solidFill>
                  <a:srgbClr val="E68B32"/>
                </a:solidFill>
                <a:cs typeface="+mn-ea"/>
                <a:sym typeface="+mn-lt"/>
              </a:rPr>
              <a:t>数据处理</a:t>
            </a:r>
            <a:endParaRPr lang="zh-CN" altLang="en-US" sz="2400" b="1" dirty="0">
              <a:solidFill>
                <a:srgbClr val="E68B3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35050" y="1249282"/>
            <a:ext cx="4198644" cy="4635581"/>
            <a:chOff x="572857" y="975274"/>
            <a:chExt cx="5898858" cy="2727122"/>
          </a:xfrm>
        </p:grpSpPr>
        <p:sp>
          <p:nvSpPr>
            <p:cNvPr id="21" name="Footer Text"/>
            <p:cNvSpPr txBox="1"/>
            <p:nvPr/>
          </p:nvSpPr>
          <p:spPr>
            <a:xfrm>
              <a:off x="572857" y="1611089"/>
              <a:ext cx="5898858" cy="2091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为了能够从评论中提取词，首先要对评论进行分词。</a:t>
              </a:r>
              <a:endParaRPr lang="en-US" altLang="zh-CN" sz="2200" dirty="0"/>
            </a:p>
            <a:p>
              <a:pPr marL="285750" indent="-285750">
                <a:lnSpc>
                  <a:spcPct val="150000"/>
                </a:lnSpc>
                <a:buClr>
                  <a:schemeClr val="bg1">
                    <a:lumMod val="65000"/>
                  </a:schemeClr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分词后的评论格式如右图所示。</a:t>
              </a:r>
              <a:endParaRPr lang="en-US" altLang="zh-CN" sz="2200" dirty="0" smtClean="0"/>
            </a:p>
            <a:p>
              <a:pPr marL="285750" indent="-285750">
                <a:lnSpc>
                  <a:spcPct val="150000"/>
                </a:lnSpc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标注一些评论作为训练数据。</a:t>
              </a:r>
              <a:endParaRPr lang="en-US" altLang="zh-CN" sz="2200" dirty="0" smtClean="0"/>
            </a:p>
            <a:p>
              <a:pPr marL="285750" indent="-285750">
                <a:lnSpc>
                  <a:spcPct val="150000"/>
                </a:lnSpc>
                <a:buClr>
                  <a:schemeClr val="bg1">
                    <a:lumMod val="65000"/>
                  </a:schemeClr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从</a:t>
              </a:r>
              <a:r>
                <a:rPr lang="en-US" altLang="zh-CN" sz="2200" dirty="0" smtClean="0"/>
                <a:t>5</a:t>
              </a:r>
              <a:r>
                <a:rPr lang="zh-CN" altLang="en-US" sz="2200" dirty="0" smtClean="0"/>
                <a:t>星评论中提取</a:t>
              </a:r>
              <a:r>
                <a:rPr lang="en-US" altLang="zh-CN" sz="2200" dirty="0" smtClean="0"/>
                <a:t>5000</a:t>
              </a:r>
              <a:r>
                <a:rPr lang="zh-CN" altLang="en-US" sz="2200" dirty="0" smtClean="0"/>
                <a:t>条作为正面评价，</a:t>
              </a:r>
              <a:r>
                <a:rPr lang="en-US" altLang="zh-CN" sz="2200" dirty="0" smtClean="0"/>
                <a:t>1</a:t>
              </a:r>
              <a:r>
                <a:rPr lang="zh-CN" altLang="en-US" sz="2200" dirty="0" smtClean="0"/>
                <a:t>星评论中提取</a:t>
              </a:r>
              <a:r>
                <a:rPr lang="en-US" altLang="zh-CN" sz="2200" dirty="0" smtClean="0"/>
                <a:t>5000</a:t>
              </a:r>
              <a:r>
                <a:rPr lang="zh-CN" altLang="en-US" sz="2200" dirty="0" smtClean="0"/>
                <a:t>条作为负面评价。</a:t>
              </a:r>
              <a:endParaRPr lang="en-US" altLang="zh-CN" sz="22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14874" y="975274"/>
              <a:ext cx="3142172" cy="480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70000"/>
                </a:lnSpc>
              </a:pPr>
              <a:r>
                <a:rPr lang="zh-CN" altLang="en-US" sz="3200" b="1" dirty="0" smtClean="0">
                  <a:solidFill>
                    <a:srgbClr val="E68B32"/>
                  </a:solidFill>
                  <a:cs typeface="+mn-ea"/>
                  <a:sym typeface="+mn-lt"/>
                </a:rPr>
                <a:t>评论预处理</a:t>
              </a:r>
              <a:endParaRPr lang="zh-CN" altLang="en-US" sz="3200" b="1" dirty="0">
                <a:solidFill>
                  <a:srgbClr val="E68B3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1100138"/>
            <a:ext cx="46672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1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数据处理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9881" y="955642"/>
            <a:ext cx="4973343" cy="3409331"/>
            <a:chOff x="539248" y="979933"/>
            <a:chExt cx="5488473" cy="2005716"/>
          </a:xfrm>
        </p:grpSpPr>
        <p:sp>
          <p:nvSpPr>
            <p:cNvPr id="21" name="Footer Text"/>
            <p:cNvSpPr txBox="1"/>
            <p:nvPr/>
          </p:nvSpPr>
          <p:spPr>
            <a:xfrm>
              <a:off x="539248" y="1220260"/>
              <a:ext cx="5488473" cy="17653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l"/>
              </a:pPr>
              <a:endParaRPr lang="en-US" altLang="zh-CN" sz="2000" dirty="0" smtClean="0"/>
            </a:p>
            <a:p>
              <a:pPr marL="285750" indent="-285750">
                <a:lnSpc>
                  <a:spcPct val="150000"/>
                </a:lnSpc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特征选择  </a:t>
              </a:r>
              <a:r>
                <a:rPr lang="en-US" altLang="zh-CN" sz="2200" dirty="0" smtClean="0"/>
                <a:t>=&gt;  </a:t>
              </a:r>
              <a:r>
                <a:rPr lang="zh-CN" altLang="en-US" sz="2200" dirty="0" smtClean="0"/>
                <a:t>特征降维（</a:t>
              </a:r>
              <a:r>
                <a:rPr lang="en-US" altLang="zh-CN" sz="2200" dirty="0" smtClean="0"/>
                <a:t>TF-IDF</a:t>
              </a:r>
              <a:r>
                <a:rPr lang="zh-CN" altLang="en-US" sz="2200" dirty="0" smtClean="0"/>
                <a:t>）</a:t>
              </a:r>
              <a:endParaRPr lang="en-US" altLang="zh-CN" sz="2200" dirty="0" smtClean="0"/>
            </a:p>
            <a:p>
              <a:pPr marL="285750" indent="-285750">
                <a:lnSpc>
                  <a:spcPct val="150000"/>
                </a:lnSpc>
                <a:buClr>
                  <a:schemeClr val="bg1">
                    <a:lumMod val="65000"/>
                  </a:schemeClr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首先，对每条评论，去除停用词和手机品牌词，将剩下的词都作为特征词</a:t>
              </a:r>
              <a:endParaRPr lang="en-US" altLang="zh-CN" sz="2200" dirty="0" smtClean="0"/>
            </a:p>
            <a:p>
              <a:pPr marL="285750" indent="-285750">
                <a:lnSpc>
                  <a:spcPct val="150000"/>
                </a:lnSpc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这个过程中记录这些词出现</a:t>
              </a:r>
              <a:r>
                <a:rPr lang="zh-CN" altLang="en-US" sz="2200" dirty="0"/>
                <a:t>的总次数，</a:t>
              </a:r>
              <a:r>
                <a:rPr lang="zh-CN" altLang="en-US" sz="2200" dirty="0" smtClean="0"/>
                <a:t>以及包含该</a:t>
              </a:r>
              <a:r>
                <a:rPr lang="zh-CN" altLang="en-US" sz="2200" dirty="0"/>
                <a:t>词的评论</a:t>
              </a:r>
              <a:r>
                <a:rPr lang="zh-CN" altLang="en-US" sz="2200" dirty="0" smtClean="0"/>
                <a:t>数</a:t>
              </a:r>
              <a:endParaRPr lang="en-US" altLang="zh-CN" sz="2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86058" y="979933"/>
              <a:ext cx="2468164" cy="480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70000"/>
                </a:lnSpc>
              </a:pPr>
              <a:r>
                <a:rPr lang="zh-CN" altLang="en-US" sz="3200" b="1" dirty="0" smtClean="0">
                  <a:solidFill>
                    <a:srgbClr val="E68B32"/>
                  </a:solidFill>
                  <a:cs typeface="+mn-ea"/>
                  <a:sym typeface="+mn-lt"/>
                </a:rPr>
                <a:t>特征词提取</a:t>
              </a:r>
              <a:endParaRPr lang="zh-CN" altLang="en-US" sz="3200" b="1" dirty="0">
                <a:solidFill>
                  <a:srgbClr val="E68B3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57" y="1772661"/>
            <a:ext cx="5223475" cy="194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65255" y="1667546"/>
            <a:ext cx="5223475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3357" y="1052980"/>
            <a:ext cx="40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网上的停用词表，一共</a:t>
            </a:r>
            <a:r>
              <a:rPr lang="en-US" altLang="zh-CN" b="1" dirty="0" smtClean="0">
                <a:solidFill>
                  <a:srgbClr val="FF0000"/>
                </a:solidFill>
              </a:rPr>
              <a:t>1632</a:t>
            </a:r>
            <a:r>
              <a:rPr lang="zh-CN" altLang="en-US" b="1" dirty="0" smtClean="0">
                <a:solidFill>
                  <a:srgbClr val="FF0000"/>
                </a:solidFill>
              </a:rPr>
              <a:t>个词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5255" y="2546825"/>
            <a:ext cx="489964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56356" y="2562214"/>
            <a:ext cx="12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品牌词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92656" y="3539082"/>
            <a:ext cx="20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额外筛去的一些词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88" y="4250673"/>
            <a:ext cx="5878815" cy="6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65255" y="3131560"/>
            <a:ext cx="420114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65255" y="4963326"/>
                <a:ext cx="4952999" cy="758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TF</a:t>
                </a:r>
                <a:r>
                  <a:rPr lang="zh-CN" altLang="en-US" sz="2400" b="1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200" dirty="0">
                            <a:solidFill>
                              <a:schemeClr val="tx1"/>
                            </a:solidFill>
                          </a:rPr>
                          <m:t>词在所有评论中出现的次数</m:t>
                        </m:r>
                      </m:num>
                      <m:den>
                        <m:r>
                          <a:rPr lang="zh-CN" altLang="en-US" sz="2200" b="1" i="0">
                            <a:solidFill>
                              <a:schemeClr val="tx1"/>
                            </a:solidFill>
                            <a:latin typeface="Cambria Math"/>
                          </a:rPr>
                          <m:t>评论</m:t>
                        </m:r>
                        <m:r>
                          <a:rPr lang="zh-CN" altLang="en-US" sz="22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中</m:t>
                        </m:r>
                        <m:r>
                          <a:rPr lang="zh-CN" altLang="en-US" sz="2200" b="1" i="0">
                            <a:solidFill>
                              <a:schemeClr val="tx1"/>
                            </a:solidFill>
                            <a:latin typeface="Cambria Math"/>
                          </a:rPr>
                          <m:t>出现</m:t>
                        </m:r>
                        <m:r>
                          <a:rPr lang="zh-CN" altLang="en-US" sz="22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最多的词的</m:t>
                        </m:r>
                        <m:r>
                          <a:rPr lang="zh-CN" altLang="en-US" sz="2200" b="1" i="0">
                            <a:solidFill>
                              <a:schemeClr val="tx1"/>
                            </a:solidFill>
                            <a:latin typeface="Cambria Math"/>
                          </a:rPr>
                          <m:t>出现</m:t>
                        </m:r>
                        <m:r>
                          <a:rPr lang="zh-CN" altLang="en-US" sz="22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次数</m:t>
                        </m:r>
                      </m:den>
                    </m:f>
                  </m:oMath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255" y="4963326"/>
                <a:ext cx="4952999" cy="758477"/>
              </a:xfrm>
              <a:prstGeom prst="rect">
                <a:avLst/>
              </a:prstGeom>
              <a:blipFill rotWithShape="1">
                <a:blip r:embed="rId5"/>
                <a:stretch>
                  <a:fillRect l="-1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03357" y="5721803"/>
                <a:ext cx="4952999" cy="7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IDF</a:t>
                </a:r>
                <a:r>
                  <a:rPr lang="zh-CN" altLang="en-US" sz="2400" b="1" dirty="0" smtClean="0"/>
                  <a:t>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zh-CN" alt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（</m:t>
                        </m:r>
                      </m:fName>
                      <m:e>
                        <m:f>
                          <m:fPr>
                            <m:ctrlPr>
                              <a:rPr lang="en-US" altLang="zh-CN" sz="22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2200" b="1" i="1" smtClean="0">
                                <a:latin typeface="Cambria Math"/>
                              </a:rPr>
                              <m:t>评论</m:t>
                            </m:r>
                            <m:r>
                              <a:rPr lang="zh-CN" altLang="en-US" sz="2200" b="1" i="1">
                                <a:latin typeface="Cambria Math"/>
                              </a:rPr>
                              <m:t>总数</m:t>
                            </m:r>
                          </m:num>
                          <m:den>
                            <m:r>
                              <a:rPr lang="zh-CN" altLang="en-US" sz="2200" i="1" dirty="0">
                                <a:latin typeface="Cambria Math"/>
                              </a:rPr>
                              <m:t>包含该词</m:t>
                            </m:r>
                            <m:r>
                              <a:rPr lang="zh-CN" altLang="en-US" sz="2200" b="0" i="1" dirty="0" smtClean="0">
                                <a:latin typeface="Cambria Math"/>
                              </a:rPr>
                              <m:t>的</m:t>
                            </m:r>
                            <m:r>
                              <a:rPr lang="zh-CN" altLang="en-US" sz="2200" i="1" dirty="0">
                                <a:latin typeface="Cambria Math"/>
                              </a:rPr>
                              <m:t>评论</m:t>
                            </m:r>
                            <m:r>
                              <a:rPr lang="zh-CN" altLang="en-US" sz="2200" b="0" i="1" dirty="0" smtClean="0">
                                <a:latin typeface="Cambria Math"/>
                              </a:rPr>
                              <m:t>数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zh-CN" altLang="en-US" sz="2200" b="1" i="1" smtClean="0">
                            <a:latin typeface="Cambria Math"/>
                          </a:rPr>
                          <m:t>）</m:t>
                        </m:r>
                      </m:e>
                    </m:func>
                  </m:oMath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57" y="5721803"/>
                <a:ext cx="4952999" cy="761875"/>
              </a:xfrm>
              <a:prstGeom prst="rect">
                <a:avLst/>
              </a:prstGeom>
              <a:blipFill rotWithShape="1">
                <a:blip r:embed="rId6"/>
                <a:stretch>
                  <a:fillRect l="-1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41656" y="4301473"/>
            <a:ext cx="51765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</a:pPr>
            <a:r>
              <a:rPr lang="zh-CN" altLang="en-US" sz="2200" dirty="0"/>
              <a:t>利用</a:t>
            </a:r>
            <a:r>
              <a:rPr lang="en-US" altLang="zh-CN" sz="2200" dirty="0"/>
              <a:t>TF-IDF</a:t>
            </a:r>
            <a:r>
              <a:rPr lang="zh-CN" altLang="en-US" sz="2200" dirty="0"/>
              <a:t>算法，给这些特征词加权。</a:t>
            </a:r>
            <a:endParaRPr lang="en-US" altLang="zh-CN" sz="2200" dirty="0"/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200" dirty="0"/>
              <a:t>权值越大，说明这个词越能代表评论的内容。</a:t>
            </a:r>
            <a:endParaRPr lang="en-US" altLang="zh-CN" sz="2200" dirty="0"/>
          </a:p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</a:pPr>
            <a:r>
              <a:rPr lang="zh-CN" altLang="en-US" sz="2200" dirty="0"/>
              <a:t>排序后筛选出权值大的若干特征</a:t>
            </a:r>
            <a:r>
              <a:rPr lang="zh-CN" altLang="en-US" sz="2200" dirty="0" smtClean="0"/>
              <a:t>词。</a:t>
            </a:r>
            <a:endParaRPr lang="en-US" altLang="zh-CN" sz="22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/>
      <p:bldP spid="18" grpId="0" animBg="1"/>
      <p:bldP spid="24" grpId="0"/>
      <p:bldP spid="2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 smtClean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 smtClean="0">
                <a:solidFill>
                  <a:srgbClr val="E68B32"/>
                </a:solidFill>
                <a:cs typeface="+mn-ea"/>
                <a:sym typeface="+mn-lt"/>
              </a:rPr>
              <a:t>数据处理</a:t>
            </a:r>
            <a:endParaRPr lang="zh-CN" altLang="en-US" sz="2400" b="1" dirty="0">
              <a:solidFill>
                <a:srgbClr val="E68B3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1596" y="944482"/>
            <a:ext cx="9785350" cy="3400219"/>
            <a:chOff x="594888" y="975274"/>
            <a:chExt cx="5898858" cy="2000357"/>
          </a:xfrm>
        </p:grpSpPr>
        <p:sp>
          <p:nvSpPr>
            <p:cNvPr id="21" name="Footer Text"/>
            <p:cNvSpPr txBox="1"/>
            <p:nvPr/>
          </p:nvSpPr>
          <p:spPr>
            <a:xfrm>
              <a:off x="594888" y="1481839"/>
              <a:ext cx="5898858" cy="14937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将评论用筛选出来的特征词来表示，形式如下图。</a:t>
              </a:r>
              <a:endParaRPr lang="en-US" altLang="zh-CN" sz="2200" dirty="0"/>
            </a:p>
            <a:p>
              <a:pPr marL="285750" indent="-285750">
                <a:lnSpc>
                  <a:spcPct val="150000"/>
                </a:lnSpc>
                <a:buClr>
                  <a:schemeClr val="bg1">
                    <a:lumMod val="65000"/>
                  </a:schemeClr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为</a:t>
              </a:r>
              <a:r>
                <a:rPr lang="zh-CN" altLang="en-US" sz="2200" dirty="0"/>
                <a:t>了阐述方便，将特征词加入到了表示形式中，实际上是用</a:t>
              </a:r>
              <a:r>
                <a:rPr lang="en-US" altLang="zh-CN" sz="2200" dirty="0"/>
                <a:t>0</a:t>
              </a:r>
              <a:r>
                <a:rPr lang="zh-CN" altLang="en-US" sz="2200" dirty="0"/>
                <a:t>、</a:t>
              </a:r>
              <a:r>
                <a:rPr lang="en-US" altLang="zh-CN" sz="2200" dirty="0"/>
                <a:t>1</a:t>
              </a:r>
              <a:r>
                <a:rPr lang="zh-CN" altLang="en-US" sz="2200" dirty="0"/>
                <a:t>串的向量表示，向量的元素顺序就是特征词的顺序</a:t>
              </a:r>
              <a:r>
                <a:rPr lang="zh-CN" altLang="en-US" sz="2200" dirty="0" smtClean="0"/>
                <a:t>。</a:t>
              </a:r>
              <a:endParaRPr lang="en-US" altLang="zh-CN" sz="2200" dirty="0" smtClean="0"/>
            </a:p>
            <a:p>
              <a:pPr marL="285750" indent="-285750">
                <a:lnSpc>
                  <a:spcPct val="150000"/>
                </a:lnSpc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zh-CN" altLang="en-US" sz="2200" dirty="0" smtClean="0"/>
                <a:t>可以看到，这些向量大多数都是</a:t>
              </a:r>
              <a:r>
                <a:rPr lang="en-US" altLang="zh-CN" sz="2200" dirty="0" smtClean="0"/>
                <a:t>0</a:t>
              </a:r>
              <a:r>
                <a:rPr lang="zh-CN" altLang="en-US" sz="2200" dirty="0" smtClean="0"/>
                <a:t>，也就是说，单个评论用到的特征词是较少的。因此，我们想到可以用稀疏向量来表示。</a:t>
              </a:r>
              <a:endParaRPr lang="en-US" altLang="zh-CN" sz="22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38326" y="975274"/>
              <a:ext cx="4295260" cy="480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70000"/>
                </a:lnSpc>
              </a:pPr>
              <a:r>
                <a:rPr lang="zh-CN" altLang="en-US" sz="3200" b="1" dirty="0" smtClean="0">
                  <a:solidFill>
                    <a:srgbClr val="E68B32"/>
                  </a:solidFill>
                  <a:cs typeface="+mn-ea"/>
                  <a:sym typeface="+mn-lt"/>
                </a:rPr>
                <a:t>评论特征向量化</a:t>
              </a:r>
              <a:endParaRPr lang="zh-CN" altLang="en-US" sz="3200" b="1" dirty="0">
                <a:solidFill>
                  <a:srgbClr val="E68B3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03" y="5068888"/>
            <a:ext cx="7011322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03" y="4537074"/>
            <a:ext cx="8817497" cy="45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02" y="5545138"/>
            <a:ext cx="733539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17102" y="6007100"/>
            <a:ext cx="115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向量长度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2801" y="6007100"/>
            <a:ext cx="192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非零值位置列表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0201" y="6007100"/>
            <a:ext cx="173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非零值列表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95" y="4528362"/>
            <a:ext cx="7266451" cy="142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椭圆 38"/>
          <p:cNvSpPr/>
          <p:nvPr/>
        </p:nvSpPr>
        <p:spPr>
          <a:xfrm>
            <a:off x="552475" y="2960021"/>
            <a:ext cx="1384260" cy="1384260"/>
          </a:xfrm>
          <a:prstGeom prst="ellipse">
            <a:avLst/>
          </a:prstGeom>
          <a:solidFill>
            <a:srgbClr val="E68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任意多边形 40"/>
          <p:cNvSpPr/>
          <p:nvPr/>
        </p:nvSpPr>
        <p:spPr>
          <a:xfrm rot="16200000">
            <a:off x="1483380" y="3980302"/>
            <a:ext cx="1678834" cy="1668864"/>
          </a:xfrm>
          <a:custGeom>
            <a:avLst/>
            <a:gdLst>
              <a:gd name="connsiteX0" fmla="*/ 292051 w 851815"/>
              <a:gd name="connsiteY0" fmla="*/ 851816 h 851816"/>
              <a:gd name="connsiteX1" fmla="*/ 0 w 851815"/>
              <a:gd name="connsiteY1" fmla="*/ 559765 h 851816"/>
              <a:gd name="connsiteX2" fmla="*/ 559765 w 851815"/>
              <a:gd name="connsiteY2" fmla="*/ 0 h 851816"/>
              <a:gd name="connsiteX3" fmla="*/ 851815 w 851815"/>
              <a:gd name="connsiteY3" fmla="*/ 292050 h 851816"/>
              <a:gd name="connsiteX4" fmla="*/ 292051 w 851815"/>
              <a:gd name="connsiteY4" fmla="*/ 851816 h 851816"/>
              <a:gd name="connsiteX0-1" fmla="*/ 387235 w 946999"/>
              <a:gd name="connsiteY0-2" fmla="*/ 851816 h 851816"/>
              <a:gd name="connsiteX1-3" fmla="*/ 95184 w 946999"/>
              <a:gd name="connsiteY1-4" fmla="*/ 559765 h 851816"/>
              <a:gd name="connsiteX2-5" fmla="*/ 654949 w 946999"/>
              <a:gd name="connsiteY2-6" fmla="*/ 0 h 851816"/>
              <a:gd name="connsiteX3-7" fmla="*/ 946999 w 946999"/>
              <a:gd name="connsiteY3-8" fmla="*/ 292050 h 851816"/>
              <a:gd name="connsiteX4-9" fmla="*/ 387235 w 946999"/>
              <a:gd name="connsiteY4-10" fmla="*/ 851816 h 851816"/>
              <a:gd name="connsiteX0-11" fmla="*/ 403423 w 963187"/>
              <a:gd name="connsiteY0-12" fmla="*/ 962345 h 962345"/>
              <a:gd name="connsiteX1-13" fmla="*/ 111372 w 963187"/>
              <a:gd name="connsiteY1-14" fmla="*/ 670294 h 962345"/>
              <a:gd name="connsiteX2-15" fmla="*/ 671137 w 963187"/>
              <a:gd name="connsiteY2-16" fmla="*/ 110529 h 962345"/>
              <a:gd name="connsiteX3-17" fmla="*/ 963187 w 963187"/>
              <a:gd name="connsiteY3-18" fmla="*/ 402579 h 962345"/>
              <a:gd name="connsiteX4-19" fmla="*/ 403423 w 963187"/>
              <a:gd name="connsiteY4-20" fmla="*/ 962345 h 962345"/>
              <a:gd name="connsiteX0-21" fmla="*/ 411874 w 971638"/>
              <a:gd name="connsiteY0-22" fmla="*/ 965868 h 965868"/>
              <a:gd name="connsiteX1-23" fmla="*/ 119823 w 971638"/>
              <a:gd name="connsiteY1-24" fmla="*/ 673817 h 965868"/>
              <a:gd name="connsiteX2-25" fmla="*/ 679588 w 971638"/>
              <a:gd name="connsiteY2-26" fmla="*/ 114052 h 965868"/>
              <a:gd name="connsiteX3-27" fmla="*/ 971638 w 971638"/>
              <a:gd name="connsiteY3-28" fmla="*/ 406102 h 965868"/>
              <a:gd name="connsiteX4-29" fmla="*/ 411874 w 971638"/>
              <a:gd name="connsiteY4-30" fmla="*/ 965868 h 965868"/>
              <a:gd name="connsiteX0-31" fmla="*/ 411874 w 971638"/>
              <a:gd name="connsiteY0-32" fmla="*/ 965868 h 965868"/>
              <a:gd name="connsiteX1-33" fmla="*/ 119823 w 971638"/>
              <a:gd name="connsiteY1-34" fmla="*/ 673817 h 965868"/>
              <a:gd name="connsiteX2-35" fmla="*/ 679588 w 971638"/>
              <a:gd name="connsiteY2-36" fmla="*/ 114052 h 965868"/>
              <a:gd name="connsiteX3-37" fmla="*/ 971638 w 971638"/>
              <a:gd name="connsiteY3-38" fmla="*/ 406102 h 965868"/>
              <a:gd name="connsiteX4-39" fmla="*/ 411874 w 971638"/>
              <a:gd name="connsiteY4-40" fmla="*/ 965868 h 9658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1638" h="965868">
                <a:moveTo>
                  <a:pt x="411874" y="965868"/>
                </a:moveTo>
                <a:lnTo>
                  <a:pt x="119823" y="673817"/>
                </a:lnTo>
                <a:cubicBezTo>
                  <a:pt x="-253355" y="247329"/>
                  <a:pt x="333067" y="-220881"/>
                  <a:pt x="679588" y="114052"/>
                </a:cubicBezTo>
                <a:lnTo>
                  <a:pt x="971638" y="406102"/>
                </a:lnTo>
                <a:lnTo>
                  <a:pt x="411874" y="965868"/>
                </a:lnTo>
                <a:close/>
              </a:path>
            </a:pathLst>
          </a:custGeom>
          <a:solidFill>
            <a:srgbClr val="E68B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 smtClean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 smtClean="0">
                <a:solidFill>
                  <a:srgbClr val="E68B32"/>
                </a:solidFill>
                <a:cs typeface="+mn-ea"/>
                <a:sym typeface="+mn-lt"/>
              </a:rPr>
              <a:t>程序说明</a:t>
            </a:r>
            <a:endParaRPr lang="zh-CN" altLang="en-US" sz="2400" b="1" dirty="0">
              <a:solidFill>
                <a:srgbClr val="E68B3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任意多边形 40"/>
          <p:cNvSpPr/>
          <p:nvPr/>
        </p:nvSpPr>
        <p:spPr>
          <a:xfrm>
            <a:off x="1488365" y="1658310"/>
            <a:ext cx="1678834" cy="1668864"/>
          </a:xfrm>
          <a:custGeom>
            <a:avLst/>
            <a:gdLst>
              <a:gd name="connsiteX0" fmla="*/ 292051 w 851815"/>
              <a:gd name="connsiteY0" fmla="*/ 851816 h 851816"/>
              <a:gd name="connsiteX1" fmla="*/ 0 w 851815"/>
              <a:gd name="connsiteY1" fmla="*/ 559765 h 851816"/>
              <a:gd name="connsiteX2" fmla="*/ 559765 w 851815"/>
              <a:gd name="connsiteY2" fmla="*/ 0 h 851816"/>
              <a:gd name="connsiteX3" fmla="*/ 851815 w 851815"/>
              <a:gd name="connsiteY3" fmla="*/ 292050 h 851816"/>
              <a:gd name="connsiteX4" fmla="*/ 292051 w 851815"/>
              <a:gd name="connsiteY4" fmla="*/ 851816 h 851816"/>
              <a:gd name="connsiteX0-1" fmla="*/ 387235 w 946999"/>
              <a:gd name="connsiteY0-2" fmla="*/ 851816 h 851816"/>
              <a:gd name="connsiteX1-3" fmla="*/ 95184 w 946999"/>
              <a:gd name="connsiteY1-4" fmla="*/ 559765 h 851816"/>
              <a:gd name="connsiteX2-5" fmla="*/ 654949 w 946999"/>
              <a:gd name="connsiteY2-6" fmla="*/ 0 h 851816"/>
              <a:gd name="connsiteX3-7" fmla="*/ 946999 w 946999"/>
              <a:gd name="connsiteY3-8" fmla="*/ 292050 h 851816"/>
              <a:gd name="connsiteX4-9" fmla="*/ 387235 w 946999"/>
              <a:gd name="connsiteY4-10" fmla="*/ 851816 h 851816"/>
              <a:gd name="connsiteX0-11" fmla="*/ 403423 w 963187"/>
              <a:gd name="connsiteY0-12" fmla="*/ 962345 h 962345"/>
              <a:gd name="connsiteX1-13" fmla="*/ 111372 w 963187"/>
              <a:gd name="connsiteY1-14" fmla="*/ 670294 h 962345"/>
              <a:gd name="connsiteX2-15" fmla="*/ 671137 w 963187"/>
              <a:gd name="connsiteY2-16" fmla="*/ 110529 h 962345"/>
              <a:gd name="connsiteX3-17" fmla="*/ 963187 w 963187"/>
              <a:gd name="connsiteY3-18" fmla="*/ 402579 h 962345"/>
              <a:gd name="connsiteX4-19" fmla="*/ 403423 w 963187"/>
              <a:gd name="connsiteY4-20" fmla="*/ 962345 h 962345"/>
              <a:gd name="connsiteX0-21" fmla="*/ 411874 w 971638"/>
              <a:gd name="connsiteY0-22" fmla="*/ 965868 h 965868"/>
              <a:gd name="connsiteX1-23" fmla="*/ 119823 w 971638"/>
              <a:gd name="connsiteY1-24" fmla="*/ 673817 h 965868"/>
              <a:gd name="connsiteX2-25" fmla="*/ 679588 w 971638"/>
              <a:gd name="connsiteY2-26" fmla="*/ 114052 h 965868"/>
              <a:gd name="connsiteX3-27" fmla="*/ 971638 w 971638"/>
              <a:gd name="connsiteY3-28" fmla="*/ 406102 h 965868"/>
              <a:gd name="connsiteX4-29" fmla="*/ 411874 w 971638"/>
              <a:gd name="connsiteY4-30" fmla="*/ 965868 h 965868"/>
              <a:gd name="connsiteX0-31" fmla="*/ 411874 w 971638"/>
              <a:gd name="connsiteY0-32" fmla="*/ 965868 h 965868"/>
              <a:gd name="connsiteX1-33" fmla="*/ 119823 w 971638"/>
              <a:gd name="connsiteY1-34" fmla="*/ 673817 h 965868"/>
              <a:gd name="connsiteX2-35" fmla="*/ 679588 w 971638"/>
              <a:gd name="connsiteY2-36" fmla="*/ 114052 h 965868"/>
              <a:gd name="connsiteX3-37" fmla="*/ 971638 w 971638"/>
              <a:gd name="connsiteY3-38" fmla="*/ 406102 h 965868"/>
              <a:gd name="connsiteX4-39" fmla="*/ 411874 w 971638"/>
              <a:gd name="connsiteY4-40" fmla="*/ 965868 h 9658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1638" h="965868">
                <a:moveTo>
                  <a:pt x="411874" y="965868"/>
                </a:moveTo>
                <a:lnTo>
                  <a:pt x="119823" y="673817"/>
                </a:lnTo>
                <a:cubicBezTo>
                  <a:pt x="-253355" y="247329"/>
                  <a:pt x="333067" y="-220881"/>
                  <a:pt x="679588" y="114052"/>
                </a:cubicBezTo>
                <a:lnTo>
                  <a:pt x="971638" y="406102"/>
                </a:lnTo>
                <a:lnTo>
                  <a:pt x="411874" y="965868"/>
                </a:lnTo>
                <a:close/>
              </a:path>
            </a:pathLst>
          </a:custGeom>
          <a:solidFill>
            <a:srgbClr val="E68B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7877" y="2069079"/>
            <a:ext cx="72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任意多边形 43"/>
          <p:cNvSpPr/>
          <p:nvPr/>
        </p:nvSpPr>
        <p:spPr>
          <a:xfrm rot="16200000">
            <a:off x="2359974" y="2820087"/>
            <a:ext cx="1928362" cy="1664131"/>
          </a:xfrm>
          <a:custGeom>
            <a:avLst/>
            <a:gdLst>
              <a:gd name="connsiteX0" fmla="*/ 545858 w 1095193"/>
              <a:gd name="connsiteY0" fmla="*/ 0 h 848340"/>
              <a:gd name="connsiteX1" fmla="*/ 0 w 1095193"/>
              <a:gd name="connsiteY1" fmla="*/ 545858 h 848340"/>
              <a:gd name="connsiteX2" fmla="*/ 302482 w 1095193"/>
              <a:gd name="connsiteY2" fmla="*/ 848340 h 848340"/>
              <a:gd name="connsiteX3" fmla="*/ 799665 w 1095193"/>
              <a:gd name="connsiteY3" fmla="*/ 848340 h 848340"/>
              <a:gd name="connsiteX4" fmla="*/ 1095193 w 1095193"/>
              <a:gd name="connsiteY4" fmla="*/ 552812 h 848340"/>
              <a:gd name="connsiteX5" fmla="*/ 545858 w 1095193"/>
              <a:gd name="connsiteY5" fmla="*/ 0 h 848340"/>
              <a:gd name="connsiteX0-1" fmla="*/ 566719 w 1116054"/>
              <a:gd name="connsiteY0-2" fmla="*/ 0 h 848340"/>
              <a:gd name="connsiteX1-3" fmla="*/ 0 w 1116054"/>
              <a:gd name="connsiteY1-4" fmla="*/ 563242 h 848340"/>
              <a:gd name="connsiteX2-5" fmla="*/ 323343 w 1116054"/>
              <a:gd name="connsiteY2-6" fmla="*/ 848340 h 848340"/>
              <a:gd name="connsiteX3-7" fmla="*/ 820526 w 1116054"/>
              <a:gd name="connsiteY3-8" fmla="*/ 848340 h 848340"/>
              <a:gd name="connsiteX4-9" fmla="*/ 1116054 w 1116054"/>
              <a:gd name="connsiteY4-10" fmla="*/ 552812 h 848340"/>
              <a:gd name="connsiteX5-11" fmla="*/ 566719 w 1116054"/>
              <a:gd name="connsiteY5-12" fmla="*/ 0 h 848340"/>
              <a:gd name="connsiteX0-13" fmla="*/ 566719 w 1116054"/>
              <a:gd name="connsiteY0-14" fmla="*/ 0 h 862247"/>
              <a:gd name="connsiteX1-15" fmla="*/ 0 w 1116054"/>
              <a:gd name="connsiteY1-16" fmla="*/ 563242 h 862247"/>
              <a:gd name="connsiteX2-17" fmla="*/ 312912 w 1116054"/>
              <a:gd name="connsiteY2-18" fmla="*/ 862247 h 862247"/>
              <a:gd name="connsiteX3-19" fmla="*/ 820526 w 1116054"/>
              <a:gd name="connsiteY3-20" fmla="*/ 848340 h 862247"/>
              <a:gd name="connsiteX4-21" fmla="*/ 1116054 w 1116054"/>
              <a:gd name="connsiteY4-22" fmla="*/ 552812 h 862247"/>
              <a:gd name="connsiteX5-23" fmla="*/ 566719 w 1116054"/>
              <a:gd name="connsiteY5-24" fmla="*/ 0 h 862247"/>
              <a:gd name="connsiteX0-25" fmla="*/ 566719 w 1116054"/>
              <a:gd name="connsiteY0-26" fmla="*/ 0 h 928791"/>
              <a:gd name="connsiteX1-27" fmla="*/ 0 w 1116054"/>
              <a:gd name="connsiteY1-28" fmla="*/ 563242 h 928791"/>
              <a:gd name="connsiteX2-29" fmla="*/ 312912 w 1116054"/>
              <a:gd name="connsiteY2-30" fmla="*/ 862247 h 928791"/>
              <a:gd name="connsiteX3-31" fmla="*/ 820526 w 1116054"/>
              <a:gd name="connsiteY3-32" fmla="*/ 848340 h 928791"/>
              <a:gd name="connsiteX4-33" fmla="*/ 1116054 w 1116054"/>
              <a:gd name="connsiteY4-34" fmla="*/ 552812 h 928791"/>
              <a:gd name="connsiteX5-35" fmla="*/ 566719 w 1116054"/>
              <a:gd name="connsiteY5-36" fmla="*/ 0 h 928791"/>
              <a:gd name="connsiteX0-37" fmla="*/ 566719 w 1116054"/>
              <a:gd name="connsiteY0-38" fmla="*/ 0 h 963129"/>
              <a:gd name="connsiteX1-39" fmla="*/ 0 w 1116054"/>
              <a:gd name="connsiteY1-40" fmla="*/ 563242 h 963129"/>
              <a:gd name="connsiteX2-41" fmla="*/ 312912 w 1116054"/>
              <a:gd name="connsiteY2-42" fmla="*/ 862247 h 963129"/>
              <a:gd name="connsiteX3-43" fmla="*/ 820526 w 1116054"/>
              <a:gd name="connsiteY3-44" fmla="*/ 848340 h 963129"/>
              <a:gd name="connsiteX4-45" fmla="*/ 1116054 w 1116054"/>
              <a:gd name="connsiteY4-46" fmla="*/ 552812 h 963129"/>
              <a:gd name="connsiteX5-47" fmla="*/ 566719 w 1116054"/>
              <a:gd name="connsiteY5-48" fmla="*/ 0 h 9631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116054" h="963129">
                <a:moveTo>
                  <a:pt x="566719" y="0"/>
                </a:moveTo>
                <a:lnTo>
                  <a:pt x="0" y="563242"/>
                </a:lnTo>
                <a:lnTo>
                  <a:pt x="312912" y="862247"/>
                </a:lnTo>
                <a:cubicBezTo>
                  <a:pt x="492547" y="1017544"/>
                  <a:pt x="686090" y="978141"/>
                  <a:pt x="820526" y="848340"/>
                </a:cubicBezTo>
                <a:lnTo>
                  <a:pt x="1116054" y="552812"/>
                </a:lnTo>
                <a:lnTo>
                  <a:pt x="56671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86546" y="3328986"/>
            <a:ext cx="786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8242" y="4595891"/>
            <a:ext cx="84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MH_Text_1"/>
          <p:cNvSpPr txBox="1"/>
          <p:nvPr>
            <p:custDataLst>
              <p:tags r:id="rId1"/>
            </p:custDataLst>
          </p:nvPr>
        </p:nvSpPr>
        <p:spPr>
          <a:xfrm>
            <a:off x="3504833" y="1043307"/>
            <a:ext cx="3292861" cy="5461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/>
              <a:t>去除停用词、手机品牌词</a:t>
            </a:r>
            <a:endParaRPr lang="en-US" altLang="zh-CN" sz="2200" dirty="0"/>
          </a:p>
          <a:p>
            <a:pPr algn="ctr"/>
            <a:endParaRPr lang="en-US" altLang="zh-CN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MH_SubTitle_1"/>
          <p:cNvSpPr txBox="1"/>
          <p:nvPr>
            <p:custDataLst>
              <p:tags r:id="rId2"/>
            </p:custDataLst>
          </p:nvPr>
        </p:nvSpPr>
        <p:spPr>
          <a:xfrm>
            <a:off x="219818" y="3530164"/>
            <a:ext cx="2048329" cy="3639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特征词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提取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MH_Text_1"/>
          <p:cNvSpPr txBox="1"/>
          <p:nvPr>
            <p:custDataLst>
              <p:tags r:id="rId3"/>
            </p:custDataLst>
          </p:nvPr>
        </p:nvSpPr>
        <p:spPr>
          <a:xfrm>
            <a:off x="4477164" y="3031825"/>
            <a:ext cx="1506539" cy="8877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noAutofit/>
          </a:bodyPr>
          <a:lstStyle/>
          <a:p>
            <a:r>
              <a:rPr lang="zh-CN" altLang="en-US" sz="2200" dirty="0" smtClean="0">
                <a:cs typeface="+mn-ea"/>
                <a:sym typeface="+mn-lt"/>
              </a:rPr>
              <a:t>抽取一元特征词</a:t>
            </a:r>
            <a:endParaRPr lang="en-US" altLang="zh-CN" sz="2200" dirty="0" smtClean="0">
              <a:cs typeface="+mn-ea"/>
              <a:sym typeface="+mn-lt"/>
            </a:endParaRPr>
          </a:p>
        </p:txBody>
      </p:sp>
      <p:sp>
        <p:nvSpPr>
          <p:cNvPr id="42" name="MH_Text_1"/>
          <p:cNvSpPr txBox="1"/>
          <p:nvPr>
            <p:custDataLst>
              <p:tags r:id="rId4"/>
            </p:custDataLst>
          </p:nvPr>
        </p:nvSpPr>
        <p:spPr>
          <a:xfrm>
            <a:off x="2812669" y="5585934"/>
            <a:ext cx="2417764" cy="5673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noAutofit/>
          </a:bodyPr>
          <a:lstStyle/>
          <a:p>
            <a:r>
              <a:rPr lang="zh-CN" altLang="en-US" sz="2200" dirty="0" smtClean="0">
                <a:cs typeface="+mn-ea"/>
                <a:sym typeface="+mn-lt"/>
              </a:rPr>
              <a:t>抽取二元特征词</a:t>
            </a:r>
            <a:endParaRPr lang="en-US" altLang="zh-CN" sz="2200" dirty="0"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469203" y="1112203"/>
            <a:ext cx="3364123" cy="546107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390088" y="2746812"/>
            <a:ext cx="1593616" cy="1172724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733501" y="5464793"/>
            <a:ext cx="2279601" cy="688485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687" y="869021"/>
            <a:ext cx="4344012" cy="109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399" y="2112637"/>
            <a:ext cx="4335156" cy="223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805734" y="2492742"/>
            <a:ext cx="3763965" cy="834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542213" y="3465156"/>
            <a:ext cx="3481387" cy="853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180689" y="2582128"/>
            <a:ext cx="162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计算该词出现的总次数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5200" y="359637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计算包含该词的评论数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1466" y="4763155"/>
            <a:ext cx="5685634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en-US" altLang="zh-CN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845300" y="5732834"/>
            <a:ext cx="407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nltk</a:t>
            </a:r>
            <a:r>
              <a:rPr lang="zh-CN" altLang="en-US" b="1" dirty="0" smtClean="0">
                <a:solidFill>
                  <a:srgbClr val="FF0000"/>
                </a:solidFill>
              </a:rPr>
              <a:t>库将评论中的词构成二元词对，并提取其中权值最高的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个词对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3" grpId="0" animBg="1"/>
      <p:bldP spid="8" grpId="0" animBg="1"/>
      <p:bldP spid="10" grpId="0" animBg="1"/>
      <p:bldP spid="19" grpId="0"/>
      <p:bldP spid="40" grpId="0"/>
      <p:bldP spid="42" grpId="0"/>
      <p:bldP spid="43" grpId="0" animBg="1"/>
      <p:bldP spid="44" grpId="0" animBg="1"/>
      <p:bldP spid="45" grpId="0" animBg="1"/>
      <p:bldP spid="34" grpId="0" animBg="1"/>
      <p:bldP spid="35" grpId="0" animBg="1"/>
      <p:bldP spid="36" grpId="0"/>
      <p:bldP spid="37" grpId="0"/>
      <p:bldP spid="38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765" y="4182077"/>
            <a:ext cx="8444736" cy="22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椭圆 38"/>
          <p:cNvSpPr/>
          <p:nvPr/>
        </p:nvSpPr>
        <p:spPr>
          <a:xfrm>
            <a:off x="552475" y="2960021"/>
            <a:ext cx="1384260" cy="1384260"/>
          </a:xfrm>
          <a:prstGeom prst="ellipse">
            <a:avLst/>
          </a:prstGeom>
          <a:solidFill>
            <a:srgbClr val="E68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1597" y="2921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京东手机评论情感分类</a:t>
            </a:r>
            <a:r>
              <a:rPr lang="en-US" altLang="zh-CN" sz="2400" b="1" dirty="0">
                <a:solidFill>
                  <a:srgbClr val="E68B32"/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rgbClr val="E68B32"/>
                </a:solidFill>
                <a:cs typeface="+mn-ea"/>
                <a:sym typeface="+mn-lt"/>
              </a:rPr>
              <a:t>程序说明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0503" y="275580"/>
            <a:ext cx="527709" cy="486420"/>
            <a:chOff x="312703" y="199380"/>
            <a:chExt cx="527709" cy="486420"/>
          </a:xfrm>
        </p:grpSpPr>
        <p:grpSp>
          <p:nvGrpSpPr>
            <p:cNvPr id="5" name="组合 4"/>
            <p:cNvGrpSpPr/>
            <p:nvPr/>
          </p:nvGrpSpPr>
          <p:grpSpPr>
            <a:xfrm>
              <a:off x="323850" y="207963"/>
              <a:ext cx="501650" cy="477837"/>
              <a:chOff x="323850" y="207963"/>
              <a:chExt cx="501650" cy="4778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1000" y="241300"/>
                <a:ext cx="4445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23850" y="207963"/>
                <a:ext cx="444500" cy="444500"/>
              </a:xfrm>
              <a:prstGeom prst="rect">
                <a:avLst/>
              </a:prstGeom>
              <a:solidFill>
                <a:srgbClr val="E68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12703" y="1993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MH_Text_1"/>
          <p:cNvSpPr txBox="1"/>
          <p:nvPr>
            <p:custDataLst>
              <p:tags r:id="rId1"/>
            </p:custDataLst>
          </p:nvPr>
        </p:nvSpPr>
        <p:spPr>
          <a:xfrm>
            <a:off x="2828538" y="1513155"/>
            <a:ext cx="6124962" cy="2138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200" dirty="0" smtClean="0"/>
              <a:t>对每个特征词，分别计算</a:t>
            </a:r>
            <a:r>
              <a:rPr lang="en-US" altLang="zh-CN" sz="2200" dirty="0" smtClean="0"/>
              <a:t>TF-IDF</a:t>
            </a:r>
            <a:r>
              <a:rPr lang="zh-CN" altLang="en-US" sz="2200" dirty="0" smtClean="0"/>
              <a:t>值。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</a:pPr>
            <a:r>
              <a:rPr lang="zh-CN" altLang="en-US" sz="2200" dirty="0" smtClean="0"/>
              <a:t>因为权值越大，这个词</a:t>
            </a:r>
            <a:r>
              <a:rPr lang="zh-CN" altLang="en-US" sz="2200" dirty="0"/>
              <a:t>越能代表评论的内容</a:t>
            </a:r>
            <a:r>
              <a:rPr lang="zh-CN" altLang="en-US" sz="2200" dirty="0" smtClean="0"/>
              <a:t>。所以我们对这些特征词排序后，提取出排名靠前的若干特征词。</a:t>
            </a:r>
            <a:endParaRPr lang="en-US" altLang="zh-CN" sz="2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dirty="0"/>
          </a:p>
        </p:txBody>
      </p:sp>
      <p:sp>
        <p:nvSpPr>
          <p:cNvPr id="26" name="MH_SubTitle_1"/>
          <p:cNvSpPr txBox="1"/>
          <p:nvPr>
            <p:custDataLst>
              <p:tags r:id="rId2"/>
            </p:custDataLst>
          </p:nvPr>
        </p:nvSpPr>
        <p:spPr>
          <a:xfrm>
            <a:off x="220440" y="3508265"/>
            <a:ext cx="2048329" cy="3639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特征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词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降维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782677" y="1513155"/>
            <a:ext cx="6442026" cy="2138996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9675" y="4679265"/>
            <a:ext cx="7916625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56367" y="4866416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计算</a:t>
            </a:r>
            <a:r>
              <a:rPr lang="en-US" altLang="zh-CN" b="1" dirty="0" smtClean="0">
                <a:solidFill>
                  <a:srgbClr val="FF0000"/>
                </a:solidFill>
              </a:rPr>
              <a:t>TF-IDF</a:t>
            </a:r>
            <a:r>
              <a:rPr lang="zh-CN" altLang="en-US" b="1" dirty="0" smtClean="0">
                <a:solidFill>
                  <a:srgbClr val="FF0000"/>
                </a:solidFill>
              </a:rPr>
              <a:t>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4304" y="5783541"/>
            <a:ext cx="7951996" cy="610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3300" y="5538906"/>
            <a:ext cx="173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降序排序，并取前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</a:rPr>
              <a:t>000</a:t>
            </a:r>
            <a:r>
              <a:rPr lang="zh-CN" altLang="en-US" b="1" dirty="0" smtClean="0">
                <a:solidFill>
                  <a:srgbClr val="FF0000"/>
                </a:solidFill>
              </a:rPr>
              <a:t>的词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/>
      <p:bldP spid="43" grpId="0" animBg="1"/>
      <p:bldP spid="13" grpId="0" animBg="1"/>
      <p:bldP spid="14" grpId="0"/>
      <p:bldP spid="18" grpId="0" animBg="1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1401</Words>
  <Application>Microsoft Office PowerPoint</Application>
  <PresentationFormat>自定义</PresentationFormat>
  <Paragraphs>221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Windows 用户</cp:lastModifiedBy>
  <cp:revision>201</cp:revision>
  <dcterms:created xsi:type="dcterms:W3CDTF">2017-08-31T07:20:00Z</dcterms:created>
  <dcterms:modified xsi:type="dcterms:W3CDTF">2018-03-05T06:58:34Z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