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lide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309880" cy="860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FFFF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3761740" y="6074410"/>
            <a:ext cx="7106920" cy="1353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Autonomous AI-Powered Security Drones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Security of the Future — Affordable Today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lide_1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3287395" cy="1291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FFFF"/>
                </a:solidFill>
              </a:defRPr>
            </a:pPr>
            <a:r>
              <a:rPr sz="6000"/>
              <a:t>Financials</a:t>
            </a:r>
            <a:endParaRPr sz="6000"/>
          </a:p>
        </p:txBody>
      </p:sp>
      <p:sp>
        <p:nvSpPr>
          <p:cNvPr id="4" name="TextBox 3"/>
          <p:cNvSpPr txBox="1"/>
          <p:nvPr/>
        </p:nvSpPr>
        <p:spPr>
          <a:xfrm>
            <a:off x="457200" y="2176780"/>
            <a:ext cx="6182360" cy="2338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Year 1: 20 clients = $48k ARR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Year 2: 200 clients = $480k ARR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Year 3: 1000 clients = $2.4M ARR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UK potential (5% market) = $500M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lide_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3197225" cy="1291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FFFF"/>
                </a:solidFill>
              </a:defRPr>
            </a:pPr>
            <a:r>
              <a:rPr sz="6000"/>
              <a:t>Roadmap</a:t>
            </a:r>
            <a:endParaRPr sz="6000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5875655" cy="28301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Q3 2025 → Website + Pitch Deck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Q4 2025 → MVP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Q1 2026 → First pilots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Q2 2026 → Seed ($0.5–1M)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2026–27 → UK/EU scaling</a:t>
            </a:r>
            <a:endParaRPr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lide_1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FFFF"/>
                </a:solidFill>
              </a:defRPr>
            </a:pPr>
            <a:r>
              <a:t>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8060" y="6292215"/>
            <a:ext cx="8408035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rPr sz="2400"/>
              <a:t>• JV (Founder): Engineer, 8 years (drones, security systems)</a:t>
            </a:r>
            <a:endParaRPr sz="24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2400"/>
              <a:t>• Looking for: CTO (AI/ML), Advisor (security), Business co-founder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lide_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010" y="274320"/>
            <a:ext cx="1314450" cy="1291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FFFF"/>
                </a:solidFill>
              </a:defRPr>
            </a:pPr>
            <a:r>
              <a:rPr sz="6000"/>
              <a:t>Ask</a:t>
            </a:r>
            <a:endParaRPr sz="6000"/>
          </a:p>
        </p:txBody>
      </p:sp>
      <p:sp>
        <p:nvSpPr>
          <p:cNvPr id="4" name="TextBox 3"/>
          <p:cNvSpPr txBox="1"/>
          <p:nvPr/>
        </p:nvSpPr>
        <p:spPr>
          <a:xfrm>
            <a:off x="3296285" y="3482975"/>
            <a:ext cx="10720070" cy="1845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Funding: $50–100k for MVP &amp; pilots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Support: mentorship + accelerator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Opportunity: enter the emerging autonomous security market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lide_1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23005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FFFF"/>
                </a:solidFill>
              </a:defRPr>
            </a:pPr>
            <a:r>
              <a:t>Risks &amp; Mitigation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6500" y="1981835"/>
            <a:ext cx="7537450" cy="583057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rPr lang="ru-RU"/>
              <a:t>            </a:t>
            </a:r>
            <a:r>
              <a:rPr lang="ru-RU" sz="2800"/>
              <a:t>     </a:t>
            </a:r>
            <a:r>
              <a:rPr sz="2800"/>
              <a:t>1. Tech</a:t>
            </a:r>
            <a:r>
              <a:t> </a:t>
            </a:r>
            <a:r>
              <a:rPr lang="ru-RU"/>
              <a:t>    </a:t>
            </a:r>
            <a:r>
              <a:t> </a:t>
            </a:r>
            <a:r>
              <a:rPr lang="ru-RU"/>
              <a:t>                          </a:t>
            </a:r>
            <a:r>
              <a:rPr sz="2800"/>
              <a:t>MVP with existing drones</a:t>
            </a:r>
            <a:br>
              <a:rPr sz="2400"/>
            </a:br>
            <a:br>
              <a:rPr sz="2400"/>
            </a:br>
            <a:endParaRPr sz="24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ru-RU"/>
              <a:t>           </a:t>
            </a:r>
            <a:r>
              <a:rPr sz="2800"/>
              <a:t>2. Finance</a:t>
            </a:r>
            <a:r>
              <a:rPr lang="ru-RU" sz="2800"/>
              <a:t> </a:t>
            </a:r>
            <a:r>
              <a:t> </a:t>
            </a:r>
            <a:r>
              <a:rPr lang="ru-RU"/>
              <a:t>                              </a:t>
            </a:r>
            <a:r>
              <a:rPr sz="2800"/>
              <a:t>phased funding, HaaS</a:t>
            </a:r>
            <a:endParaRPr sz="2800"/>
          </a:p>
          <a:p>
            <a:pPr>
              <a:defRPr sz="2000">
                <a:solidFill>
                  <a:srgbClr val="FFFFFF"/>
                </a:solidFill>
              </a:defRPr>
            </a:pPr>
            <a:br/>
            <a:br/>
            <a:r>
              <a:rPr lang="ru-RU"/>
              <a:t>             </a:t>
            </a:r>
            <a:r>
              <a:rPr lang="ru-RU" sz="2800"/>
              <a:t>   </a:t>
            </a:r>
            <a:r>
              <a:rPr sz="2800"/>
              <a:t>3. Legal</a:t>
            </a:r>
            <a:r>
              <a:t> </a:t>
            </a:r>
            <a:r>
              <a:rPr lang="ru-RU"/>
              <a:t>   </a:t>
            </a:r>
            <a:r>
              <a:t> </a:t>
            </a:r>
            <a:r>
              <a:rPr lang="ru-RU"/>
              <a:t>                           </a:t>
            </a:r>
            <a:r>
              <a:rPr sz="2800"/>
              <a:t>private territory pilots</a:t>
            </a:r>
            <a:br>
              <a:rPr sz="2800"/>
            </a:br>
            <a:endParaRPr sz="2800"/>
          </a:p>
          <a:p>
            <a:pPr>
              <a:defRPr sz="2000">
                <a:solidFill>
                  <a:srgbClr val="FFFFFF"/>
                </a:solidFill>
              </a:defRPr>
            </a:pPr>
            <a:br>
              <a:rPr sz="2800"/>
            </a:br>
            <a:r>
              <a:rPr sz="2800"/>
              <a:t>4. Competition</a:t>
            </a:r>
            <a:r>
              <a:rPr lang="ru-RU"/>
              <a:t> </a:t>
            </a:r>
            <a:r>
              <a:t> </a:t>
            </a:r>
            <a:r>
              <a:rPr lang="ru-RU"/>
              <a:t>                              </a:t>
            </a:r>
            <a:r>
              <a:rPr sz="2800"/>
              <a:t>mass-market B2C</a:t>
            </a:r>
            <a:endParaRPr sz="2800"/>
          </a:p>
          <a:p>
            <a:pPr>
              <a:defRPr sz="2000">
                <a:solidFill>
                  <a:srgbClr val="FFFFFF"/>
                </a:solidFill>
              </a:defRPr>
            </a:pPr>
            <a:br/>
            <a:br/>
            <a:r>
              <a:rPr lang="ru-RU"/>
              <a:t>                 </a:t>
            </a:r>
            <a:r>
              <a:rPr sz="2800"/>
              <a:t>5. Team</a:t>
            </a:r>
            <a:r>
              <a:t> </a:t>
            </a:r>
            <a:r>
              <a:rPr lang="ru-RU"/>
              <a:t>                               </a:t>
            </a:r>
            <a:r>
              <a:rPr sz="2800"/>
              <a:t>attract CTO &amp; advisors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lide_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2859405" cy="1291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FFFF"/>
                </a:solidFill>
              </a:defRPr>
            </a:pPr>
            <a:r>
              <a:rPr sz="6000"/>
              <a:t>Problem</a:t>
            </a:r>
            <a:endParaRPr sz="6000"/>
          </a:p>
        </p:txBody>
      </p:sp>
      <p:sp>
        <p:nvSpPr>
          <p:cNvPr id="4" name="TextBox 3"/>
          <p:cNvSpPr txBox="1"/>
          <p:nvPr/>
        </p:nvSpPr>
        <p:spPr>
          <a:xfrm>
            <a:off x="3666490" y="6226810"/>
            <a:ext cx="10437495" cy="1845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Private security is too expensive ($1.5k–2k/month in the UK)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Cameras &amp; alarms only record incidents, don’t prevent them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Crime is rising: +18% burglaries in 2025 (UK)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lide_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05500" y="-313690"/>
            <a:ext cx="2818765" cy="1291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FFFF"/>
                </a:solidFill>
              </a:defRPr>
            </a:pPr>
            <a:r>
              <a:rPr sz="6000"/>
              <a:t>Solution</a:t>
            </a:r>
            <a:endParaRPr sz="6000"/>
          </a:p>
        </p:txBody>
      </p:sp>
      <p:sp>
        <p:nvSpPr>
          <p:cNvPr id="4" name="TextBox 3"/>
          <p:cNvSpPr txBox="1"/>
          <p:nvPr/>
        </p:nvSpPr>
        <p:spPr>
          <a:xfrm>
            <a:off x="177165" y="5791200"/>
            <a:ext cx="8547100" cy="1845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AI-powered autonomous drone patrols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24/7 protection at 5× lower cost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Seamless integration with alarms &amp; smart homes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lide_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4830445" cy="1291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FFFF"/>
                </a:solidFill>
              </a:defRPr>
            </a:pPr>
            <a:r>
              <a:rPr sz="6000"/>
              <a:t>Product (MVP)</a:t>
            </a:r>
            <a:endParaRPr sz="6000"/>
          </a:p>
        </p:txBody>
      </p:sp>
      <p:sp>
        <p:nvSpPr>
          <p:cNvPr id="4" name="TextBox 3"/>
          <p:cNvSpPr txBox="1"/>
          <p:nvPr/>
        </p:nvSpPr>
        <p:spPr>
          <a:xfrm>
            <a:off x="1056640" y="5551805"/>
            <a:ext cx="12517120" cy="1845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Off-the-shelf drone + proprietary software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Features: autonomous patrols, human/motion detection, real-time alerts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Next: charging station, intruder tracking, voice warnings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lide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0"/>
            <a:ext cx="3742690" cy="1291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FFFF"/>
                </a:solidFill>
              </a:defRPr>
            </a:pPr>
            <a:r>
              <a:rPr sz="6000"/>
              <a:t>Technology</a:t>
            </a:r>
            <a:endParaRPr sz="6000"/>
          </a:p>
        </p:txBody>
      </p:sp>
      <p:sp>
        <p:nvSpPr>
          <p:cNvPr id="4" name="TextBox 3"/>
          <p:cNvSpPr txBox="1"/>
          <p:nvPr/>
        </p:nvSpPr>
        <p:spPr>
          <a:xfrm>
            <a:off x="2729865" y="5159375"/>
            <a:ext cx="6064250" cy="2338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Computer Vision (YOLOv8/9)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Edge AI processing on-board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Cloud analytics + mobile app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IoT &amp; Smart Home integration API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lide_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133600"/>
            <a:ext cx="8141335" cy="28301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Global Security Market: $240B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Drone Security Market: $10B (20% CAGR)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Segments: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  – B2C: homes, farms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  – B2B: warehouses, construction, logistics hubs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lide_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FFFF"/>
                </a:solidFill>
              </a:defRPr>
            </a:pPr>
            <a:r>
              <a:t>Competitors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• Guards → expensive, limited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Cameras → cheap, but reactive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Drone startups (Sunflower Labs, Azur) → high-cost, B2B niche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AegisAI → affordable, scalable, B2C+B2B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lide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0"/>
            <a:ext cx="8242935" cy="1291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FFFF"/>
                </a:solidFill>
              </a:defRPr>
            </a:pPr>
            <a:r>
              <a:rPr sz="6000"/>
              <a:t>Unique Value Proposition</a:t>
            </a:r>
            <a:endParaRPr sz="6000"/>
          </a:p>
        </p:txBody>
      </p:sp>
      <p:sp>
        <p:nvSpPr>
          <p:cNvPr id="4" name="TextBox 3"/>
          <p:cNvSpPr txBox="1"/>
          <p:nvPr/>
        </p:nvSpPr>
        <p:spPr>
          <a:xfrm>
            <a:off x="4480560" y="5390515"/>
            <a:ext cx="5669280" cy="2338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5× cheaper than guards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Works 24/7 without fatigue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Scalable across drones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Plug &amp; play setup in 15 minutes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lide_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5139055" cy="1291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FFFF"/>
                </a:solidFill>
              </a:defRPr>
            </a:pPr>
            <a:r>
              <a:rPr sz="6000"/>
              <a:t>Business Model</a:t>
            </a:r>
            <a:endParaRPr sz="6000"/>
          </a:p>
        </p:txBody>
      </p:sp>
      <p:sp>
        <p:nvSpPr>
          <p:cNvPr id="4" name="TextBox 3"/>
          <p:cNvSpPr txBox="1"/>
          <p:nvPr/>
        </p:nvSpPr>
        <p:spPr>
          <a:xfrm>
            <a:off x="6530975" y="5180965"/>
            <a:ext cx="7642225" cy="28301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Subscription: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  – B2C: $200/month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  – B2B: $500–1000/month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Hardware-as-a-Service (rental)</a:t>
            </a:r>
            <a:endParaRPr sz="32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200"/>
              <a:t>• Upsell: advanced AI modules, analytics, SLA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2269</Words>
  <Application>WPS Presentation</Application>
  <PresentationFormat>On-screen Show 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JV-Vo</cp:lastModifiedBy>
  <cp:revision>4</cp:revision>
  <dcterms:created xsi:type="dcterms:W3CDTF">2013-01-27T09:14:00Z</dcterms:created>
  <dcterms:modified xsi:type="dcterms:W3CDTF">2025-08-21T18:43:55Z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476D90DA10F64467A17F8E4F33F363CB_13</vt:lpwstr>
  </property>
  <property fmtid="{D5CDD505-2E9C-101B-9397-08002B2CF9AE}" pid="3" name="KSOProductBuildVer">
    <vt:lpwstr>1049-12.2.0.21936</vt:lpwstr>
  </property>
</Properties>
</file>