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110" autoAdjust="0"/>
    <p:restoredTop sz="94643"/>
  </p:normalViewPr>
  <p:slideViewPr>
    <p:cSldViewPr snapToGrid="0" snapToObjects="1">
      <p:cViewPr>
        <p:scale>
          <a:sx n="130" d="100"/>
          <a:sy n="13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807C3-56BF-EB4D-A8F7-15F18DEFE101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5B0CD-CCA5-9041-B482-F66E7B114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62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E8812-7672-F044-974F-D86395754CA8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39BBD-920F-FE4C-B6E5-3782B290E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77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E8812-7672-F044-974F-D86395754CA8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39BBD-920F-FE4C-B6E5-3782B290E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E8812-7672-F044-974F-D86395754CA8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39BBD-920F-FE4C-B6E5-3782B290E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407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E8812-7672-F044-974F-D86395754CA8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39BBD-920F-FE4C-B6E5-3782B290E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86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E8812-7672-F044-974F-D86395754CA8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39BBD-920F-FE4C-B6E5-3782B290E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59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E8812-7672-F044-974F-D86395754CA8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39BBD-920F-FE4C-B6E5-3782B290E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02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E8812-7672-F044-974F-D86395754CA8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39BBD-920F-FE4C-B6E5-3782B290E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78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E8812-7672-F044-974F-D86395754CA8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39BBD-920F-FE4C-B6E5-3782B290E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025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E8812-7672-F044-974F-D86395754CA8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39BBD-920F-FE4C-B6E5-3782B290E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69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E8812-7672-F044-974F-D86395754CA8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39BBD-920F-FE4C-B6E5-3782B290E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75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E8812-7672-F044-974F-D86395754CA8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39BBD-920F-FE4C-B6E5-3782B290E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98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E8812-7672-F044-974F-D86395754CA8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39BBD-920F-FE4C-B6E5-3782B290E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899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950363" y="3107527"/>
            <a:ext cx="6786550" cy="57149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64842" y="5289482"/>
            <a:ext cx="16097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Evaluation</a:t>
            </a:r>
            <a:r>
              <a:rPr lang="en-US" sz="1100" dirty="0" smtClean="0"/>
              <a:t> (01/04/2018)</a:t>
            </a:r>
            <a:endParaRPr 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640430" y="205349"/>
            <a:ext cx="18150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 smtClean="0"/>
              <a:t>Feasibility </a:t>
            </a:r>
            <a:r>
              <a:rPr lang="en-US" sz="1100" i="1" dirty="0" smtClean="0"/>
              <a:t>(01/10/2017)</a:t>
            </a:r>
            <a:r>
              <a:rPr lang="en-US" sz="1100" b="1" i="1" dirty="0" smtClean="0"/>
              <a:t> </a:t>
            </a:r>
            <a:endParaRPr lang="en-US" sz="1100" b="1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637348" y="1126318"/>
            <a:ext cx="34964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/>
              <a:t>Discovery</a:t>
            </a:r>
            <a:r>
              <a:rPr lang="en-US" sz="1100" i="1" dirty="0" smtClean="0"/>
              <a:t> (26/01/2018) </a:t>
            </a:r>
            <a:r>
              <a:rPr lang="en-US" sz="1100" i="1" u="sng" dirty="0" smtClean="0"/>
              <a:t>* time allowed for January Exams</a:t>
            </a:r>
            <a:endParaRPr lang="en-US" sz="1100" i="1" u="sng" dirty="0"/>
          </a:p>
        </p:txBody>
      </p:sp>
      <p:sp>
        <p:nvSpPr>
          <p:cNvPr id="19" name="TextBox 18"/>
          <p:cNvSpPr txBox="1"/>
          <p:nvPr/>
        </p:nvSpPr>
        <p:spPr>
          <a:xfrm>
            <a:off x="637348" y="2328863"/>
            <a:ext cx="14991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/>
              <a:t>Delivery</a:t>
            </a:r>
            <a:r>
              <a:rPr lang="en-US" sz="1100" i="1" dirty="0" smtClean="0"/>
              <a:t> (16/02/2018)</a:t>
            </a:r>
            <a:endParaRPr lang="en-US" sz="1100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637348" y="6398767"/>
            <a:ext cx="22284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/>
              <a:t>Demonstration Event </a:t>
            </a:r>
            <a:r>
              <a:rPr lang="en-US" sz="1100" i="1" dirty="0" smtClean="0"/>
              <a:t>(03/05/2018)</a:t>
            </a:r>
            <a:endParaRPr lang="en-US" sz="11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888415" y="411599"/>
            <a:ext cx="4695516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100" dirty="0" smtClean="0">
                <a:solidFill>
                  <a:srgbClr val="FF0000"/>
                </a:solidFill>
              </a:rPr>
              <a:t>(2/5</a:t>
            </a:r>
            <a:r>
              <a:rPr lang="en-GB" sz="1100" dirty="0" smtClean="0">
                <a:solidFill>
                  <a:srgbClr val="FF0000"/>
                </a:solidFill>
              </a:rPr>
              <a:t>) </a:t>
            </a:r>
            <a:r>
              <a:rPr lang="en-GB" sz="1100" dirty="0" smtClean="0"/>
              <a:t>Investigate video processing techniques for facial and object detection</a:t>
            </a:r>
          </a:p>
          <a:p>
            <a:pPr marL="171450" indent="-1714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100" dirty="0" smtClean="0">
                <a:solidFill>
                  <a:srgbClr val="FF0000"/>
                </a:solidFill>
              </a:rPr>
              <a:t>(2/2</a:t>
            </a:r>
            <a:r>
              <a:rPr lang="en-GB" sz="1100" dirty="0" smtClean="0">
                <a:solidFill>
                  <a:srgbClr val="FF0000"/>
                </a:solidFill>
              </a:rPr>
              <a:t>) </a:t>
            </a:r>
            <a:r>
              <a:rPr lang="en-GB" sz="1100" dirty="0" smtClean="0"/>
              <a:t>Investigate </a:t>
            </a:r>
            <a:r>
              <a:rPr lang="en-GB" sz="1100" dirty="0"/>
              <a:t>best available software for video processing</a:t>
            </a:r>
          </a:p>
          <a:p>
            <a:pPr marL="171450" indent="-1714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100" dirty="0" smtClean="0">
                <a:solidFill>
                  <a:srgbClr val="FF0000"/>
                </a:solidFill>
              </a:rPr>
              <a:t>(1/7</a:t>
            </a:r>
            <a:r>
              <a:rPr lang="en-GB" sz="1100" dirty="0" smtClean="0">
                <a:solidFill>
                  <a:srgbClr val="FF0000"/>
                </a:solidFill>
              </a:rPr>
              <a:t>) </a:t>
            </a:r>
            <a:r>
              <a:rPr lang="en-GB" sz="1100" dirty="0" smtClean="0"/>
              <a:t>Investigate </a:t>
            </a:r>
            <a:r>
              <a:rPr lang="en-GB" sz="1100" dirty="0"/>
              <a:t>unsupervised learning models for anomaly detection</a:t>
            </a:r>
          </a:p>
          <a:p>
            <a:pPr marL="171450" indent="-1714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100" smtClean="0">
                <a:solidFill>
                  <a:srgbClr val="FF0000"/>
                </a:solidFill>
              </a:rPr>
              <a:t>(1/3</a:t>
            </a:r>
            <a:r>
              <a:rPr lang="en-GB" sz="1100" dirty="0" smtClean="0">
                <a:solidFill>
                  <a:srgbClr val="FF0000"/>
                </a:solidFill>
              </a:rPr>
              <a:t>) </a:t>
            </a:r>
            <a:r>
              <a:rPr lang="en-GB" sz="1100" dirty="0" smtClean="0"/>
              <a:t>Investigate </a:t>
            </a:r>
            <a:r>
              <a:rPr lang="en-GB" sz="1100" dirty="0"/>
              <a:t>best software for providing machine learning models</a:t>
            </a:r>
          </a:p>
          <a:p>
            <a:pPr marL="171450" indent="-171450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GB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888415" y="1391595"/>
            <a:ext cx="55964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Clr>
                <a:schemeClr val="accent4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GB" sz="1100" dirty="0" smtClean="0">
                <a:solidFill>
                  <a:schemeClr val="accent4">
                    <a:lumMod val="75000"/>
                  </a:schemeClr>
                </a:solidFill>
              </a:rPr>
              <a:t>(5) </a:t>
            </a:r>
            <a:r>
              <a:rPr lang="en-GB" sz="1100" dirty="0" smtClean="0"/>
              <a:t>Develop a video processing PoC with investigated software</a:t>
            </a:r>
          </a:p>
          <a:p>
            <a:pPr marL="171450" indent="-171450">
              <a:buClr>
                <a:schemeClr val="accent4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GB" sz="1100" dirty="0" smtClean="0">
                <a:solidFill>
                  <a:schemeClr val="accent4">
                    <a:lumMod val="75000"/>
                  </a:schemeClr>
                </a:solidFill>
              </a:rPr>
              <a:t>(5) </a:t>
            </a:r>
            <a:r>
              <a:rPr lang="en-GB" sz="1100" dirty="0" smtClean="0"/>
              <a:t>Develop </a:t>
            </a:r>
            <a:r>
              <a:rPr lang="en-GB" sz="1100" dirty="0"/>
              <a:t>a machine learning PoC with investigated software</a:t>
            </a:r>
          </a:p>
          <a:p>
            <a:pPr marL="171450" indent="-171450">
              <a:buClr>
                <a:schemeClr val="accent4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GB" sz="1100" dirty="0" smtClean="0">
                <a:solidFill>
                  <a:schemeClr val="accent4">
                    <a:lumMod val="75000"/>
                  </a:schemeClr>
                </a:solidFill>
              </a:rPr>
              <a:t>(3) </a:t>
            </a:r>
            <a:r>
              <a:rPr lang="en-GB" sz="1100" dirty="0" smtClean="0"/>
              <a:t>Develop </a:t>
            </a:r>
            <a:r>
              <a:rPr lang="en-GB" sz="1100" dirty="0"/>
              <a:t>a messaging service layer for service communication PoC</a:t>
            </a:r>
          </a:p>
          <a:p>
            <a:pPr marL="171450" indent="-171450">
              <a:buClr>
                <a:schemeClr val="accent4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GB" sz="1100" dirty="0" smtClean="0">
                <a:solidFill>
                  <a:schemeClr val="accent4">
                    <a:lumMod val="75000"/>
                  </a:schemeClr>
                </a:solidFill>
              </a:rPr>
              <a:t>(2) </a:t>
            </a:r>
            <a:r>
              <a:rPr lang="en-GB" sz="1100" dirty="0" smtClean="0"/>
              <a:t>Develop </a:t>
            </a:r>
            <a:r>
              <a:rPr lang="en-GB" sz="1100" dirty="0"/>
              <a:t>a web user interface </a:t>
            </a:r>
            <a:r>
              <a:rPr lang="en-GB" sz="1100" dirty="0" smtClean="0"/>
              <a:t>PoC</a:t>
            </a:r>
          </a:p>
          <a:p>
            <a:pPr marL="171450" indent="-171450">
              <a:buClr>
                <a:schemeClr val="accent4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GB" sz="1100" dirty="0" smtClean="0">
                <a:solidFill>
                  <a:schemeClr val="accent4">
                    <a:lumMod val="75000"/>
                  </a:schemeClr>
                </a:solidFill>
              </a:rPr>
              <a:t>(3) </a:t>
            </a:r>
            <a:r>
              <a:rPr lang="en-GB" sz="1100" dirty="0" smtClean="0"/>
              <a:t>Develop </a:t>
            </a:r>
            <a:r>
              <a:rPr lang="en-GB" sz="1100" dirty="0"/>
              <a:t>Continuous Integration infrastructure and production infrastructure </a:t>
            </a:r>
            <a:r>
              <a:rPr lang="en-GB" sz="1100" dirty="0" smtClean="0"/>
              <a:t>capabilities</a:t>
            </a:r>
            <a:endParaRPr lang="en-GB" sz="1100" dirty="0"/>
          </a:p>
          <a:p>
            <a:pPr marL="171450" indent="-171450">
              <a:buClr>
                <a:schemeClr val="accent4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GB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888415" y="2669230"/>
            <a:ext cx="5179623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GB" sz="1100" dirty="0" smtClean="0">
                <a:solidFill>
                  <a:schemeClr val="accent6">
                    <a:lumMod val="75000"/>
                  </a:schemeClr>
                </a:solidFill>
              </a:rPr>
              <a:t>(3) </a:t>
            </a:r>
            <a:r>
              <a:rPr lang="en-GB" sz="1100" dirty="0" smtClean="0"/>
              <a:t>Requirement: Build tests cases to deem success of system</a:t>
            </a:r>
          </a:p>
          <a:p>
            <a:pPr marL="171450" indent="-1714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GB" sz="1100" dirty="0" smtClean="0">
                <a:solidFill>
                  <a:schemeClr val="accent6">
                    <a:lumMod val="75000"/>
                  </a:schemeClr>
                </a:solidFill>
              </a:rPr>
              <a:t>(4) </a:t>
            </a:r>
            <a:r>
              <a:rPr lang="en-GB" sz="1100" dirty="0" smtClean="0"/>
              <a:t>Feature</a:t>
            </a:r>
            <a:r>
              <a:rPr lang="en-GB" sz="1100" dirty="0"/>
              <a:t>: Extrapolate necessary and useful features from video processing </a:t>
            </a:r>
            <a:r>
              <a:rPr lang="en-GB" sz="1100" dirty="0" smtClean="0"/>
              <a:t>service</a:t>
            </a:r>
          </a:p>
          <a:p>
            <a:pPr marL="171450" indent="-1714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GB" sz="1100" dirty="0" smtClean="0">
                <a:solidFill>
                  <a:schemeClr val="accent6">
                    <a:lumMod val="75000"/>
                  </a:schemeClr>
                </a:solidFill>
              </a:rPr>
              <a:t>(3) </a:t>
            </a:r>
            <a:r>
              <a:rPr lang="en-GB" sz="1100" dirty="0" smtClean="0"/>
              <a:t>Feature</a:t>
            </a:r>
            <a:r>
              <a:rPr lang="en-GB" sz="1100" dirty="0"/>
              <a:t>: Configure known users for facial recognition in video processing service</a:t>
            </a:r>
          </a:p>
          <a:p>
            <a:pPr marL="171450" indent="-1714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GB" sz="1100" dirty="0" smtClean="0">
                <a:solidFill>
                  <a:schemeClr val="accent6">
                    <a:lumMod val="75000"/>
                  </a:schemeClr>
                </a:solidFill>
              </a:rPr>
              <a:t>(7) </a:t>
            </a:r>
            <a:r>
              <a:rPr lang="en-GB" sz="1100" dirty="0" smtClean="0"/>
              <a:t>Feature</a:t>
            </a:r>
            <a:r>
              <a:rPr lang="en-GB" sz="1100" dirty="0"/>
              <a:t>: Machine learning model combination exploring for best results</a:t>
            </a:r>
          </a:p>
          <a:p>
            <a:pPr marL="171450" indent="-1714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GB" sz="1100" dirty="0" smtClean="0">
                <a:solidFill>
                  <a:schemeClr val="accent6">
                    <a:lumMod val="75000"/>
                  </a:schemeClr>
                </a:solidFill>
              </a:rPr>
              <a:t>(3) </a:t>
            </a:r>
            <a:r>
              <a:rPr lang="en-GB" sz="1100" dirty="0" smtClean="0"/>
              <a:t>Feature</a:t>
            </a:r>
            <a:r>
              <a:rPr lang="en-GB" sz="1100" dirty="0"/>
              <a:t>: Build and tune machine learning models for behaviour classification</a:t>
            </a:r>
          </a:p>
          <a:p>
            <a:pPr marL="171450" indent="-1714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GB" sz="1100" dirty="0" smtClean="0">
                <a:solidFill>
                  <a:schemeClr val="accent6">
                    <a:lumMod val="75000"/>
                  </a:schemeClr>
                </a:solidFill>
              </a:rPr>
              <a:t>(5) </a:t>
            </a:r>
            <a:r>
              <a:rPr lang="en-GB" sz="1100" dirty="0" smtClean="0"/>
              <a:t>Feature</a:t>
            </a:r>
            <a:r>
              <a:rPr lang="en-GB" sz="1100" dirty="0"/>
              <a:t>: Display recorded event statistics in the web user interface </a:t>
            </a:r>
          </a:p>
          <a:p>
            <a:pPr marL="171450" indent="-1714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GB" sz="1100" dirty="0" smtClean="0">
                <a:solidFill>
                  <a:schemeClr val="accent6">
                    <a:lumMod val="75000"/>
                  </a:schemeClr>
                </a:solidFill>
              </a:rPr>
              <a:t>(7) </a:t>
            </a:r>
            <a:r>
              <a:rPr lang="en-GB" sz="1100" dirty="0" smtClean="0"/>
              <a:t>Requirement</a:t>
            </a:r>
            <a:r>
              <a:rPr lang="en-GB" sz="1100" dirty="0"/>
              <a:t>: Develop load testing capability to allow system benchmarking</a:t>
            </a:r>
          </a:p>
          <a:p>
            <a:pPr marL="171450" indent="-1714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GB" sz="1100" dirty="0"/>
          </a:p>
          <a:p>
            <a:pPr marL="171450" indent="-1714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GB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887490" y="4625425"/>
            <a:ext cx="49135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GB" sz="1100" dirty="0" smtClean="0">
                <a:solidFill>
                  <a:schemeClr val="accent6">
                    <a:lumMod val="75000"/>
                  </a:schemeClr>
                </a:solidFill>
              </a:rPr>
              <a:t>(2) </a:t>
            </a:r>
            <a:r>
              <a:rPr lang="en-GB" sz="1100" dirty="0" smtClean="0"/>
              <a:t>Feature: Allow multiple cameras to simultaneously stream</a:t>
            </a:r>
          </a:p>
          <a:p>
            <a:pPr marL="171450" indent="-1714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GB" sz="1100" dirty="0" smtClean="0">
                <a:solidFill>
                  <a:schemeClr val="accent6">
                    <a:lumMod val="75000"/>
                  </a:schemeClr>
                </a:solidFill>
              </a:rPr>
              <a:t>(9) </a:t>
            </a:r>
            <a:r>
              <a:rPr lang="en-GB" sz="1100" dirty="0" smtClean="0"/>
              <a:t>Feature</a:t>
            </a:r>
            <a:r>
              <a:rPr lang="en-GB" sz="1100" dirty="0"/>
              <a:t>: Allow communication to camera to store video if anomaly detected</a:t>
            </a:r>
          </a:p>
          <a:p>
            <a:pPr marL="171450" indent="-1714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GB" sz="1100" dirty="0" smtClean="0">
                <a:solidFill>
                  <a:schemeClr val="accent6">
                    <a:lumMod val="75000"/>
                  </a:schemeClr>
                </a:solidFill>
              </a:rPr>
              <a:t>(4) </a:t>
            </a:r>
            <a:r>
              <a:rPr lang="en-GB" sz="1100" dirty="0" smtClean="0"/>
              <a:t>Feature</a:t>
            </a:r>
            <a:r>
              <a:rPr lang="en-GB" sz="1100" dirty="0"/>
              <a:t>: Alert sending on anomaly detection</a:t>
            </a:r>
          </a:p>
          <a:p>
            <a:pPr marL="171450" indent="-1714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GB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631478" y="4363815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Minimum Viable Product</a:t>
            </a:r>
            <a:r>
              <a:rPr lang="en-US" sz="1100" dirty="0" smtClean="0"/>
              <a:t> (23/03/2018)</a:t>
            </a:r>
            <a:endParaRPr lang="en-US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887490" y="5494082"/>
            <a:ext cx="4865434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GB" sz="1100" dirty="0" smtClean="0">
                <a:solidFill>
                  <a:schemeClr val="accent6">
                    <a:lumMod val="75000"/>
                  </a:schemeClr>
                </a:solidFill>
              </a:rPr>
              <a:t>(3) </a:t>
            </a:r>
            <a:r>
              <a:rPr lang="en-GB" sz="1100" dirty="0" smtClean="0"/>
              <a:t>Use Case: Run system against test cases collecting meta data</a:t>
            </a:r>
          </a:p>
          <a:p>
            <a:pPr marL="171450" indent="-1714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GB" sz="1100" dirty="0" smtClean="0">
                <a:solidFill>
                  <a:schemeClr val="accent6">
                    <a:lumMod val="75000"/>
                  </a:schemeClr>
                </a:solidFill>
              </a:rPr>
              <a:t>(5) </a:t>
            </a:r>
            <a:r>
              <a:rPr lang="en-GB" sz="1100" dirty="0" smtClean="0"/>
              <a:t>Evaluate</a:t>
            </a:r>
            <a:r>
              <a:rPr lang="en-GB" sz="1100" dirty="0"/>
              <a:t>: Accuracy of system analysing final machine learning </a:t>
            </a:r>
            <a:r>
              <a:rPr lang="en-GB" sz="1100" dirty="0" smtClean="0"/>
              <a:t>configuration</a:t>
            </a:r>
          </a:p>
          <a:p>
            <a:pPr marL="171450" indent="-1714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GB" sz="1100" dirty="0" smtClean="0">
                <a:solidFill>
                  <a:schemeClr val="accent6">
                    <a:lumMod val="75000"/>
                  </a:schemeClr>
                </a:solidFill>
              </a:rPr>
              <a:t>(4) </a:t>
            </a:r>
            <a:r>
              <a:rPr lang="en-GB" sz="1100" dirty="0" smtClean="0"/>
              <a:t>Evaluate</a:t>
            </a:r>
            <a:r>
              <a:rPr lang="en-GB" sz="1100" dirty="0"/>
              <a:t>: Performance of system in processing video and events</a:t>
            </a:r>
          </a:p>
          <a:p>
            <a:pPr marL="171450" indent="-1714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GB" sz="1100" dirty="0" smtClean="0">
                <a:solidFill>
                  <a:schemeClr val="accent6">
                    <a:lumMod val="75000"/>
                  </a:schemeClr>
                </a:solidFill>
              </a:rPr>
              <a:t>(4) </a:t>
            </a:r>
            <a:r>
              <a:rPr lang="en-GB" sz="1100" dirty="0" smtClean="0"/>
              <a:t>Evaluate</a:t>
            </a:r>
            <a:r>
              <a:rPr lang="en-GB" sz="1100" dirty="0"/>
              <a:t>: Storage required to provide anomaly detection service </a:t>
            </a:r>
          </a:p>
          <a:p>
            <a:pPr marL="171450" indent="-1714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GB" sz="1100" dirty="0" smtClean="0">
                <a:solidFill>
                  <a:schemeClr val="accent6">
                    <a:lumMod val="75000"/>
                  </a:schemeClr>
                </a:solidFill>
              </a:rPr>
              <a:t>(5) </a:t>
            </a:r>
            <a:r>
              <a:rPr lang="en-GB" sz="1100" dirty="0" smtClean="0"/>
              <a:t>Requirement</a:t>
            </a:r>
            <a:r>
              <a:rPr lang="en-GB" sz="1100" dirty="0"/>
              <a:t>: Project </a:t>
            </a:r>
            <a:r>
              <a:rPr lang="en-GB" sz="1100" dirty="0" smtClean="0"/>
              <a:t>Poster </a:t>
            </a:r>
            <a:endParaRPr lang="en-GB" sz="1100" dirty="0"/>
          </a:p>
        </p:txBody>
      </p:sp>
      <p:sp>
        <p:nvSpPr>
          <p:cNvPr id="37" name="TextBox 36"/>
          <p:cNvSpPr txBox="1"/>
          <p:nvPr/>
        </p:nvSpPr>
        <p:spPr>
          <a:xfrm>
            <a:off x="9153637" y="329961"/>
            <a:ext cx="277897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Key: </a:t>
            </a:r>
          </a:p>
          <a:p>
            <a:r>
              <a:rPr lang="en-GB" sz="1100" dirty="0" smtClean="0"/>
              <a:t>(Number) : The complexity points estimated for the task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731071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334</Words>
  <Application>Microsoft Macintosh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Honour (UG)</dc:creator>
  <cp:lastModifiedBy>Joe Honour (UG)</cp:lastModifiedBy>
  <cp:revision>13</cp:revision>
  <dcterms:created xsi:type="dcterms:W3CDTF">2017-11-16T14:14:20Z</dcterms:created>
  <dcterms:modified xsi:type="dcterms:W3CDTF">2017-11-16T19:21:43Z</dcterms:modified>
</cp:coreProperties>
</file>