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8" r:id="rId15"/>
    <p:sldId id="269" r:id="rId16"/>
    <p:sldId id="270" r:id="rId17"/>
    <p:sldId id="271" r:id="rId18"/>
    <p:sldId id="272" r:id="rId19"/>
    <p:sldId id="273" r:id="rId20"/>
    <p:sldId id="274" r:id="rId21"/>
    <p:sldId id="275" r:id="rId22"/>
    <p:sldId id="276" r:id="rId23"/>
    <p:sldId id="278" r:id="rId24"/>
    <p:sldId id="279" r:id="rId25"/>
  </p:sldIdLst>
  <p:sldSz cx="9144000" cy="6858000" type="screen4x3"/>
  <p:notesSz cx="6858000" cy="9144000"/>
  <p:embeddedFontLst>
    <p:embeddedFont>
      <p:font typeface="Libre Baskerville"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7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48396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94" name="Google Shape;1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0" name="Google Shape;2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6" name="Google Shape;2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9" name="Google Shape;2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5" name="Google Shape;22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1" name="Google Shape;2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6" name="Google Shape;23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7" name="Google Shape;24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3" name="Google Shape;2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8" name="Google Shape;25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1" name="Google Shape;2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9" name="Google Shape;1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06d2509b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06d2509b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2" name="Google Shape;162;g406d2509b5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06d2509b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06d2509b5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 name="Google Shape;169;g406d2509b5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06d2509b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06d2509b5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6" name="Google Shape;176;g406d2509b5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2" name="Google Shape;1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8" name="Google Shape;1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24" name="Google Shape;24;p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 name="Google Shape;25;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26" name="Google Shape;26;p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11"/>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27" name="Google Shape;127;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8" name="Google Shape;128;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9" name="Google Shape;129;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33" name="Google Shape;133;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34" name="Google Shape;134;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35" name="Google Shape;135;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1260"/>
              <a:buFont typeface="Noto Sans Symbols"/>
              <a:buNone/>
              <a:defRPr sz="1800" b="1" i="0" u="none" strike="noStrike" cap="none">
                <a:solidFill>
                  <a:schemeClr val="dk2"/>
                </a:solidFill>
                <a:latin typeface="Libre Baskerville"/>
                <a:ea typeface="Libre Baskerville"/>
                <a:cs typeface="Libre Baskerville"/>
                <a:sym typeface="Libre Baskerville"/>
              </a:defRPr>
            </a:lvl1pPr>
            <a:lvl2pPr marR="0" lvl="1" algn="ctr" rtl="0">
              <a:spcBef>
                <a:spcPts val="420"/>
              </a:spcBef>
              <a:spcAft>
                <a:spcPts val="0"/>
              </a:spcAft>
              <a:buClr>
                <a:schemeClr val="accent1"/>
              </a:buClr>
              <a:buSzPts val="1680"/>
              <a:buFont typeface="Noto Sans Symbols"/>
              <a:buNone/>
              <a:defRPr sz="2100" b="0" i="0" u="none" strike="noStrike" cap="none">
                <a:solidFill>
                  <a:schemeClr val="dk1"/>
                </a:solidFill>
                <a:latin typeface="Libre Baskerville"/>
                <a:ea typeface="Libre Baskerville"/>
                <a:cs typeface="Libre Baskerville"/>
                <a:sym typeface="Libre Baskerville"/>
              </a:defRPr>
            </a:lvl2pPr>
            <a:lvl3pPr marR="0" lvl="2" algn="ctr" rtl="0">
              <a:spcBef>
                <a:spcPts val="360"/>
              </a:spcBef>
              <a:spcAft>
                <a:spcPts val="0"/>
              </a:spcAft>
              <a:buClr>
                <a:srgbClr val="DE7530"/>
              </a:buClr>
              <a:buSzPts val="1080"/>
              <a:buFont typeface="Noto Sans Symbols"/>
              <a:buNone/>
              <a:defRPr sz="1800" b="0" i="0" u="none" strike="noStrike" cap="none">
                <a:solidFill>
                  <a:schemeClr val="dk1"/>
                </a:solidFill>
                <a:latin typeface="Libre Baskerville"/>
                <a:ea typeface="Libre Baskerville"/>
                <a:cs typeface="Libre Baskerville"/>
                <a:sym typeface="Libre Baskerville"/>
              </a:defRPr>
            </a:lvl3pPr>
            <a:lvl4pPr marR="0" lvl="3" algn="ctr" rtl="0">
              <a:spcBef>
                <a:spcPts val="360"/>
              </a:spcBef>
              <a:spcAft>
                <a:spcPts val="0"/>
              </a:spcAft>
              <a:buClr>
                <a:srgbClr val="FEC2AC"/>
              </a:buClr>
              <a:buSzPts val="1080"/>
              <a:buFont typeface="Noto Sans Symbols"/>
              <a:buNone/>
              <a:defRPr sz="1800" b="0" i="0" u="none" strike="noStrike" cap="none">
                <a:solidFill>
                  <a:schemeClr val="dk1"/>
                </a:solidFill>
                <a:latin typeface="Libre Baskerville"/>
                <a:ea typeface="Libre Baskerville"/>
                <a:cs typeface="Libre Baskerville"/>
                <a:sym typeface="Libre Baskerville"/>
              </a:defRPr>
            </a:lvl4pPr>
            <a:lvl5pPr marR="0" lvl="4" algn="ctr" rtl="0">
              <a:spcBef>
                <a:spcPts val="320"/>
              </a:spcBef>
              <a:spcAft>
                <a:spcPts val="0"/>
              </a:spcAft>
              <a:buClr>
                <a:srgbClr val="BBC9E9"/>
              </a:buClr>
              <a:buSzPts val="1088"/>
              <a:buFont typeface="Noto Sans Symbols"/>
              <a:buNone/>
              <a:defRPr sz="1600" b="0" i="0" u="none" strike="noStrike" cap="none">
                <a:solidFill>
                  <a:schemeClr val="dk1"/>
                </a:solidFill>
                <a:latin typeface="Libre Baskerville"/>
                <a:ea typeface="Libre Baskerville"/>
                <a:cs typeface="Libre Baskerville"/>
                <a:sym typeface="Libre Baskerville"/>
              </a:defRPr>
            </a:lvl5pPr>
            <a:lvl6pPr marR="0" lvl="5" algn="ctr" rtl="0">
              <a:spcBef>
                <a:spcPts val="320"/>
              </a:spcBef>
              <a:spcAft>
                <a:spcPts val="0"/>
              </a:spcAft>
              <a:buClr>
                <a:schemeClr val="accent1"/>
              </a:buClr>
              <a:buSzPts val="1600"/>
              <a:buFont typeface="Libre Baskerville"/>
              <a:buNone/>
              <a:defRPr sz="1600" b="0" i="0" u="none" strike="noStrike" cap="none">
                <a:solidFill>
                  <a:schemeClr val="dk2"/>
                </a:solidFill>
                <a:latin typeface="Libre Baskerville"/>
                <a:ea typeface="Libre Baskerville"/>
                <a:cs typeface="Libre Baskerville"/>
                <a:sym typeface="Libre Baskerville"/>
              </a:defRPr>
            </a:lvl6pPr>
            <a:lvl7pPr marR="0" lvl="6" algn="ctr" rtl="0">
              <a:spcBef>
                <a:spcPts val="280"/>
              </a:spcBef>
              <a:spcAft>
                <a:spcPts val="0"/>
              </a:spcAft>
              <a:buClr>
                <a:srgbClr val="FEC2AC"/>
              </a:buClr>
              <a:buSzPts val="840"/>
              <a:buFont typeface="Noto Sans Symbols"/>
              <a:buNone/>
              <a:defRPr sz="1400" b="0" i="0" u="none" strike="noStrike" cap="none">
                <a:solidFill>
                  <a:schemeClr val="dk2"/>
                </a:solidFill>
                <a:latin typeface="Libre Baskerville"/>
                <a:ea typeface="Libre Baskerville"/>
                <a:cs typeface="Libre Baskerville"/>
                <a:sym typeface="Libre Baskerville"/>
              </a:defRPr>
            </a:lvl7pPr>
            <a:lvl8pPr marR="0" lvl="7" algn="ctr" rtl="0">
              <a:spcBef>
                <a:spcPts val="280"/>
              </a:spcBef>
              <a:spcAft>
                <a:spcPts val="0"/>
              </a:spcAft>
              <a:buClr>
                <a:schemeClr val="accent2"/>
              </a:buClr>
              <a:buSzPts val="1400"/>
              <a:buFont typeface="Libre Baskerville"/>
              <a:buNone/>
              <a:defRPr sz="1400" b="0" i="0" u="none" strike="noStrike" cap="small">
                <a:solidFill>
                  <a:schemeClr val="dk2"/>
                </a:solidFill>
                <a:latin typeface="Libre Baskerville"/>
                <a:ea typeface="Libre Baskerville"/>
                <a:cs typeface="Libre Baskerville"/>
                <a:sym typeface="Libre Baskerville"/>
              </a:defRPr>
            </a:lvl8pPr>
            <a:lvl9pPr marR="0" lvl="8" algn="ctr" rtl="0">
              <a:spcBef>
                <a:spcPts val="280"/>
              </a:spcBef>
              <a:spcAft>
                <a:spcPts val="0"/>
              </a:spcAft>
              <a:buClr>
                <a:srgbClr val="DE7530"/>
              </a:buClr>
              <a:buSzPts val="1400"/>
              <a:buFont typeface="Libre Baskerville"/>
              <a:buNone/>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30" name="Google Shape;30;p3"/>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1" name="Google Shape;31;p3"/>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2" name="Google Shape;32;p3"/>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3" name="Google Shape;33;p3"/>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4" name="Google Shape;34;p3"/>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5" name="Google Shape;35;p3"/>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36" name="Google Shape;36;p3"/>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37" name="Google Shape;37;p3"/>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38" name="Google Shape;38;p3"/>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9" name="Google Shape;39;p3"/>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40" name="Google Shape;40;p3"/>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41" name="Google Shape;41;p3"/>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42" name="Google Shape;42;p3"/>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3"/>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3"/>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3"/>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p3"/>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7" name="Google Shape;47;p3"/>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8" name="Google Shape;48;p3"/>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3" name="Google Shape;53;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54" name="Google Shape;54;p4"/>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55" name="Google Shape;55;p4"/>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9" name="Google Shape;59;p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0" name="Google Shape;60;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61" name="Google Shape;61;p5"/>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2" name="Google Shape;62;p5"/>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3" name="Google Shape;63;p5"/>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lstStyle>
            <a:lvl1pPr marL="457200" marR="0" lvl="0" indent="-228600" algn="l" rtl="0">
              <a:spcBef>
                <a:spcPts val="600"/>
              </a:spcBef>
              <a:spcAft>
                <a:spcPts val="0"/>
              </a:spcAft>
              <a:buClr>
                <a:schemeClr val="accent1"/>
              </a:buClr>
              <a:buSzPts val="1400"/>
              <a:buFont typeface="Noto Sans Symbols"/>
              <a:buNone/>
              <a:defRPr sz="2000" b="1" i="0" u="none" strike="noStrike" cap="none">
                <a:solidFill>
                  <a:srgbClr val="FFFFFF"/>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4" name="Google Shape;64;p5"/>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lstStyle>
            <a:lvl1pPr marL="457200" marR="0" lvl="0" indent="-228600" algn="l" rtl="0">
              <a:spcBef>
                <a:spcPts val="600"/>
              </a:spcBef>
              <a:spcAft>
                <a:spcPts val="0"/>
              </a:spcAft>
              <a:buClr>
                <a:schemeClr val="accent1"/>
              </a:buClr>
              <a:buSzPts val="1400"/>
              <a:buFont typeface="Noto Sans Symbols"/>
              <a:buNone/>
              <a:defRPr sz="2000" b="1" i="0" u="none" strike="noStrike" cap="none">
                <a:solidFill>
                  <a:srgbClr val="FFFFFF"/>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3000"/>
              <a:buFont typeface="Libre Baskerville"/>
              <a:buNone/>
              <a:defRPr sz="3000" b="1" i="0" u="none" strike="noStrike" cap="small">
                <a:solidFill>
                  <a:schemeClr val="lt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6"/>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accent1"/>
              </a:buClr>
              <a:buSzPts val="1260"/>
              <a:buFont typeface="Noto Sans Symbols"/>
              <a:buNone/>
              <a:defRPr sz="1800" b="1" i="0" u="none" strike="noStrike" cap="none">
                <a:solidFill>
                  <a:schemeClr val="lt2"/>
                </a:solidFill>
                <a:latin typeface="Libre Baskerville"/>
                <a:ea typeface="Libre Baskerville"/>
                <a:cs typeface="Libre Baskerville"/>
                <a:sym typeface="Libre Baskerville"/>
              </a:defRPr>
            </a:lvl1pPr>
            <a:lvl2pPr marL="914400" marR="0" lvl="1" indent="-228600" algn="l" rtl="0">
              <a:spcBef>
                <a:spcPts val="360"/>
              </a:spcBef>
              <a:spcAft>
                <a:spcPts val="0"/>
              </a:spcAft>
              <a:buClr>
                <a:schemeClr val="accent1"/>
              </a:buClr>
              <a:buSzPts val="1440"/>
              <a:buFont typeface="Noto Sans Symbols"/>
              <a:buNone/>
              <a:defRPr sz="1800" b="0" i="0" u="none" strike="noStrike" cap="none">
                <a:solidFill>
                  <a:schemeClr val="lt1"/>
                </a:solidFill>
                <a:latin typeface="Libre Baskerville"/>
                <a:ea typeface="Libre Baskerville"/>
                <a:cs typeface="Libre Baskerville"/>
                <a:sym typeface="Libre Baskerville"/>
              </a:defRPr>
            </a:lvl2pPr>
            <a:lvl3pPr marL="1371600" marR="0" lvl="2" indent="-228600" algn="l" rtl="0">
              <a:spcBef>
                <a:spcPts val="320"/>
              </a:spcBef>
              <a:spcAft>
                <a:spcPts val="0"/>
              </a:spcAft>
              <a:buClr>
                <a:srgbClr val="DE7530"/>
              </a:buClr>
              <a:buSzPts val="960"/>
              <a:buFont typeface="Noto Sans Symbols"/>
              <a:buNone/>
              <a:defRPr sz="1600" b="0" i="0" u="none" strike="noStrike" cap="none">
                <a:solidFill>
                  <a:schemeClr val="lt1"/>
                </a:solidFill>
                <a:latin typeface="Libre Baskerville"/>
                <a:ea typeface="Libre Baskerville"/>
                <a:cs typeface="Libre Baskerville"/>
                <a:sym typeface="Libre Baskerville"/>
              </a:defRPr>
            </a:lvl3pPr>
            <a:lvl4pPr marL="1828800" marR="0" lvl="3" indent="-228600" algn="l" rtl="0">
              <a:spcBef>
                <a:spcPts val="280"/>
              </a:spcBef>
              <a:spcAft>
                <a:spcPts val="0"/>
              </a:spcAft>
              <a:buClr>
                <a:srgbClr val="FEC2AC"/>
              </a:buClr>
              <a:buSzPts val="840"/>
              <a:buFont typeface="Noto Sans Symbols"/>
              <a:buNone/>
              <a:defRPr sz="1400" b="0" i="0" u="none" strike="noStrike" cap="none">
                <a:solidFill>
                  <a:schemeClr val="lt1"/>
                </a:solidFill>
                <a:latin typeface="Libre Baskerville"/>
                <a:ea typeface="Libre Baskerville"/>
                <a:cs typeface="Libre Baskerville"/>
                <a:sym typeface="Libre Baskerville"/>
              </a:defRPr>
            </a:lvl4pPr>
            <a:lvl5pPr marL="2286000" marR="0" lvl="4" indent="-228600" algn="l" rtl="0">
              <a:spcBef>
                <a:spcPts val="280"/>
              </a:spcBef>
              <a:spcAft>
                <a:spcPts val="0"/>
              </a:spcAft>
              <a:buClr>
                <a:srgbClr val="BBC9E9"/>
              </a:buClr>
              <a:buSzPts val="952"/>
              <a:buFont typeface="Noto Sans Symbols"/>
              <a:buNone/>
              <a:defRPr sz="1400" b="0" i="0" u="none" strike="noStrike" cap="none">
                <a:solidFill>
                  <a:schemeClr val="lt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lt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lt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lt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lt2"/>
                </a:solidFill>
                <a:latin typeface="Libre Baskerville"/>
                <a:ea typeface="Libre Baskerville"/>
                <a:cs typeface="Libre Baskerville"/>
                <a:sym typeface="Libre Baskerville"/>
              </a:defRPr>
            </a:lvl9pPr>
          </a:lstStyle>
          <a:p>
            <a:endParaRPr/>
          </a:p>
        </p:txBody>
      </p:sp>
      <p:sp>
        <p:nvSpPr>
          <p:cNvPr id="68" name="Google Shape;68;p6"/>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69" name="Google Shape;69;p6"/>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70" name="Google Shape;70;p6"/>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1" name="Google Shape;71;p6"/>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6"/>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6"/>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74" name="Google Shape;74;p6"/>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75" name="Google Shape;75;p6"/>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76" name="Google Shape;76;p6"/>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77" name="Google Shape;77;p6"/>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78" name="Google Shape;78;p6"/>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79" name="Google Shape;79;p6"/>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6"/>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6"/>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2" name="Google Shape;82;p6"/>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3" name="Google Shape;83;p6"/>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4" name="Google Shape;84;p6"/>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85" name="Google Shape;85;p6"/>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86" name="Google Shape;86;p6"/>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0" name="Google Shape;90;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91" name="Google Shape;91;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4" name="Google Shape;94;p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5" name="Google Shape;95;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2000"/>
              <a:buFont typeface="Libre Baskerville"/>
              <a:buNone/>
              <a:defRPr sz="2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Google Shape;99;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accent1"/>
              </a:buClr>
              <a:buSzPts val="840"/>
              <a:buFont typeface="Noto Sans Symbols"/>
              <a:buNone/>
              <a:defRPr sz="12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200"/>
              </a:spcBef>
              <a:spcAft>
                <a:spcPts val="0"/>
              </a:spcAft>
              <a:buClr>
                <a:srgbClr val="DE7530"/>
              </a:buClr>
              <a:buSzPts val="600"/>
              <a:buFont typeface="Noto Sans Symbols"/>
              <a:buNone/>
              <a:defRPr sz="1000" b="0"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180"/>
              </a:spcBef>
              <a:spcAft>
                <a:spcPts val="0"/>
              </a:spcAft>
              <a:buClr>
                <a:srgbClr val="FEC2AC"/>
              </a:buClr>
              <a:buSzPts val="540"/>
              <a:buFont typeface="Noto Sans Symbols"/>
              <a:buNone/>
              <a:defRPr sz="900" b="0"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180"/>
              </a:spcBef>
              <a:spcAft>
                <a:spcPts val="0"/>
              </a:spcAft>
              <a:buClr>
                <a:srgbClr val="BBC9E9"/>
              </a:buClr>
              <a:buSzPts val="612"/>
              <a:buFont typeface="Noto Sans Symbols"/>
              <a:buNone/>
              <a:defRPr sz="9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cxnSp>
        <p:nvCxnSpPr>
          <p:cNvPr id="100" name="Google Shape;100;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04" name="Google Shape;104;p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07" name="Google Shape;107;p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8" name="Google Shape;108;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109" name="Google Shape;109;p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3" name="Google Shape;113;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2000"/>
              <a:buFont typeface="Libre Baskerville"/>
              <a:buNone/>
              <a:defRPr sz="2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R="0" lvl="5"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R="0" lvl="7"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R="0" lvl="8"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15" name="Google Shape;115;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lstStyle>
            <a:lvl1pPr marL="457200" marR="0" lvl="0" indent="-228600" algn="l" rtl="0">
              <a:spcBef>
                <a:spcPts val="100"/>
              </a:spcBef>
              <a:spcAft>
                <a:spcPts val="0"/>
              </a:spcAft>
              <a:buClr>
                <a:schemeClr val="accent1"/>
              </a:buClr>
              <a:buSzPts val="840"/>
              <a:buFont typeface="Noto Sans Symbols"/>
              <a:buNone/>
              <a:defRPr sz="1200" b="0" i="0" u="none" strike="noStrike" cap="none">
                <a:solidFill>
                  <a:schemeClr val="dk1"/>
                </a:solidFill>
                <a:latin typeface="Libre Baskerville"/>
                <a:ea typeface="Libre Baskerville"/>
                <a:cs typeface="Libre Baskerville"/>
                <a:sym typeface="Libre Baskerville"/>
              </a:defRPr>
            </a:lvl1pPr>
            <a:lvl2pPr marL="914400" marR="0" lvl="1" indent="-289560" algn="l" rtl="0">
              <a:spcBef>
                <a:spcPts val="400"/>
              </a:spcBef>
              <a:spcAft>
                <a:spcPts val="0"/>
              </a:spcAft>
              <a:buClr>
                <a:schemeClr val="accent1"/>
              </a:buClr>
              <a:buSzPts val="960"/>
              <a:buFont typeface="Noto Sans Symbols"/>
              <a:buChar char="●"/>
              <a:defRPr sz="1200" b="0" i="0" u="none" strike="noStrike" cap="none">
                <a:solidFill>
                  <a:schemeClr val="dk1"/>
                </a:solidFill>
                <a:latin typeface="Libre Baskerville"/>
                <a:ea typeface="Libre Baskerville"/>
                <a:cs typeface="Libre Baskerville"/>
                <a:sym typeface="Libre Baskerville"/>
              </a:defRPr>
            </a:lvl2pPr>
            <a:lvl3pPr marL="1371600" marR="0" lvl="2" indent="-266700" algn="l" rtl="0">
              <a:spcBef>
                <a:spcPts val="200"/>
              </a:spcBef>
              <a:spcAft>
                <a:spcPts val="0"/>
              </a:spcAft>
              <a:buClr>
                <a:srgbClr val="DE7530"/>
              </a:buClr>
              <a:buSzPts val="600"/>
              <a:buFont typeface="Noto Sans Symbols"/>
              <a:buChar char="•"/>
              <a:defRPr sz="1000" b="0" i="0" u="none" strike="noStrike" cap="none">
                <a:solidFill>
                  <a:schemeClr val="dk1"/>
                </a:solidFill>
                <a:latin typeface="Libre Baskerville"/>
                <a:ea typeface="Libre Baskerville"/>
                <a:cs typeface="Libre Baskerville"/>
                <a:sym typeface="Libre Baskerville"/>
              </a:defRPr>
            </a:lvl3pPr>
            <a:lvl4pPr marL="1828800" marR="0" lvl="3" indent="-262889" algn="l" rtl="0">
              <a:spcBef>
                <a:spcPts val="180"/>
              </a:spcBef>
              <a:spcAft>
                <a:spcPts val="0"/>
              </a:spcAft>
              <a:buClr>
                <a:srgbClr val="FEC2AC"/>
              </a:buClr>
              <a:buSzPts val="540"/>
              <a:buFont typeface="Noto Sans Symbols"/>
              <a:buChar char="•"/>
              <a:defRPr sz="900" b="0" i="0" u="none" strike="noStrike" cap="none">
                <a:solidFill>
                  <a:schemeClr val="dk1"/>
                </a:solidFill>
                <a:latin typeface="Libre Baskerville"/>
                <a:ea typeface="Libre Baskerville"/>
                <a:cs typeface="Libre Baskerville"/>
                <a:sym typeface="Libre Baskerville"/>
              </a:defRPr>
            </a:lvl4pPr>
            <a:lvl5pPr marL="2286000" marR="0" lvl="4" indent="-267461" algn="l" rtl="0">
              <a:spcBef>
                <a:spcPts val="180"/>
              </a:spcBef>
              <a:spcAft>
                <a:spcPts val="0"/>
              </a:spcAft>
              <a:buClr>
                <a:srgbClr val="BBC9E9"/>
              </a:buClr>
              <a:buSzPts val="612"/>
              <a:buFont typeface="Noto Sans Symbols"/>
              <a:buChar char="●"/>
              <a:defRPr sz="9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cxnSp>
        <p:nvCxnSpPr>
          <p:cNvPr id="116" name="Google Shape;116;p10"/>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18" name="Google Shape;118;p1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1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1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2" name="Google Shape;122;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123" name="Google Shape;123;p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3" name="Google Shape;13;p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3"/>
          <p:cNvPicPr preferRelativeResize="0">
            <a:picLocks noGrp="1"/>
          </p:cNvPicPr>
          <p:nvPr>
            <p:ph type="body" idx="1"/>
          </p:nvPr>
        </p:nvPicPr>
        <p:blipFill rotWithShape="1">
          <a:blip r:embed="rId3">
            <a:alphaModFix/>
          </a:blip>
          <a:srcRect/>
          <a:stretch/>
        </p:blipFill>
        <p:spPr>
          <a:xfrm>
            <a:off x="1766770" y="228156"/>
            <a:ext cx="4878288" cy="4878288"/>
          </a:xfrm>
          <a:prstGeom prst="rect">
            <a:avLst/>
          </a:prstGeom>
          <a:noFill/>
          <a:ln>
            <a:noFill/>
          </a:ln>
        </p:spPr>
      </p:pic>
      <p:sp>
        <p:nvSpPr>
          <p:cNvPr id="2" name="TextBox 1"/>
          <p:cNvSpPr txBox="1"/>
          <p:nvPr/>
        </p:nvSpPr>
        <p:spPr>
          <a:xfrm>
            <a:off x="1077238" y="5674290"/>
            <a:ext cx="2590774" cy="954107"/>
          </a:xfrm>
          <a:prstGeom prst="rect">
            <a:avLst/>
          </a:prstGeom>
          <a:noFill/>
        </p:spPr>
        <p:txBody>
          <a:bodyPr wrap="none" rtlCol="0">
            <a:spAutoFit/>
          </a:bodyPr>
          <a:lstStyle/>
          <a:p>
            <a:r>
              <a:rPr lang="en-IN" dirty="0" smtClean="0"/>
              <a:t>BY-</a:t>
            </a:r>
          </a:p>
          <a:p>
            <a:pPr marL="285750" indent="-285750">
              <a:buFont typeface="Arial" pitchFamily="34" charset="0"/>
              <a:buChar char="•"/>
            </a:pPr>
            <a:r>
              <a:rPr lang="en-IN" dirty="0" smtClean="0"/>
              <a:t>SIMHADRI GOVINDAPPA</a:t>
            </a:r>
          </a:p>
          <a:p>
            <a:pPr marL="285750" indent="-285750">
              <a:buFont typeface="Arial" pitchFamily="34" charset="0"/>
              <a:buChar char="•"/>
            </a:pPr>
            <a:r>
              <a:rPr lang="en-IN" dirty="0" smtClean="0"/>
              <a:t>KOUSHIK PHANI</a:t>
            </a:r>
          </a:p>
          <a:p>
            <a:pPr marL="285750" indent="-285750">
              <a:buFont typeface="Arial" pitchFamily="34" charset="0"/>
              <a:buChar char="•"/>
            </a:pPr>
            <a:r>
              <a:rPr lang="en-IN" dirty="0" smtClean="0"/>
              <a:t>VIGNESH 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457200" y="274638"/>
            <a:ext cx="7467600" cy="1282154"/>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700"/>
              <a:buFont typeface="Libre Baskerville"/>
              <a:buNone/>
            </a:pPr>
            <a:r>
              <a:rPr lang="en-IN" sz="2700" b="0" i="0" u="none" strike="noStrike" cap="small">
                <a:solidFill>
                  <a:schemeClr val="dk2"/>
                </a:solidFill>
                <a:latin typeface="Libre Baskerville"/>
                <a:ea typeface="Libre Baskerville"/>
                <a:cs typeface="Libre Baskerville"/>
                <a:sym typeface="Libre Baskerville"/>
              </a:rPr>
              <a:t/>
            </a:r>
            <a:br>
              <a:rPr lang="en-IN" sz="2700" b="0" i="0" u="none" strike="noStrike" cap="small">
                <a:solidFill>
                  <a:schemeClr val="dk2"/>
                </a:solidFill>
                <a:latin typeface="Libre Baskerville"/>
                <a:ea typeface="Libre Baskerville"/>
                <a:cs typeface="Libre Baskerville"/>
                <a:sym typeface="Libre Baskerville"/>
              </a:rPr>
            </a:br>
            <a:r>
              <a:rPr lang="en-IN" sz="2700" b="0" i="0" u="none" strike="noStrike" cap="small">
                <a:solidFill>
                  <a:schemeClr val="dk2"/>
                </a:solidFill>
                <a:latin typeface="Libre Baskerville"/>
                <a:ea typeface="Libre Baskerville"/>
                <a:cs typeface="Libre Baskerville"/>
                <a:sym typeface="Libre Baskerville"/>
              </a:rPr>
              <a:t>The App -  Part 1: </a:t>
            </a:r>
            <a:r>
              <a:rPr lang="en-IN" sz="2430" b="0" i="0" u="none" strike="noStrike" cap="small">
                <a:solidFill>
                  <a:schemeClr val="dk2"/>
                </a:solidFill>
                <a:latin typeface="Libre Baskerville"/>
                <a:ea typeface="Libre Baskerville"/>
                <a:cs typeface="Libre Baskerville"/>
                <a:sym typeface="Libre Baskerville"/>
              </a:rPr>
              <a:t>Know what grows best</a:t>
            </a:r>
            <a:r>
              <a:rPr lang="en-IN" sz="2700" b="0" i="0" u="none" strike="noStrike" cap="small">
                <a:solidFill>
                  <a:schemeClr val="dk2"/>
                </a:solidFill>
                <a:latin typeface="Libre Baskerville"/>
                <a:ea typeface="Libre Baskerville"/>
                <a:cs typeface="Libre Baskerville"/>
                <a:sym typeface="Libre Baskerville"/>
              </a:rPr>
              <a:t>.</a:t>
            </a:r>
            <a:br>
              <a:rPr lang="en-IN" sz="2700" b="0" i="0" u="none" strike="noStrike" cap="small">
                <a:solidFill>
                  <a:schemeClr val="dk2"/>
                </a:solidFill>
                <a:latin typeface="Libre Baskerville"/>
                <a:ea typeface="Libre Baskerville"/>
                <a:cs typeface="Libre Baskerville"/>
                <a:sym typeface="Libre Baskerville"/>
              </a:rPr>
            </a:br>
            <a:endParaRPr sz="2700" b="0" i="0" u="none" strike="noStrike" cap="small">
              <a:solidFill>
                <a:schemeClr val="dk2"/>
              </a:solidFill>
              <a:latin typeface="Libre Baskerville"/>
              <a:ea typeface="Libre Baskerville"/>
              <a:cs typeface="Libre Baskerville"/>
              <a:sym typeface="Libre Baskerville"/>
            </a:endParaRPr>
          </a:p>
        </p:txBody>
      </p:sp>
      <p:sp>
        <p:nvSpPr>
          <p:cNvPr id="197" name="Google Shape;197;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Here we used the data on soil nature, crops, climate and weather and trained a machine learning model to predict which crops need to be grown on a given soil for maximum yield and minimize cost.</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We have implemented this using Soil moisture, N-P-K ratio, Dry matter (manure) already present in soil as parameter to ML model.</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The model uses </a:t>
            </a:r>
            <a:r>
              <a:rPr lang="en-IN"/>
              <a:t>a decision tree based learning algorithm.</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6D5EF"/>
        </a:solidFill>
        <a:effectLst/>
      </p:bgPr>
    </p:bg>
    <p:spTree>
      <p:nvGrpSpPr>
        <p:cNvPr id="1" name="Shape 201"/>
        <p:cNvGrpSpPr/>
        <p:nvPr/>
      </p:nvGrpSpPr>
      <p:grpSpPr>
        <a:xfrm>
          <a:off x="0" y="0"/>
          <a:ext cx="0" cy="0"/>
          <a:chOff x="0" y="0"/>
          <a:chExt cx="0" cy="0"/>
        </a:xfrm>
      </p:grpSpPr>
      <p:pic>
        <p:nvPicPr>
          <p:cNvPr id="203" name="Google Shape;203;p23"/>
          <p:cNvPicPr preferRelativeResize="0">
            <a:picLocks noGrp="1"/>
          </p:cNvPicPr>
          <p:nvPr>
            <p:ph type="body" idx="2"/>
          </p:nvPr>
        </p:nvPicPr>
        <p:blipFill rotWithShape="1">
          <a:blip r:embed="rId3">
            <a:alphaModFix/>
          </a:blip>
          <a:srcRect/>
          <a:stretch/>
        </p:blipFill>
        <p:spPr>
          <a:xfrm>
            <a:off x="4763294" y="332656"/>
            <a:ext cx="3769146" cy="6300754"/>
          </a:xfrm>
          <a:prstGeom prst="rect">
            <a:avLst/>
          </a:prstGeom>
          <a:noFill/>
          <a:ln>
            <a:noFill/>
          </a:ln>
        </p:spPr>
      </p:pic>
      <p:sp>
        <p:nvSpPr>
          <p:cNvPr id="2" name="Text Placeholder 1"/>
          <p:cNvSpPr>
            <a:spLocks noGrp="1"/>
          </p:cNvSpPr>
          <p:nvPr>
            <p:ph type="body" idx="1"/>
          </p:nvPr>
        </p:nvSpPr>
        <p:spPr/>
        <p:txBody>
          <a:bodyPr/>
          <a:lstStyle/>
          <a:p>
            <a:endParaRPr lang="en-IN"/>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7" y="327546"/>
            <a:ext cx="3675136" cy="630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Validation of result</a:t>
            </a:r>
            <a:endParaRPr sz="3000" b="0" i="0" u="none" strike="noStrike" cap="small">
              <a:solidFill>
                <a:schemeClr val="dk2"/>
              </a:solidFill>
              <a:latin typeface="Libre Baskerville"/>
              <a:ea typeface="Libre Baskerville"/>
              <a:cs typeface="Libre Baskerville"/>
              <a:sym typeface="Libre Baskerville"/>
            </a:endParaRPr>
          </a:p>
        </p:txBody>
      </p:sp>
      <p:sp>
        <p:nvSpPr>
          <p:cNvPr id="209" name="Google Shape;209;p2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10:2:22 N:P:K fertiliser may be used for bananas cultivation.</a:t>
            </a:r>
            <a:endParaRPr/>
          </a:p>
          <a:p>
            <a:pPr marL="0" marR="0" lvl="0" indent="0" algn="l" rtl="0">
              <a:spcBef>
                <a:spcPts val="600"/>
              </a:spcBef>
              <a:spcAft>
                <a:spcPts val="0"/>
              </a:spcAft>
              <a:buClr>
                <a:schemeClr val="accent1"/>
              </a:buClr>
              <a:buSzPts val="1050"/>
              <a:buFont typeface="Noto Sans Symbols"/>
              <a:buNone/>
            </a:pPr>
            <a:r>
              <a:rPr lang="en-IN" sz="1500" b="0" i="0" u="none" strike="noStrike" cap="none">
                <a:solidFill>
                  <a:schemeClr val="dk1"/>
                </a:solidFill>
                <a:latin typeface="Libre Baskerville"/>
                <a:ea typeface="Libre Baskerville"/>
                <a:cs typeface="Libre Baskerville"/>
                <a:sym typeface="Libre Baskerville"/>
              </a:rPr>
              <a:t>https://www.daf.qld.gov.au/business-priorities/plants/fruit-and-vegetables/fruit-and-nuts/bananas/frequently-asked-questions-about-bananas/fertilising</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pic>
        <p:nvPicPr>
          <p:cNvPr id="210" name="Google Shape;210;p24"/>
          <p:cNvPicPr preferRelativeResize="0"/>
          <p:nvPr/>
        </p:nvPicPr>
        <p:blipFill rotWithShape="1">
          <a:blip r:embed="rId3">
            <a:alphaModFix/>
          </a:blip>
          <a:srcRect/>
          <a:stretch/>
        </p:blipFill>
        <p:spPr>
          <a:xfrm>
            <a:off x="519704" y="3854994"/>
            <a:ext cx="3267075"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
          </p:nvPr>
        </p:nvSpPr>
        <p:spPr/>
        <p:txBody>
          <a:bodyPr/>
          <a:lstStyle/>
          <a:p>
            <a:r>
              <a:rPr lang="en-IN" dirty="0" smtClean="0"/>
              <a:t>Therefore, in our case,  N = 0.64% , P = 0.0778%, K = 1.24 %, this implies  a N-P-K ratio </a:t>
            </a:r>
            <a:r>
              <a:rPr lang="en-IN" smtClean="0"/>
              <a:t>of </a:t>
            </a:r>
            <a:r>
              <a:rPr lang="en-IN" smtClean="0"/>
              <a:t>10:2:24</a:t>
            </a:r>
            <a:endParaRPr lang="en-IN" dirty="0"/>
          </a:p>
        </p:txBody>
      </p:sp>
    </p:spTree>
    <p:extLst>
      <p:ext uri="{BB962C8B-B14F-4D97-AF65-F5344CB8AC3E}">
        <p14:creationId xmlns:p14="http://schemas.microsoft.com/office/powerpoint/2010/main" val="2999926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Advantages of such approach</a:t>
            </a:r>
            <a:endParaRPr sz="3000" b="0" i="0" u="none" strike="noStrike" cap="small">
              <a:solidFill>
                <a:schemeClr val="dk2"/>
              </a:solidFill>
              <a:latin typeface="Libre Baskerville"/>
              <a:ea typeface="Libre Baskerville"/>
              <a:cs typeface="Libre Baskerville"/>
              <a:sym typeface="Libre Baskerville"/>
            </a:endParaRPr>
          </a:p>
        </p:txBody>
      </p:sp>
      <p:sp>
        <p:nvSpPr>
          <p:cNvPr id="216" name="Google Shape;216;p2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Fertilizers are added to get the soil nutrient levels to the ratio required by crop the farmer plans to grow leading to lots of expensive base work of cultivating soil.</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But as our model already predicts which crop grows best given present condition , </a:t>
            </a:r>
            <a:r>
              <a:rPr lang="en-IN"/>
              <a:t>we are</a:t>
            </a:r>
            <a:r>
              <a:rPr lang="en-IN" sz="2400" b="0" i="0" u="none" strike="noStrike" cap="none">
                <a:solidFill>
                  <a:schemeClr val="dk1"/>
                </a:solidFill>
                <a:latin typeface="Libre Baskerville"/>
                <a:ea typeface="Libre Baskerville"/>
                <a:cs typeface="Libre Baskerville"/>
                <a:sym typeface="Libre Baskerville"/>
              </a:rPr>
              <a:t> eliminating a major step of cultivating the soil to get it up to the required level. </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700"/>
              <a:buFont typeface="Libre Baskerville"/>
              <a:buNone/>
            </a:pPr>
            <a:r>
              <a:rPr lang="en-IN" sz="2700" b="0" i="1" u="none" strike="noStrike" cap="small">
                <a:solidFill>
                  <a:schemeClr val="dk2"/>
                </a:solidFill>
                <a:latin typeface="Libre Baskerville"/>
                <a:ea typeface="Libre Baskerville"/>
                <a:cs typeface="Libre Baskerville"/>
                <a:sym typeface="Libre Baskerville"/>
              </a:rPr>
              <a:t>The App-part 2: </a:t>
            </a:r>
            <a:br>
              <a:rPr lang="en-IN" sz="2700" b="0" i="1" u="none" strike="noStrike" cap="small">
                <a:solidFill>
                  <a:schemeClr val="dk2"/>
                </a:solidFill>
                <a:latin typeface="Libre Baskerville"/>
                <a:ea typeface="Libre Baskerville"/>
                <a:cs typeface="Libre Baskerville"/>
                <a:sym typeface="Libre Baskerville"/>
              </a:rPr>
            </a:br>
            <a:r>
              <a:rPr lang="en-IN" sz="2700" b="0" i="1" u="none" strike="noStrike" cap="small">
                <a:solidFill>
                  <a:schemeClr val="dk2"/>
                </a:solidFill>
                <a:latin typeface="Libre Baskerville"/>
                <a:ea typeface="Libre Baskerville"/>
                <a:cs typeface="Libre Baskerville"/>
                <a:sym typeface="Libre Baskerville"/>
              </a:rPr>
              <a:t>Grow what you can sell :   </a:t>
            </a:r>
            <a:r>
              <a:rPr lang="en-IN" sz="2700" b="1" i="0" u="none" strike="noStrike" cap="small">
                <a:solidFill>
                  <a:schemeClr val="dk2"/>
                </a:solidFill>
                <a:latin typeface="Libre Baskerville"/>
                <a:ea typeface="Libre Baskerville"/>
                <a:cs typeface="Libre Baskerville"/>
                <a:sym typeface="Libre Baskerville"/>
              </a:rPr>
              <a:t/>
            </a:r>
            <a:br>
              <a:rPr lang="en-IN" sz="2700" b="1" i="0" u="none" strike="noStrike" cap="small">
                <a:solidFill>
                  <a:schemeClr val="dk2"/>
                </a:solidFill>
                <a:latin typeface="Libre Baskerville"/>
                <a:ea typeface="Libre Baskerville"/>
                <a:cs typeface="Libre Baskerville"/>
                <a:sym typeface="Libre Baskerville"/>
              </a:rPr>
            </a:br>
            <a:endParaRPr sz="2700" b="0" i="0" u="none" strike="noStrike" cap="small">
              <a:solidFill>
                <a:schemeClr val="dk2"/>
              </a:solidFill>
              <a:latin typeface="Libre Baskerville"/>
              <a:ea typeface="Libre Baskerville"/>
              <a:cs typeface="Libre Baskerville"/>
              <a:sym typeface="Libre Baskerville"/>
            </a:endParaRPr>
          </a:p>
        </p:txBody>
      </p:sp>
      <p:sp>
        <p:nvSpPr>
          <p:cNvPr id="222" name="Google Shape;222;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This platform can provide information of step by step procedure for cultivating a particular crop, possible diseases, and setbacks with the appropriate diagnosis based on soil, season and locality. </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By doing this a very likable product can be achieved which is more likely to be sold since it's meeting the requirements of a buyer.</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6"/>
        <p:cNvGrpSpPr/>
        <p:nvPr/>
      </p:nvGrpSpPr>
      <p:grpSpPr>
        <a:xfrm>
          <a:off x="0" y="0"/>
          <a:ext cx="0" cy="0"/>
          <a:chOff x="0" y="0"/>
          <a:chExt cx="0" cy="0"/>
        </a:xfrm>
      </p:grpSpPr>
      <p:pic>
        <p:nvPicPr>
          <p:cNvPr id="227" name="Google Shape;227;p27"/>
          <p:cNvPicPr preferRelativeResize="0">
            <a:picLocks noGrp="1"/>
          </p:cNvPicPr>
          <p:nvPr>
            <p:ph type="body" idx="1"/>
          </p:nvPr>
        </p:nvPicPr>
        <p:blipFill rotWithShape="1">
          <a:blip r:embed="rId3">
            <a:alphaModFix/>
          </a:blip>
          <a:srcRect/>
          <a:stretch/>
        </p:blipFill>
        <p:spPr>
          <a:xfrm>
            <a:off x="611560" y="0"/>
            <a:ext cx="3124557" cy="6237312"/>
          </a:xfrm>
          <a:prstGeom prst="rect">
            <a:avLst/>
          </a:prstGeom>
          <a:noFill/>
          <a:ln>
            <a:noFill/>
          </a:ln>
        </p:spPr>
      </p:pic>
      <p:pic>
        <p:nvPicPr>
          <p:cNvPr id="228" name="Google Shape;228;p27"/>
          <p:cNvPicPr preferRelativeResize="0">
            <a:picLocks noGrp="1"/>
          </p:cNvPicPr>
          <p:nvPr>
            <p:ph type="body" idx="2"/>
          </p:nvPr>
        </p:nvPicPr>
        <p:blipFill rotWithShape="1">
          <a:blip r:embed="rId4">
            <a:alphaModFix/>
          </a:blip>
          <a:srcRect/>
          <a:stretch/>
        </p:blipFill>
        <p:spPr>
          <a:xfrm>
            <a:off x="4355976" y="0"/>
            <a:ext cx="3672408" cy="624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2"/>
        <p:cNvGrpSpPr/>
        <p:nvPr/>
      </p:nvGrpSpPr>
      <p:grpSpPr>
        <a:xfrm>
          <a:off x="0" y="0"/>
          <a:ext cx="0" cy="0"/>
          <a:chOff x="0" y="0"/>
          <a:chExt cx="0" cy="0"/>
        </a:xfrm>
      </p:grpSpPr>
      <p:pic>
        <p:nvPicPr>
          <p:cNvPr id="233" name="Google Shape;233;p28"/>
          <p:cNvPicPr preferRelativeResize="0">
            <a:picLocks noGrp="1"/>
          </p:cNvPicPr>
          <p:nvPr>
            <p:ph type="body" idx="1"/>
          </p:nvPr>
        </p:nvPicPr>
        <p:blipFill rotWithShape="1">
          <a:blip r:embed="rId3">
            <a:alphaModFix/>
          </a:blip>
          <a:srcRect/>
          <a:stretch/>
        </p:blipFill>
        <p:spPr>
          <a:xfrm>
            <a:off x="1691681" y="260648"/>
            <a:ext cx="4320480" cy="62131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Adding crop data to data base</a:t>
            </a:r>
            <a:endParaRPr sz="3000" b="0" i="0" u="none" strike="noStrike" cap="small">
              <a:solidFill>
                <a:schemeClr val="dk2"/>
              </a:solidFill>
              <a:latin typeface="Libre Baskerville"/>
              <a:ea typeface="Libre Baskerville"/>
              <a:cs typeface="Libre Baskerville"/>
              <a:sym typeface="Libre Baskerville"/>
            </a:endParaRPr>
          </a:p>
        </p:txBody>
      </p:sp>
      <p:sp>
        <p:nvSpPr>
          <p:cNvPr id="239" name="Google Shape;239;p2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A web page is used to add or correct data about the crops on the server.</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The access to this web page is give to only authorized / verified experts who can give accurate information about the crops. Thus our model is easily scalable. </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43"/>
        <p:cNvGrpSpPr/>
        <p:nvPr/>
      </p:nvGrpSpPr>
      <p:grpSpPr>
        <a:xfrm>
          <a:off x="0" y="0"/>
          <a:ext cx="0" cy="0"/>
          <a:chOff x="0" y="0"/>
          <a:chExt cx="0" cy="0"/>
        </a:xfrm>
      </p:grpSpPr>
      <p:pic>
        <p:nvPicPr>
          <p:cNvPr id="244" name="Google Shape;244;p30"/>
          <p:cNvPicPr preferRelativeResize="0">
            <a:picLocks noGrp="1"/>
          </p:cNvPicPr>
          <p:nvPr>
            <p:ph type="body" idx="1"/>
          </p:nvPr>
        </p:nvPicPr>
        <p:blipFill rotWithShape="1">
          <a:blip r:embed="rId3">
            <a:alphaModFix/>
          </a:blip>
          <a:srcRect l="-557" t="4004" r="4453" b="6568"/>
          <a:stretch/>
        </p:blipFill>
        <p:spPr>
          <a:xfrm>
            <a:off x="457200" y="260648"/>
            <a:ext cx="8075240" cy="56136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1835696" y="908720"/>
            <a:ext cx="6172200" cy="189436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4000"/>
              <a:buFont typeface="Libre Baskerville"/>
              <a:buNone/>
            </a:pPr>
            <a:r>
              <a:rPr lang="en-IN" sz="4000" b="1" i="0" u="none" strike="noStrike" cap="small">
                <a:solidFill>
                  <a:schemeClr val="dk2"/>
                </a:solidFill>
                <a:latin typeface="Libre Baskerville"/>
                <a:ea typeface="Libre Baskerville"/>
                <a:cs typeface="Libre Baskerville"/>
                <a:sym typeface="Libre Baskerville"/>
              </a:rPr>
              <a:t>Recap of Abstract</a:t>
            </a:r>
            <a:r>
              <a:rPr lang="en-IN" sz="3000" b="1" i="0" u="none" strike="noStrike" cap="small">
                <a:solidFill>
                  <a:schemeClr val="dk2"/>
                </a:solidFill>
                <a:latin typeface="Libre Baskerville"/>
                <a:ea typeface="Libre Baskerville"/>
                <a:cs typeface="Libre Baskerville"/>
                <a:sym typeface="Libre Baskerville"/>
              </a:rPr>
              <a:t>      </a:t>
            </a:r>
            <a:endParaRPr sz="3000" b="1" i="0" u="none" strike="noStrike" cap="small">
              <a:solidFill>
                <a:schemeClr val="dk2"/>
              </a:solidFill>
              <a:latin typeface="Libre Baskerville"/>
              <a:ea typeface="Libre Baskerville"/>
              <a:cs typeface="Libre Baskerville"/>
              <a:sym typeface="Libre Baskerville"/>
            </a:endParaRPr>
          </a:p>
        </p:txBody>
      </p:sp>
      <p:sp>
        <p:nvSpPr>
          <p:cNvPr id="146" name="Google Shape;146;p14"/>
          <p:cNvSpPr txBox="1">
            <a:spLocks noGrp="1"/>
          </p:cNvSpPr>
          <p:nvPr>
            <p:ph type="subTitle" idx="1"/>
          </p:nvPr>
        </p:nvSpPr>
        <p:spPr>
          <a:xfrm>
            <a:off x="2051720" y="3284984"/>
            <a:ext cx="6244208" cy="27363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960"/>
              <a:buFont typeface="Noto Sans Symbols"/>
              <a:buNone/>
            </a:pPr>
            <a:r>
              <a:rPr lang="en-IN" sz="2800" b="1" i="0" u="sng" strike="noStrike" cap="none" dirty="0">
                <a:solidFill>
                  <a:schemeClr val="dk2"/>
                </a:solidFill>
                <a:latin typeface="Libre Baskerville"/>
                <a:ea typeface="Libre Baskerville"/>
                <a:cs typeface="Libre Baskerville"/>
                <a:sym typeface="Libre Baskerville"/>
              </a:rPr>
              <a:t>Abstract title: </a:t>
            </a:r>
            <a:endParaRPr dirty="0"/>
          </a:p>
          <a:p>
            <a:pPr marL="0" marR="0" lvl="0" indent="0" algn="l" rtl="0">
              <a:spcBef>
                <a:spcPts val="600"/>
              </a:spcBef>
              <a:spcAft>
                <a:spcPts val="0"/>
              </a:spcAft>
              <a:buClr>
                <a:schemeClr val="accent1"/>
              </a:buClr>
              <a:buSzPts val="1960"/>
              <a:buFont typeface="Noto Sans Symbols"/>
              <a:buNone/>
            </a:pPr>
            <a:endParaRPr sz="2800" b="1" i="0" u="none" strike="noStrike" cap="none" dirty="0">
              <a:solidFill>
                <a:schemeClr val="dk2"/>
              </a:solidFill>
              <a:latin typeface="Libre Baskerville"/>
              <a:ea typeface="Libre Baskerville"/>
              <a:cs typeface="Libre Baskerville"/>
              <a:sym typeface="Libre Baskerville"/>
            </a:endParaRPr>
          </a:p>
          <a:p>
            <a:pPr marL="0" lvl="0" indent="0">
              <a:buSzPts val="1540"/>
            </a:pPr>
            <a:r>
              <a:rPr lang="en-IN" sz="2200" b="1" i="0" u="none" strike="noStrike" cap="none" dirty="0">
                <a:solidFill>
                  <a:schemeClr val="dk2"/>
                </a:solidFill>
                <a:latin typeface="Libre Baskerville"/>
                <a:ea typeface="Libre Baskerville"/>
                <a:cs typeface="Libre Baskerville"/>
                <a:sym typeface="Libre Baskerville"/>
              </a:rPr>
              <a:t>An </a:t>
            </a:r>
            <a:r>
              <a:rPr lang="en-IN" sz="2200" dirty="0"/>
              <a:t>automated</a:t>
            </a:r>
            <a:r>
              <a:rPr lang="en-IN" sz="2200" b="1" i="0" u="none" strike="noStrike" cap="none" dirty="0">
                <a:solidFill>
                  <a:schemeClr val="dk2"/>
                </a:solidFill>
                <a:latin typeface="Libre Baskerville"/>
                <a:ea typeface="Libre Baskerville"/>
                <a:cs typeface="Libre Baskerville"/>
                <a:sym typeface="Libre Baskerville"/>
              </a:rPr>
              <a:t> Intelligent assistant to present day farmers to maximize yield and streamline the process of buying and </a:t>
            </a:r>
            <a:r>
              <a:rPr lang="en-IN" sz="2200" b="1" i="0" u="none" strike="noStrike" cap="none" dirty="0" smtClean="0">
                <a:solidFill>
                  <a:schemeClr val="dk2"/>
                </a:solidFill>
                <a:latin typeface="Libre Baskerville"/>
                <a:ea typeface="Libre Baskerville"/>
                <a:cs typeface="Libre Baskerville"/>
                <a:sym typeface="Libre Baskerville"/>
              </a:rPr>
              <a:t>selling </a:t>
            </a:r>
            <a:r>
              <a:rPr lang="en-IN" sz="2400" dirty="0"/>
              <a:t>using </a:t>
            </a:r>
            <a:r>
              <a:rPr lang="en-IN" sz="2400" dirty="0" err="1" smtClean="0"/>
              <a:t>IoT</a:t>
            </a:r>
            <a:r>
              <a:rPr lang="en-IN" sz="2400" smtClean="0"/>
              <a:t>.</a:t>
            </a:r>
            <a:endParaRPr sz="2200" b="1" i="0" u="none" strike="noStrike" cap="none">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260"/>
              <a:buFont typeface="Noto Sans Symbols"/>
              <a:buNone/>
            </a:pPr>
            <a:endParaRPr sz="1800" b="1" i="0" u="none" strike="noStrike" cap="none" dirty="0">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260"/>
              <a:buFont typeface="Noto Sans Symbols"/>
              <a:buNone/>
            </a:pPr>
            <a:endParaRPr sz="1800" b="1"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1" u="none" strike="noStrike" cap="small">
                <a:solidFill>
                  <a:schemeClr val="dk2"/>
                </a:solidFill>
                <a:latin typeface="Libre Baskerville"/>
                <a:ea typeface="Libre Baskerville"/>
                <a:cs typeface="Libre Baskerville"/>
                <a:sym typeface="Libre Baskerville"/>
              </a:rPr>
              <a:t>The App-part 3: </a:t>
            </a:r>
            <a:br>
              <a:rPr lang="en-IN" sz="3000" b="0" i="1" u="none" strike="noStrike" cap="small">
                <a:solidFill>
                  <a:schemeClr val="dk2"/>
                </a:solidFill>
                <a:latin typeface="Libre Baskerville"/>
                <a:ea typeface="Libre Baskerville"/>
                <a:cs typeface="Libre Baskerville"/>
                <a:sym typeface="Libre Baskerville"/>
              </a:rPr>
            </a:br>
            <a:r>
              <a:rPr lang="en-IN" sz="3000" b="0" i="1" u="none" strike="noStrike" cap="small">
                <a:solidFill>
                  <a:schemeClr val="dk2"/>
                </a:solidFill>
                <a:latin typeface="Libre Baskerville"/>
                <a:ea typeface="Libre Baskerville"/>
                <a:cs typeface="Libre Baskerville"/>
                <a:sym typeface="Libre Baskerville"/>
              </a:rPr>
              <a:t>Sell what you have grown:   </a:t>
            </a:r>
            <a:endParaRPr sz="3000" b="0" i="0" u="none" strike="noStrike" cap="small">
              <a:solidFill>
                <a:schemeClr val="dk2"/>
              </a:solidFill>
              <a:latin typeface="Libre Baskerville"/>
              <a:ea typeface="Libre Baskerville"/>
              <a:cs typeface="Libre Baskerville"/>
              <a:sym typeface="Libre Baskerville"/>
            </a:endParaRPr>
          </a:p>
        </p:txBody>
      </p:sp>
      <p:sp>
        <p:nvSpPr>
          <p:cNvPr id="250" name="Google Shape;250;p3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We have provided information of the big players of the market such as big basket, scrap the retail prices from an authentic source and allow farmers to make their bargain and send quotation.</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2"/>
          <p:cNvPicPr preferRelativeResize="0">
            <a:picLocks noGrp="1"/>
          </p:cNvPicPr>
          <p:nvPr>
            <p:ph type="body" idx="1"/>
          </p:nvPr>
        </p:nvPicPr>
        <p:blipFill rotWithShape="1">
          <a:blip r:embed="rId3">
            <a:alphaModFix/>
          </a:blip>
          <a:srcRect/>
          <a:stretch/>
        </p:blipFill>
        <p:spPr>
          <a:xfrm>
            <a:off x="1259632" y="116632"/>
            <a:ext cx="4896544" cy="63571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Technology stack</a:t>
            </a:r>
            <a:endParaRPr sz="3000" b="0" i="0" u="none" strike="noStrike" cap="small">
              <a:solidFill>
                <a:schemeClr val="dk2"/>
              </a:solidFill>
              <a:latin typeface="Libre Baskerville"/>
              <a:ea typeface="Libre Baskerville"/>
              <a:cs typeface="Libre Baskerville"/>
              <a:sym typeface="Libre Baskerville"/>
            </a:endParaRPr>
          </a:p>
        </p:txBody>
      </p:sp>
      <p:sp>
        <p:nvSpPr>
          <p:cNvPr id="261" name="Google Shape;261;p3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React Native</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MeteorJS(nodeJS)</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MongoDB </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Python.</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Flask.</a:t>
            </a:r>
            <a:endParaRPr sz="2400" b="0" i="0" u="none" strike="noStrike" cap="none">
              <a:solidFill>
                <a:schemeClr val="dk1"/>
              </a:solidFill>
              <a:latin typeface="Libre Baskerville"/>
              <a:ea typeface="Libre Baskerville"/>
              <a:cs typeface="Libre Baskerville"/>
              <a:sym typeface="Libre Baskerville"/>
            </a:endParaRPr>
          </a:p>
          <a:p>
            <a:pPr marL="274320" marR="0" lvl="0" indent="0" algn="l" rtl="0">
              <a:spcBef>
                <a:spcPts val="6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Outcome</a:t>
            </a:r>
            <a:endParaRPr sz="3000" b="0" i="0" u="none" strike="noStrike" cap="small">
              <a:solidFill>
                <a:schemeClr val="dk2"/>
              </a:solidFill>
              <a:latin typeface="Libre Baskerville"/>
              <a:ea typeface="Libre Baskerville"/>
              <a:cs typeface="Libre Baskerville"/>
              <a:sym typeface="Libre Baskerville"/>
            </a:endParaRPr>
          </a:p>
        </p:txBody>
      </p:sp>
      <p:sp>
        <p:nvSpPr>
          <p:cNvPr id="274" name="Google Shape;274;p3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An amateur farmer can choose the crop with best yield based on his soil composition , Cultivate with best practices to obtain industry accepted standard and get exposed to right market. </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Thus the objectives of our abstract are met.</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r>
            <a:br>
              <a:rPr lang="en-IN" sz="2400" b="0" i="0" u="none" strike="noStrike" cap="none">
                <a:solidFill>
                  <a:schemeClr val="dk1"/>
                </a:solidFill>
                <a:latin typeface="Libre Baskerville"/>
                <a:ea typeface="Libre Baskerville"/>
                <a:cs typeface="Libre Baskerville"/>
                <a:sym typeface="Libre Baskerville"/>
              </a:rPr>
            </a:b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 </a:t>
            </a:r>
            <a:endParaRPr lang="en-IN" dirty="0"/>
          </a:p>
        </p:txBody>
      </p:sp>
    </p:spTree>
    <p:extLst>
      <p:ext uri="{BB962C8B-B14F-4D97-AF65-F5344CB8AC3E}">
        <p14:creationId xmlns:p14="http://schemas.microsoft.com/office/powerpoint/2010/main" val="130819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611560" y="-99392"/>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Problem Statement:</a:t>
            </a:r>
            <a:endParaRPr sz="3000" b="0" i="0" u="none" strike="noStrike" cap="small">
              <a:solidFill>
                <a:schemeClr val="dk2"/>
              </a:solidFill>
              <a:latin typeface="Libre Baskerville"/>
              <a:ea typeface="Libre Baskerville"/>
              <a:cs typeface="Libre Baskerville"/>
              <a:sym typeface="Libre Baskerville"/>
            </a:endParaRPr>
          </a:p>
        </p:txBody>
      </p:sp>
      <p:sp>
        <p:nvSpPr>
          <p:cNvPr id="152" name="Google Shape;152;p15"/>
          <p:cNvSpPr txBox="1">
            <a:spLocks noGrp="1"/>
          </p:cNvSpPr>
          <p:nvPr>
            <p:ph type="body" idx="1"/>
          </p:nvPr>
        </p:nvSpPr>
        <p:spPr>
          <a:xfrm>
            <a:off x="457200" y="1196752"/>
            <a:ext cx="7467600" cy="5277200"/>
          </a:xfrm>
          <a:prstGeom prst="rect">
            <a:avLst/>
          </a:prstGeom>
          <a:noFill/>
          <a:ln>
            <a:noFill/>
          </a:ln>
        </p:spPr>
        <p:txBody>
          <a:bodyPr spcFirstLastPara="1" wrap="square" lIns="91425" tIns="45700" rIns="91425" bIns="45700" anchor="t" anchorCtr="0">
            <a:noAutofit/>
          </a:bodyPr>
          <a:lstStyle/>
          <a:p>
            <a:pPr marL="274320" marR="0" lvl="0" indent="-274320" algn="just" rtl="0">
              <a:spcBef>
                <a:spcPts val="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We often read about the problems faced by present generation farmers such as lack of exposure regarding what, when and how to cultivate.</a:t>
            </a:r>
            <a:endParaRPr sz="2000" b="0" i="0" u="none" strike="noStrike" cap="none">
              <a:solidFill>
                <a:schemeClr val="dk1"/>
              </a:solidFill>
              <a:latin typeface="Libre Baskerville"/>
              <a:ea typeface="Libre Baskerville"/>
              <a:cs typeface="Libre Baskerville"/>
              <a:sym typeface="Libre Baskerville"/>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Basic awareness regarding changing composition of soil before every crop, overview of expected rains and climate for coming months would avoid this and increase yield significantly.</a:t>
            </a:r>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 They even fall prey for greedy pesticide dealers who scare them into using more than required medicines for the expected diseases which will reduce the standard of the crop .</a:t>
            </a:r>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 It is also quite common that farmers find it difficult to make a good business model out of their cultivation. </a:t>
            </a:r>
            <a:br>
              <a:rPr lang="en-IN" sz="2000" b="0" i="0" u="none" strike="noStrike" cap="none">
                <a:solidFill>
                  <a:schemeClr val="dk1"/>
                </a:solidFill>
                <a:latin typeface="Libre Baskerville"/>
                <a:ea typeface="Libre Baskerville"/>
                <a:cs typeface="Libre Baskerville"/>
                <a:sym typeface="Libre Baskerville"/>
              </a:rPr>
            </a:br>
            <a:r>
              <a:rPr lang="en-IN" sz="2000" b="0" i="0" u="none" strike="noStrike" cap="none">
                <a:solidFill>
                  <a:schemeClr val="dk1"/>
                </a:solidFill>
                <a:latin typeface="Libre Baskerville"/>
                <a:ea typeface="Libre Baskerville"/>
                <a:cs typeface="Libre Baskerville"/>
                <a:sym typeface="Libre Baskerville"/>
              </a:rPr>
              <a:t/>
            </a:r>
            <a:br>
              <a:rPr lang="en-IN" sz="2000" b="0" i="0" u="none" strike="noStrike" cap="none">
                <a:solidFill>
                  <a:schemeClr val="dk1"/>
                </a:solidFill>
                <a:latin typeface="Libre Baskerville"/>
                <a:ea typeface="Libre Baskerville"/>
                <a:cs typeface="Libre Baskerville"/>
                <a:sym typeface="Libre Baskerville"/>
              </a:rPr>
            </a:br>
            <a:endParaRPr sz="20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Proposed  Solution</a:t>
            </a:r>
            <a:endParaRPr sz="3000" b="0" i="0" u="none" strike="noStrike" cap="small">
              <a:solidFill>
                <a:schemeClr val="dk2"/>
              </a:solidFill>
              <a:latin typeface="Libre Baskerville"/>
              <a:ea typeface="Libre Baskerville"/>
              <a:cs typeface="Libre Baskerville"/>
              <a:sym typeface="Libre Baskerville"/>
            </a:endParaRPr>
          </a:p>
        </p:txBody>
      </p:sp>
      <p:sp>
        <p:nvSpPr>
          <p:cNvPr id="158" name="Google Shape;158;p1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This is a simple looking three-point solution w</a:t>
            </a:r>
            <a:r>
              <a:rPr lang="en-IN"/>
              <a:t>hich</a:t>
            </a:r>
            <a:r>
              <a:rPr lang="en-IN" sz="2400" b="0" i="0" u="none" strike="noStrike" cap="none">
                <a:solidFill>
                  <a:schemeClr val="dk1"/>
                </a:solidFill>
                <a:latin typeface="Libre Baskerville"/>
                <a:ea typeface="Libre Baskerville"/>
                <a:cs typeface="Libre Baskerville"/>
                <a:sym typeface="Libre Baskerville"/>
              </a:rPr>
              <a:t> take data </a:t>
            </a:r>
            <a:r>
              <a:rPr lang="en-IN"/>
              <a:t>collected</a:t>
            </a:r>
            <a:r>
              <a:rPr lang="en-IN" sz="2400" b="0" i="0" u="none" strike="noStrike" cap="none">
                <a:solidFill>
                  <a:schemeClr val="dk1"/>
                </a:solidFill>
                <a:latin typeface="Libre Baskerville"/>
                <a:ea typeface="Libre Baskerville"/>
                <a:cs typeface="Libre Baskerville"/>
                <a:sym typeface="Libre Baskerville"/>
              </a:rPr>
              <a:t> by </a:t>
            </a:r>
            <a:r>
              <a:rPr lang="en-IN"/>
              <a:t>sensors using IoT</a:t>
            </a:r>
            <a:r>
              <a:rPr lang="en-IN" sz="2400" b="0" i="0" u="none" strike="noStrike" cap="none">
                <a:solidFill>
                  <a:schemeClr val="dk1"/>
                </a:solidFill>
                <a:latin typeface="Libre Baskerville"/>
                <a:ea typeface="Libre Baskerville"/>
                <a:cs typeface="Libre Baskerville"/>
                <a:sym typeface="Libre Baskerville"/>
              </a:rPr>
              <a:t> </a:t>
            </a:r>
            <a:r>
              <a:rPr lang="en-IN"/>
              <a:t>c</a:t>
            </a:r>
            <a:r>
              <a:rPr lang="en-IN" sz="2400" b="0" i="0" u="none" strike="noStrike" cap="none">
                <a:solidFill>
                  <a:schemeClr val="dk1"/>
                </a:solidFill>
                <a:latin typeface="Libre Baskerville"/>
                <a:ea typeface="Libre Baskerville"/>
                <a:cs typeface="Libre Baskerville"/>
                <a:sym typeface="Libre Baskerville"/>
              </a:rPr>
              <a:t>ould be very effective when it is genuinely implemented:</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1. Know what  grows best.</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2. Grow what you can sell.</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3. Sell what you have grown.</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r>
            <a:br>
              <a:rPr lang="en-IN" sz="2400" b="0" i="0" u="none" strike="noStrike" cap="none">
                <a:solidFill>
                  <a:schemeClr val="dk1"/>
                </a:solidFill>
                <a:latin typeface="Libre Baskerville"/>
                <a:ea typeface="Libre Baskerville"/>
                <a:cs typeface="Libre Baskerville"/>
                <a:sym typeface="Libre Baskerville"/>
              </a:rPr>
            </a:b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IoT implementation using nodemcu</a:t>
            </a:r>
            <a:endParaRPr/>
          </a:p>
        </p:txBody>
      </p:sp>
      <p:sp>
        <p:nvSpPr>
          <p:cNvPr id="165" name="Google Shape;165;p1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dirty="0"/>
              <a:t>Technology Used:</a:t>
            </a:r>
            <a:endParaRPr dirty="0"/>
          </a:p>
          <a:p>
            <a:pPr marL="457200" lvl="0" indent="-335280" rtl="0">
              <a:spcBef>
                <a:spcPts val="600"/>
              </a:spcBef>
              <a:spcAft>
                <a:spcPts val="0"/>
              </a:spcAft>
              <a:buSzPts val="1680"/>
              <a:buAutoNum type="arabicPeriod"/>
            </a:pPr>
            <a:r>
              <a:rPr lang="en-IN" dirty="0" err="1"/>
              <a:t>NodeMCU</a:t>
            </a:r>
            <a:r>
              <a:rPr lang="en-IN" dirty="0"/>
              <a:t> for interfacing sensors and for sending data to the server</a:t>
            </a:r>
            <a:endParaRPr dirty="0"/>
          </a:p>
          <a:p>
            <a:pPr marL="457200" lvl="0" indent="-335280" rtl="0">
              <a:spcBef>
                <a:spcPts val="0"/>
              </a:spcBef>
              <a:spcAft>
                <a:spcPts val="0"/>
              </a:spcAft>
              <a:buSzPts val="1680"/>
              <a:buAutoNum type="arabicPeriod"/>
            </a:pPr>
            <a:r>
              <a:rPr lang="en-IN" dirty="0" smtClean="0"/>
              <a:t>pH, NPK</a:t>
            </a:r>
            <a:r>
              <a:rPr lang="en-IN" dirty="0"/>
              <a:t> </a:t>
            </a:r>
            <a:r>
              <a:rPr lang="en-IN" dirty="0" smtClean="0"/>
              <a:t> </a:t>
            </a:r>
            <a:r>
              <a:rPr lang="en-IN" dirty="0"/>
              <a:t>soil </a:t>
            </a:r>
            <a:r>
              <a:rPr lang="en-IN" dirty="0" smtClean="0"/>
              <a:t>sensor </a:t>
            </a:r>
            <a:r>
              <a:rPr lang="en-IN" dirty="0"/>
              <a:t>to gather soil information</a:t>
            </a:r>
            <a:endParaRPr dirty="0"/>
          </a:p>
          <a:p>
            <a:pPr marL="457200" lvl="0" indent="-335280" rtl="0">
              <a:spcBef>
                <a:spcPts val="0"/>
              </a:spcBef>
              <a:spcAft>
                <a:spcPts val="0"/>
              </a:spcAft>
              <a:buSzPts val="1680"/>
              <a:buAutoNum type="arabicPeriod"/>
            </a:pPr>
            <a:r>
              <a:rPr lang="en-IN" dirty="0"/>
              <a:t>Arable sensors for gathering information on rainfall, biomass and chlorophyll content.</a:t>
            </a:r>
            <a:endParaRPr dirty="0"/>
          </a:p>
          <a:p>
            <a:pPr marL="457200" lvl="0" indent="0">
              <a:spcBef>
                <a:spcPts val="6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Implementation Procedure</a:t>
            </a:r>
            <a:endParaRPr/>
          </a:p>
        </p:txBody>
      </p:sp>
      <p:sp>
        <p:nvSpPr>
          <p:cNvPr id="172" name="Google Shape;172;p18"/>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i. We first gather vital soil information such as rainfall content, moisture content, biomass and soil nutrition using the required soil and rainfall sensors.</a:t>
            </a:r>
            <a:endParaRPr/>
          </a:p>
          <a:p>
            <a:pPr marL="0" lvl="0" indent="0" rtl="0">
              <a:spcBef>
                <a:spcPts val="600"/>
              </a:spcBef>
              <a:spcAft>
                <a:spcPts val="0"/>
              </a:spcAft>
              <a:buNone/>
            </a:pPr>
            <a:r>
              <a:rPr lang="en-IN"/>
              <a:t>ii. Next we interface this with our NodeMCU device.</a:t>
            </a:r>
            <a:endParaRPr/>
          </a:p>
          <a:p>
            <a:pPr marL="0" lvl="0" indent="0" rtl="0">
              <a:spcBef>
                <a:spcPts val="600"/>
              </a:spcBef>
              <a:spcAft>
                <a:spcPts val="0"/>
              </a:spcAft>
              <a:buNone/>
            </a:pPr>
            <a:r>
              <a:rPr lang="en-IN"/>
              <a:t>iii. This device is used to send data to the server.</a:t>
            </a:r>
            <a:endParaRPr/>
          </a:p>
          <a:p>
            <a:pPr marL="0" lvl="0" indent="0">
              <a:spcBef>
                <a:spcPts val="600"/>
              </a:spcBef>
              <a:spcAft>
                <a:spcPts val="0"/>
              </a:spcAft>
              <a:buNone/>
            </a:pPr>
            <a:r>
              <a:rPr lang="en-IN"/>
              <a:t>iv. The collected data is then sent to a mongoDB database where is it analysed by a machine learning model to predict a crop the gives maximum yield.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Expected Outcome</a:t>
            </a:r>
            <a:endParaRPr/>
          </a:p>
        </p:txBody>
      </p:sp>
      <p:sp>
        <p:nvSpPr>
          <p:cNvPr id="179" name="Google Shape;179;p19"/>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The end result of the implementation of the IoT device is the following:</a:t>
            </a:r>
            <a:endParaRPr/>
          </a:p>
          <a:p>
            <a:pPr marL="0" lvl="0" indent="0" rtl="0">
              <a:spcBef>
                <a:spcPts val="600"/>
              </a:spcBef>
              <a:spcAft>
                <a:spcPts val="0"/>
              </a:spcAft>
              <a:buNone/>
            </a:pPr>
            <a:endParaRPr/>
          </a:p>
          <a:p>
            <a:pPr marL="0" lvl="0" indent="0" rtl="0">
              <a:spcBef>
                <a:spcPts val="600"/>
              </a:spcBef>
              <a:spcAft>
                <a:spcPts val="0"/>
              </a:spcAft>
              <a:buNone/>
            </a:pPr>
            <a:r>
              <a:rPr lang="en-IN"/>
              <a:t>Server is automatically updated with soil information for every farmer.</a:t>
            </a:r>
            <a:endParaRPr/>
          </a:p>
          <a:p>
            <a:pPr marL="0" lvl="0" indent="0">
              <a:spcBef>
                <a:spcPts val="600"/>
              </a:spcBef>
              <a:spcAft>
                <a:spcPts val="0"/>
              </a:spcAft>
              <a:buNone/>
            </a:pPr>
            <a:r>
              <a:rPr lang="en-IN"/>
              <a:t>This automates the prediction model for the user without the need for them to input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240"/>
              <a:buFont typeface="Libre Baskerville"/>
              <a:buNone/>
            </a:pPr>
            <a:r>
              <a:rPr lang="en-IN" sz="3240" b="0" i="0" u="none" strike="noStrike" cap="small">
                <a:solidFill>
                  <a:schemeClr val="dk2"/>
                </a:solidFill>
                <a:latin typeface="Libre Baskerville"/>
                <a:ea typeface="Libre Baskerville"/>
                <a:cs typeface="Libre Baskerville"/>
                <a:sym typeface="Libre Baskerville"/>
              </a:rPr>
              <a:t>The app -  Part 0 :</a:t>
            </a:r>
            <a:br>
              <a:rPr lang="en-IN" sz="3240" b="0" i="0" u="none" strike="noStrike" cap="small">
                <a:solidFill>
                  <a:schemeClr val="dk2"/>
                </a:solidFill>
                <a:latin typeface="Libre Baskerville"/>
                <a:ea typeface="Libre Baskerville"/>
                <a:cs typeface="Libre Baskerville"/>
                <a:sym typeface="Libre Baskerville"/>
              </a:rPr>
            </a:br>
            <a:r>
              <a:rPr lang="en-IN" sz="3240" b="0" i="0" u="none" strike="noStrike" cap="small">
                <a:solidFill>
                  <a:schemeClr val="dk2"/>
                </a:solidFill>
                <a:latin typeface="Libre Baskerville"/>
                <a:ea typeface="Libre Baskerville"/>
                <a:cs typeface="Libre Baskerville"/>
                <a:sym typeface="Libre Baskerville"/>
              </a:rPr>
              <a:t>Authentication page</a:t>
            </a:r>
            <a:endParaRPr sz="3240" b="0" i="0" u="none" strike="noStrike" cap="small">
              <a:solidFill>
                <a:schemeClr val="dk2"/>
              </a:solidFill>
              <a:latin typeface="Libre Baskerville"/>
              <a:ea typeface="Libre Baskerville"/>
              <a:cs typeface="Libre Baskerville"/>
              <a:sym typeface="Libre Baskerville"/>
            </a:endParaRPr>
          </a:p>
        </p:txBody>
      </p:sp>
      <p:sp>
        <p:nvSpPr>
          <p:cNvPr id="185" name="Google Shape;185;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960"/>
              <a:buFont typeface="Noto Sans Symbols"/>
              <a:buChar char="•"/>
            </a:pPr>
            <a:r>
              <a:rPr lang="en-IN" sz="2800" b="0" i="0" u="none" strike="noStrike" cap="none">
                <a:solidFill>
                  <a:schemeClr val="dk1"/>
                </a:solidFill>
                <a:latin typeface="Libre Baskerville"/>
                <a:ea typeface="Libre Baskerville"/>
                <a:cs typeface="Libre Baskerville"/>
                <a:sym typeface="Libre Baskerville"/>
              </a:rPr>
              <a:t>Here we ask the user/farmer to sign up and then login.</a:t>
            </a:r>
            <a:endParaRPr/>
          </a:p>
          <a:p>
            <a:pPr marL="274320" marR="0" lvl="0" indent="-274320" algn="l" rtl="0">
              <a:spcBef>
                <a:spcPts val="600"/>
              </a:spcBef>
              <a:spcAft>
                <a:spcPts val="0"/>
              </a:spcAft>
              <a:buClr>
                <a:schemeClr val="accent1"/>
              </a:buClr>
              <a:buSzPts val="1960"/>
              <a:buFont typeface="Noto Sans Symbols"/>
              <a:buChar char="•"/>
            </a:pPr>
            <a:r>
              <a:rPr lang="en-IN" sz="2800" b="0" i="0" u="none" strike="noStrike" cap="none">
                <a:solidFill>
                  <a:schemeClr val="dk1"/>
                </a:solidFill>
                <a:latin typeface="Libre Baskerville"/>
                <a:ea typeface="Libre Baskerville"/>
                <a:cs typeface="Libre Baskerville"/>
                <a:sym typeface="Libre Baskerville"/>
              </a:rPr>
              <a:t>A simple authentication system with mail id and password is used. This is validate in a server set up with meteor.JS</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1"/>
          <p:cNvPicPr preferRelativeResize="0">
            <a:picLocks noGrp="1"/>
          </p:cNvPicPr>
          <p:nvPr>
            <p:ph type="body" idx="1"/>
          </p:nvPr>
        </p:nvPicPr>
        <p:blipFill rotWithShape="1">
          <a:blip r:embed="rId3">
            <a:alphaModFix/>
          </a:blip>
          <a:srcRect/>
          <a:stretch/>
        </p:blipFill>
        <p:spPr>
          <a:xfrm>
            <a:off x="2483768" y="0"/>
            <a:ext cx="3888432" cy="6858000"/>
          </a:xfrm>
          <a:prstGeom prst="rect">
            <a:avLst/>
          </a:prstGeom>
          <a:noFill/>
          <a:ln>
            <a:noFill/>
          </a:ln>
        </p:spPr>
      </p:pic>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785</Words>
  <Application>Microsoft Office PowerPoint</Application>
  <PresentationFormat>On-screen Show (4:3)</PresentationFormat>
  <Paragraphs>77</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Noto Sans Symbols</vt:lpstr>
      <vt:lpstr>Libre Baskerville</vt:lpstr>
      <vt:lpstr>Oriel</vt:lpstr>
      <vt:lpstr>PowerPoint Presentation</vt:lpstr>
      <vt:lpstr>Recap of Abstract      </vt:lpstr>
      <vt:lpstr>Problem Statement:</vt:lpstr>
      <vt:lpstr>Proposed  Solution</vt:lpstr>
      <vt:lpstr>IoT implementation using nodemcu</vt:lpstr>
      <vt:lpstr>Implementation Procedure</vt:lpstr>
      <vt:lpstr>Expected Outcome</vt:lpstr>
      <vt:lpstr>The app -  Part 0 : Authentication page</vt:lpstr>
      <vt:lpstr>PowerPoint Presentation</vt:lpstr>
      <vt:lpstr> The App -  Part 1: Know what grows best. </vt:lpstr>
      <vt:lpstr>PowerPoint Presentation</vt:lpstr>
      <vt:lpstr>Validation of result</vt:lpstr>
      <vt:lpstr>Continued…</vt:lpstr>
      <vt:lpstr>Advantages of such approach</vt:lpstr>
      <vt:lpstr>The App-part 2:  Grow what you can sell :    </vt:lpstr>
      <vt:lpstr>PowerPoint Presentation</vt:lpstr>
      <vt:lpstr>PowerPoint Presentation</vt:lpstr>
      <vt:lpstr>Adding crop data to data base</vt:lpstr>
      <vt:lpstr>PowerPoint Presentation</vt:lpstr>
      <vt:lpstr>The App-part 3:  Sell what you have grown:   </vt:lpstr>
      <vt:lpstr>PowerPoint Presentation</vt:lpstr>
      <vt:lpstr>Technology stack</vt:lpstr>
      <vt:lpstr>Outcome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8.1</cp:lastModifiedBy>
  <cp:revision>7</cp:revision>
  <dcterms:modified xsi:type="dcterms:W3CDTF">2018-09-01T06:05:21Z</dcterms:modified>
</cp:coreProperties>
</file>