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Century Gothic"/>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CenturyGothic-bold.fntdata"/><Relationship Id="rId10" Type="http://schemas.openxmlformats.org/officeDocument/2006/relationships/slide" Target="slides/slide6.xml"/><Relationship Id="rId21" Type="http://schemas.openxmlformats.org/officeDocument/2006/relationships/font" Target="fonts/CenturyGothic-regular.fntdata"/><Relationship Id="rId13" Type="http://schemas.openxmlformats.org/officeDocument/2006/relationships/slide" Target="slides/slide9.xml"/><Relationship Id="rId24" Type="http://schemas.openxmlformats.org/officeDocument/2006/relationships/font" Target="fonts/CenturyGothic-boldItalic.fntdata"/><Relationship Id="rId12" Type="http://schemas.openxmlformats.org/officeDocument/2006/relationships/slide" Target="slides/slide8.xml"/><Relationship Id="rId23" Type="http://schemas.openxmlformats.org/officeDocument/2006/relationships/font" Target="fonts/CenturyGothic-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8" name="Shape 38"/>
        <p:cNvGrpSpPr/>
        <p:nvPr/>
      </p:nvGrpSpPr>
      <p:grpSpPr>
        <a:xfrm>
          <a:off x="0" y="0"/>
          <a:ext cx="0" cy="0"/>
          <a:chOff x="0" y="0"/>
          <a:chExt cx="0" cy="0"/>
        </a:xfrm>
      </p:grpSpPr>
      <p:sp>
        <p:nvSpPr>
          <p:cNvPr id="39" name="Google Shape;39;p2"/>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1" name="Google Shape;41;p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104" name="Shape 104"/>
        <p:cNvGrpSpPr/>
        <p:nvPr/>
      </p:nvGrpSpPr>
      <p:grpSpPr>
        <a:xfrm>
          <a:off x="0" y="0"/>
          <a:ext cx="0" cy="0"/>
          <a:chOff x="0" y="0"/>
          <a:chExt cx="0" cy="0"/>
        </a:xfrm>
      </p:grpSpPr>
      <p:sp>
        <p:nvSpPr>
          <p:cNvPr id="105" name="Google Shape;105;p11"/>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1"/>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07" name="Google Shape;107;p1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1"/>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111" name="Shape 111"/>
        <p:cNvGrpSpPr/>
        <p:nvPr/>
      </p:nvGrpSpPr>
      <p:grpSpPr>
        <a:xfrm>
          <a:off x="0" y="0"/>
          <a:ext cx="0" cy="0"/>
          <a:chOff x="0" y="0"/>
          <a:chExt cx="0" cy="0"/>
        </a:xfrm>
      </p:grpSpPr>
      <p:sp>
        <p:nvSpPr>
          <p:cNvPr id="112" name="Google Shape;112;p12"/>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2"/>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4" name="Google Shape;114;p12"/>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5" name="Google Shape;115;p1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2"/>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2"/>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9" name="Google Shape;119;p12"/>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20" name="Google Shape;120;p12"/>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21" name="Shape 121"/>
        <p:cNvGrpSpPr/>
        <p:nvPr/>
      </p:nvGrpSpPr>
      <p:grpSpPr>
        <a:xfrm>
          <a:off x="0" y="0"/>
          <a:ext cx="0" cy="0"/>
          <a:chOff x="0" y="0"/>
          <a:chExt cx="0" cy="0"/>
        </a:xfrm>
      </p:grpSpPr>
      <p:sp>
        <p:nvSpPr>
          <p:cNvPr id="122" name="Google Shape;122;p13"/>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3"/>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4" name="Google Shape;124;p1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28" name="Shape 128"/>
        <p:cNvGrpSpPr/>
        <p:nvPr/>
      </p:nvGrpSpPr>
      <p:grpSpPr>
        <a:xfrm>
          <a:off x="0" y="0"/>
          <a:ext cx="0" cy="0"/>
          <a:chOff x="0" y="0"/>
          <a:chExt cx="0" cy="0"/>
        </a:xfrm>
      </p:grpSpPr>
      <p:sp>
        <p:nvSpPr>
          <p:cNvPr id="129" name="Google Shape;129;p14"/>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4"/>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1" name="Google Shape;131;p14"/>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2" name="Google Shape;132;p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4"/>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6" name="Google Shape;136;p14"/>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37" name="Google Shape;137;p14"/>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38" name="Shape 138"/>
        <p:cNvGrpSpPr/>
        <p:nvPr/>
      </p:nvGrpSpPr>
      <p:grpSpPr>
        <a:xfrm>
          <a:off x="0" y="0"/>
          <a:ext cx="0" cy="0"/>
          <a:chOff x="0" y="0"/>
          <a:chExt cx="0" cy="0"/>
        </a:xfrm>
      </p:grpSpPr>
      <p:sp>
        <p:nvSpPr>
          <p:cNvPr id="139" name="Google Shape;139;p15"/>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5"/>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1" name="Google Shape;141;p15"/>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2" name="Google Shape;142;p1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5"/>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46" name="Shape 146"/>
        <p:cNvGrpSpPr/>
        <p:nvPr/>
      </p:nvGrpSpPr>
      <p:grpSpPr>
        <a:xfrm>
          <a:off x="0" y="0"/>
          <a:ext cx="0" cy="0"/>
          <a:chOff x="0" y="0"/>
          <a:chExt cx="0" cy="0"/>
        </a:xfrm>
      </p:grpSpPr>
      <p:sp>
        <p:nvSpPr>
          <p:cNvPr id="147" name="Google Shape;147;p1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6"/>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9" name="Google Shape;149;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1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17"/>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17"/>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6" name="Google Shape;156;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1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5" name="Shape 45"/>
        <p:cNvGrpSpPr/>
        <p:nvPr/>
      </p:nvGrpSpPr>
      <p:grpSpPr>
        <a:xfrm>
          <a:off x="0" y="0"/>
          <a:ext cx="0" cy="0"/>
          <a:chOff x="0" y="0"/>
          <a:chExt cx="0" cy="0"/>
        </a:xfrm>
      </p:grpSpPr>
      <p:sp>
        <p:nvSpPr>
          <p:cNvPr id="46" name="Google Shape;46;p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48" name="Google Shape;48;p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2" name="Shape 52"/>
        <p:cNvGrpSpPr/>
        <p:nvPr/>
      </p:nvGrpSpPr>
      <p:grpSpPr>
        <a:xfrm>
          <a:off x="0" y="0"/>
          <a:ext cx="0" cy="0"/>
          <a:chOff x="0" y="0"/>
          <a:chExt cx="0" cy="0"/>
        </a:xfrm>
      </p:grpSpPr>
      <p:sp>
        <p:nvSpPr>
          <p:cNvPr id="53" name="Google Shape;53;p4"/>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lstStyle>
            <a:lvl1pPr lvl="0" algn="l">
              <a:spcBef>
                <a:spcPts val="0"/>
              </a:spcBef>
              <a:spcAft>
                <a:spcPts val="0"/>
              </a:spcAft>
              <a:buClr>
                <a:srgbClr val="262626"/>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55" name="Google Shape;55;p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9" name="Shape 59"/>
        <p:cNvGrpSpPr/>
        <p:nvPr/>
      </p:nvGrpSpPr>
      <p:grpSpPr>
        <a:xfrm>
          <a:off x="0" y="0"/>
          <a:ext cx="0" cy="0"/>
          <a:chOff x="0" y="0"/>
          <a:chExt cx="0" cy="0"/>
        </a:xfrm>
      </p:grpSpPr>
      <p:sp>
        <p:nvSpPr>
          <p:cNvPr id="60" name="Google Shape;60;p5"/>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2" name="Google Shape;62;p5"/>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3" name="Google Shape;63;p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7" name="Shape 67"/>
        <p:cNvGrpSpPr/>
        <p:nvPr/>
      </p:nvGrpSpPr>
      <p:grpSpPr>
        <a:xfrm>
          <a:off x="0" y="0"/>
          <a:ext cx="0" cy="0"/>
          <a:chOff x="0" y="0"/>
          <a:chExt cx="0" cy="0"/>
        </a:xfrm>
      </p:grpSpPr>
      <p:sp>
        <p:nvSpPr>
          <p:cNvPr id="68" name="Google Shape;68;p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0" name="Google Shape;70;p6"/>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1" name="Google Shape;71;p6"/>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2" name="Google Shape;72;p6"/>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3" name="Google Shape;73;p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7" name="Shape 77"/>
        <p:cNvGrpSpPr/>
        <p:nvPr/>
      </p:nvGrpSpPr>
      <p:grpSpPr>
        <a:xfrm>
          <a:off x="0" y="0"/>
          <a:ext cx="0" cy="0"/>
          <a:chOff x="0" y="0"/>
          <a:chExt cx="0" cy="0"/>
        </a:xfrm>
      </p:grpSpPr>
      <p:sp>
        <p:nvSpPr>
          <p:cNvPr id="78" name="Google Shape;78;p7"/>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3" name="Shape 83"/>
        <p:cNvGrpSpPr/>
        <p:nvPr/>
      </p:nvGrpSpPr>
      <p:grpSpPr>
        <a:xfrm>
          <a:off x="0" y="0"/>
          <a:ext cx="0" cy="0"/>
          <a:chOff x="0" y="0"/>
          <a:chExt cx="0" cy="0"/>
        </a:xfrm>
      </p:grpSpPr>
      <p:sp>
        <p:nvSpPr>
          <p:cNvPr id="84" name="Google Shape;84;p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88" name="Shape 88"/>
        <p:cNvGrpSpPr/>
        <p:nvPr/>
      </p:nvGrpSpPr>
      <p:grpSpPr>
        <a:xfrm>
          <a:off x="0" y="0"/>
          <a:ext cx="0" cy="0"/>
          <a:chOff x="0" y="0"/>
          <a:chExt cx="0" cy="0"/>
        </a:xfrm>
      </p:grpSpPr>
      <p:sp>
        <p:nvSpPr>
          <p:cNvPr id="89" name="Google Shape;89;p9"/>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lstStyle>
            <a:lvl1pPr lvl="0" algn="l">
              <a:spcBef>
                <a:spcPts val="0"/>
              </a:spcBef>
              <a:spcAft>
                <a:spcPts val="0"/>
              </a:spcAft>
              <a:buClr>
                <a:srgbClr val="262626"/>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9"/>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1" name="Google Shape;91;p9"/>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2" name="Google Shape;92;p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96" name="Shape 96"/>
        <p:cNvGrpSpPr/>
        <p:nvPr/>
      </p:nvGrpSpPr>
      <p:grpSpPr>
        <a:xfrm>
          <a:off x="0" y="0"/>
          <a:ext cx="0" cy="0"/>
          <a:chOff x="0" y="0"/>
          <a:chExt cx="0" cy="0"/>
        </a:xfrm>
      </p:grpSpPr>
      <p:sp>
        <p:nvSpPr>
          <p:cNvPr id="97" name="Google Shape;97;p10"/>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lstStyle>
            <a:lvl1pPr lvl="0" algn="l">
              <a:spcBef>
                <a:spcPts val="0"/>
              </a:spcBef>
              <a:spcAft>
                <a:spcPts val="0"/>
              </a:spcAft>
              <a:buClr>
                <a:srgbClr val="262626"/>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0"/>
          <p:cNvSpPr/>
          <p:nvPr>
            <p:ph idx="2" type="pic"/>
          </p:nvPr>
        </p:nvSpPr>
        <p:spPr>
          <a:xfrm>
            <a:off x="2589212" y="634965"/>
            <a:ext cx="8915400" cy="3854970"/>
          </a:xfrm>
          <a:prstGeom prst="rect">
            <a:avLst/>
          </a:prstGeom>
          <a:noFill/>
          <a:ln>
            <a:noFill/>
          </a:ln>
        </p:spPr>
        <p:txBody>
          <a:bodyPr anchorCtr="0" anchor="t" bIns="45700" lIns="91425" spcFirstLastPara="1" rIns="91425" wrap="square" tIns="45700"/>
          <a:lstStyle>
            <a:lvl1pPr lvl="0" marR="0" rtl="0" algn="ctr">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99" name="Google Shape;99;p10"/>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0" name="Google Shape;100;p1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0"/>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DDE6C3"/>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Google Shape;6;p1"/>
          <p:cNvGrpSpPr/>
          <p:nvPr/>
        </p:nvGrpSpPr>
        <p:grpSpPr>
          <a:xfrm>
            <a:off x="1" y="228600"/>
            <a:ext cx="2851516" cy="6638628"/>
            <a:chOff x="2487613" y="285750"/>
            <a:chExt cx="2428875" cy="5654676"/>
          </a:xfrm>
        </p:grpSpPr>
        <p:sp>
          <p:nvSpPr>
            <p:cNvPr id="7" name="Google Shape;7;p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1"/>
          <p:cNvGrpSpPr/>
          <p:nvPr/>
        </p:nvGrpSpPr>
        <p:grpSpPr>
          <a:xfrm>
            <a:off x="27222" y="-786"/>
            <a:ext cx="2356674" cy="6854039"/>
            <a:chOff x="6627813" y="194833"/>
            <a:chExt cx="1952625" cy="5678918"/>
          </a:xfrm>
        </p:grpSpPr>
        <p:sp>
          <p:nvSpPr>
            <p:cNvPr id="20" name="Google Shape;20;p1"/>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1"/>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Google Shape;34;p1"/>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Google Shape;35;p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Autofit/>
          </a:bodyPr>
          <a:lstStyle/>
          <a:p>
            <a:pPr indent="0" lvl="0" marL="0" rtl="0" algn="just">
              <a:spcBef>
                <a:spcPts val="0"/>
              </a:spcBef>
              <a:spcAft>
                <a:spcPts val="0"/>
              </a:spcAft>
              <a:buClr>
                <a:srgbClr val="262626"/>
              </a:buClr>
              <a:buSzPts val="4860"/>
              <a:buFont typeface="Century Gothic"/>
              <a:buNone/>
            </a:pPr>
            <a:r>
              <a:rPr b="1" lang="en-US" sz="4860"/>
              <a:t>Analyzing Median House Prices and School Ratings for Scarborough Canada for Immigrants</a:t>
            </a:r>
            <a:endParaRPr sz="4860"/>
          </a:p>
        </p:txBody>
      </p:sp>
      <p:sp>
        <p:nvSpPr>
          <p:cNvPr id="165" name="Google Shape;165;p18"/>
          <p:cNvSpPr txBox="1"/>
          <p:nvPr>
            <p:ph idx="1" type="subTitle"/>
          </p:nvPr>
        </p:nvSpPr>
        <p:spPr>
          <a:xfrm>
            <a:off x="2589213" y="4777380"/>
            <a:ext cx="8915399" cy="85914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Applied Data Science Capstone</a:t>
            </a:r>
            <a:endParaRPr/>
          </a:p>
          <a:p>
            <a:pPr indent="0" lvl="0" marL="0" rtl="0" algn="l">
              <a:spcBef>
                <a:spcPts val="1000"/>
              </a:spcBef>
              <a:spcAft>
                <a:spcPts val="0"/>
              </a:spcAft>
              <a:buSzPts val="1800"/>
              <a:buNone/>
            </a:pPr>
            <a:r>
              <a:rPr lang="en-US"/>
              <a:t>IBM Data Science Professional Certificate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b="1" lang="en-US"/>
              <a:t>Finding Most Common Venues</a:t>
            </a:r>
            <a:endParaRPr b="1"/>
          </a:p>
        </p:txBody>
      </p:sp>
      <p:sp>
        <p:nvSpPr>
          <p:cNvPr id="221" name="Google Shape;221;p27"/>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SzPts val="1800"/>
              <a:buNone/>
            </a:pPr>
            <a:r>
              <a:t/>
            </a:r>
            <a:endParaRPr/>
          </a:p>
        </p:txBody>
      </p:sp>
      <p:pic>
        <p:nvPicPr>
          <p:cNvPr id="222" name="Google Shape;222;p27"/>
          <p:cNvPicPr preferRelativeResize="0"/>
          <p:nvPr/>
        </p:nvPicPr>
        <p:blipFill rotWithShape="1">
          <a:blip r:embed="rId3">
            <a:alphaModFix/>
          </a:blip>
          <a:srcRect b="0" l="0" r="0" t="0"/>
          <a:stretch/>
        </p:blipFill>
        <p:spPr>
          <a:xfrm>
            <a:off x="855821" y="1785582"/>
            <a:ext cx="11336179" cy="507241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8"/>
          <p:cNvSpPr txBox="1"/>
          <p:nvPr>
            <p:ph type="title"/>
          </p:nvPr>
        </p:nvSpPr>
        <p:spPr>
          <a:xfrm>
            <a:off x="1141413" y="618518"/>
            <a:ext cx="9905998" cy="63707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240"/>
              <a:buFont typeface="Century Gothic"/>
              <a:buNone/>
            </a:pPr>
            <a:r>
              <a:rPr b="1" lang="en-US" sz="3240"/>
              <a:t>Decision Making and Reporting Results</a:t>
            </a:r>
            <a:endParaRPr/>
          </a:p>
        </p:txBody>
      </p:sp>
      <p:sp>
        <p:nvSpPr>
          <p:cNvPr id="228" name="Google Shape;228;p28"/>
          <p:cNvSpPr txBox="1"/>
          <p:nvPr>
            <p:ph idx="1" type="body"/>
          </p:nvPr>
        </p:nvSpPr>
        <p:spPr>
          <a:xfrm>
            <a:off x="1141412" y="1255594"/>
            <a:ext cx="10459185" cy="453560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US"/>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endParaRPr/>
          </a:p>
          <a:p>
            <a:pPr indent="0" lvl="0" marL="0" rtl="0" algn="l">
              <a:spcBef>
                <a:spcPts val="1000"/>
              </a:spcBef>
              <a:spcAft>
                <a:spcPts val="0"/>
              </a:spcAft>
              <a:buSzPts val="1800"/>
              <a:buNone/>
            </a:pPr>
            <a:r>
              <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b="1" lang="en-US"/>
              <a:t>Clustering</a:t>
            </a:r>
            <a:endParaRPr b="1"/>
          </a:p>
        </p:txBody>
      </p:sp>
      <p:pic>
        <p:nvPicPr>
          <p:cNvPr id="234" name="Google Shape;234;p29"/>
          <p:cNvPicPr preferRelativeResize="0"/>
          <p:nvPr/>
        </p:nvPicPr>
        <p:blipFill rotWithShape="1">
          <a:blip r:embed="rId3">
            <a:alphaModFix/>
          </a:blip>
          <a:srcRect b="0" l="0" r="0" t="0"/>
          <a:stretch/>
        </p:blipFill>
        <p:spPr>
          <a:xfrm>
            <a:off x="1020881" y="2215345"/>
            <a:ext cx="10722074" cy="221928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0"/>
          <p:cNvSpPr txBox="1"/>
          <p:nvPr>
            <p:ph type="title"/>
          </p:nvPr>
        </p:nvSpPr>
        <p:spPr>
          <a:xfrm>
            <a:off x="1598614" y="604870"/>
            <a:ext cx="9905998" cy="63707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240"/>
              <a:buFont typeface="Century Gothic"/>
              <a:buNone/>
            </a:pPr>
            <a:r>
              <a:rPr b="1" lang="en-US" sz="3240"/>
              <a:t>NEIGHBORHOOD MEDIAN HOUSING PRICES</a:t>
            </a:r>
            <a:endParaRPr sz="3240"/>
          </a:p>
        </p:txBody>
      </p:sp>
      <p:sp>
        <p:nvSpPr>
          <p:cNvPr id="240" name="Google Shape;240;p30"/>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SzPts val="1800"/>
              <a:buNone/>
            </a:pPr>
            <a:r>
              <a:t/>
            </a:r>
            <a:endParaRPr/>
          </a:p>
        </p:txBody>
      </p:sp>
      <p:pic>
        <p:nvPicPr>
          <p:cNvPr id="241" name="Google Shape;241;p30"/>
          <p:cNvPicPr preferRelativeResize="0"/>
          <p:nvPr/>
        </p:nvPicPr>
        <p:blipFill rotWithShape="1">
          <a:blip r:embed="rId3">
            <a:alphaModFix/>
          </a:blip>
          <a:srcRect b="0" l="0" r="0" t="0"/>
          <a:stretch/>
        </p:blipFill>
        <p:spPr>
          <a:xfrm>
            <a:off x="1869743" y="1241946"/>
            <a:ext cx="9130353" cy="561605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1"/>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b="1" lang="en-US"/>
              <a:t>NEIGHBORHOOD SCHOOL RATINGS</a:t>
            </a:r>
            <a:endParaRPr/>
          </a:p>
        </p:txBody>
      </p:sp>
      <p:sp>
        <p:nvSpPr>
          <p:cNvPr id="247" name="Google Shape;247;p31"/>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SzPts val="1800"/>
              <a:buNone/>
            </a:pPr>
            <a:r>
              <a:t/>
            </a:r>
            <a:endParaRPr/>
          </a:p>
        </p:txBody>
      </p:sp>
      <p:pic>
        <p:nvPicPr>
          <p:cNvPr id="248" name="Google Shape;248;p31"/>
          <p:cNvPicPr preferRelativeResize="0"/>
          <p:nvPr/>
        </p:nvPicPr>
        <p:blipFill rotWithShape="1">
          <a:blip r:embed="rId3">
            <a:alphaModFix/>
          </a:blip>
          <a:srcRect b="0" l="0" r="0" t="0"/>
          <a:stretch/>
        </p:blipFill>
        <p:spPr>
          <a:xfrm>
            <a:off x="1478251" y="1264555"/>
            <a:ext cx="10449892" cy="545014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b="1" lang="en-US"/>
              <a:t>Conclusion:</a:t>
            </a:r>
            <a:br>
              <a:rPr lang="en-US"/>
            </a:br>
            <a:endParaRPr/>
          </a:p>
        </p:txBody>
      </p:sp>
      <p:sp>
        <p:nvSpPr>
          <p:cNvPr id="254" name="Google Shape;254;p32"/>
          <p:cNvSpPr txBox="1"/>
          <p:nvPr>
            <p:ph idx="1" type="body"/>
          </p:nvPr>
        </p:nvSpPr>
        <p:spPr>
          <a:xfrm>
            <a:off x="1906824" y="1905000"/>
            <a:ext cx="8915400" cy="3777622"/>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3200"/>
              <a:buChar char="🠶"/>
            </a:pPr>
            <a:r>
              <a:rPr lang="en-US" sz="3200">
                <a:latin typeface="Twentieth Century"/>
                <a:ea typeface="Twentieth Century"/>
                <a:cs typeface="Twentieth Century"/>
                <a:sym typeface="Twentieth Century"/>
              </a:rPr>
              <a:t>In this project, through a k-means cluster algorithm we separate the neighborhood into 03 clusters, which have similar neighborhoods around them. Using the charts above decision leading to a particular neighborhood based on average house prices and school rating can be made</a:t>
            </a:r>
            <a:endParaRPr/>
          </a:p>
          <a:p>
            <a:pPr indent="-228600" lvl="0" marL="342900" rtl="0" algn="l">
              <a:spcBef>
                <a:spcPts val="1000"/>
              </a:spcBef>
              <a:spcAft>
                <a:spcPts val="0"/>
              </a:spcAft>
              <a:buSzPts val="1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3"/>
          <p:cNvSpPr txBox="1"/>
          <p:nvPr>
            <p:ph idx="1" type="body"/>
          </p:nvPr>
        </p:nvSpPr>
        <p:spPr>
          <a:xfrm>
            <a:off x="4049523" y="2079008"/>
            <a:ext cx="5817808" cy="1578592"/>
          </a:xfrm>
          <a:prstGeom prst="rect">
            <a:avLst/>
          </a:prstGeom>
          <a:noFill/>
          <a:ln>
            <a:noFill/>
          </a:ln>
        </p:spPr>
        <p:txBody>
          <a:bodyPr anchorCtr="0" anchor="t" bIns="45700" lIns="91425" spcFirstLastPara="1" rIns="91425" wrap="square" tIns="45700">
            <a:noAutofit/>
          </a:bodyPr>
          <a:lstStyle/>
          <a:p>
            <a:pPr indent="-508000" lvl="0" marL="342900" rtl="0" algn="l">
              <a:spcBef>
                <a:spcPts val="0"/>
              </a:spcBef>
              <a:spcAft>
                <a:spcPts val="0"/>
              </a:spcAft>
              <a:buSzPts val="8000"/>
              <a:buChar char="🠶"/>
            </a:pPr>
            <a:r>
              <a:rPr b="1" lang="en-US" sz="8000">
                <a:latin typeface="Twentieth Century"/>
                <a:ea typeface="Twentieth Century"/>
                <a:cs typeface="Twentieth Century"/>
                <a:sym typeface="Twentieth Century"/>
              </a:rPr>
              <a:t>THANKS</a:t>
            </a:r>
            <a:endParaRPr b="1" sz="8000">
              <a:latin typeface="Twentieth Century"/>
              <a:ea typeface="Twentieth Century"/>
              <a:cs typeface="Twentieth Century"/>
              <a:sym typeface="Twentieth Centur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pic>
        <p:nvPicPr>
          <p:cNvPr descr="Image result for scarborough canada map" id="170" name="Google Shape;170;p19"/>
          <p:cNvPicPr preferRelativeResize="0"/>
          <p:nvPr/>
        </p:nvPicPr>
        <p:blipFill rotWithShape="1">
          <a:blip r:embed="rId3">
            <a:alphaModFix/>
          </a:blip>
          <a:srcRect b="0" l="0" r="0" t="0"/>
          <a:stretch/>
        </p:blipFill>
        <p:spPr>
          <a:xfrm>
            <a:off x="2174543" y="648269"/>
            <a:ext cx="10017457" cy="6209731"/>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2286002" y="618518"/>
            <a:ext cx="9905998" cy="7599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240"/>
              <a:buFont typeface="Century Gothic"/>
              <a:buNone/>
            </a:pPr>
            <a:r>
              <a:rPr lang="en-US" sz="3240"/>
              <a:t>Part 1: </a:t>
            </a:r>
            <a:r>
              <a:rPr b="1" lang="en-US" sz="3240"/>
              <a:t>Problem Description</a:t>
            </a:r>
            <a:br>
              <a:rPr b="1" lang="en-US" sz="3240"/>
            </a:br>
            <a:endParaRPr sz="3240"/>
          </a:p>
        </p:txBody>
      </p:sp>
      <p:sp>
        <p:nvSpPr>
          <p:cNvPr id="176" name="Google Shape;176;p20"/>
          <p:cNvSpPr txBox="1"/>
          <p:nvPr>
            <p:ph idx="1" type="body"/>
          </p:nvPr>
        </p:nvSpPr>
        <p:spPr>
          <a:xfrm>
            <a:off x="1141412" y="1378424"/>
            <a:ext cx="9905999" cy="4412777"/>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SzPts val="3200"/>
              <a:buChar char="🠶"/>
            </a:pPr>
            <a:r>
              <a:rPr lang="en-US" sz="3200">
                <a:latin typeface="Twentieth Century"/>
                <a:ea typeface="Twentieth Century"/>
                <a:cs typeface="Twentieth Century"/>
                <a:sym typeface="Twentieth Century"/>
              </a:rPr>
              <a:t>Many people migrating to various states of Canada require search of a good housing prices as well as good rating schools for their children. The projects aim to create an analysis of features for a neighborhood as a comparative analysis between neighborhoods. The features include median house price and school ratings and recreational facilities. This would help people to get awareness of the places before moving to a new country, state, city or place for their work or to start a new life</a:t>
            </a:r>
            <a:endParaRPr/>
          </a:p>
          <a:p>
            <a:pPr indent="-228600" lvl="0" marL="342900" rtl="0" algn="l">
              <a:lnSpc>
                <a:spcPct val="90000"/>
              </a:lnSpc>
              <a:spcBef>
                <a:spcPts val="1000"/>
              </a:spcBef>
              <a:spcAft>
                <a:spcPts val="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1960278" y="618519"/>
            <a:ext cx="9905998" cy="718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lang="en-US"/>
              <a:t>Part 2: </a:t>
            </a:r>
            <a:r>
              <a:rPr b="1" lang="en-US"/>
              <a:t>Data We Need</a:t>
            </a:r>
            <a:endParaRPr b="1"/>
          </a:p>
        </p:txBody>
      </p:sp>
      <p:sp>
        <p:nvSpPr>
          <p:cNvPr id="182" name="Google Shape;182;p21"/>
          <p:cNvSpPr txBox="1"/>
          <p:nvPr>
            <p:ph idx="1" type="body"/>
          </p:nvPr>
        </p:nvSpPr>
        <p:spPr>
          <a:xfrm>
            <a:off x="1141412" y="1337482"/>
            <a:ext cx="9905999" cy="521344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b="1" lang="en-US" sz="2400">
                <a:latin typeface="Twentieth Century"/>
                <a:ea typeface="Twentieth Century"/>
                <a:cs typeface="Twentieth Century"/>
                <a:sym typeface="Twentieth Century"/>
              </a:rPr>
              <a:t>Longitude and Latitude Data:</a:t>
            </a:r>
            <a:endParaRPr sz="2400">
              <a:latin typeface="Twentieth Century"/>
              <a:ea typeface="Twentieth Century"/>
              <a:cs typeface="Twentieth Century"/>
              <a:sym typeface="Twentieth Century"/>
            </a:endParaRPr>
          </a:p>
          <a:p>
            <a:pPr indent="-342900" lvl="0" marL="342900" rtl="0" algn="l">
              <a:spcBef>
                <a:spcPts val="1000"/>
              </a:spcBef>
              <a:spcAft>
                <a:spcPts val="0"/>
              </a:spcAft>
              <a:buSzPts val="2400"/>
              <a:buChar char="🠶"/>
            </a:pPr>
            <a:r>
              <a:rPr lang="en-US" sz="2400">
                <a:latin typeface="Twentieth Century"/>
                <a:ea typeface="Twentieth Century"/>
                <a:cs typeface="Twentieth Century"/>
                <a:sym typeface="Twentieth Century"/>
              </a:rPr>
              <a:t>We will need geo-locational information about that specific borough and the neighborhoods in that borough. It is "Scarborough" in Toronto. </a:t>
            </a:r>
            <a:endParaRPr/>
          </a:p>
          <a:p>
            <a:pPr indent="-342900" lvl="0" marL="342900" rtl="0" algn="l">
              <a:spcBef>
                <a:spcPts val="1000"/>
              </a:spcBef>
              <a:spcAft>
                <a:spcPts val="0"/>
              </a:spcAft>
              <a:buSzPts val="2400"/>
              <a:buChar char="🠶"/>
            </a:pPr>
            <a:r>
              <a:rPr lang="en-US" sz="2400">
                <a:latin typeface="Twentieth Century"/>
                <a:ea typeface="Twentieth Century"/>
                <a:cs typeface="Twentieth Century"/>
                <a:sym typeface="Twentieth Century"/>
              </a:rPr>
              <a:t>Dataset comprising latitude and longitude, zipcodes is already available through the previous notebook. The location of Scarborough would be filtered using the same.</a:t>
            </a:r>
            <a:endParaRPr/>
          </a:p>
          <a:p>
            <a:pPr indent="0" lvl="0" marL="342900" rtl="0" algn="l">
              <a:spcBef>
                <a:spcPts val="1000"/>
              </a:spcBef>
              <a:spcAft>
                <a:spcPts val="0"/>
              </a:spcAft>
              <a:buNone/>
            </a:pPr>
            <a:r>
              <a:t/>
            </a:r>
            <a:endParaRPr sz="2400">
              <a:latin typeface="Twentieth Century"/>
              <a:ea typeface="Twentieth Century"/>
              <a:cs typeface="Twentieth Century"/>
              <a:sym typeface="Twentieth Century"/>
            </a:endParaRPr>
          </a:p>
          <a:p>
            <a:pPr indent="0" lvl="0" marL="0" rtl="0" algn="l">
              <a:spcBef>
                <a:spcPts val="1000"/>
              </a:spcBef>
              <a:spcAft>
                <a:spcPts val="0"/>
              </a:spcAft>
              <a:buSzPts val="1800"/>
              <a:buNone/>
            </a:pPr>
            <a:r>
              <a:t/>
            </a:r>
            <a:endParaRPr b="1"/>
          </a:p>
          <a:p>
            <a:pPr indent="0" lvl="0" marL="0" rtl="0" algn="l">
              <a:spcBef>
                <a:spcPts val="1000"/>
              </a:spcBef>
              <a:spcAft>
                <a:spcPts val="0"/>
              </a:spcAft>
              <a:buSzPts val="1800"/>
              <a:buNone/>
            </a:pPr>
            <a:r>
              <a:t/>
            </a:r>
            <a:endParaRPr b="1"/>
          </a:p>
          <a:p>
            <a:pPr indent="0" lvl="0" marL="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p:txBody>
      </p:sp>
      <p:pic>
        <p:nvPicPr>
          <p:cNvPr id="183" name="Google Shape;183;p21"/>
          <p:cNvPicPr preferRelativeResize="0"/>
          <p:nvPr/>
        </p:nvPicPr>
        <p:blipFill rotWithShape="1">
          <a:blip r:embed="rId3">
            <a:alphaModFix/>
          </a:blip>
          <a:srcRect b="0" l="0" r="0" t="0"/>
          <a:stretch/>
        </p:blipFill>
        <p:spPr>
          <a:xfrm>
            <a:off x="3164500" y="3976384"/>
            <a:ext cx="5518696" cy="198151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pic>
        <p:nvPicPr>
          <p:cNvPr id="188" name="Google Shape;188;p22"/>
          <p:cNvPicPr preferRelativeResize="0"/>
          <p:nvPr/>
        </p:nvPicPr>
        <p:blipFill rotWithShape="1">
          <a:blip r:embed="rId3">
            <a:alphaModFix/>
          </a:blip>
          <a:srcRect b="0" l="0" r="0" t="0"/>
          <a:stretch/>
        </p:blipFill>
        <p:spPr>
          <a:xfrm>
            <a:off x="1838893" y="865282"/>
            <a:ext cx="10172509" cy="48394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2055813" y="618518"/>
            <a:ext cx="9905998" cy="63707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240"/>
              <a:buFont typeface="Century Gothic"/>
              <a:buNone/>
            </a:pPr>
            <a:r>
              <a:rPr b="1" lang="en-US" sz="3240"/>
              <a:t>Foursquare API</a:t>
            </a:r>
            <a:endParaRPr sz="3240"/>
          </a:p>
        </p:txBody>
      </p:sp>
      <p:sp>
        <p:nvSpPr>
          <p:cNvPr id="194" name="Google Shape;194;p23"/>
          <p:cNvSpPr txBox="1"/>
          <p:nvPr>
            <p:ph idx="1" type="body"/>
          </p:nvPr>
        </p:nvSpPr>
        <p:spPr>
          <a:xfrm>
            <a:off x="1086821" y="1733265"/>
            <a:ext cx="10459185" cy="4535607"/>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3200"/>
              <a:buChar char="🠶"/>
            </a:pPr>
            <a:r>
              <a:rPr lang="en-US" sz="3200">
                <a:latin typeface="Twentieth Century"/>
                <a:ea typeface="Twentieth Century"/>
                <a:cs typeface="Twentieth Century"/>
                <a:sym typeface="Twentieth Century"/>
              </a:rPr>
              <a:t>Connecting to Foursquare and Retrieving Locational Data for Each Venue in Every Neighborhood</a:t>
            </a:r>
            <a:endParaRPr/>
          </a:p>
          <a:p>
            <a:pPr indent="0" lvl="0" marL="0" rtl="0" algn="just">
              <a:spcBef>
                <a:spcPts val="1000"/>
              </a:spcBef>
              <a:spcAft>
                <a:spcPts val="0"/>
              </a:spcAft>
              <a:buSzPts val="3200"/>
              <a:buNone/>
            </a:pPr>
            <a:r>
              <a:rPr lang="en-US" sz="3200">
                <a:latin typeface="Twentieth Century"/>
                <a:ea typeface="Twentieth Century"/>
                <a:cs typeface="Twentieth Century"/>
                <a:sym typeface="Twentieth Century"/>
              </a:rPr>
              <a:t>After finding the list of neighborhoods, we then connect to the Foursquare API to gather information about venues inside each and every neighborhood. For each neighborhood, we have chosen the radius to be 100 meter. </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2492541" y="618518"/>
            <a:ext cx="9905998" cy="63707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240"/>
              <a:buFont typeface="Century Gothic"/>
              <a:buNone/>
            </a:pPr>
            <a:r>
              <a:rPr b="1" lang="en-US" sz="3240"/>
              <a:t>Data Preprocessing</a:t>
            </a:r>
            <a:endParaRPr sz="3240"/>
          </a:p>
        </p:txBody>
      </p:sp>
      <p:sp>
        <p:nvSpPr>
          <p:cNvPr id="200" name="Google Shape;200;p24"/>
          <p:cNvSpPr txBox="1"/>
          <p:nvPr>
            <p:ph idx="1" type="body"/>
          </p:nvPr>
        </p:nvSpPr>
        <p:spPr>
          <a:xfrm>
            <a:off x="1400720" y="1501253"/>
            <a:ext cx="10459185" cy="4535607"/>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800"/>
              <a:buChar char="🠶"/>
            </a:pPr>
            <a:r>
              <a:rPr lang="en-US" sz="2800">
                <a:latin typeface="Twentieth Century"/>
                <a:ea typeface="Twentieth Century"/>
                <a:cs typeface="Twentieth Century"/>
                <a:sym typeface="Twentieth Century"/>
              </a:rPr>
              <a:t>Processing the Retrieved Data and Creating a DataFrome for All the Venues inside the Scarborough</a:t>
            </a:r>
            <a:endParaRPr/>
          </a:p>
          <a:p>
            <a:pPr indent="0" lvl="0" marL="0" rtl="0" algn="just">
              <a:spcBef>
                <a:spcPts val="1000"/>
              </a:spcBef>
              <a:spcAft>
                <a:spcPts val="0"/>
              </a:spcAft>
              <a:buSzPts val="2800"/>
              <a:buNone/>
            </a:pPr>
            <a:r>
              <a:rPr lang="en-US" sz="2800">
                <a:latin typeface="Twentieth Century"/>
                <a:ea typeface="Twentieth Century"/>
                <a:cs typeface="Twentieth Century"/>
                <a:sym typeface="Twentieth Century"/>
              </a:rPr>
              <a:t>When the data is completely gathered, we will perform processing on that raw data to find our desirable features for each venue. Our main feature is the category of that venue. After this stage, the column "Venue's Category" will be One-hot encoded and different venues will have different feature-columns.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2091142" y="618518"/>
            <a:ext cx="9905998" cy="63707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240"/>
              <a:buFont typeface="Century Gothic"/>
              <a:buNone/>
            </a:pPr>
            <a:r>
              <a:rPr b="1" lang="en-US" sz="3240"/>
              <a:t>Creating a DataFrome</a:t>
            </a:r>
            <a:endParaRPr sz="3240"/>
          </a:p>
        </p:txBody>
      </p:sp>
      <p:sp>
        <p:nvSpPr>
          <p:cNvPr id="206" name="Google Shape;206;p25"/>
          <p:cNvSpPr txBox="1"/>
          <p:nvPr>
            <p:ph idx="1" type="body"/>
          </p:nvPr>
        </p:nvSpPr>
        <p:spPr>
          <a:xfrm>
            <a:off x="1141412" y="1255594"/>
            <a:ext cx="10459185" cy="453560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US" sz="2800">
                <a:latin typeface="Twentieth Century"/>
                <a:ea typeface="Twentieth Century"/>
                <a:cs typeface="Twentieth Century"/>
                <a:sym typeface="Twentieth Century"/>
              </a:rPr>
              <a:t>Processing the Retrieved Data and Creating a DataFrome for All the Venues inside the Scarborough</a:t>
            </a:r>
            <a:endParaRPr/>
          </a:p>
          <a:p>
            <a:pPr indent="0" lvl="0" marL="0" rtl="0" algn="l">
              <a:spcBef>
                <a:spcPts val="1000"/>
              </a:spcBef>
              <a:spcAft>
                <a:spcPts val="0"/>
              </a:spcAft>
              <a:buSzPts val="1800"/>
              <a:buNone/>
            </a:pPr>
            <a:r>
              <a:t/>
            </a:r>
            <a:endParaRPr b="1"/>
          </a:p>
        </p:txBody>
      </p:sp>
      <p:pic>
        <p:nvPicPr>
          <p:cNvPr id="207" name="Google Shape;207;p25"/>
          <p:cNvPicPr preferRelativeResize="0"/>
          <p:nvPr/>
        </p:nvPicPr>
        <p:blipFill rotWithShape="1">
          <a:blip r:embed="rId3">
            <a:alphaModFix/>
          </a:blip>
          <a:srcRect b="0" l="0" r="0" t="0"/>
          <a:stretch/>
        </p:blipFill>
        <p:spPr>
          <a:xfrm>
            <a:off x="744869" y="2452656"/>
            <a:ext cx="10986522" cy="397562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1141413" y="618518"/>
            <a:ext cx="9905998" cy="63707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240"/>
              <a:buFont typeface="Century Gothic"/>
              <a:buNone/>
            </a:pPr>
            <a:r>
              <a:rPr b="1" lang="en-US" sz="3240"/>
              <a:t>Main Article</a:t>
            </a:r>
            <a:endParaRPr sz="3240"/>
          </a:p>
        </p:txBody>
      </p:sp>
      <p:sp>
        <p:nvSpPr>
          <p:cNvPr id="213" name="Google Shape;213;p26"/>
          <p:cNvSpPr txBox="1"/>
          <p:nvPr>
            <p:ph idx="1" type="body"/>
          </p:nvPr>
        </p:nvSpPr>
        <p:spPr>
          <a:xfrm>
            <a:off x="1141412" y="1255594"/>
            <a:ext cx="10459185" cy="453560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b="1" lang="en-US"/>
              <a:t>Part 4: Applying one of Machine Learning Techniques (K-Means Clustering)</a:t>
            </a:r>
            <a:endParaRPr/>
          </a:p>
          <a:p>
            <a:pPr indent="0" lvl="0" marL="0" rtl="0" algn="l">
              <a:spcBef>
                <a:spcPts val="1000"/>
              </a:spcBef>
              <a:spcAft>
                <a:spcPts val="0"/>
              </a:spcAft>
              <a:buSzPts val="1800"/>
              <a:buNone/>
            </a:pPr>
            <a:r>
              <a:t/>
            </a:r>
            <a:endParaRPr b="1"/>
          </a:p>
        </p:txBody>
      </p:sp>
      <p:pic>
        <p:nvPicPr>
          <p:cNvPr id="214" name="Google Shape;214;p26"/>
          <p:cNvPicPr preferRelativeResize="0"/>
          <p:nvPr/>
        </p:nvPicPr>
        <p:blipFill rotWithShape="1">
          <a:blip r:embed="rId3">
            <a:alphaModFix/>
          </a:blip>
          <a:srcRect b="0" l="0" r="0" t="0"/>
          <a:stretch/>
        </p:blipFill>
        <p:spPr>
          <a:xfrm>
            <a:off x="1141411" y="1892670"/>
            <a:ext cx="9129526" cy="1935528"/>
          </a:xfrm>
          <a:prstGeom prst="rect">
            <a:avLst/>
          </a:prstGeom>
          <a:noFill/>
          <a:ln>
            <a:noFill/>
          </a:ln>
        </p:spPr>
      </p:pic>
      <p:pic>
        <p:nvPicPr>
          <p:cNvPr id="215" name="Google Shape;215;p26"/>
          <p:cNvPicPr preferRelativeResize="0"/>
          <p:nvPr/>
        </p:nvPicPr>
        <p:blipFill rotWithShape="1">
          <a:blip r:embed="rId4">
            <a:alphaModFix/>
          </a:blip>
          <a:srcRect b="0" l="0" r="0" t="0"/>
          <a:stretch/>
        </p:blipFill>
        <p:spPr>
          <a:xfrm>
            <a:off x="1141411" y="4205784"/>
            <a:ext cx="10917690" cy="196300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