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63945" autoAdjust="0"/>
  </p:normalViewPr>
  <p:slideViewPr>
    <p:cSldViewPr snapToGrid="0">
      <p:cViewPr>
        <p:scale>
          <a:sx n="66" d="100"/>
          <a:sy n="66" d="100"/>
        </p:scale>
        <p:origin x="-662" y="-250"/>
      </p:cViewPr>
      <p:guideLst/>
    </p:cSldViewPr>
  </p:slideViewPr>
  <p:notesTextViewPr>
    <p:cViewPr>
      <p:scale>
        <a:sx n="1" d="1"/>
        <a:sy n="1" d="1"/>
      </p:scale>
      <p:origin x="0" y="-1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1148-945D-40B1-84D2-67635754DEE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C77B1-D701-478B-A87C-4A93553C9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사이퍼에</a:t>
            </a:r>
            <a:r>
              <a:rPr lang="ko-KR" altLang="en-US" dirty="0"/>
              <a:t> 대해서 발표를 준비 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제 발표는 먼저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사이퍼가</a:t>
            </a:r>
            <a:r>
              <a:rPr lang="ko-KR" altLang="en-US" dirty="0"/>
              <a:t> </a:t>
            </a:r>
            <a:r>
              <a:rPr lang="ko-KR" altLang="en-US" dirty="0" err="1"/>
              <a:t>어떤것인지부터</a:t>
            </a:r>
            <a:r>
              <a:rPr lang="ko-KR" altLang="en-US" dirty="0"/>
              <a:t> 시작해서 어떻게 </a:t>
            </a:r>
            <a:r>
              <a:rPr lang="en-US" altLang="ko-KR" dirty="0"/>
              <a:t>plaintext</a:t>
            </a:r>
            <a:r>
              <a:rPr lang="ko-KR" altLang="en-US" dirty="0"/>
              <a:t>를 암호문으로 바꾸는지</a:t>
            </a:r>
            <a:r>
              <a:rPr lang="en-US" altLang="ko-KR" dirty="0"/>
              <a:t>, </a:t>
            </a:r>
            <a:r>
              <a:rPr lang="ko-KR" altLang="en-US" dirty="0"/>
              <a:t>그리고 유명한 예들이 </a:t>
            </a:r>
            <a:r>
              <a:rPr lang="ko-KR" altLang="en-US" err="1"/>
              <a:t>어떤것인지</a:t>
            </a:r>
            <a:r>
              <a:rPr lang="ko-KR" altLang="en-US"/>
              <a:t> 설명할거에요</a:t>
            </a:r>
            <a:r>
              <a:rPr lang="en-US" altLang="ko-KR"/>
              <a:t> 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Overview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r>
              <a:rPr lang="ko-KR" altLang="en-US" b="1" dirty="0"/>
              <a:t> </a:t>
            </a:r>
            <a:r>
              <a:rPr lang="en-US" altLang="ko-KR" b="1" dirty="0"/>
              <a:t>ciphers:</a:t>
            </a:r>
            <a:r>
              <a:rPr lang="ko-KR" altLang="en-US" b="1" dirty="0"/>
              <a:t>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사이퍼는</a:t>
            </a:r>
            <a:r>
              <a:rPr lang="ko-KR" altLang="en-US" dirty="0"/>
              <a:t> 원래 메시지 전체를 한꺼번에 암호문으로 바꾸는 방법입니다</a:t>
            </a:r>
            <a:endParaRPr lang="en-US" altLang="ko-KR" dirty="0"/>
          </a:p>
          <a:p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detail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r>
              <a:rPr lang="ko-KR" altLang="en-US" b="1" dirty="0"/>
              <a:t> </a:t>
            </a:r>
            <a:r>
              <a:rPr lang="en-US" altLang="ko-KR" b="1" dirty="0"/>
              <a:t>cipher:</a:t>
            </a:r>
            <a:r>
              <a:rPr lang="ko-KR" altLang="en-US" dirty="0"/>
              <a:t>메시지에 있는 바이트 하나 하나를 암호문으로 바꾸지 않고 원래 메시지 전체를 한 </a:t>
            </a:r>
            <a:r>
              <a:rPr lang="ko-KR" altLang="en-US" dirty="0" err="1"/>
              <a:t>블락으로</a:t>
            </a:r>
            <a:r>
              <a:rPr lang="ko-KR" altLang="en-US" dirty="0"/>
              <a:t> 바로 바꿉니다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Picture analysis: </a:t>
            </a:r>
            <a:r>
              <a:rPr lang="ko-KR" altLang="en-US" dirty="0"/>
              <a:t>이 사진을 보면 왼쪽에 </a:t>
            </a:r>
            <a:r>
              <a:rPr lang="en-US" altLang="ko-KR" dirty="0"/>
              <a:t>plaintext, </a:t>
            </a:r>
            <a:r>
              <a:rPr lang="ko-KR" altLang="en-US" dirty="0"/>
              <a:t>또는 원래 메시지가 있고</a:t>
            </a:r>
            <a:r>
              <a:rPr lang="en-US" altLang="ko-KR" dirty="0"/>
              <a:t>, </a:t>
            </a:r>
            <a:r>
              <a:rPr lang="ko-KR" altLang="en-US" dirty="0"/>
              <a:t>오른쪽에는 </a:t>
            </a:r>
            <a:r>
              <a:rPr lang="ko-KR" altLang="en-US" dirty="0" err="1"/>
              <a:t>사이퍼텍스트가</a:t>
            </a:r>
            <a:r>
              <a:rPr lang="ko-KR" altLang="en-US" dirty="0"/>
              <a:t> 있는데요 중간에는 </a:t>
            </a:r>
            <a:r>
              <a:rPr lang="en-US" altLang="ko-KR" dirty="0"/>
              <a:t>E </a:t>
            </a:r>
            <a:r>
              <a:rPr lang="ko-KR" altLang="en-US" dirty="0"/>
              <a:t>와 </a:t>
            </a:r>
            <a:r>
              <a:rPr lang="en-US" altLang="ko-KR" dirty="0"/>
              <a:t>D function </a:t>
            </a:r>
            <a:r>
              <a:rPr lang="ko-KR" altLang="en-US" dirty="0"/>
              <a:t>들이 두 </a:t>
            </a:r>
            <a:r>
              <a:rPr lang="ko-KR" altLang="en-US" dirty="0" err="1"/>
              <a:t>블락들을</a:t>
            </a:r>
            <a:r>
              <a:rPr lang="ko-KR" altLang="en-US" dirty="0"/>
              <a:t> 연결합니다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라는 </a:t>
            </a:r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en-US" altLang="ko-KR" dirty="0"/>
              <a:t>encryption</a:t>
            </a:r>
            <a:r>
              <a:rPr lang="ko-KR" altLang="en-US" dirty="0"/>
              <a:t>의 </a:t>
            </a:r>
            <a:r>
              <a:rPr lang="ko-KR" altLang="en-US" dirty="0" err="1"/>
              <a:t>줄입말이고</a:t>
            </a:r>
            <a:r>
              <a:rPr lang="ko-KR" altLang="en-US" dirty="0"/>
              <a:t> </a:t>
            </a:r>
            <a:r>
              <a:rPr lang="en-US" altLang="ko-KR" dirty="0"/>
              <a:t>plaintext</a:t>
            </a:r>
            <a:r>
              <a:rPr lang="ko-KR" altLang="en-US" dirty="0"/>
              <a:t>를 </a:t>
            </a:r>
            <a:r>
              <a:rPr lang="en-US" altLang="ko-KR" dirty="0"/>
              <a:t>ciphertext</a:t>
            </a:r>
            <a:r>
              <a:rPr lang="ko-KR" altLang="en-US" dirty="0"/>
              <a:t>로 바꾸는 역할을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라는</a:t>
            </a:r>
            <a:r>
              <a:rPr lang="en-US" altLang="ko-KR" dirty="0"/>
              <a:t> function</a:t>
            </a:r>
            <a:r>
              <a:rPr lang="ko-KR" altLang="en-US" dirty="0"/>
              <a:t>은 비슷하게 </a:t>
            </a:r>
            <a:r>
              <a:rPr lang="en-US" altLang="ko-KR" dirty="0" err="1"/>
              <a:t>decyrption</a:t>
            </a:r>
            <a:r>
              <a:rPr lang="ko-KR" altLang="en-US" dirty="0"/>
              <a:t>의 </a:t>
            </a:r>
            <a:r>
              <a:rPr lang="ko-KR" altLang="en-US" dirty="0" err="1"/>
              <a:t>줄입말이고</a:t>
            </a:r>
            <a:r>
              <a:rPr lang="ko-KR" altLang="en-US" dirty="0"/>
              <a:t> </a:t>
            </a:r>
            <a:r>
              <a:rPr lang="en-US" altLang="ko-KR" dirty="0"/>
              <a:t>ciphertext, </a:t>
            </a:r>
            <a:r>
              <a:rPr lang="ko-KR" altLang="en-US" dirty="0"/>
              <a:t>또는 암호문</a:t>
            </a:r>
            <a:r>
              <a:rPr lang="en-US" altLang="ko-KR" dirty="0"/>
              <a:t>, </a:t>
            </a:r>
            <a:r>
              <a:rPr lang="ko-KR" altLang="en-US" dirty="0"/>
              <a:t>을 </a:t>
            </a:r>
            <a:r>
              <a:rPr lang="en-US" altLang="ko-KR" dirty="0"/>
              <a:t>plaintext</a:t>
            </a:r>
            <a:r>
              <a:rPr lang="ko-KR" altLang="en-US" dirty="0"/>
              <a:t>로 바꿉니다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Function purpose: </a:t>
            </a:r>
            <a:r>
              <a:rPr lang="en-US" altLang="ko-KR" dirty="0"/>
              <a:t>E function</a:t>
            </a:r>
            <a:r>
              <a:rPr lang="ko-KR" altLang="en-US" dirty="0"/>
              <a:t>은 메시지를 비밀로 보내는데 쓰이고 </a:t>
            </a:r>
            <a:r>
              <a:rPr lang="en-US" altLang="ko-KR" dirty="0"/>
              <a:t>D function</a:t>
            </a:r>
            <a:r>
              <a:rPr lang="ko-KR" altLang="en-US" dirty="0"/>
              <a:t>은 받은 암호문을 </a:t>
            </a:r>
            <a:r>
              <a:rPr lang="ko-KR" altLang="en-US" dirty="0" err="1"/>
              <a:t>해석할때</a:t>
            </a:r>
            <a:r>
              <a:rPr lang="ko-KR" altLang="en-US" dirty="0"/>
              <a:t> 쓰여집니다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 </a:t>
            </a:r>
            <a:r>
              <a:rPr lang="en-US" altLang="ko-KR" dirty="0" err="1"/>
              <a:t>functio</a:t>
            </a:r>
            <a:r>
              <a:rPr lang="ko-KR" altLang="en-US" dirty="0"/>
              <a:t>과 </a:t>
            </a:r>
            <a:r>
              <a:rPr lang="en-US" altLang="ko-KR" dirty="0"/>
              <a:t>D function</a:t>
            </a:r>
            <a:r>
              <a:rPr lang="ko-KR" altLang="en-US" dirty="0"/>
              <a:t>은 둘다 </a:t>
            </a:r>
            <a:r>
              <a:rPr lang="en-US" altLang="ko-KR" dirty="0"/>
              <a:t>plaintext</a:t>
            </a:r>
            <a:r>
              <a:rPr lang="ko-KR" altLang="en-US" dirty="0"/>
              <a:t>와 </a:t>
            </a:r>
            <a:r>
              <a:rPr lang="en-US" altLang="ko-KR" dirty="0"/>
              <a:t>ciphertext</a:t>
            </a:r>
            <a:r>
              <a:rPr lang="ko-KR" altLang="en-US" dirty="0"/>
              <a:t>를 </a:t>
            </a:r>
            <a:r>
              <a:rPr lang="ko-KR" altLang="en-US" dirty="0" err="1"/>
              <a:t>연결할떄</a:t>
            </a:r>
            <a:r>
              <a:rPr lang="ko-KR" altLang="en-US" dirty="0"/>
              <a:t> 특정한 크기의 </a:t>
            </a:r>
            <a:r>
              <a:rPr lang="ko-KR" altLang="en-US" b="1" dirty="0"/>
              <a:t>키</a:t>
            </a:r>
            <a:r>
              <a:rPr lang="ko-KR" altLang="en-US" b="0" dirty="0"/>
              <a:t>를 씁니다</a:t>
            </a:r>
            <a:r>
              <a:rPr lang="en-US" altLang="ko-KR" b="0" dirty="0"/>
              <a:t>. </a:t>
            </a:r>
          </a:p>
          <a:p>
            <a:r>
              <a:rPr lang="ko-KR" altLang="en-US" b="1" dirty="0"/>
              <a:t>같은 키를 </a:t>
            </a:r>
            <a:r>
              <a:rPr lang="en-US" altLang="ko-KR" b="0" dirty="0"/>
              <a:t>encryption </a:t>
            </a:r>
            <a:r>
              <a:rPr lang="ko-KR" altLang="en-US" b="0" dirty="0"/>
              <a:t>과 </a:t>
            </a:r>
            <a:r>
              <a:rPr lang="en-US" altLang="ko-KR" b="0" dirty="0"/>
              <a:t>decryption </a:t>
            </a:r>
            <a:r>
              <a:rPr lang="ko-KR" altLang="en-US" b="0" dirty="0" err="1"/>
              <a:t>할때</a:t>
            </a:r>
            <a:r>
              <a:rPr lang="ko-KR" altLang="en-US" b="0" dirty="0"/>
              <a:t> 씁니다</a:t>
            </a:r>
            <a:r>
              <a:rPr lang="en-US" altLang="ko-KR" b="0" dirty="0"/>
              <a:t>. </a:t>
            </a:r>
            <a:r>
              <a:rPr lang="ko-KR" altLang="en-US" b="0" dirty="0"/>
              <a:t>이런 방식으로 키를 </a:t>
            </a:r>
            <a:r>
              <a:rPr lang="ko-KR" altLang="en-US" b="0" dirty="0" err="1"/>
              <a:t>쓰는것을</a:t>
            </a:r>
            <a:r>
              <a:rPr lang="ko-KR" altLang="en-US" b="0" dirty="0"/>
              <a:t> </a:t>
            </a:r>
            <a:r>
              <a:rPr lang="en-US" altLang="ko-KR" b="0" dirty="0"/>
              <a:t>secret key encryption scheme</a:t>
            </a:r>
            <a:r>
              <a:rPr lang="ko-KR" altLang="en-US" b="0" dirty="0"/>
              <a:t>이라고 부릅니다</a:t>
            </a:r>
            <a:r>
              <a:rPr lang="en-US" altLang="ko-KR" b="0" dirty="0"/>
              <a:t>. </a:t>
            </a:r>
            <a:endParaRPr lang="en-US" altLang="ko-KR" b="1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사이퍼는</a:t>
            </a:r>
            <a:r>
              <a:rPr lang="ko-KR" altLang="en-US" dirty="0"/>
              <a:t> 어떻게 만들어졌을까요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사이퍼는</a:t>
            </a:r>
            <a:r>
              <a:rPr lang="ko-KR" altLang="en-US" dirty="0"/>
              <a:t> </a:t>
            </a:r>
            <a:r>
              <a:rPr lang="ko-KR" altLang="en-US" dirty="0" err="1"/>
              <a:t>키하나로</a:t>
            </a:r>
            <a:r>
              <a:rPr lang="ko-KR" altLang="en-US" dirty="0"/>
              <a:t> 여러 버전에 키들을 만듭니다</a:t>
            </a:r>
            <a:r>
              <a:rPr lang="en-US" altLang="ko-KR" dirty="0"/>
              <a:t>. </a:t>
            </a:r>
            <a:r>
              <a:rPr lang="ko-KR" altLang="en-US" dirty="0"/>
              <a:t>이런 키들을 </a:t>
            </a:r>
            <a:r>
              <a:rPr lang="en-US" altLang="ko-KR" dirty="0"/>
              <a:t>round key</a:t>
            </a:r>
            <a:r>
              <a:rPr lang="ko-KR" altLang="en-US" dirty="0"/>
              <a:t>라고 부르고요</a:t>
            </a:r>
            <a:endParaRPr lang="en-US" altLang="ko-KR" dirty="0"/>
          </a:p>
          <a:p>
            <a:r>
              <a:rPr lang="ko-KR" altLang="en-US" dirty="0"/>
              <a:t>이 사진을 보면 위에서 내려오는 여러 키들이 </a:t>
            </a:r>
            <a:r>
              <a:rPr lang="en-US" altLang="ko-KR" dirty="0"/>
              <a:t>round key </a:t>
            </a:r>
            <a:r>
              <a:rPr lang="ko-KR" altLang="en-US" dirty="0"/>
              <a:t>들입니다</a:t>
            </a:r>
            <a:r>
              <a:rPr lang="en-US" altLang="ko-KR" dirty="0"/>
              <a:t>. </a:t>
            </a:r>
            <a:r>
              <a:rPr lang="ko-KR" altLang="en-US" dirty="0"/>
              <a:t>이런 </a:t>
            </a:r>
            <a:r>
              <a:rPr lang="en-US" altLang="ko-KR" dirty="0"/>
              <a:t>round key </a:t>
            </a:r>
            <a:r>
              <a:rPr lang="ko-KR" altLang="en-US" dirty="0"/>
              <a:t>들은 같은 크기지만 서로 다릅니다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사이퍼에서는</a:t>
            </a:r>
            <a:r>
              <a:rPr lang="ko-KR" altLang="en-US" dirty="0"/>
              <a:t> 원래 메시지 </a:t>
            </a:r>
            <a:r>
              <a:rPr lang="en-US" altLang="ko-KR" dirty="0"/>
              <a:t>plaintext </a:t>
            </a:r>
            <a:r>
              <a:rPr lang="ko-KR" altLang="en-US" dirty="0"/>
              <a:t>를 여러 번 다른 버전에 암호문으로 바꿔서 마지막에 암호문을 만듭니다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사진이 </a:t>
            </a:r>
            <a:r>
              <a:rPr lang="en-US" altLang="ko-KR" dirty="0"/>
              <a:t>plaintext</a:t>
            </a:r>
            <a:r>
              <a:rPr lang="ko-KR" altLang="en-US" dirty="0"/>
              <a:t>를 </a:t>
            </a:r>
            <a:r>
              <a:rPr lang="en-US" altLang="ko-KR" dirty="0"/>
              <a:t>ciphertext</a:t>
            </a:r>
            <a:r>
              <a:rPr lang="ko-KR" altLang="en-US" dirty="0"/>
              <a:t>로 바꾸는 과정을 보여줍니다</a:t>
            </a:r>
            <a:r>
              <a:rPr lang="en-US" altLang="ko-KR" dirty="0"/>
              <a:t>. </a:t>
            </a:r>
            <a:r>
              <a:rPr lang="ko-KR" altLang="en-US" dirty="0"/>
              <a:t>이전 메시지를 다음 암호문 버전으로 </a:t>
            </a:r>
            <a:r>
              <a:rPr lang="ko-KR" altLang="en-US" dirty="0" err="1"/>
              <a:t>바꿀떄마다</a:t>
            </a:r>
            <a:r>
              <a:rPr lang="ko-KR" altLang="en-US" dirty="0"/>
              <a:t> </a:t>
            </a:r>
            <a:r>
              <a:rPr lang="en-US" altLang="ko-KR" dirty="0"/>
              <a:t>round key </a:t>
            </a:r>
            <a:r>
              <a:rPr lang="ko-KR" altLang="en-US" dirty="0"/>
              <a:t>하나를 사용합니다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Y: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사이퍼에서는</a:t>
            </a:r>
            <a:r>
              <a:rPr lang="ko-KR" altLang="en-US" dirty="0"/>
              <a:t> </a:t>
            </a:r>
            <a:r>
              <a:rPr lang="ko-KR" altLang="en-US" dirty="0" err="1"/>
              <a:t>블락</a:t>
            </a:r>
            <a:r>
              <a:rPr lang="ko-KR" altLang="en-US" dirty="0"/>
              <a:t> 하나가 꼭 다른 </a:t>
            </a:r>
            <a:r>
              <a:rPr lang="ko-KR" altLang="en-US" dirty="0" err="1"/>
              <a:t>블락하나로</a:t>
            </a:r>
            <a:r>
              <a:rPr lang="ko-KR" altLang="en-US" dirty="0"/>
              <a:t> 매핑이 되기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one-to-one function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</a:t>
            </a:r>
            <a:r>
              <a:rPr lang="ko-KR" altLang="en-US" dirty="0"/>
              <a:t> 중에서 유명한 예 두개가 있습니다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triple DES</a:t>
            </a:r>
            <a:r>
              <a:rPr lang="ko-KR" altLang="en-US" dirty="0"/>
              <a:t>와 </a:t>
            </a:r>
            <a:r>
              <a:rPr lang="en-US" altLang="ko-KR" dirty="0"/>
              <a:t>AES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 </a:t>
            </a:r>
            <a:r>
              <a:rPr lang="ko-KR" altLang="en-US" dirty="0" err="1"/>
              <a:t>블락들은</a:t>
            </a:r>
            <a:r>
              <a:rPr lang="ko-KR" altLang="en-US" dirty="0"/>
              <a:t> 크기가 달라서 </a:t>
            </a:r>
            <a:r>
              <a:rPr lang="ko-KR" altLang="en-US" dirty="0" err="1"/>
              <a:t>블락</a:t>
            </a:r>
            <a:r>
              <a:rPr lang="ko-KR" altLang="en-US" dirty="0"/>
              <a:t> 종류 수도 다릅니다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블락</a:t>
            </a:r>
            <a:r>
              <a:rPr lang="ko-KR" altLang="en-US" dirty="0"/>
              <a:t> 종류보다는 </a:t>
            </a:r>
            <a:r>
              <a:rPr lang="en-US" altLang="ko-KR" dirty="0"/>
              <a:t>key</a:t>
            </a:r>
            <a:r>
              <a:rPr lang="ko-KR" altLang="en-US" dirty="0"/>
              <a:t>의 크기에 따라서 </a:t>
            </a:r>
            <a:r>
              <a:rPr lang="ko-KR" altLang="en-US" dirty="0" err="1"/>
              <a:t>블락이</a:t>
            </a:r>
            <a:r>
              <a:rPr lang="ko-KR" altLang="en-US" dirty="0"/>
              <a:t> 얼마나 안전한지가 결정됩니다</a:t>
            </a:r>
            <a:r>
              <a:rPr lang="en-US" altLang="ko-KR" dirty="0"/>
              <a:t>. </a:t>
            </a:r>
          </a:p>
          <a:p>
            <a:r>
              <a:rPr lang="en-US" dirty="0"/>
              <a:t>3DES</a:t>
            </a:r>
            <a:r>
              <a:rPr lang="ko-KR" altLang="en-US" dirty="0"/>
              <a:t>인 경우는 </a:t>
            </a:r>
            <a:r>
              <a:rPr lang="en-US" altLang="ko-KR" dirty="0"/>
              <a:t>48</a:t>
            </a:r>
            <a:r>
              <a:rPr lang="ko-KR" altLang="en-US" dirty="0"/>
              <a:t>라운드가 있고 </a:t>
            </a:r>
            <a:r>
              <a:rPr lang="en-US" altLang="ko-KR" dirty="0"/>
              <a:t>AES-128</a:t>
            </a:r>
            <a:r>
              <a:rPr lang="ko-KR" altLang="en-US" dirty="0"/>
              <a:t>인 경우는 </a:t>
            </a:r>
            <a:r>
              <a:rPr lang="en-US" altLang="ko-KR" dirty="0"/>
              <a:t>10</a:t>
            </a:r>
            <a:r>
              <a:rPr lang="ko-KR" altLang="en-US" dirty="0"/>
              <a:t>라운드가 있어서 </a:t>
            </a:r>
            <a:r>
              <a:rPr lang="en-US" altLang="ko-KR" dirty="0"/>
              <a:t>plaintext</a:t>
            </a:r>
            <a:r>
              <a:rPr lang="ko-KR" altLang="en-US" dirty="0"/>
              <a:t>가 암호문으로 바뀌는 수가 많이 다릅니다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PRP</a:t>
            </a:r>
            <a:r>
              <a:rPr lang="ko-KR" altLang="en-US" dirty="0"/>
              <a:t>와 </a:t>
            </a:r>
            <a:r>
              <a:rPr lang="en-US" altLang="ko-KR" dirty="0"/>
              <a:t>PRF</a:t>
            </a:r>
            <a:r>
              <a:rPr lang="ko-KR" altLang="en-US" dirty="0"/>
              <a:t>는 무엇일까요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PRF</a:t>
            </a:r>
            <a:r>
              <a:rPr lang="ko-KR" altLang="en-US" dirty="0"/>
              <a:t>는 </a:t>
            </a:r>
            <a:r>
              <a:rPr lang="en-US" altLang="ko-KR" dirty="0"/>
              <a:t>_______</a:t>
            </a:r>
            <a:r>
              <a:rPr lang="ko-KR" altLang="en-US" dirty="0"/>
              <a:t>고 이 </a:t>
            </a:r>
            <a:r>
              <a:rPr lang="en-US" altLang="ko-KR" dirty="0" err="1"/>
              <a:t>functio</a:t>
            </a:r>
            <a:r>
              <a:rPr lang="ko-KR" altLang="en-US" dirty="0"/>
              <a:t>은 인풋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아웃풋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PRP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PRF</a:t>
            </a:r>
            <a:r>
              <a:rPr lang="ko-KR" altLang="en-US" dirty="0">
                <a:sym typeface="Wingdings" panose="05000000000000000000" pitchFamily="2" charset="2"/>
              </a:rPr>
              <a:t>와 비슷하지만 조금 달라요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PRP</a:t>
            </a:r>
            <a:r>
              <a:rPr lang="ko-KR" altLang="en-US" dirty="0">
                <a:sym typeface="Wingdings" panose="05000000000000000000" pitchFamily="2" charset="2"/>
              </a:rPr>
              <a:t>는 인풋 엑스와 </a:t>
            </a:r>
            <a:r>
              <a:rPr lang="en-US" altLang="ko-KR" dirty="0">
                <a:sym typeface="Wingdings" panose="05000000000000000000" pitchFamily="2" charset="2"/>
              </a:rPr>
              <a:t>key </a:t>
            </a:r>
            <a:r>
              <a:rPr lang="ko-KR" altLang="en-US" dirty="0">
                <a:sym typeface="Wingdings" panose="05000000000000000000" pitchFamily="2" charset="2"/>
              </a:rPr>
              <a:t>를 통해서 </a:t>
            </a:r>
            <a:r>
              <a:rPr lang="en-US" altLang="ko-KR" dirty="0">
                <a:sym typeface="Wingdings" panose="05000000000000000000" pitchFamily="2" charset="2"/>
              </a:rPr>
              <a:t>plaintext bit </a:t>
            </a:r>
            <a:r>
              <a:rPr lang="ko-KR" altLang="en-US" dirty="0">
                <a:sym typeface="Wingdings" panose="05000000000000000000" pitchFamily="2" charset="2"/>
              </a:rPr>
              <a:t>을 다른 </a:t>
            </a:r>
            <a:r>
              <a:rPr lang="en-US" altLang="ko-KR" dirty="0">
                <a:sym typeface="Wingdings" panose="05000000000000000000" pitchFamily="2" charset="2"/>
              </a:rPr>
              <a:t>plaintext</a:t>
            </a:r>
            <a:r>
              <a:rPr lang="ko-KR" altLang="en-US" dirty="0">
                <a:sym typeface="Wingdings" panose="05000000000000000000" pitchFamily="2" charset="2"/>
              </a:rPr>
              <a:t>에 있는 빗으로 바꿉니다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블락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사이퍼도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prp</a:t>
            </a:r>
            <a:r>
              <a:rPr lang="ko-KR" altLang="en-US" dirty="0">
                <a:sym typeface="Wingdings" panose="05000000000000000000" pitchFamily="2" charset="2"/>
              </a:rPr>
              <a:t>와 비슷해요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그래서 </a:t>
            </a:r>
            <a:r>
              <a:rPr lang="ko-KR" altLang="en-US" dirty="0" err="1">
                <a:sym typeface="Wingdings" panose="05000000000000000000" pitchFamily="2" charset="2"/>
              </a:rPr>
              <a:t>블락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사이퍼에서는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prp</a:t>
            </a:r>
            <a:r>
              <a:rPr lang="ko-KR" altLang="en-US" dirty="0">
                <a:sym typeface="Wingdings" panose="05000000000000000000" pitchFamily="2" charset="2"/>
              </a:rPr>
              <a:t>같이 아웃풋 </a:t>
            </a:r>
            <a:r>
              <a:rPr lang="ko-KR" altLang="en-US" dirty="0" err="1">
                <a:sym typeface="Wingdings" panose="05000000000000000000" pitchFamily="2" charset="2"/>
              </a:rPr>
              <a:t>블락이</a:t>
            </a:r>
            <a:r>
              <a:rPr lang="ko-KR" altLang="en-US" dirty="0">
                <a:sym typeface="Wingdings" panose="05000000000000000000" pitchFamily="2" charset="2"/>
              </a:rPr>
              <a:t> 인풋 </a:t>
            </a:r>
            <a:r>
              <a:rPr lang="ko-KR" altLang="en-US" dirty="0" err="1">
                <a:sym typeface="Wingdings" panose="05000000000000000000" pitchFamily="2" charset="2"/>
              </a:rPr>
              <a:t>블락에</a:t>
            </a:r>
            <a:r>
              <a:rPr lang="ko-KR" altLang="en-US" dirty="0">
                <a:sym typeface="Wingdings" panose="05000000000000000000" pitchFamily="2" charset="2"/>
              </a:rPr>
              <a:t> 있는 빗의 순서를 바꿔서 나타나요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사이퍼를</a:t>
            </a:r>
            <a:r>
              <a:rPr lang="ko-KR" altLang="en-US" dirty="0"/>
              <a:t> 어떻게 안전하게 만들까요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사이퍼는</a:t>
            </a:r>
            <a:r>
              <a:rPr lang="ko-KR" altLang="en-US" dirty="0"/>
              <a:t> 키를 통해서 </a:t>
            </a:r>
            <a:r>
              <a:rPr lang="ko-KR" altLang="en-US" dirty="0" err="1"/>
              <a:t>안전해져요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plaintext</a:t>
            </a:r>
            <a:r>
              <a:rPr lang="ko-KR" altLang="en-US" dirty="0"/>
              <a:t>를 </a:t>
            </a:r>
            <a:r>
              <a:rPr lang="en-US" altLang="ko-KR" dirty="0"/>
              <a:t>ciphertext</a:t>
            </a:r>
            <a:r>
              <a:rPr lang="ko-KR" altLang="en-US" dirty="0"/>
              <a:t>로 </a:t>
            </a:r>
            <a:r>
              <a:rPr lang="ko-KR" altLang="en-US" dirty="0" err="1"/>
              <a:t>바꿀때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크기와 </a:t>
            </a:r>
            <a:r>
              <a:rPr lang="en-US" altLang="ko-KR" dirty="0"/>
              <a:t>key</a:t>
            </a:r>
            <a:r>
              <a:rPr lang="ko-KR" altLang="en-US" dirty="0"/>
              <a:t>의 </a:t>
            </a:r>
            <a:r>
              <a:rPr lang="en-US" altLang="ko-KR" dirty="0"/>
              <a:t>randomness</a:t>
            </a:r>
            <a:r>
              <a:rPr lang="ko-KR" altLang="en-US" dirty="0"/>
              <a:t>가 아주 중요해요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key</a:t>
            </a:r>
            <a:r>
              <a:rPr lang="ko-KR" altLang="en-US" dirty="0"/>
              <a:t>를 완벽하게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ko-KR" altLang="en-US" dirty="0" err="1"/>
              <a:t>만들수는</a:t>
            </a:r>
            <a:r>
              <a:rPr lang="ko-KR" altLang="en-US" dirty="0"/>
              <a:t> 없어서 </a:t>
            </a:r>
            <a:r>
              <a:rPr lang="en-US" altLang="ko-KR" dirty="0"/>
              <a:t>pseudo random function</a:t>
            </a:r>
            <a:r>
              <a:rPr lang="ko-KR" altLang="en-US" dirty="0"/>
              <a:t>을 통해서 </a:t>
            </a:r>
            <a:r>
              <a:rPr lang="en-US" altLang="ko-KR" dirty="0"/>
              <a:t>key</a:t>
            </a:r>
            <a:r>
              <a:rPr lang="ko-KR" altLang="en-US" dirty="0"/>
              <a:t>를 만들어요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key</a:t>
            </a:r>
            <a:r>
              <a:rPr lang="ko-KR" altLang="en-US" dirty="0"/>
              <a:t>에서 만들어지는 </a:t>
            </a:r>
            <a:r>
              <a:rPr lang="en-US" altLang="ko-KR" dirty="0"/>
              <a:t>round key</a:t>
            </a:r>
            <a:r>
              <a:rPr lang="ko-KR" altLang="en-US" dirty="0"/>
              <a:t>들은 서로 연관성이 있지요</a:t>
            </a:r>
            <a:endParaRPr lang="en-US" altLang="ko-KR" dirty="0"/>
          </a:p>
          <a:p>
            <a:r>
              <a:rPr lang="ko-KR" altLang="en-US" dirty="0"/>
              <a:t>완전히 연관성이 </a:t>
            </a:r>
            <a:r>
              <a:rPr lang="ko-KR" altLang="en-US" dirty="0" err="1"/>
              <a:t>없을수는</a:t>
            </a:r>
            <a:r>
              <a:rPr lang="ko-KR" altLang="en-US" dirty="0"/>
              <a:t> 없으니까요</a:t>
            </a:r>
            <a:endParaRPr lang="en-US" altLang="ko-KR" dirty="0"/>
          </a:p>
          <a:p>
            <a:r>
              <a:rPr lang="ko-KR" altLang="en-US" dirty="0"/>
              <a:t>안전한 </a:t>
            </a:r>
            <a:r>
              <a:rPr lang="ko-KR" altLang="en-US" dirty="0" err="1"/>
              <a:t>블락</a:t>
            </a:r>
            <a:r>
              <a:rPr lang="ko-KR" altLang="en-US" dirty="0"/>
              <a:t> </a:t>
            </a:r>
            <a:r>
              <a:rPr lang="ko-KR" altLang="en-US" dirty="0" err="1"/>
              <a:t>사이퍼는</a:t>
            </a:r>
            <a:r>
              <a:rPr lang="ko-KR" altLang="en-US" dirty="0"/>
              <a:t> </a:t>
            </a:r>
            <a:r>
              <a:rPr lang="ko-KR" altLang="en-US" dirty="0" err="1"/>
              <a:t>랜덤하지</a:t>
            </a:r>
            <a:r>
              <a:rPr lang="ko-KR" altLang="en-US" dirty="0"/>
              <a:t> 않은 방식으로 아웃풋을 만들어내도 마치 랜덤하게 아웃풋을 </a:t>
            </a:r>
            <a:r>
              <a:rPr lang="ko-KR" altLang="en-US" dirty="0" err="1"/>
              <a:t>만들어낸것처럼</a:t>
            </a:r>
            <a:r>
              <a:rPr lang="ko-KR" altLang="en-US" dirty="0"/>
              <a:t> 보여요</a:t>
            </a:r>
            <a:endParaRPr lang="en-US" altLang="ko-KR" dirty="0"/>
          </a:p>
          <a:p>
            <a:r>
              <a:rPr lang="ko-KR" altLang="en-US" dirty="0"/>
              <a:t>사진을 보면 </a:t>
            </a:r>
            <a:r>
              <a:rPr lang="en-US" altLang="ko-KR" dirty="0"/>
              <a:t>F: K x 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Y </a:t>
            </a:r>
            <a:r>
              <a:rPr lang="ko-KR" altLang="en-US" dirty="0">
                <a:sym typeface="Wingdings" panose="05000000000000000000" pitchFamily="2" charset="2"/>
              </a:rPr>
              <a:t>세트가 있고 이런 세트는 모든 종류에 인풋을 모든 종류에 아웃풋과 연결한 </a:t>
            </a:r>
            <a:r>
              <a:rPr lang="en-US" altLang="ko-KR" dirty="0">
                <a:sym typeface="Wingdings" panose="05000000000000000000" pitchFamily="2" charset="2"/>
              </a:rPr>
              <a:t>function</a:t>
            </a:r>
            <a:r>
              <a:rPr lang="ko-KR" altLang="en-US" dirty="0">
                <a:sym typeface="Wingdings" panose="05000000000000000000" pitchFamily="2" charset="2"/>
              </a:rPr>
              <a:t>들입니다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그리고 랜덤이 아닌 방식으로 아웃풋하게 하는 </a:t>
            </a:r>
            <a:r>
              <a:rPr lang="en-US" altLang="ko-KR" dirty="0">
                <a:sym typeface="Wingdings" panose="05000000000000000000" pitchFamily="2" charset="2"/>
              </a:rPr>
              <a:t>function set = Sf. Sf</a:t>
            </a:r>
            <a:r>
              <a:rPr lang="ko-KR" altLang="en-US" dirty="0">
                <a:sym typeface="Wingdings" panose="05000000000000000000" pitchFamily="2" charset="2"/>
              </a:rPr>
              <a:t>가 키를 통해서 </a:t>
            </a:r>
            <a:r>
              <a:rPr lang="en-US" altLang="ko-KR" dirty="0">
                <a:sym typeface="Wingdings" panose="05000000000000000000" pitchFamily="2" charset="2"/>
              </a:rPr>
              <a:t>ciphertext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만들이내는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function </a:t>
            </a:r>
            <a:r>
              <a:rPr lang="ko-KR" altLang="en-US" dirty="0" err="1">
                <a:sym typeface="Wingdings" panose="05000000000000000000" pitchFamily="2" charset="2"/>
              </a:rPr>
              <a:t>세트에요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Sf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en-US" altLang="ko-KR" dirty="0">
                <a:sym typeface="Wingdings" panose="05000000000000000000" pitchFamily="2" charset="2"/>
              </a:rPr>
              <a:t>function set</a:t>
            </a:r>
            <a:r>
              <a:rPr lang="ko-KR" altLang="en-US" dirty="0">
                <a:sym typeface="Wingdings" panose="05000000000000000000" pitchFamily="2" charset="2"/>
              </a:rPr>
              <a:t>가 랜덤 </a:t>
            </a:r>
            <a:r>
              <a:rPr lang="en-US" altLang="ko-KR" dirty="0">
                <a:sym typeface="Wingdings" panose="05000000000000000000" pitchFamily="2" charset="2"/>
              </a:rPr>
              <a:t>function </a:t>
            </a:r>
            <a:r>
              <a:rPr lang="ko-KR" altLang="en-US" dirty="0">
                <a:sym typeface="Wingdings" panose="05000000000000000000" pitchFamily="2" charset="2"/>
              </a:rPr>
              <a:t>세트와 같아 보여야 안전한 </a:t>
            </a:r>
            <a:r>
              <a:rPr lang="ko-KR" altLang="en-US" dirty="0" err="1">
                <a:sym typeface="Wingdings" panose="05000000000000000000" pitchFamily="2" charset="2"/>
              </a:rPr>
              <a:t>블락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사이퍼입니다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C77B1-D701-478B-A87C-4A93553C9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E312-2346-407C-A1D7-E53A3A556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Block Ciphers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BF91E-06AB-4312-8001-CA8EC427F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3A24-BDC7-4C70-8636-27722905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9AEAD-9A1F-4CAC-9AE2-47213E22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 메시지 </a:t>
            </a:r>
            <a:r>
              <a:rPr lang="en-US" altLang="ko-KR" dirty="0"/>
              <a:t>= </a:t>
            </a:r>
            <a:r>
              <a:rPr lang="en-US" dirty="0"/>
              <a:t>Plaintext block input; </a:t>
            </a:r>
            <a:r>
              <a:rPr lang="ko-KR" altLang="en-US" dirty="0"/>
              <a:t>암호문 </a:t>
            </a:r>
            <a:r>
              <a:rPr lang="en-US" altLang="ko-KR" dirty="0"/>
              <a:t>= </a:t>
            </a:r>
            <a:r>
              <a:rPr lang="en-US" dirty="0"/>
              <a:t>ciphertext block output</a:t>
            </a:r>
          </a:p>
          <a:p>
            <a:r>
              <a:rPr lang="en-US" dirty="0"/>
              <a:t>Block ciphers made via iteration</a:t>
            </a:r>
          </a:p>
          <a:p>
            <a:r>
              <a:rPr lang="ko-KR" altLang="en-US" dirty="0"/>
              <a:t>유명한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ciphers:</a:t>
            </a:r>
            <a:r>
              <a:rPr lang="ko-KR" altLang="en-US" dirty="0"/>
              <a:t> </a:t>
            </a:r>
            <a:r>
              <a:rPr lang="en-US" altLang="ko-KR" dirty="0"/>
              <a:t>triple DES, AES</a:t>
            </a:r>
          </a:p>
          <a:p>
            <a:r>
              <a:rPr lang="en-US" dirty="0"/>
              <a:t>Pseudo Random Functions and Pseudo Random Permutations</a:t>
            </a:r>
          </a:p>
          <a:p>
            <a:r>
              <a:rPr lang="en-US" dirty="0"/>
              <a:t>Secure block ciphers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3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13B1-5265-4657-BB7A-979E447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 cipher?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D273-BC7C-4CBE-AFB6-D2FF750C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translate the plaintext to ciphertext in blocks and vice versa</a:t>
            </a:r>
          </a:p>
          <a:p>
            <a:r>
              <a:rPr lang="en-US" dirty="0"/>
              <a:t>Plaintext block of certain size N bits </a:t>
            </a:r>
            <a:r>
              <a:rPr lang="en-US" dirty="0">
                <a:sym typeface="Wingdings" panose="05000000000000000000" pitchFamily="2" charset="2"/>
              </a:rPr>
              <a:t> ciphertext block of same size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Secret Key encryption scheme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37C25952-EC97-4FB1-B6E7-BC170E8CFA01}"/>
              </a:ext>
            </a:extLst>
          </p:cNvPr>
          <p:cNvGrpSpPr/>
          <p:nvPr/>
        </p:nvGrpSpPr>
        <p:grpSpPr>
          <a:xfrm>
            <a:off x="818712" y="3266749"/>
            <a:ext cx="8036068" cy="2275222"/>
            <a:chOff x="650732" y="2065139"/>
            <a:chExt cx="8036068" cy="2275222"/>
          </a:xfrm>
        </p:grpSpPr>
        <p:grpSp>
          <p:nvGrpSpPr>
            <p:cNvPr id="20" name="Group 29">
              <a:extLst>
                <a:ext uri="{FF2B5EF4-FFF2-40B4-BE49-F238E27FC236}">
                  <a16:creationId xmlns:a16="http://schemas.microsoft.com/office/drawing/2014/main" id="{A95663A7-17FB-4E96-BF87-BCE19E19A16D}"/>
                </a:ext>
              </a:extLst>
            </p:cNvPr>
            <p:cNvGrpSpPr/>
            <p:nvPr/>
          </p:nvGrpSpPr>
          <p:grpSpPr>
            <a:xfrm>
              <a:off x="650732" y="2065139"/>
              <a:ext cx="2590800" cy="830461"/>
              <a:chOff x="269732" y="2065139"/>
              <a:chExt cx="2590800" cy="830461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548F2CB6-7C0D-4A22-9D9E-BE0F8BDDCD62}"/>
                  </a:ext>
                </a:extLst>
              </p:cNvPr>
              <p:cNvSpPr/>
              <p:nvPr/>
            </p:nvSpPr>
            <p:spPr>
              <a:xfrm>
                <a:off x="269732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Block of plaintext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AF5299-25A1-44B9-870D-FA26155D50C0}"/>
                  </a:ext>
                </a:extLst>
              </p:cNvPr>
              <p:cNvSpPr txBox="1"/>
              <p:nvPr/>
            </p:nvSpPr>
            <p:spPr>
              <a:xfrm>
                <a:off x="1067467" y="2065139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/>
                  <a:t>n bits</a:t>
                </a: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DC8C394B-A71E-4056-B61C-39AB65235FB9}"/>
                </a:ext>
              </a:extLst>
            </p:cNvPr>
            <p:cNvGrpSpPr/>
            <p:nvPr/>
          </p:nvGrpSpPr>
          <p:grpSpPr>
            <a:xfrm>
              <a:off x="3733800" y="3581400"/>
              <a:ext cx="1676400" cy="758961"/>
              <a:chOff x="3733800" y="3581400"/>
              <a:chExt cx="1676400" cy="758961"/>
            </a:xfrm>
          </p:grpSpPr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CB75191B-BF00-4E08-82FC-0DA9A0E9F6A8}"/>
                  </a:ext>
                </a:extLst>
              </p:cNvPr>
              <p:cNvSpPr/>
              <p:nvPr/>
            </p:nvSpPr>
            <p:spPr>
              <a:xfrm>
                <a:off x="3733800" y="3581400"/>
                <a:ext cx="16764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Key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5A46EB-465A-454F-9E0B-DB28AB5DC1EA}"/>
                  </a:ext>
                </a:extLst>
              </p:cNvPr>
              <p:cNvSpPr txBox="1"/>
              <p:nvPr/>
            </p:nvSpPr>
            <p:spPr>
              <a:xfrm>
                <a:off x="4272188" y="4032584"/>
                <a:ext cx="5996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/>
                  <a:t>k bits</a:t>
                </a:r>
              </a:p>
            </p:txBody>
          </p:sp>
        </p:grpSp>
        <p:grpSp>
          <p:nvGrpSpPr>
            <p:cNvPr id="22" name="Group 30">
              <a:extLst>
                <a:ext uri="{FF2B5EF4-FFF2-40B4-BE49-F238E27FC236}">
                  <a16:creationId xmlns:a16="http://schemas.microsoft.com/office/drawing/2014/main" id="{F54C6BDD-490F-4089-877D-B0A94B88AA58}"/>
                </a:ext>
              </a:extLst>
            </p:cNvPr>
            <p:cNvGrpSpPr/>
            <p:nvPr/>
          </p:nvGrpSpPr>
          <p:grpSpPr>
            <a:xfrm>
              <a:off x="6096000" y="2095917"/>
              <a:ext cx="2590800" cy="799683"/>
              <a:chOff x="6477000" y="2095917"/>
              <a:chExt cx="2590800" cy="79968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4CC1D4FD-6895-41D7-BC34-BBBCF2E8A6EE}"/>
                  </a:ext>
                </a:extLst>
              </p:cNvPr>
              <p:cNvSpPr/>
              <p:nvPr/>
            </p:nvSpPr>
            <p:spPr>
              <a:xfrm>
                <a:off x="6477000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Block of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ciphertext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64EE7-157F-439D-BAE2-2EDA7ED9E9A8}"/>
                  </a:ext>
                </a:extLst>
              </p:cNvPr>
              <p:cNvSpPr txBox="1"/>
              <p:nvPr/>
            </p:nvSpPr>
            <p:spPr>
              <a:xfrm>
                <a:off x="7468267" y="2095917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/>
                  <a:t>n bits</a:t>
                </a:r>
              </a:p>
            </p:txBody>
          </p:sp>
        </p:grpSp>
        <p:grpSp>
          <p:nvGrpSpPr>
            <p:cNvPr id="23" name="Group 32">
              <a:extLst>
                <a:ext uri="{FF2B5EF4-FFF2-40B4-BE49-F238E27FC236}">
                  <a16:creationId xmlns:a16="http://schemas.microsoft.com/office/drawing/2014/main" id="{15072BB5-AACE-4FA5-BDDC-7A4F94402714}"/>
                </a:ext>
              </a:extLst>
            </p:cNvPr>
            <p:cNvGrpSpPr/>
            <p:nvPr/>
          </p:nvGrpSpPr>
          <p:grpSpPr>
            <a:xfrm>
              <a:off x="3048000" y="2438400"/>
              <a:ext cx="3048000" cy="1143000"/>
              <a:chOff x="3048000" y="2438400"/>
              <a:chExt cx="3048000" cy="1143000"/>
            </a:xfrm>
          </p:grpSpPr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F9B77196-A2B5-4893-AA55-AC42BF41448E}"/>
                  </a:ext>
                </a:extLst>
              </p:cNvPr>
              <p:cNvSpPr/>
              <p:nvPr/>
            </p:nvSpPr>
            <p:spPr>
              <a:xfrm>
                <a:off x="3733800" y="2438400"/>
                <a:ext cx="1676400" cy="457200"/>
              </a:xfrm>
              <a:prstGeom prst="rect">
                <a:avLst/>
              </a:prstGeom>
              <a:solidFill>
                <a:schemeClr val="accent2"/>
              </a:solidFill>
              <a:ln w="28575" cap="rnd" cmpd="sng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E, D</a:t>
                </a:r>
              </a:p>
            </p:txBody>
          </p:sp>
          <p:cxnSp>
            <p:nvCxnSpPr>
              <p:cNvPr id="25" name="Straight Arrow Connector 15">
                <a:extLst>
                  <a:ext uri="{FF2B5EF4-FFF2-40B4-BE49-F238E27FC236}">
                    <a16:creationId xmlns:a16="http://schemas.microsoft.com/office/drawing/2014/main" id="{0945FBD1-9DFF-4DD1-9857-FC3EE6792F91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3048000" y="2667000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8">
                <a:extLst>
                  <a:ext uri="{FF2B5EF4-FFF2-40B4-BE49-F238E27FC236}">
                    <a16:creationId xmlns:a16="http://schemas.microsoft.com/office/drawing/2014/main" id="{0BA6600E-27FB-4154-8DDC-1774CB259097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flipV="1">
                <a:off x="4572000" y="2895600"/>
                <a:ext cx="0" cy="68580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8">
                <a:extLst>
                  <a:ext uri="{FF2B5EF4-FFF2-40B4-BE49-F238E27FC236}">
                    <a16:creationId xmlns:a16="http://schemas.microsoft.com/office/drawing/2014/main" id="{099FB963-1820-4877-9ABC-CA97985532E0}"/>
                  </a:ext>
                </a:extLst>
              </p:cNvPr>
              <p:cNvCxnSpPr/>
              <p:nvPr/>
            </p:nvCxnSpPr>
            <p:spPr>
              <a:xfrm>
                <a:off x="5410200" y="2655518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00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DBA3-647C-4AB9-951B-FD667185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are block ciphers made?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FABB8-AACC-4B35-A264-2CB7159C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88">
            <a:extLst>
              <a:ext uri="{FF2B5EF4-FFF2-40B4-BE49-F238E27FC236}">
                <a16:creationId xmlns:a16="http://schemas.microsoft.com/office/drawing/2014/main" id="{73570C8C-889B-4442-8575-A77DC9C3D00A}"/>
              </a:ext>
            </a:extLst>
          </p:cNvPr>
          <p:cNvGrpSpPr/>
          <p:nvPr/>
        </p:nvGrpSpPr>
        <p:grpSpPr>
          <a:xfrm>
            <a:off x="2154057" y="2222286"/>
            <a:ext cx="7467463" cy="2806907"/>
            <a:chOff x="274457" y="1279742"/>
            <a:chExt cx="8350199" cy="3749457"/>
          </a:xfrm>
        </p:grpSpPr>
        <p:grpSp>
          <p:nvGrpSpPr>
            <p:cNvPr id="42" name="Group 87">
              <a:extLst>
                <a:ext uri="{FF2B5EF4-FFF2-40B4-BE49-F238E27FC236}">
                  <a16:creationId xmlns:a16="http://schemas.microsoft.com/office/drawing/2014/main" id="{302BBAAF-A2F1-459E-944C-74E182848C83}"/>
                </a:ext>
              </a:extLst>
            </p:cNvPr>
            <p:cNvGrpSpPr/>
            <p:nvPr/>
          </p:nvGrpSpPr>
          <p:grpSpPr>
            <a:xfrm>
              <a:off x="1302837" y="1279742"/>
              <a:ext cx="6538325" cy="1611682"/>
              <a:chOff x="1302837" y="1279742"/>
              <a:chExt cx="6538325" cy="1611682"/>
            </a:xfrm>
          </p:grpSpPr>
          <p:sp>
            <p:nvSpPr>
              <p:cNvPr id="62" name="Trapezoid 5">
                <a:extLst>
                  <a:ext uri="{FF2B5EF4-FFF2-40B4-BE49-F238E27FC236}">
                    <a16:creationId xmlns:a16="http://schemas.microsoft.com/office/drawing/2014/main" id="{1AE08A7A-D323-41BF-83CE-E68F8058C3B6}"/>
                  </a:ext>
                </a:extLst>
              </p:cNvPr>
              <p:cNvSpPr/>
              <p:nvPr/>
            </p:nvSpPr>
            <p:spPr>
              <a:xfrm>
                <a:off x="1302837" y="1736942"/>
                <a:ext cx="6538325" cy="697282"/>
              </a:xfrm>
              <a:prstGeom prst="trapezoid">
                <a:avLst>
                  <a:gd name="adj" fmla="val 398147"/>
                </a:avLst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key expansion</a:t>
                </a:r>
              </a:p>
            </p:txBody>
          </p:sp>
          <p:grpSp>
            <p:nvGrpSpPr>
              <p:cNvPr id="63" name="Group 82">
                <a:extLst>
                  <a:ext uri="{FF2B5EF4-FFF2-40B4-BE49-F238E27FC236}">
                    <a16:creationId xmlns:a16="http://schemas.microsoft.com/office/drawing/2014/main" id="{E0B15C5B-8047-46F8-A718-922AB7F04E1A}"/>
                  </a:ext>
                </a:extLst>
              </p:cNvPr>
              <p:cNvGrpSpPr/>
              <p:nvPr/>
            </p:nvGrpSpPr>
            <p:grpSpPr>
              <a:xfrm>
                <a:off x="1302838" y="2434224"/>
                <a:ext cx="6538324" cy="457200"/>
                <a:chOff x="1302838" y="2434224"/>
                <a:chExt cx="6538324" cy="457200"/>
              </a:xfrm>
            </p:grpSpPr>
            <p:sp>
              <p:nvSpPr>
                <p:cNvPr id="65" name="Rectangle 27">
                  <a:extLst>
                    <a:ext uri="{FF2B5EF4-FFF2-40B4-BE49-F238E27FC236}">
                      <a16:creationId xmlns:a16="http://schemas.microsoft.com/office/drawing/2014/main" id="{D6E14D35-A04B-4D70-B50A-261C85567E55}"/>
                    </a:ext>
                  </a:extLst>
                </p:cNvPr>
                <p:cNvSpPr/>
                <p:nvPr/>
              </p:nvSpPr>
              <p:spPr>
                <a:xfrm>
                  <a:off x="1302838" y="2434224"/>
                  <a:ext cx="952500" cy="4572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key 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66" name="Rectangle 45">
                  <a:extLst>
                    <a:ext uri="{FF2B5EF4-FFF2-40B4-BE49-F238E27FC236}">
                      <a16:creationId xmlns:a16="http://schemas.microsoft.com/office/drawing/2014/main" id="{EBF543DE-65A3-4570-9DF9-9517C0810100}"/>
                    </a:ext>
                  </a:extLst>
                </p:cNvPr>
                <p:cNvSpPr/>
                <p:nvPr/>
              </p:nvSpPr>
              <p:spPr>
                <a:xfrm>
                  <a:off x="2699294" y="2434224"/>
                  <a:ext cx="952500" cy="4572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key 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67" name="Rectangle 46">
                  <a:extLst>
                    <a:ext uri="{FF2B5EF4-FFF2-40B4-BE49-F238E27FC236}">
                      <a16:creationId xmlns:a16="http://schemas.microsoft.com/office/drawing/2014/main" id="{0FFCAE09-2B98-4082-9687-28FE46CC0673}"/>
                    </a:ext>
                  </a:extLst>
                </p:cNvPr>
                <p:cNvSpPr/>
                <p:nvPr/>
              </p:nvSpPr>
              <p:spPr>
                <a:xfrm>
                  <a:off x="4095750" y="2434224"/>
                  <a:ext cx="952500" cy="4572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key 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8" name="Rectangle 48">
                  <a:extLst>
                    <a:ext uri="{FF2B5EF4-FFF2-40B4-BE49-F238E27FC236}">
                      <a16:creationId xmlns:a16="http://schemas.microsoft.com/office/drawing/2014/main" id="{A3A5ABE5-69FA-4EA8-AB08-0666F6ADDF46}"/>
                    </a:ext>
                  </a:extLst>
                </p:cNvPr>
                <p:cNvSpPr/>
                <p:nvPr/>
              </p:nvSpPr>
              <p:spPr>
                <a:xfrm>
                  <a:off x="6888662" y="2434224"/>
                  <a:ext cx="952500" cy="4572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key </a:t>
                  </a:r>
                  <a:r>
                    <a:rPr lang="en-US" sz="2000" dirty="0" err="1">
                      <a:solidFill>
                        <a:srgbClr val="000000"/>
                      </a:solidFill>
                    </a:rPr>
                    <a:t>k</a:t>
                  </a:r>
                  <a:r>
                    <a:rPr lang="en-US" sz="2000" baseline="-25000" dirty="0" err="1">
                      <a:solidFill>
                        <a:srgbClr val="000000"/>
                      </a:solidFill>
                    </a:rPr>
                    <a:t>n</a:t>
                  </a:r>
                  <a:endParaRPr lang="en-US" sz="2000" baseline="-250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id="{3AD673D3-F0F6-469C-A0BA-F0518C62645F}"/>
                  </a:ext>
                </a:extLst>
              </p:cNvPr>
              <p:cNvSpPr/>
              <p:nvPr/>
            </p:nvSpPr>
            <p:spPr>
              <a:xfrm>
                <a:off x="4095750" y="1279742"/>
                <a:ext cx="952500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key k</a:t>
                </a:r>
                <a:endParaRPr lang="en-US" sz="2000" baseline="-25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0DBA7ACA-F161-4888-9224-A8F9A149EDBF}"/>
                </a:ext>
              </a:extLst>
            </p:cNvPr>
            <p:cNvGrpSpPr/>
            <p:nvPr/>
          </p:nvGrpSpPr>
          <p:grpSpPr>
            <a:xfrm>
              <a:off x="274457" y="3505195"/>
              <a:ext cx="8350199" cy="1524004"/>
              <a:chOff x="274457" y="3505195"/>
              <a:chExt cx="8350199" cy="1524004"/>
            </a:xfrm>
          </p:grpSpPr>
          <p:cxnSp>
            <p:nvCxnSpPr>
              <p:cNvPr id="48" name="Straight Arrow Connector 58">
                <a:extLst>
                  <a:ext uri="{FF2B5EF4-FFF2-40B4-BE49-F238E27FC236}">
                    <a16:creationId xmlns:a16="http://schemas.microsoft.com/office/drawing/2014/main" id="{58E13E39-02ED-4AF4-A253-75E6BC2DCD25}"/>
                  </a:ext>
                </a:extLst>
              </p:cNvPr>
              <p:cNvCxnSpPr/>
              <p:nvPr/>
            </p:nvCxnSpPr>
            <p:spPr>
              <a:xfrm>
                <a:off x="3651794" y="4267199"/>
                <a:ext cx="443956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406ED-0F2A-4DB0-B086-F32BB4468A2E}"/>
                  </a:ext>
                </a:extLst>
              </p:cNvPr>
              <p:cNvSpPr txBox="1"/>
              <p:nvPr/>
            </p:nvSpPr>
            <p:spPr>
              <a:xfrm>
                <a:off x="274457" y="4020976"/>
                <a:ext cx="318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cxnSp>
            <p:nvCxnSpPr>
              <p:cNvPr id="50" name="Straight Arrow Connector 37">
                <a:extLst>
                  <a:ext uri="{FF2B5EF4-FFF2-40B4-BE49-F238E27FC236}">
                    <a16:creationId xmlns:a16="http://schemas.microsoft.com/office/drawing/2014/main" id="{787E4470-2727-4299-8976-BFBA3E0F2773}"/>
                  </a:ext>
                </a:extLst>
              </p:cNvPr>
              <p:cNvCxnSpPr/>
              <p:nvPr/>
            </p:nvCxnSpPr>
            <p:spPr>
              <a:xfrm flipV="1">
                <a:off x="792094" y="4267200"/>
                <a:ext cx="510744" cy="1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38">
                <a:extLst>
                  <a:ext uri="{FF2B5EF4-FFF2-40B4-BE49-F238E27FC236}">
                    <a16:creationId xmlns:a16="http://schemas.microsoft.com/office/drawing/2014/main" id="{43435523-6A79-473C-9243-1BC166D8F29B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2255338" y="4267195"/>
                <a:ext cx="443956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41">
                <a:extLst>
                  <a:ext uri="{FF2B5EF4-FFF2-40B4-BE49-F238E27FC236}">
                    <a16:creationId xmlns:a16="http://schemas.microsoft.com/office/drawing/2014/main" id="{828049F0-9C06-4326-808E-62BC4A20B0DA}"/>
                  </a:ext>
                </a:extLst>
              </p:cNvPr>
              <p:cNvCxnSpPr/>
              <p:nvPr/>
            </p:nvCxnSpPr>
            <p:spPr>
              <a:xfrm flipV="1">
                <a:off x="7841162" y="4267196"/>
                <a:ext cx="510744" cy="1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85">
                <a:extLst>
                  <a:ext uri="{FF2B5EF4-FFF2-40B4-BE49-F238E27FC236}">
                    <a16:creationId xmlns:a16="http://schemas.microsoft.com/office/drawing/2014/main" id="{428D1D8A-6E2A-4037-A00F-49AA53B4D6A0}"/>
                  </a:ext>
                </a:extLst>
              </p:cNvPr>
              <p:cNvGrpSpPr/>
              <p:nvPr/>
            </p:nvGrpSpPr>
            <p:grpSpPr>
              <a:xfrm>
                <a:off x="1302838" y="3505195"/>
                <a:ext cx="6538324" cy="1524004"/>
                <a:chOff x="1302838" y="3505195"/>
                <a:chExt cx="6538324" cy="1524004"/>
              </a:xfrm>
            </p:grpSpPr>
            <p:sp>
              <p:nvSpPr>
                <p:cNvPr id="58" name="Rectangle 33">
                  <a:extLst>
                    <a:ext uri="{FF2B5EF4-FFF2-40B4-BE49-F238E27FC236}">
                      <a16:creationId xmlns:a16="http://schemas.microsoft.com/office/drawing/2014/main" id="{6706D071-8FF2-472C-9D14-574E7398FF79}"/>
                    </a:ext>
                  </a:extLst>
                </p:cNvPr>
                <p:cNvSpPr/>
                <p:nvPr/>
              </p:nvSpPr>
              <p:spPr>
                <a:xfrm>
                  <a:off x="1302838" y="3505195"/>
                  <a:ext cx="952500" cy="1524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R(k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1</a:t>
                  </a:r>
                  <a:r>
                    <a:rPr lang="en-US" sz="2000" dirty="0">
                      <a:solidFill>
                        <a:srgbClr val="000000"/>
                      </a:solidFill>
                    </a:rPr>
                    <a:t>, ∙)</a:t>
                  </a:r>
                  <a:endParaRPr lang="en-US" sz="20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Rectangle 44">
                  <a:extLst>
                    <a:ext uri="{FF2B5EF4-FFF2-40B4-BE49-F238E27FC236}">
                      <a16:creationId xmlns:a16="http://schemas.microsoft.com/office/drawing/2014/main" id="{BC9FED6A-BF26-4DD6-8A1F-5C8F0FC3741E}"/>
                    </a:ext>
                  </a:extLst>
                </p:cNvPr>
                <p:cNvSpPr/>
                <p:nvPr/>
              </p:nvSpPr>
              <p:spPr>
                <a:xfrm>
                  <a:off x="6888662" y="3505199"/>
                  <a:ext cx="952500" cy="1524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R(</a:t>
                  </a:r>
                  <a:r>
                    <a:rPr lang="en-US" sz="2000" dirty="0" err="1">
                      <a:solidFill>
                        <a:srgbClr val="000000"/>
                      </a:solidFill>
                    </a:rPr>
                    <a:t>k</a:t>
                  </a:r>
                  <a:r>
                    <a:rPr lang="en-US" sz="2000" baseline="-25000" dirty="0" err="1">
                      <a:solidFill>
                        <a:srgbClr val="000000"/>
                      </a:solidFill>
                    </a:rPr>
                    <a:t>n</a:t>
                  </a:r>
                  <a:r>
                    <a:rPr lang="en-US" sz="2000" dirty="0">
                      <a:solidFill>
                        <a:srgbClr val="000000"/>
                      </a:solidFill>
                    </a:rPr>
                    <a:t>, ∙)</a:t>
                  </a:r>
                  <a:endParaRPr lang="en-US" sz="20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Rectangle 43">
                  <a:extLst>
                    <a:ext uri="{FF2B5EF4-FFF2-40B4-BE49-F238E27FC236}">
                      <a16:creationId xmlns:a16="http://schemas.microsoft.com/office/drawing/2014/main" id="{5F3C32E6-DBE6-4DE2-A11F-A06718DD2EFD}"/>
                    </a:ext>
                  </a:extLst>
                </p:cNvPr>
                <p:cNvSpPr/>
                <p:nvPr/>
              </p:nvSpPr>
              <p:spPr>
                <a:xfrm>
                  <a:off x="4095750" y="3505199"/>
                  <a:ext cx="952500" cy="1524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R(k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3</a:t>
                  </a:r>
                  <a:r>
                    <a:rPr lang="en-US" sz="2000" dirty="0">
                      <a:solidFill>
                        <a:srgbClr val="000000"/>
                      </a:solidFill>
                    </a:rPr>
                    <a:t>, ∙)</a:t>
                  </a:r>
                  <a:endParaRPr lang="en-US" sz="20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Rectangle 42">
                  <a:extLst>
                    <a:ext uri="{FF2B5EF4-FFF2-40B4-BE49-F238E27FC236}">
                      <a16:creationId xmlns:a16="http://schemas.microsoft.com/office/drawing/2014/main" id="{8405C7DF-88F1-4FE3-88D2-5ABCF739AB31}"/>
                    </a:ext>
                  </a:extLst>
                </p:cNvPr>
                <p:cNvSpPr/>
                <p:nvPr/>
              </p:nvSpPr>
              <p:spPr>
                <a:xfrm>
                  <a:off x="2699294" y="3505195"/>
                  <a:ext cx="952500" cy="1524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</a:rPr>
                    <a:t>R(k</a:t>
                  </a:r>
                  <a:r>
                    <a:rPr lang="en-US" sz="2000" baseline="-25000" dirty="0">
                      <a:solidFill>
                        <a:srgbClr val="000000"/>
                      </a:solidFill>
                    </a:rPr>
                    <a:t>2</a:t>
                  </a:r>
                  <a:r>
                    <a:rPr lang="en-US" sz="2000" dirty="0">
                      <a:solidFill>
                        <a:srgbClr val="000000"/>
                      </a:solidFill>
                    </a:rPr>
                    <a:t>, ∙)</a:t>
                  </a:r>
                  <a:endParaRPr lang="en-US" sz="2000" baseline="-25000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54" name="Straight Arrow Connector 61">
                <a:extLst>
                  <a:ext uri="{FF2B5EF4-FFF2-40B4-BE49-F238E27FC236}">
                    <a16:creationId xmlns:a16="http://schemas.microsoft.com/office/drawing/2014/main" id="{FD0D6736-F62B-43FF-89A0-C6BC079E3A3C}"/>
                  </a:ext>
                </a:extLst>
              </p:cNvPr>
              <p:cNvCxnSpPr/>
              <p:nvPr/>
            </p:nvCxnSpPr>
            <p:spPr>
              <a:xfrm>
                <a:off x="6444706" y="4267198"/>
                <a:ext cx="443956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63">
                <a:extLst>
                  <a:ext uri="{FF2B5EF4-FFF2-40B4-BE49-F238E27FC236}">
                    <a16:creationId xmlns:a16="http://schemas.microsoft.com/office/drawing/2014/main" id="{CB33F599-E64F-4AB7-8D59-525C2F493035}"/>
                  </a:ext>
                </a:extLst>
              </p:cNvPr>
              <p:cNvCxnSpPr>
                <a:stCxn id="60" idx="3"/>
              </p:cNvCxnSpPr>
              <p:nvPr/>
            </p:nvCxnSpPr>
            <p:spPr>
              <a:xfrm flipV="1">
                <a:off x="5048250" y="4267198"/>
                <a:ext cx="457200" cy="1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5">
                <a:extLst>
                  <a:ext uri="{FF2B5EF4-FFF2-40B4-BE49-F238E27FC236}">
                    <a16:creationId xmlns:a16="http://schemas.microsoft.com/office/drawing/2014/main" id="{670326A3-08BE-4170-8B0B-E99796623B55}"/>
                  </a:ext>
                </a:extLst>
              </p:cNvPr>
              <p:cNvCxnSpPr/>
              <p:nvPr/>
            </p:nvCxnSpPr>
            <p:spPr>
              <a:xfrm flipV="1">
                <a:off x="5505450" y="4267198"/>
                <a:ext cx="939256" cy="2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101D22-4C83-43BF-89DD-C8E5C1CBC119}"/>
                  </a:ext>
                </a:extLst>
              </p:cNvPr>
              <p:cNvSpPr txBox="1"/>
              <p:nvPr/>
            </p:nvSpPr>
            <p:spPr>
              <a:xfrm>
                <a:off x="8456340" y="4020974"/>
                <a:ext cx="168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cxnSp>
          <p:nvCxnSpPr>
            <p:cNvPr id="44" name="Straight Arrow Connector 68">
              <a:extLst>
                <a:ext uri="{FF2B5EF4-FFF2-40B4-BE49-F238E27FC236}">
                  <a16:creationId xmlns:a16="http://schemas.microsoft.com/office/drawing/2014/main" id="{DBC442F6-A931-4C05-BD0D-4251FE3B73F8}"/>
                </a:ext>
              </a:extLst>
            </p:cNvPr>
            <p:cNvCxnSpPr>
              <a:stCxn id="65" idx="2"/>
              <a:endCxn id="58" idx="0"/>
            </p:cNvCxnSpPr>
            <p:nvPr/>
          </p:nvCxnSpPr>
          <p:spPr>
            <a:xfrm>
              <a:off x="1779088" y="2891424"/>
              <a:ext cx="0" cy="613771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73">
              <a:extLst>
                <a:ext uri="{FF2B5EF4-FFF2-40B4-BE49-F238E27FC236}">
                  <a16:creationId xmlns:a16="http://schemas.microsoft.com/office/drawing/2014/main" id="{D85EAAE5-EC57-4B14-9691-0F4EEBD98835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>
            <a:xfrm>
              <a:off x="3175544" y="2891424"/>
              <a:ext cx="0" cy="613771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74">
              <a:extLst>
                <a:ext uri="{FF2B5EF4-FFF2-40B4-BE49-F238E27FC236}">
                  <a16:creationId xmlns:a16="http://schemas.microsoft.com/office/drawing/2014/main" id="{F2905434-CBE4-428F-BE1A-FFCE32A21FF4}"/>
                </a:ext>
              </a:extLst>
            </p:cNvPr>
            <p:cNvCxnSpPr>
              <a:stCxn id="67" idx="2"/>
              <a:endCxn id="60" idx="0"/>
            </p:cNvCxnSpPr>
            <p:nvPr/>
          </p:nvCxnSpPr>
          <p:spPr>
            <a:xfrm>
              <a:off x="4572000" y="2891424"/>
              <a:ext cx="0" cy="613775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75">
              <a:extLst>
                <a:ext uri="{FF2B5EF4-FFF2-40B4-BE49-F238E27FC236}">
                  <a16:creationId xmlns:a16="http://schemas.microsoft.com/office/drawing/2014/main" id="{62EE81D2-B17C-4FD1-B235-BFD8B096D0B1}"/>
                </a:ext>
              </a:extLst>
            </p:cNvPr>
            <p:cNvCxnSpPr>
              <a:stCxn id="68" idx="2"/>
              <a:endCxn id="59" idx="0"/>
            </p:cNvCxnSpPr>
            <p:nvPr/>
          </p:nvCxnSpPr>
          <p:spPr>
            <a:xfrm>
              <a:off x="7364912" y="2891424"/>
              <a:ext cx="0" cy="613775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61D30A-20E0-4CD9-96F7-72D4A7FFE27E}"/>
              </a:ext>
            </a:extLst>
          </p:cNvPr>
          <p:cNvSpPr txBox="1"/>
          <p:nvPr/>
        </p:nvSpPr>
        <p:spPr>
          <a:xfrm>
            <a:off x="2627276" y="5136219"/>
            <a:ext cx="5558271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2000" dirty="0"/>
              <a:t>R(k, m) is called a </a:t>
            </a:r>
            <a:r>
              <a:rPr lang="en-US" sz="2000" i="1" u="sng" dirty="0"/>
              <a:t>round function</a:t>
            </a:r>
          </a:p>
          <a:p>
            <a:pPr algn="ctr"/>
            <a:r>
              <a:rPr lang="en-US" sz="2000" dirty="0"/>
              <a:t>Ex: 3DES (n=48), AES128 (n=10)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5BA0CB-DAB6-48CB-A8E8-0282B764371F}"/>
              </a:ext>
            </a:extLst>
          </p:cNvPr>
          <p:cNvSpPr txBox="1"/>
          <p:nvPr/>
        </p:nvSpPr>
        <p:spPr>
          <a:xfrm>
            <a:off x="2271992" y="4144770"/>
            <a:ext cx="25840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7A1F46-93C4-48E2-9696-D16AD3FC2EB5}"/>
              </a:ext>
            </a:extLst>
          </p:cNvPr>
          <p:cNvSpPr txBox="1"/>
          <p:nvPr/>
        </p:nvSpPr>
        <p:spPr>
          <a:xfrm>
            <a:off x="10335940" y="4144770"/>
            <a:ext cx="137086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BCAFE0-56F4-4F68-976D-8633C7DB0C64}"/>
              </a:ext>
            </a:extLst>
          </p:cNvPr>
          <p:cNvSpPr txBox="1"/>
          <p:nvPr/>
        </p:nvSpPr>
        <p:spPr>
          <a:xfrm>
            <a:off x="4203028" y="3944455"/>
            <a:ext cx="232924" cy="5129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B675F9-1953-40BA-8CC4-EB0BC2F0CD01}"/>
              </a:ext>
            </a:extLst>
          </p:cNvPr>
          <p:cNvSpPr txBox="1"/>
          <p:nvPr/>
        </p:nvSpPr>
        <p:spPr>
          <a:xfrm>
            <a:off x="5599484" y="3944455"/>
            <a:ext cx="232924" cy="5129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889EAB-FF50-4C20-822E-52FF3B80AEAC}"/>
              </a:ext>
            </a:extLst>
          </p:cNvPr>
          <p:cNvSpPr txBox="1"/>
          <p:nvPr/>
        </p:nvSpPr>
        <p:spPr>
          <a:xfrm>
            <a:off x="7002562" y="3944455"/>
            <a:ext cx="232924" cy="5129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3</a:t>
            </a:r>
          </a:p>
        </p:txBody>
      </p:sp>
      <p:cxnSp>
        <p:nvCxnSpPr>
          <p:cNvPr id="75" name="Straight Arrow Connector 6">
            <a:extLst>
              <a:ext uri="{FF2B5EF4-FFF2-40B4-BE49-F238E27FC236}">
                <a16:creationId xmlns:a16="http://schemas.microsoft.com/office/drawing/2014/main" id="{038BE5F8-C184-447F-8384-7E7CC2F92E42}"/>
              </a:ext>
            </a:extLst>
          </p:cNvPr>
          <p:cNvCxnSpPr>
            <a:cxnSpLocks/>
          </p:cNvCxnSpPr>
          <p:nvPr/>
        </p:nvCxnSpPr>
        <p:spPr>
          <a:xfrm>
            <a:off x="6180037" y="1901931"/>
            <a:ext cx="2718201" cy="69728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ash"/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9">
            <a:extLst>
              <a:ext uri="{FF2B5EF4-FFF2-40B4-BE49-F238E27FC236}">
                <a16:creationId xmlns:a16="http://schemas.microsoft.com/office/drawing/2014/main" id="{B93A41A5-C1D1-465E-A33A-960A390B81EA}"/>
              </a:ext>
            </a:extLst>
          </p:cNvPr>
          <p:cNvCxnSpPr>
            <a:cxnSpLocks/>
          </p:cNvCxnSpPr>
          <p:nvPr/>
        </p:nvCxnSpPr>
        <p:spPr>
          <a:xfrm flipH="1">
            <a:off x="3096111" y="1861289"/>
            <a:ext cx="2792913" cy="69728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ash"/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1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F410B-65CB-4D58-8509-DA67506F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3DES vs AES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8EBC-F3BC-41EA-B248-47E30032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3DES: block size = 64 bit; total types of blocks = 2^64; key size = 168 bit; speed = 13 MB/sec</a:t>
            </a:r>
          </a:p>
          <a:p>
            <a:r>
              <a:rPr lang="en-US" dirty="0"/>
              <a:t>AES-128: block size = 128 bit; total types of blocks = 2^128; key size = 128 bit; speed = 109 MB/sec</a:t>
            </a:r>
          </a:p>
          <a:p>
            <a:r>
              <a:rPr lang="en-US" dirty="0"/>
              <a:t>3DES has 48 rounds; AES-128 has 10 rounds</a:t>
            </a:r>
          </a:p>
        </p:txBody>
      </p:sp>
    </p:spTree>
    <p:extLst>
      <p:ext uri="{BB962C8B-B14F-4D97-AF65-F5344CB8AC3E}">
        <p14:creationId xmlns:p14="http://schemas.microsoft.com/office/powerpoint/2010/main" val="39707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E03A-7768-47A5-BBB8-5AF00FA1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</a:t>
            </a:r>
            <a:r>
              <a:rPr lang="en-US" dirty="0"/>
              <a:t>PRPs and PRFs?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0E6F7-96BE-429F-AA82-3982F4A0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= key</a:t>
            </a:r>
          </a:p>
          <a:p>
            <a:r>
              <a:rPr lang="en-US" dirty="0"/>
              <a:t>X = set of all input bits in input block</a:t>
            </a:r>
          </a:p>
          <a:p>
            <a:r>
              <a:rPr lang="en-US" dirty="0"/>
              <a:t>Y = set of all output bits in output block; note Y does not necessarily = X.</a:t>
            </a:r>
          </a:p>
          <a:p>
            <a:r>
              <a:rPr lang="en-US" b="1" dirty="0"/>
              <a:t>Pseudo random permutations (PRPs): </a:t>
            </a:r>
            <a:r>
              <a:rPr lang="en-US" dirty="0"/>
              <a:t>similar to block ciphers; take inputs K,X and output X</a:t>
            </a:r>
          </a:p>
          <a:p>
            <a:r>
              <a:rPr lang="en-US" b="1" dirty="0"/>
              <a:t>Pseudo random functions (PRFs): </a:t>
            </a:r>
            <a:r>
              <a:rPr lang="en-US" dirty="0"/>
              <a:t>take inputs K, X and output Y</a:t>
            </a:r>
          </a:p>
        </p:txBody>
      </p:sp>
    </p:spTree>
    <p:extLst>
      <p:ext uri="{BB962C8B-B14F-4D97-AF65-F5344CB8AC3E}">
        <p14:creationId xmlns:p14="http://schemas.microsoft.com/office/powerpoint/2010/main" val="402094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15180-BD85-4916-97D0-101939A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ciphers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284A2-7F9E-4D55-8FC4-95DC2F98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block ciphers = Good PRP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15765-7F65-468C-A626-55AAAFA2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10" y="2222287"/>
            <a:ext cx="6163529" cy="34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189</TotalTime>
  <Words>840</Words>
  <Application>Microsoft Office PowerPoint</Application>
  <PresentationFormat>와이드스크린</PresentationFormat>
  <Paragraphs>105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Calibri</vt:lpstr>
      <vt:lpstr>Century Gothic</vt:lpstr>
      <vt:lpstr>Wingdings</vt:lpstr>
      <vt:lpstr>Wingdings 2</vt:lpstr>
      <vt:lpstr>명언</vt:lpstr>
      <vt:lpstr>An Introduction to Block Ciphers</vt:lpstr>
      <vt:lpstr>Overview</vt:lpstr>
      <vt:lpstr>What is a block cipher?</vt:lpstr>
      <vt:lpstr>How are block ciphers made?</vt:lpstr>
      <vt:lpstr>3DES vs AES</vt:lpstr>
      <vt:lpstr>What are PRPs and PRFs?</vt:lpstr>
      <vt:lpstr>Secure block ciphers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Olive Songmin Lee</dc:creator>
  <cp:lastModifiedBy>Olive Songmin Lee</cp:lastModifiedBy>
  <cp:revision>47</cp:revision>
  <dcterms:created xsi:type="dcterms:W3CDTF">2018-02-08T16:48:31Z</dcterms:created>
  <dcterms:modified xsi:type="dcterms:W3CDTF">2018-02-09T00:09:34Z</dcterms:modified>
</cp:coreProperties>
</file>