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Nunito"/>
      <p:regular r:id="rId41"/>
      <p:bold r:id="rId42"/>
      <p:italic r:id="rId43"/>
      <p:boldItalic r:id="rId44"/>
    </p:embeddedFont>
    <p:embeddedFont>
      <p:font typeface="Maven Pro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Nunito-bold.fntdata"/><Relationship Id="rId41" Type="http://schemas.openxmlformats.org/officeDocument/2006/relationships/font" Target="fonts/Nunito-regular.fntdata"/><Relationship Id="rId22" Type="http://schemas.openxmlformats.org/officeDocument/2006/relationships/slide" Target="slides/slide18.xml"/><Relationship Id="rId44" Type="http://schemas.openxmlformats.org/officeDocument/2006/relationships/font" Target="fonts/Nunito-boldItalic.fntdata"/><Relationship Id="rId21" Type="http://schemas.openxmlformats.org/officeDocument/2006/relationships/slide" Target="slides/slide17.xml"/><Relationship Id="rId43" Type="http://schemas.openxmlformats.org/officeDocument/2006/relationships/font" Target="fonts/Nunito-italic.fntdata"/><Relationship Id="rId24" Type="http://schemas.openxmlformats.org/officeDocument/2006/relationships/slide" Target="slides/slide20.xml"/><Relationship Id="rId46" Type="http://schemas.openxmlformats.org/officeDocument/2006/relationships/font" Target="fonts/MavenPro-bold.fntdata"/><Relationship Id="rId23" Type="http://schemas.openxmlformats.org/officeDocument/2006/relationships/slide" Target="slides/slide19.xml"/><Relationship Id="rId45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1" cy="1732548"/>
            <a:chOff x="7343003" y="3409675"/>
            <a:chExt cx="1691421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0"/>
              <a:ext cx="316800" cy="688512"/>
              <a:chOff x="7343003" y="4453710"/>
              <a:chExt cx="316800" cy="688512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7" y="3757688"/>
              <a:ext cx="316800" cy="1384535"/>
              <a:chOff x="8259417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7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7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7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7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0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2" y="0"/>
            <a:ext cx="3814072" cy="3839102"/>
            <a:chOff x="5043502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8" y="3480727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1" y="2704283"/>
              <a:ext cx="635219" cy="635218"/>
              <a:chOff x="6725724" y="2701259"/>
              <a:chExt cx="1208100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59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59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7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19" y="179237"/>
              <a:ext cx="873164" cy="873002"/>
              <a:chOff x="7754428" y="208724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5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4"/>
              <a:ext cx="2576999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2" y="460309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8" y="867729"/>
              <a:ext cx="1554222" cy="1554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8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2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1" y="4099200"/>
            <a:ext cx="9144035" cy="1044300"/>
            <a:chOff x="51" y="4099200"/>
            <a:chExt cx="9144035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1" y="4309200"/>
              <a:ext cx="231621" cy="834300"/>
              <a:chOff x="2688736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1" cy="1044300"/>
              <a:chOff x="2688736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6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0" y="4309200"/>
              <a:ext cx="231621" cy="834300"/>
              <a:chOff x="2688736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6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1" cy="624600"/>
              <a:chOff x="2688736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6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6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6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2" y="4099200"/>
              <a:ext cx="231600" cy="1044300"/>
              <a:chOff x="1856752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2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1" y="4518900"/>
              <a:ext cx="231600" cy="624600"/>
              <a:chOff x="2599461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0" y="4099200"/>
              <a:ext cx="231600" cy="1044300"/>
              <a:chOff x="3342170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0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3" y="4309200"/>
              <a:ext cx="231600" cy="834300"/>
              <a:chOff x="4456233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2" y="4309200"/>
              <a:ext cx="231600" cy="834300"/>
              <a:chOff x="5198942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1" y="4309200"/>
              <a:ext cx="231600" cy="834300"/>
              <a:chOff x="5941651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0" y="4309200"/>
              <a:ext cx="231600" cy="834300"/>
              <a:chOff x="6684360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4" y="4518900"/>
              <a:ext cx="231600" cy="624600"/>
              <a:chOff x="7055714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8" y="4309200"/>
              <a:ext cx="231600" cy="834300"/>
              <a:chOff x="8169778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69" y="4309200"/>
              <a:ext cx="231600" cy="834300"/>
              <a:chOff x="7427069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6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6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6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6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2" y="4518900"/>
              <a:ext cx="231600" cy="624600"/>
              <a:chOff x="8541132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7" y="4309200"/>
              <a:ext cx="231600" cy="834300"/>
              <a:chOff x="8912487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8" y="3405"/>
            <a:ext cx="1233214" cy="1384535"/>
            <a:chOff x="146768" y="3405"/>
            <a:chExt cx="1233214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5"/>
              <a:ext cx="316800" cy="688512"/>
              <a:chOff x="1063183" y="3405"/>
              <a:chExt cx="316800" cy="688512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5" y="3405"/>
              <a:ext cx="316800" cy="1036523"/>
              <a:chOff x="604975" y="3405"/>
              <a:chExt cx="316800" cy="1036523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5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5" y="3429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5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8" y="3405"/>
              <a:ext cx="316800" cy="1384535"/>
              <a:chOff x="146768" y="3405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8" y="3418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8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8" y="3429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8" y="3405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3" y="2904008"/>
            <a:ext cx="2186147" cy="2239500"/>
            <a:chOff x="6775083" y="2904008"/>
            <a:chExt cx="2186147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3" y="4253708"/>
              <a:ext cx="409500" cy="889800"/>
              <a:chOff x="6775083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3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3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5" y="3354008"/>
              <a:ext cx="409500" cy="1789500"/>
              <a:chOff x="7959515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5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5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5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5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0" cy="2601689"/>
            <a:chOff x="6790514" y="1306"/>
            <a:chExt cx="2267450" cy="2601689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4" y="1306"/>
              <a:ext cx="1990500" cy="1990200"/>
              <a:chOff x="7067464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2" y="527720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4"/>
                <a:ext cx="1425647" cy="14254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5" y="1807996"/>
              <a:ext cx="795000" cy="795000"/>
              <a:chOff x="8207125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2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7" y="2008609"/>
                <a:ext cx="393003" cy="393003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6"/>
              <a:ext cx="548700" cy="548700"/>
              <a:chOff x="6790514" y="118856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4"/>
                <a:ext cx="393003" cy="393003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5" y="299376"/>
            <a:ext cx="999311" cy="999311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2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2" y="3847118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6" y="405787"/>
              <a:ext cx="663600" cy="663599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2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김기열, 김영현, 이다혜, 이승우, 이현우, 최경재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Command Mismatch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400"/>
              <a:t>기존 command와 secondary의 command가 일치하지 않아도 검증하지 않는다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Command Mismatch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ko" sz="2400"/>
              <a:t>SMB_COM_NT_TRANSACT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ko" sz="2400"/>
              <a:t>→ SMB_COM_NT_TRANSACT_SECONDARY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ko" sz="2400"/>
              <a:t>→ </a:t>
            </a:r>
            <a:r>
              <a:rPr lang="ko" sz="2400">
                <a:solidFill>
                  <a:srgbClr val="FF0000"/>
                </a:solidFill>
              </a:rPr>
              <a:t>SMB_COM_TRANSACT</a:t>
            </a:r>
            <a:r>
              <a:rPr lang="ko" sz="2400"/>
              <a:t>_SECONDARY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Command Mismatch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ko" sz="2400"/>
              <a:t>Q.  그게 왜 문제가 되나요?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ko" sz="1800"/>
              <a:t>  </a:t>
            </a:r>
            <a:r>
              <a:rPr lang="ko" sz="1800"/>
              <a:t>&gt; 수신자는 마지막으로 받은 패킷의 커맨드를 기준으로 처리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ko" sz="1800"/>
              <a:t>  &gt; 그런데 커맨드마다 최대 데이터 사이즈가 다름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Command Mismatch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400"/>
              <a:t>SMB_COM_NT_TRANSACT = ULONG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400"/>
              <a:t>SMB_COM_TRANSACT = USHORT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400"/>
              <a:t>공격자는 ULONG 크기의 데이터를 보내지만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400"/>
              <a:t>수신자는 데이터가 USHORT 크기라고 생각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Command Mismatch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패킷을 받은 후에 수신자는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받은 데이터 구조체를 다른 데이터 구조체로 옮김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새로운 데이터 구조체가 들어갈 공간을 할당해야 함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송신자가 보낸 데이터 사이즈를 계산</a:t>
            </a: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이 때 더 작은 크기로 공간을 할당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이게 무슨 소리야</a:t>
            </a:r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550" y="1597875"/>
            <a:ext cx="3678999" cy="275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Command Mismatch - 비유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400"/>
              <a:t>SMB_COM_NT_TRANSACT = 트럭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400"/>
              <a:t>SMB_COM_TRANSACT = 승용차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Command Mismatch - 비유</a:t>
            </a:r>
          </a:p>
        </p:txBody>
      </p:sp>
      <p:pic>
        <p:nvPicPr>
          <p:cNvPr descr="delivery-truck.png"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675" y="1419400"/>
            <a:ext cx="1849175" cy="18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/>
        </p:nvSpPr>
        <p:spPr>
          <a:xfrm flipH="1" rot="10800000">
            <a:off x="5795200" y="4142825"/>
            <a:ext cx="40308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76" name="Shape 376"/>
          <p:cNvGrpSpPr/>
          <p:nvPr/>
        </p:nvGrpSpPr>
        <p:grpSpPr>
          <a:xfrm>
            <a:off x="1405675" y="3186025"/>
            <a:ext cx="1849175" cy="1849175"/>
            <a:chOff x="1405675" y="3186025"/>
            <a:chExt cx="1849175" cy="1849175"/>
          </a:xfrm>
        </p:grpSpPr>
        <p:pic>
          <p:nvPicPr>
            <p:cNvPr descr="delivery-truck.png" id="377" name="Shape 3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5675" y="3186025"/>
              <a:ext cx="1849175" cy="1849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" name="Shape 378"/>
            <p:cNvSpPr txBox="1"/>
            <p:nvPr/>
          </p:nvSpPr>
          <p:spPr>
            <a:xfrm>
              <a:off x="1453800" y="3691625"/>
              <a:ext cx="11229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>
                  <a:solidFill>
                    <a:srgbClr val="FFFFFF"/>
                  </a:solidFill>
                </a:rPr>
                <a:t>Secondary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Command Mismatch - 비유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elivery-truck.png"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675" y="1419400"/>
            <a:ext cx="1849175" cy="18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 flipH="1" rot="10800000">
            <a:off x="5795200" y="4142825"/>
            <a:ext cx="40308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6" name="Shape 386"/>
          <p:cNvGrpSpPr/>
          <p:nvPr/>
        </p:nvGrpSpPr>
        <p:grpSpPr>
          <a:xfrm>
            <a:off x="1405675" y="3087425"/>
            <a:ext cx="1849175" cy="1849175"/>
            <a:chOff x="1405675" y="3087425"/>
            <a:chExt cx="1849175" cy="1849175"/>
          </a:xfrm>
        </p:grpSpPr>
        <p:sp>
          <p:nvSpPr>
            <p:cNvPr id="387" name="Shape 387"/>
            <p:cNvSpPr txBox="1"/>
            <p:nvPr/>
          </p:nvSpPr>
          <p:spPr>
            <a:xfrm>
              <a:off x="1453800" y="3691625"/>
              <a:ext cx="11229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>
                  <a:solidFill>
                    <a:srgbClr val="FFFFFF"/>
                  </a:solidFill>
                </a:rPr>
                <a:t>Secondary</a:t>
              </a:r>
            </a:p>
          </p:txBody>
        </p:sp>
        <p:pic>
          <p:nvPicPr>
            <p:cNvPr descr="car-trip.png" id="388" name="Shape 38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05675" y="3087425"/>
              <a:ext cx="1849175" cy="1849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Shape 389"/>
            <p:cNvSpPr txBox="1"/>
            <p:nvPr/>
          </p:nvSpPr>
          <p:spPr>
            <a:xfrm>
              <a:off x="1749825" y="3786412"/>
              <a:ext cx="12882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>
                  <a:solidFill>
                    <a:srgbClr val="FFFFFF"/>
                  </a:solidFill>
                </a:rPr>
                <a:t>Secondary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Command Mismatch - 비유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트럭이 승용차보다 많은 짐을 실을 수 있다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송신자 : 트럭을 보내다가 마지막에 승용차를 보낸다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수신자(멍청) : 마지막에 승용차가 왔으니 앞에 온 것들도 승용차에 실을 수 있는 정도의 짐이 왔겠구나!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서론</a:t>
            </a:r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187" y="1597875"/>
            <a:ext cx="5575612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Command Mismatch - 비유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짐이 왔으니 짐을 창고에다가 옮기자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짐을 넣으려면 창고에 공간이 얼마나 필요하지?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보낸 짐의 크기를 계산해보자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승용차 x n의 크기로 공간 계산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Size Miscasting</a:t>
            </a: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실제로 보낸 데이터 크기(ULONG)	= 0x10fe8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송신자가 알린 크기					= 0x10000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수신자가 계산한 크기(USHORT)		= 0xff7e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Size Miscasting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수신자는 계산한 0xff7e + a 만큼 창고 공간을 할당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수신한 데이터의 크기 값도 0xff7e로 업데이트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Size Miscasting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Original(ULONG) = 0x00010000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New(USHORT) = 0xff7e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Size Miscasting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Original = New  →  0x0000ff7e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But…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>
                <a:solidFill>
                  <a:srgbClr val="FF0000"/>
                </a:solidFill>
              </a:rPr>
              <a:t>(USHORT)</a:t>
            </a:r>
            <a:r>
              <a:rPr lang="ko" sz="2200"/>
              <a:t>Original = New → 0x0001ff7e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ko" sz="2200">
                <a:solidFill>
                  <a:srgbClr val="FF0000"/>
                </a:solidFill>
              </a:rPr>
              <a:t>Miscasting!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Size Miscasting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.PNG" id="431" name="Shape 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750" y="1650000"/>
            <a:ext cx="7030500" cy="309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Overflow</a:t>
            </a:r>
          </a:p>
        </p:txBody>
      </p:sp>
      <p:sp>
        <p:nvSpPr>
          <p:cNvPr id="437" name="Shape 437"/>
          <p:cNvSpPr/>
          <p:nvPr/>
        </p:nvSpPr>
        <p:spPr>
          <a:xfrm>
            <a:off x="5374125" y="1998975"/>
            <a:ext cx="1664400" cy="211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Buffer(창고)</a:t>
            </a:r>
          </a:p>
        </p:txBody>
      </p:sp>
      <p:sp>
        <p:nvSpPr>
          <p:cNvPr id="438" name="Shape 438"/>
          <p:cNvSpPr/>
          <p:nvPr/>
        </p:nvSpPr>
        <p:spPr>
          <a:xfrm>
            <a:off x="1756625" y="1597875"/>
            <a:ext cx="1664400" cy="2917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데이터(짐)</a:t>
            </a:r>
          </a:p>
        </p:txBody>
      </p:sp>
      <p:cxnSp>
        <p:nvCxnSpPr>
          <p:cNvPr id="439" name="Shape 439"/>
          <p:cNvCxnSpPr>
            <a:stCxn id="438" idx="3"/>
            <a:endCxn id="437" idx="1"/>
          </p:cNvCxnSpPr>
          <p:nvPr/>
        </p:nvCxnSpPr>
        <p:spPr>
          <a:xfrm>
            <a:off x="3421025" y="3056775"/>
            <a:ext cx="195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Overflow</a:t>
            </a:r>
          </a:p>
        </p:txBody>
      </p:sp>
      <p:sp>
        <p:nvSpPr>
          <p:cNvPr id="445" name="Shape 445"/>
          <p:cNvSpPr/>
          <p:nvPr/>
        </p:nvSpPr>
        <p:spPr>
          <a:xfrm>
            <a:off x="5313875" y="1597875"/>
            <a:ext cx="1664400" cy="211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Buffer(창고)</a:t>
            </a:r>
          </a:p>
        </p:txBody>
      </p:sp>
      <p:sp>
        <p:nvSpPr>
          <p:cNvPr id="446" name="Shape 446"/>
          <p:cNvSpPr/>
          <p:nvPr/>
        </p:nvSpPr>
        <p:spPr>
          <a:xfrm>
            <a:off x="1696475" y="1597875"/>
            <a:ext cx="1664400" cy="2917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데이터(짐)</a:t>
            </a:r>
          </a:p>
        </p:txBody>
      </p:sp>
      <p:sp>
        <p:nvSpPr>
          <p:cNvPr id="447" name="Shape 447"/>
          <p:cNvSpPr/>
          <p:nvPr/>
        </p:nvSpPr>
        <p:spPr>
          <a:xfrm>
            <a:off x="5313950" y="3719775"/>
            <a:ext cx="1664400" cy="12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Srvnet.sys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Overflow</a:t>
            </a:r>
          </a:p>
        </p:txBody>
      </p:sp>
      <p:sp>
        <p:nvSpPr>
          <p:cNvPr id="453" name="Shape 453"/>
          <p:cNvSpPr/>
          <p:nvPr/>
        </p:nvSpPr>
        <p:spPr>
          <a:xfrm>
            <a:off x="5313875" y="1597875"/>
            <a:ext cx="1664400" cy="211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Buffer(창고)</a:t>
            </a:r>
          </a:p>
        </p:txBody>
      </p:sp>
      <p:sp>
        <p:nvSpPr>
          <p:cNvPr id="454" name="Shape 454"/>
          <p:cNvSpPr/>
          <p:nvPr/>
        </p:nvSpPr>
        <p:spPr>
          <a:xfrm>
            <a:off x="5313875" y="1597875"/>
            <a:ext cx="1664400" cy="2917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데이터(짐)</a:t>
            </a:r>
          </a:p>
        </p:txBody>
      </p:sp>
      <p:sp>
        <p:nvSpPr>
          <p:cNvPr id="455" name="Shape 455"/>
          <p:cNvSpPr/>
          <p:nvPr/>
        </p:nvSpPr>
        <p:spPr>
          <a:xfrm>
            <a:off x="5313950" y="3719775"/>
            <a:ext cx="1664400" cy="12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/>
              <a:t>Srvnet.sys</a:t>
            </a:r>
          </a:p>
        </p:txBody>
      </p:sp>
      <p:sp>
        <p:nvSpPr>
          <p:cNvPr id="456" name="Shape 456"/>
          <p:cNvSpPr/>
          <p:nvPr/>
        </p:nvSpPr>
        <p:spPr>
          <a:xfrm>
            <a:off x="5313925" y="3719775"/>
            <a:ext cx="1664400" cy="795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Overflow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Srvnet.sys</a:t>
            </a: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패킷을 받아서 다른 곳으로 보내고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후처리 명령을 실행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헤더 부분에 있는 위 두 주소가 모두 존재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서론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425" y="1597875"/>
            <a:ext cx="535916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Srvnet.sys</a:t>
            </a: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Srvnet.sys의 헤더부분의 주소를 조작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패킷을 실행가능한 영역으로 보내고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그 영역을 실행시키도록 한다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200"/>
              <a:t>패킷에 공격 코드를 담으면?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Success</a:t>
            </a:r>
          </a:p>
        </p:txBody>
      </p:sp>
      <p:pic>
        <p:nvPicPr>
          <p:cNvPr id="474" name="Shape 4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242" y="1702250"/>
            <a:ext cx="3537625" cy="26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Summary</a:t>
            </a:r>
          </a:p>
        </p:txBody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ko" sz="2200"/>
              <a:t>SMB 커맨드를 조작하여 수신자가 크기를 잘못 인식하도록 패킷을 보낸다.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ko" sz="2200"/>
              <a:t>보낸 패킷은 Miscasting에 의해 오버플로우 발생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ko" sz="2200"/>
              <a:t>오버플로우된 곳은 srvnet.sys의 헤더 부분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Summary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ko" sz="2200"/>
              <a:t>4. 헤더 부분의 주소값을 원하는 곳으로 수정한다.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ko" sz="2200"/>
              <a:t>5. Srvnet.sys로 공격 코드를 전송한다.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ko" sz="2200"/>
              <a:t>6. 수정된 헤더 주소값에 의해 공격 코드가 실행된다. </a:t>
            </a:r>
            <a:r>
              <a:rPr lang="ko" sz="2200"/>
              <a:t>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Payload</a:t>
            </a: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시연</a:t>
            </a:r>
          </a:p>
        </p:txBody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Conclusion</a:t>
            </a:r>
          </a:p>
        </p:txBody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What is SMB?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400"/>
              <a:t>윈도우에서 파일, 폴더 및 주변장치를 공유하는 데 사용되는 메시지 형식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400"/>
              <a:t>Client/Server 구조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SMB의 동작방식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ko" sz="1800"/>
              <a:t>메시지 요청(NT Trans)이 들어오면 Trans1과 Trans2라는 이름으로 데이터를 보냄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ko" sz="1800"/>
              <a:t>패킷의 크기는 제한되어 있음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ko" sz="1800"/>
              <a:t>Trans1과 Trans2로 데이터를 보내고도 남는 데이터가 있으면 추가적인 Trans2를 보내는 구조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ko" sz="1800"/>
              <a:t>Trans2는 srv.sys(MS SMB 2.0 server driver) 에 영향을 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SMB의 동작방식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ko" sz="1800"/>
              <a:t>Trans2는 srv.sys(MS SMB 2.0 server driver) 에 영향을 줌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ko" sz="1800"/>
              <a:t>패킷을 받아서 특정한 영역으로 보냄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ko" sz="1800"/>
              <a:t>패킷을 받고 나서 close할 때 특정 프로세스를 실행하는 작업을 수행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ko" sz="1800"/>
              <a:t>목표 : srv.sys 를 건드려서 특정 프로세스 실행을 ‘우리가 원하는 프로세스’ 실행으로 바꾸는 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취약점 분석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400"/>
              <a:t>오버플로우 취약점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400"/>
              <a:t>할당된 버퍼보다 큰 데이터를 보내야 함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400"/>
              <a:t>하지만 수신자는 데이터의 사이즈를 검증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400"/>
              <a:t>어떻게 우회할 것인가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취약점 분석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400"/>
              <a:t>SMB Header Command Mismatch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400"/>
              <a:t>List Size Miscasting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Reminder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400"/>
              <a:t>SMB 프로토콜로 데이터를 보낼 때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400"/>
              <a:t>데이터의 양이 한 패킷 크기보다 크면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400"/>
              <a:t>여러 개의 패킷으로 나누어 보낸다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ko" sz="2400"/>
              <a:t>Secondary Command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