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2"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de Jesús Alcocer Ortiz" userId="1d7fbb7a874008cd" providerId="LiveId" clId="{05018875-22EE-4E0B-AE20-87D60CFCC4DC}"/>
    <pc:docChg chg="custSel addSld modSld">
      <pc:chgData name="Felipe de Jesús Alcocer Ortiz" userId="1d7fbb7a874008cd" providerId="LiveId" clId="{05018875-22EE-4E0B-AE20-87D60CFCC4DC}" dt="2019-08-13T19:38:36.821" v="37" actId="1076"/>
      <pc:docMkLst>
        <pc:docMk/>
      </pc:docMkLst>
      <pc:sldChg chg="addSp delSp modSp add">
        <pc:chgData name="Felipe de Jesús Alcocer Ortiz" userId="1d7fbb7a874008cd" providerId="LiveId" clId="{05018875-22EE-4E0B-AE20-87D60CFCC4DC}" dt="2019-08-13T19:38:36.821" v="37" actId="1076"/>
        <pc:sldMkLst>
          <pc:docMk/>
          <pc:sldMk cId="3509840196" sldId="263"/>
        </pc:sldMkLst>
        <pc:spChg chg="mod">
          <ac:chgData name="Felipe de Jesús Alcocer Ortiz" userId="1d7fbb7a874008cd" providerId="LiveId" clId="{05018875-22EE-4E0B-AE20-87D60CFCC4DC}" dt="2019-08-13T19:38:33.221" v="36" actId="14100"/>
          <ac:spMkLst>
            <pc:docMk/>
            <pc:sldMk cId="3509840196" sldId="263"/>
            <ac:spMk id="2" creationId="{8EDF4638-A164-4A40-8E57-5D18B8A9E1B0}"/>
          </ac:spMkLst>
        </pc:spChg>
        <pc:spChg chg="del">
          <ac:chgData name="Felipe de Jesús Alcocer Ortiz" userId="1d7fbb7a874008cd" providerId="LiveId" clId="{05018875-22EE-4E0B-AE20-87D60CFCC4DC}" dt="2019-08-13T19:38:16.461" v="30" actId="478"/>
          <ac:spMkLst>
            <pc:docMk/>
            <pc:sldMk cId="3509840196" sldId="263"/>
            <ac:spMk id="3" creationId="{19809445-97B1-46B0-8E0D-3A048AF10795}"/>
          </ac:spMkLst>
        </pc:spChg>
        <pc:picChg chg="add mod">
          <ac:chgData name="Felipe de Jesús Alcocer Ortiz" userId="1d7fbb7a874008cd" providerId="LiveId" clId="{05018875-22EE-4E0B-AE20-87D60CFCC4DC}" dt="2019-08-13T19:38:36.821" v="37" actId="1076"/>
          <ac:picMkLst>
            <pc:docMk/>
            <pc:sldMk cId="3509840196" sldId="263"/>
            <ac:picMk id="4" creationId="{49976C5A-FF03-4D2A-83C7-95C84F7487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037A-96EC-4548-864B-6B137338889C}"/>
              </a:ext>
            </a:extLst>
          </p:cNvPr>
          <p:cNvSpPr>
            <a:spLocks noGrp="1"/>
          </p:cNvSpPr>
          <p:nvPr>
            <p:ph type="ctrTitle"/>
          </p:nvPr>
        </p:nvSpPr>
        <p:spPr>
          <a:xfrm>
            <a:off x="521439" y="1424623"/>
            <a:ext cx="9248002" cy="2948582"/>
          </a:xfrm>
        </p:spPr>
        <p:txBody>
          <a:bodyPr/>
          <a:lstStyle/>
          <a:p>
            <a:pPr algn="ctr">
              <a:lnSpc>
                <a:spcPct val="150000"/>
              </a:lnSpc>
            </a:pPr>
            <a:r>
              <a:rPr lang="es-MX" sz="4400" dirty="0"/>
              <a:t>Introducción a características y posibilidades en un Smart Box en módem INSYS</a:t>
            </a:r>
          </a:p>
        </p:txBody>
      </p:sp>
      <p:sp>
        <p:nvSpPr>
          <p:cNvPr id="3" name="Subtítulo 2">
            <a:extLst>
              <a:ext uri="{FF2B5EF4-FFF2-40B4-BE49-F238E27FC236}">
                <a16:creationId xmlns:a16="http://schemas.microsoft.com/office/drawing/2014/main" id="{12BCD20C-CEB3-4F4E-BAE9-626DBE256675}"/>
              </a:ext>
            </a:extLst>
          </p:cNvPr>
          <p:cNvSpPr>
            <a:spLocks noGrp="1"/>
          </p:cNvSpPr>
          <p:nvPr>
            <p:ph type="subTitle" idx="1"/>
          </p:nvPr>
        </p:nvSpPr>
        <p:spPr>
          <a:xfrm>
            <a:off x="729877" y="4606759"/>
            <a:ext cx="7781614" cy="447261"/>
          </a:xfrm>
        </p:spPr>
        <p:txBody>
          <a:bodyPr/>
          <a:lstStyle/>
          <a:p>
            <a:pPr algn="ctr"/>
            <a:r>
              <a:rPr lang="es-MX" dirty="0"/>
              <a:t>Sistemas Eléctricos y Electrónicos especializados</a:t>
            </a:r>
          </a:p>
        </p:txBody>
      </p:sp>
      <p:pic>
        <p:nvPicPr>
          <p:cNvPr id="5" name="Imagen 4">
            <a:extLst>
              <a:ext uri="{FF2B5EF4-FFF2-40B4-BE49-F238E27FC236}">
                <a16:creationId xmlns:a16="http://schemas.microsoft.com/office/drawing/2014/main" id="{3CBC2F83-2949-4D50-8223-2D51171AB915}"/>
              </a:ext>
            </a:extLst>
          </p:cNvPr>
          <p:cNvPicPr>
            <a:picLocks noChangeAspect="1"/>
          </p:cNvPicPr>
          <p:nvPr/>
        </p:nvPicPr>
        <p:blipFill>
          <a:blip r:embed="rId2"/>
          <a:stretch>
            <a:fillRect/>
          </a:stretch>
        </p:blipFill>
        <p:spPr>
          <a:xfrm>
            <a:off x="8325962" y="4498252"/>
            <a:ext cx="670156" cy="664277"/>
          </a:xfrm>
          <a:prstGeom prst="rect">
            <a:avLst/>
          </a:prstGeom>
        </p:spPr>
      </p:pic>
    </p:spTree>
    <p:extLst>
      <p:ext uri="{BB962C8B-B14F-4D97-AF65-F5344CB8AC3E}">
        <p14:creationId xmlns:p14="http://schemas.microsoft.com/office/powerpoint/2010/main" val="14406458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E4642-808A-45B0-B36F-3CB013954753}"/>
              </a:ext>
            </a:extLst>
          </p:cNvPr>
          <p:cNvSpPr>
            <a:spLocks noGrp="1"/>
          </p:cNvSpPr>
          <p:nvPr>
            <p:ph type="title"/>
          </p:nvPr>
        </p:nvSpPr>
        <p:spPr>
          <a:xfrm>
            <a:off x="740568" y="823780"/>
            <a:ext cx="3727107" cy="766482"/>
          </a:xfrm>
        </p:spPr>
        <p:txBody>
          <a:bodyPr/>
          <a:lstStyle/>
          <a:p>
            <a:pPr algn="ctr"/>
            <a:r>
              <a:rPr lang="es-MX" dirty="0"/>
              <a:t>Introducción</a:t>
            </a:r>
          </a:p>
        </p:txBody>
      </p:sp>
      <p:sp>
        <p:nvSpPr>
          <p:cNvPr id="3" name="Marcador de contenido 2">
            <a:extLst>
              <a:ext uri="{FF2B5EF4-FFF2-40B4-BE49-F238E27FC236}">
                <a16:creationId xmlns:a16="http://schemas.microsoft.com/office/drawing/2014/main" id="{E82983A9-4A9E-48C8-BE4F-8035B4078246}"/>
              </a:ext>
            </a:extLst>
          </p:cNvPr>
          <p:cNvSpPr>
            <a:spLocks noGrp="1"/>
          </p:cNvSpPr>
          <p:nvPr>
            <p:ph idx="1"/>
          </p:nvPr>
        </p:nvSpPr>
        <p:spPr>
          <a:xfrm>
            <a:off x="745505" y="1933650"/>
            <a:ext cx="7444340" cy="4195481"/>
          </a:xfrm>
        </p:spPr>
        <p:txBody>
          <a:bodyPr>
            <a:noAutofit/>
          </a:bodyPr>
          <a:lstStyle/>
          <a:p>
            <a:pPr indent="342900" algn="just">
              <a:lnSpc>
                <a:spcPct val="150000"/>
              </a:lnSpc>
            </a:pPr>
            <a:r>
              <a:rPr lang="es-MX" sz="2300" dirty="0"/>
              <a:t>Los módem INSYS entre sus características permiten el desarrollar aplicaciones propias para diferentes implementaciones que facilitan la realización de determinadas acciones con el fin de disminuir costos en la implementación de equipos especializados en procesamiento y visualización de variables, esto por medio del “Smart Box” de INSYS.</a:t>
            </a:r>
          </a:p>
        </p:txBody>
      </p:sp>
      <p:pic>
        <p:nvPicPr>
          <p:cNvPr id="4" name="Imagen 3">
            <a:extLst>
              <a:ext uri="{FF2B5EF4-FFF2-40B4-BE49-F238E27FC236}">
                <a16:creationId xmlns:a16="http://schemas.microsoft.com/office/drawing/2014/main" id="{43177968-1F52-44F3-B873-F620A2ADD633}"/>
              </a:ext>
            </a:extLst>
          </p:cNvPr>
          <p:cNvPicPr>
            <a:picLocks noChangeAspect="1"/>
          </p:cNvPicPr>
          <p:nvPr/>
        </p:nvPicPr>
        <p:blipFill rotWithShape="1">
          <a:blip r:embed="rId2"/>
          <a:srcRect l="16087" t="36105" r="61356" b="25055"/>
          <a:stretch/>
        </p:blipFill>
        <p:spPr>
          <a:xfrm>
            <a:off x="8667615" y="2239617"/>
            <a:ext cx="2778880" cy="2690191"/>
          </a:xfrm>
          <a:prstGeom prst="rect">
            <a:avLst/>
          </a:prstGeom>
        </p:spPr>
      </p:pic>
    </p:spTree>
    <p:extLst>
      <p:ext uri="{BB962C8B-B14F-4D97-AF65-F5344CB8AC3E}">
        <p14:creationId xmlns:p14="http://schemas.microsoft.com/office/powerpoint/2010/main" val="17426211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19842-F40C-4759-9E69-85843E9F10CF}"/>
              </a:ext>
            </a:extLst>
          </p:cNvPr>
          <p:cNvSpPr>
            <a:spLocks noGrp="1"/>
          </p:cNvSpPr>
          <p:nvPr>
            <p:ph type="title"/>
          </p:nvPr>
        </p:nvSpPr>
        <p:spPr>
          <a:xfrm>
            <a:off x="764400" y="795131"/>
            <a:ext cx="8697653" cy="834886"/>
          </a:xfrm>
        </p:spPr>
        <p:txBody>
          <a:bodyPr/>
          <a:lstStyle/>
          <a:p>
            <a:r>
              <a:rPr lang="es-MX" dirty="0"/>
              <a:t>Características de Hardware</a:t>
            </a:r>
          </a:p>
        </p:txBody>
      </p:sp>
      <p:sp>
        <p:nvSpPr>
          <p:cNvPr id="3" name="Marcador de contenido 2">
            <a:extLst>
              <a:ext uri="{FF2B5EF4-FFF2-40B4-BE49-F238E27FC236}">
                <a16:creationId xmlns:a16="http://schemas.microsoft.com/office/drawing/2014/main" id="{4D212603-F0A9-4F03-8946-9FA96AF58DB1}"/>
              </a:ext>
            </a:extLst>
          </p:cNvPr>
          <p:cNvSpPr>
            <a:spLocks noGrp="1"/>
          </p:cNvSpPr>
          <p:nvPr>
            <p:ph idx="1"/>
          </p:nvPr>
        </p:nvSpPr>
        <p:spPr>
          <a:xfrm>
            <a:off x="1023800" y="2126974"/>
            <a:ext cx="6688966" cy="3935895"/>
          </a:xfrm>
        </p:spPr>
        <p:txBody>
          <a:bodyPr>
            <a:normAutofit/>
          </a:bodyPr>
          <a:lstStyle/>
          <a:p>
            <a:pPr indent="342900" algn="just">
              <a:lnSpc>
                <a:spcPct val="150000"/>
              </a:lnSpc>
            </a:pPr>
            <a:r>
              <a:rPr lang="es-MX" dirty="0"/>
              <a:t>Monitorización y control de puertos existentes en el módem.</a:t>
            </a:r>
          </a:p>
          <a:p>
            <a:pPr indent="342900" algn="just">
              <a:lnSpc>
                <a:spcPct val="150000"/>
              </a:lnSpc>
            </a:pPr>
            <a:r>
              <a:rPr lang="es-MX" dirty="0"/>
              <a:t>192 MB de RAM por contenedor.</a:t>
            </a:r>
          </a:p>
          <a:p>
            <a:pPr indent="342900" algn="just">
              <a:lnSpc>
                <a:spcPct val="150000"/>
              </a:lnSpc>
            </a:pPr>
            <a:r>
              <a:rPr lang="es-MX" dirty="0"/>
              <a:t>448 MB de ROM por contenedor.</a:t>
            </a:r>
          </a:p>
          <a:p>
            <a:pPr indent="342900" algn="just">
              <a:lnSpc>
                <a:spcPct val="150000"/>
              </a:lnSpc>
            </a:pPr>
            <a:r>
              <a:rPr lang="es-MX" dirty="0"/>
              <a:t>Más de 6 GB de memoria ROM.</a:t>
            </a:r>
          </a:p>
          <a:p>
            <a:pPr indent="342900" algn="just">
              <a:lnSpc>
                <a:spcPct val="150000"/>
              </a:lnSpc>
            </a:pPr>
            <a:r>
              <a:rPr lang="es-MX" dirty="0"/>
              <a:t>Procesador ARMv7a.</a:t>
            </a:r>
          </a:p>
          <a:p>
            <a:pPr indent="342900" algn="just">
              <a:lnSpc>
                <a:spcPct val="150000"/>
              </a:lnSpc>
            </a:pPr>
            <a:r>
              <a:rPr lang="es-MX" dirty="0"/>
              <a:t>Permisos ROOT dentro de los contenedores.</a:t>
            </a:r>
          </a:p>
        </p:txBody>
      </p:sp>
      <p:pic>
        <p:nvPicPr>
          <p:cNvPr id="4" name="Imagen 3">
            <a:extLst>
              <a:ext uri="{FF2B5EF4-FFF2-40B4-BE49-F238E27FC236}">
                <a16:creationId xmlns:a16="http://schemas.microsoft.com/office/drawing/2014/main" id="{05F185CB-B281-4B22-B915-ED2E3E2E39EA}"/>
              </a:ext>
            </a:extLst>
          </p:cNvPr>
          <p:cNvPicPr>
            <a:picLocks noChangeAspect="1"/>
          </p:cNvPicPr>
          <p:nvPr/>
        </p:nvPicPr>
        <p:blipFill rotWithShape="1">
          <a:blip r:embed="rId2"/>
          <a:srcRect l="16594" r="12558"/>
          <a:stretch/>
        </p:blipFill>
        <p:spPr>
          <a:xfrm>
            <a:off x="8282608" y="2848804"/>
            <a:ext cx="2885592" cy="2027997"/>
          </a:xfrm>
          <a:prstGeom prst="rect">
            <a:avLst/>
          </a:prstGeom>
        </p:spPr>
      </p:pic>
    </p:spTree>
    <p:extLst>
      <p:ext uri="{BB962C8B-B14F-4D97-AF65-F5344CB8AC3E}">
        <p14:creationId xmlns:p14="http://schemas.microsoft.com/office/powerpoint/2010/main" val="35704593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945DE-6B01-4558-8AEF-06B7A2DF9E88}"/>
              </a:ext>
            </a:extLst>
          </p:cNvPr>
          <p:cNvSpPr>
            <a:spLocks noGrp="1"/>
          </p:cNvSpPr>
          <p:nvPr>
            <p:ph type="title"/>
          </p:nvPr>
        </p:nvSpPr>
        <p:spPr>
          <a:xfrm>
            <a:off x="752128" y="757518"/>
            <a:ext cx="3740359" cy="872499"/>
          </a:xfrm>
        </p:spPr>
        <p:txBody>
          <a:bodyPr/>
          <a:lstStyle/>
          <a:p>
            <a:r>
              <a:rPr lang="es-MX" dirty="0"/>
              <a:t>Posibilidades</a:t>
            </a:r>
          </a:p>
        </p:txBody>
      </p:sp>
      <p:sp>
        <p:nvSpPr>
          <p:cNvPr id="3" name="Marcador de contenido 2">
            <a:extLst>
              <a:ext uri="{FF2B5EF4-FFF2-40B4-BE49-F238E27FC236}">
                <a16:creationId xmlns:a16="http://schemas.microsoft.com/office/drawing/2014/main" id="{73A1A116-67A5-469E-B2A2-0DBBDE221753}"/>
              </a:ext>
            </a:extLst>
          </p:cNvPr>
          <p:cNvSpPr>
            <a:spLocks noGrp="1"/>
          </p:cNvSpPr>
          <p:nvPr>
            <p:ph idx="1"/>
          </p:nvPr>
        </p:nvSpPr>
        <p:spPr>
          <a:xfrm>
            <a:off x="1103313" y="2052918"/>
            <a:ext cx="6331158" cy="4195481"/>
          </a:xfrm>
        </p:spPr>
        <p:txBody>
          <a:bodyPr>
            <a:normAutofit lnSpcReduction="10000"/>
          </a:bodyPr>
          <a:lstStyle/>
          <a:p>
            <a:pPr indent="342900" algn="just">
              <a:lnSpc>
                <a:spcPct val="150000"/>
              </a:lnSpc>
            </a:pPr>
            <a:r>
              <a:rPr lang="es-MX" dirty="0"/>
              <a:t>Recopilar y compactar datos de monitorización.</a:t>
            </a:r>
          </a:p>
          <a:p>
            <a:pPr indent="342900" algn="just">
              <a:lnSpc>
                <a:spcPct val="150000"/>
              </a:lnSpc>
            </a:pPr>
            <a:r>
              <a:rPr lang="es-MX" dirty="0"/>
              <a:t>Análisis de datos.</a:t>
            </a:r>
          </a:p>
          <a:p>
            <a:pPr indent="342900" algn="just">
              <a:lnSpc>
                <a:spcPct val="150000"/>
              </a:lnSpc>
            </a:pPr>
            <a:r>
              <a:rPr lang="es-MX" dirty="0"/>
              <a:t>Envío de datos por SMS, correos electrónicos o mensajes MQTT.</a:t>
            </a:r>
          </a:p>
          <a:p>
            <a:pPr indent="342900" algn="just">
              <a:lnSpc>
                <a:spcPct val="150000"/>
              </a:lnSpc>
            </a:pPr>
            <a:r>
              <a:rPr lang="es-MX" dirty="0"/>
              <a:t>Integración de alarmas.</a:t>
            </a:r>
          </a:p>
          <a:p>
            <a:pPr indent="342900" algn="just">
              <a:lnSpc>
                <a:spcPct val="150000"/>
              </a:lnSpc>
            </a:pPr>
            <a:r>
              <a:rPr lang="es-MX" dirty="0"/>
              <a:t>Asignación de E/S entre varios dispositivos de campo.</a:t>
            </a:r>
          </a:p>
          <a:p>
            <a:endParaRPr lang="es-MX" dirty="0"/>
          </a:p>
          <a:p>
            <a:endParaRPr lang="es-MX" dirty="0"/>
          </a:p>
          <a:p>
            <a:endParaRPr lang="es-MX" dirty="0"/>
          </a:p>
        </p:txBody>
      </p:sp>
      <p:pic>
        <p:nvPicPr>
          <p:cNvPr id="4" name="Imagen 3">
            <a:extLst>
              <a:ext uri="{FF2B5EF4-FFF2-40B4-BE49-F238E27FC236}">
                <a16:creationId xmlns:a16="http://schemas.microsoft.com/office/drawing/2014/main" id="{C9425740-DEE2-487D-AFF7-D23CAC59FD71}"/>
              </a:ext>
            </a:extLst>
          </p:cNvPr>
          <p:cNvPicPr>
            <a:picLocks noChangeAspect="1"/>
          </p:cNvPicPr>
          <p:nvPr/>
        </p:nvPicPr>
        <p:blipFill>
          <a:blip r:embed="rId2"/>
          <a:stretch>
            <a:fillRect/>
          </a:stretch>
        </p:blipFill>
        <p:spPr>
          <a:xfrm>
            <a:off x="7865165" y="2902225"/>
            <a:ext cx="3650974" cy="1825487"/>
          </a:xfrm>
          <a:prstGeom prst="rect">
            <a:avLst/>
          </a:prstGeom>
        </p:spPr>
      </p:pic>
    </p:spTree>
    <p:extLst>
      <p:ext uri="{BB962C8B-B14F-4D97-AF65-F5344CB8AC3E}">
        <p14:creationId xmlns:p14="http://schemas.microsoft.com/office/powerpoint/2010/main" val="38530899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F4638-A164-4A40-8E57-5D18B8A9E1B0}"/>
              </a:ext>
            </a:extLst>
          </p:cNvPr>
          <p:cNvSpPr>
            <a:spLocks noGrp="1"/>
          </p:cNvSpPr>
          <p:nvPr>
            <p:ph type="title"/>
          </p:nvPr>
        </p:nvSpPr>
        <p:spPr>
          <a:xfrm>
            <a:off x="2011086" y="452718"/>
            <a:ext cx="7543731" cy="713473"/>
          </a:xfrm>
        </p:spPr>
        <p:txBody>
          <a:bodyPr/>
          <a:lstStyle/>
          <a:p>
            <a:r>
              <a:rPr lang="es-MX" dirty="0"/>
              <a:t>Contenedores en Smart Box</a:t>
            </a:r>
          </a:p>
        </p:txBody>
      </p:sp>
      <p:pic>
        <p:nvPicPr>
          <p:cNvPr id="4" name="Imagen 3">
            <a:extLst>
              <a:ext uri="{FF2B5EF4-FFF2-40B4-BE49-F238E27FC236}">
                <a16:creationId xmlns:a16="http://schemas.microsoft.com/office/drawing/2014/main" id="{49976C5A-FF03-4D2A-83C7-95C84F74879E}"/>
              </a:ext>
            </a:extLst>
          </p:cNvPr>
          <p:cNvPicPr>
            <a:picLocks noChangeAspect="1"/>
          </p:cNvPicPr>
          <p:nvPr/>
        </p:nvPicPr>
        <p:blipFill>
          <a:blip r:embed="rId2"/>
          <a:stretch>
            <a:fillRect/>
          </a:stretch>
        </p:blipFill>
        <p:spPr>
          <a:xfrm>
            <a:off x="2376784" y="1296031"/>
            <a:ext cx="6812334" cy="5109251"/>
          </a:xfrm>
          <a:prstGeom prst="rect">
            <a:avLst/>
          </a:prstGeom>
        </p:spPr>
      </p:pic>
    </p:spTree>
    <p:extLst>
      <p:ext uri="{BB962C8B-B14F-4D97-AF65-F5344CB8AC3E}">
        <p14:creationId xmlns:p14="http://schemas.microsoft.com/office/powerpoint/2010/main" val="350984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BDED5-49D5-4F3C-A1E2-4563654DD320}"/>
              </a:ext>
            </a:extLst>
          </p:cNvPr>
          <p:cNvSpPr>
            <a:spLocks noGrp="1"/>
          </p:cNvSpPr>
          <p:nvPr>
            <p:ph type="title"/>
          </p:nvPr>
        </p:nvSpPr>
        <p:spPr>
          <a:xfrm>
            <a:off x="765380" y="757518"/>
            <a:ext cx="3594585" cy="779734"/>
          </a:xfrm>
        </p:spPr>
        <p:txBody>
          <a:bodyPr/>
          <a:lstStyle/>
          <a:p>
            <a:r>
              <a:rPr lang="es-MX" dirty="0"/>
              <a:t>Posibilidades</a:t>
            </a:r>
          </a:p>
        </p:txBody>
      </p:sp>
      <p:sp>
        <p:nvSpPr>
          <p:cNvPr id="3" name="Marcador de contenido 2">
            <a:extLst>
              <a:ext uri="{FF2B5EF4-FFF2-40B4-BE49-F238E27FC236}">
                <a16:creationId xmlns:a16="http://schemas.microsoft.com/office/drawing/2014/main" id="{76D8D789-84DA-4759-838D-1988BB4EB257}"/>
              </a:ext>
            </a:extLst>
          </p:cNvPr>
          <p:cNvSpPr>
            <a:spLocks noGrp="1"/>
          </p:cNvSpPr>
          <p:nvPr>
            <p:ph idx="1"/>
          </p:nvPr>
        </p:nvSpPr>
        <p:spPr>
          <a:xfrm>
            <a:off x="1103312" y="2052918"/>
            <a:ext cx="5827575" cy="4195481"/>
          </a:xfrm>
        </p:spPr>
        <p:txBody>
          <a:bodyPr/>
          <a:lstStyle/>
          <a:p>
            <a:pPr indent="342900" algn="just">
              <a:lnSpc>
                <a:spcPct val="150000"/>
              </a:lnSpc>
            </a:pPr>
            <a:r>
              <a:rPr lang="es-MX" dirty="0"/>
              <a:t>Visualización de datos en un servidor WEB local.</a:t>
            </a:r>
          </a:p>
          <a:p>
            <a:pPr indent="342900" algn="just">
              <a:lnSpc>
                <a:spcPct val="150000"/>
              </a:lnSpc>
            </a:pPr>
            <a:r>
              <a:rPr lang="es-MX" dirty="0"/>
              <a:t>Consulta y evaluación de dispositivos de red localmente o por Internet.</a:t>
            </a:r>
          </a:p>
          <a:p>
            <a:pPr indent="342900" algn="just">
              <a:lnSpc>
                <a:spcPct val="150000"/>
              </a:lnSpc>
            </a:pPr>
            <a:r>
              <a:rPr lang="es-MX" dirty="0"/>
              <a:t>Emulación de funciones de módem de anteriores generaciones.</a:t>
            </a:r>
          </a:p>
          <a:p>
            <a:pPr indent="342900" algn="just">
              <a:lnSpc>
                <a:spcPct val="150000"/>
              </a:lnSpc>
            </a:pPr>
            <a:r>
              <a:rPr lang="es-MX" dirty="0"/>
              <a:t>Extender funciones del enrutador.</a:t>
            </a:r>
          </a:p>
        </p:txBody>
      </p:sp>
      <p:pic>
        <p:nvPicPr>
          <p:cNvPr id="4" name="Imagen 3">
            <a:extLst>
              <a:ext uri="{FF2B5EF4-FFF2-40B4-BE49-F238E27FC236}">
                <a16:creationId xmlns:a16="http://schemas.microsoft.com/office/drawing/2014/main" id="{6C3751D5-BD41-4B88-A5B8-43810F681709}"/>
              </a:ext>
            </a:extLst>
          </p:cNvPr>
          <p:cNvPicPr>
            <a:picLocks noChangeAspect="1"/>
          </p:cNvPicPr>
          <p:nvPr/>
        </p:nvPicPr>
        <p:blipFill>
          <a:blip r:embed="rId2"/>
          <a:stretch>
            <a:fillRect/>
          </a:stretch>
        </p:blipFill>
        <p:spPr>
          <a:xfrm>
            <a:off x="7391400" y="2748790"/>
            <a:ext cx="4022019" cy="2101505"/>
          </a:xfrm>
          <a:prstGeom prst="rect">
            <a:avLst/>
          </a:prstGeom>
        </p:spPr>
      </p:pic>
    </p:spTree>
    <p:extLst>
      <p:ext uri="{BB962C8B-B14F-4D97-AF65-F5344CB8AC3E}">
        <p14:creationId xmlns:p14="http://schemas.microsoft.com/office/powerpoint/2010/main" val="319482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2517E-6A2B-4367-A9B8-B65D468D69CF}"/>
              </a:ext>
            </a:extLst>
          </p:cNvPr>
          <p:cNvSpPr>
            <a:spLocks noGrp="1"/>
          </p:cNvSpPr>
          <p:nvPr>
            <p:ph type="title"/>
          </p:nvPr>
        </p:nvSpPr>
        <p:spPr>
          <a:xfrm>
            <a:off x="725624" y="609601"/>
            <a:ext cx="2587419" cy="792986"/>
          </a:xfrm>
        </p:spPr>
        <p:txBody>
          <a:bodyPr/>
          <a:lstStyle/>
          <a:p>
            <a:r>
              <a:rPr lang="es-MX" dirty="0"/>
              <a:t>Ventajas</a:t>
            </a:r>
          </a:p>
        </p:txBody>
      </p:sp>
      <p:sp>
        <p:nvSpPr>
          <p:cNvPr id="3" name="Marcador de contenido 2">
            <a:extLst>
              <a:ext uri="{FF2B5EF4-FFF2-40B4-BE49-F238E27FC236}">
                <a16:creationId xmlns:a16="http://schemas.microsoft.com/office/drawing/2014/main" id="{BA54685A-3AE0-4237-90FF-E3011051A950}"/>
              </a:ext>
            </a:extLst>
          </p:cNvPr>
          <p:cNvSpPr>
            <a:spLocks noGrp="1"/>
          </p:cNvSpPr>
          <p:nvPr>
            <p:ph idx="1"/>
          </p:nvPr>
        </p:nvSpPr>
        <p:spPr>
          <a:xfrm>
            <a:off x="725624" y="1907144"/>
            <a:ext cx="7166045" cy="4195481"/>
          </a:xfrm>
        </p:spPr>
        <p:txBody>
          <a:bodyPr>
            <a:normAutofit fontScale="85000" lnSpcReduction="10000"/>
          </a:bodyPr>
          <a:lstStyle/>
          <a:p>
            <a:pPr indent="342900" algn="just">
              <a:lnSpc>
                <a:spcPct val="150000"/>
              </a:lnSpc>
            </a:pPr>
            <a:r>
              <a:rPr lang="es-MX" dirty="0"/>
              <a:t>No hace falta implementar hardware que se dedique a la recuperación de variables en el proceso.</a:t>
            </a:r>
          </a:p>
          <a:p>
            <a:pPr indent="342900" algn="just">
              <a:lnSpc>
                <a:spcPct val="150000"/>
              </a:lnSpc>
            </a:pPr>
            <a:r>
              <a:rPr lang="es-MX" dirty="0"/>
              <a:t>Bajo costo de implementación.</a:t>
            </a:r>
          </a:p>
          <a:p>
            <a:pPr indent="342900" algn="just">
              <a:lnSpc>
                <a:spcPct val="150000"/>
              </a:lnSpc>
            </a:pPr>
            <a:r>
              <a:rPr lang="es-MX" dirty="0"/>
              <a:t>Alta flexibilidad a la hora de crear una aplicación.</a:t>
            </a:r>
          </a:p>
          <a:p>
            <a:pPr indent="342900" algn="just">
              <a:lnSpc>
                <a:spcPct val="150000"/>
              </a:lnSpc>
            </a:pPr>
            <a:r>
              <a:rPr lang="es-MX" dirty="0"/>
              <a:t>Paralelismo entre procesos de monitorización y procesamiento de datos.</a:t>
            </a:r>
          </a:p>
          <a:p>
            <a:pPr indent="342900" algn="just">
              <a:lnSpc>
                <a:spcPct val="150000"/>
              </a:lnSpc>
            </a:pPr>
            <a:r>
              <a:rPr lang="es-MX" dirty="0"/>
              <a:t>Estabilidad y confiabilidad a corto, mediano y largo plazo.</a:t>
            </a:r>
          </a:p>
          <a:p>
            <a:pPr indent="342900" algn="just">
              <a:lnSpc>
                <a:spcPct val="150000"/>
              </a:lnSpc>
            </a:pPr>
            <a:r>
              <a:rPr lang="es-MX" dirty="0"/>
              <a:t>Bajo consumo energético y poco espacio necesario.</a:t>
            </a:r>
          </a:p>
          <a:p>
            <a:pPr indent="342900" algn="just">
              <a:lnSpc>
                <a:spcPct val="150000"/>
              </a:lnSpc>
            </a:pPr>
            <a:r>
              <a:rPr lang="es-MX" dirty="0"/>
              <a:t>Retrocompatibilidad con el “Sandbox” de INSYS.</a:t>
            </a:r>
          </a:p>
          <a:p>
            <a:endParaRPr lang="es-MX" dirty="0"/>
          </a:p>
          <a:p>
            <a:endParaRPr lang="es-MX" dirty="0"/>
          </a:p>
        </p:txBody>
      </p:sp>
      <p:pic>
        <p:nvPicPr>
          <p:cNvPr id="4" name="Imagen 3">
            <a:extLst>
              <a:ext uri="{FF2B5EF4-FFF2-40B4-BE49-F238E27FC236}">
                <a16:creationId xmlns:a16="http://schemas.microsoft.com/office/drawing/2014/main" id="{95FE6B50-6C05-44E9-8C88-5C880ED8AECC}"/>
              </a:ext>
            </a:extLst>
          </p:cNvPr>
          <p:cNvPicPr>
            <a:picLocks noChangeAspect="1"/>
          </p:cNvPicPr>
          <p:nvPr/>
        </p:nvPicPr>
        <p:blipFill>
          <a:blip r:embed="rId2"/>
          <a:stretch>
            <a:fillRect/>
          </a:stretch>
        </p:blipFill>
        <p:spPr>
          <a:xfrm>
            <a:off x="8236973" y="2756453"/>
            <a:ext cx="3528473" cy="1775998"/>
          </a:xfrm>
          <a:prstGeom prst="rect">
            <a:avLst/>
          </a:prstGeom>
        </p:spPr>
      </p:pic>
    </p:spTree>
    <p:extLst>
      <p:ext uri="{BB962C8B-B14F-4D97-AF65-F5344CB8AC3E}">
        <p14:creationId xmlns:p14="http://schemas.microsoft.com/office/powerpoint/2010/main" val="33646764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271E2-5DE0-402A-8781-B96C58FC09A3}"/>
              </a:ext>
            </a:extLst>
          </p:cNvPr>
          <p:cNvSpPr>
            <a:spLocks noGrp="1"/>
          </p:cNvSpPr>
          <p:nvPr>
            <p:ph type="title"/>
          </p:nvPr>
        </p:nvSpPr>
        <p:spPr>
          <a:xfrm>
            <a:off x="752129" y="744265"/>
            <a:ext cx="2918724" cy="792986"/>
          </a:xfrm>
        </p:spPr>
        <p:txBody>
          <a:bodyPr/>
          <a:lstStyle/>
          <a:p>
            <a:r>
              <a:rPr lang="es-MX" dirty="0"/>
              <a:t>Limitantes</a:t>
            </a:r>
          </a:p>
        </p:txBody>
      </p:sp>
      <p:sp>
        <p:nvSpPr>
          <p:cNvPr id="3" name="Marcador de contenido 2">
            <a:extLst>
              <a:ext uri="{FF2B5EF4-FFF2-40B4-BE49-F238E27FC236}">
                <a16:creationId xmlns:a16="http://schemas.microsoft.com/office/drawing/2014/main" id="{14AF5D01-E36A-4D67-94A8-3C5A5EC201AE}"/>
              </a:ext>
            </a:extLst>
          </p:cNvPr>
          <p:cNvSpPr>
            <a:spLocks noGrp="1"/>
          </p:cNvSpPr>
          <p:nvPr>
            <p:ph idx="1"/>
          </p:nvPr>
        </p:nvSpPr>
        <p:spPr>
          <a:xfrm>
            <a:off x="1103313" y="2052918"/>
            <a:ext cx="6066113" cy="4195481"/>
          </a:xfrm>
        </p:spPr>
        <p:txBody>
          <a:bodyPr>
            <a:normAutofit fontScale="92500"/>
          </a:bodyPr>
          <a:lstStyle/>
          <a:p>
            <a:pPr indent="342900" algn="just">
              <a:lnSpc>
                <a:spcPct val="150000"/>
              </a:lnSpc>
            </a:pPr>
            <a:r>
              <a:rPr lang="es-MX" dirty="0"/>
              <a:t>Ciclos de CPU compartidos entre el ICOM OS y los contenedores de Smart Box.</a:t>
            </a:r>
          </a:p>
          <a:p>
            <a:pPr indent="342900" algn="just">
              <a:lnSpc>
                <a:spcPct val="150000"/>
              </a:lnSpc>
            </a:pPr>
            <a:r>
              <a:rPr lang="es-MX" dirty="0"/>
              <a:t>Gestión de puertos por medio del Smart Box en caso de utilizarlos también en el ICOM OS.</a:t>
            </a:r>
          </a:p>
          <a:p>
            <a:pPr indent="342900" algn="just">
              <a:lnSpc>
                <a:spcPct val="150000"/>
              </a:lnSpc>
            </a:pPr>
            <a:r>
              <a:rPr lang="es-MX" dirty="0"/>
              <a:t>Limitaciones en memoria RAM y ROM.</a:t>
            </a:r>
          </a:p>
          <a:p>
            <a:pPr indent="342900" algn="just">
              <a:lnSpc>
                <a:spcPct val="150000"/>
              </a:lnSpc>
            </a:pPr>
            <a:r>
              <a:rPr lang="es-MX" dirty="0"/>
              <a:t>Conocimiento de programación de aplicaciones en Linux.</a:t>
            </a:r>
          </a:p>
          <a:p>
            <a:pPr indent="342900" algn="just">
              <a:lnSpc>
                <a:spcPct val="150000"/>
              </a:lnSpc>
            </a:pPr>
            <a:r>
              <a:rPr lang="es-MX" dirty="0"/>
              <a:t>Arquitectura ARM.</a:t>
            </a:r>
          </a:p>
        </p:txBody>
      </p:sp>
      <p:pic>
        <p:nvPicPr>
          <p:cNvPr id="4" name="Imagen 3">
            <a:extLst>
              <a:ext uri="{FF2B5EF4-FFF2-40B4-BE49-F238E27FC236}">
                <a16:creationId xmlns:a16="http://schemas.microsoft.com/office/drawing/2014/main" id="{F3AF56A3-F11A-4108-8614-ECCF15FA22A6}"/>
              </a:ext>
            </a:extLst>
          </p:cNvPr>
          <p:cNvPicPr>
            <a:picLocks noChangeAspect="1"/>
          </p:cNvPicPr>
          <p:nvPr/>
        </p:nvPicPr>
        <p:blipFill>
          <a:blip r:embed="rId2"/>
          <a:stretch>
            <a:fillRect/>
          </a:stretch>
        </p:blipFill>
        <p:spPr>
          <a:xfrm>
            <a:off x="7760682" y="2723114"/>
            <a:ext cx="3646955" cy="1835634"/>
          </a:xfrm>
          <a:prstGeom prst="rect">
            <a:avLst/>
          </a:prstGeom>
        </p:spPr>
      </p:pic>
    </p:spTree>
    <p:extLst>
      <p:ext uri="{BB962C8B-B14F-4D97-AF65-F5344CB8AC3E}">
        <p14:creationId xmlns:p14="http://schemas.microsoft.com/office/powerpoint/2010/main" val="368614475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316</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vt:lpstr>
      <vt:lpstr>Introducción a características y posibilidades en un Smart Box en módem INSYS</vt:lpstr>
      <vt:lpstr>Introducción</vt:lpstr>
      <vt:lpstr>Características de Hardware</vt:lpstr>
      <vt:lpstr>Posibilidades</vt:lpstr>
      <vt:lpstr>Contenedores en Smart Box</vt:lpstr>
      <vt:lpstr>Posibilidades</vt:lpstr>
      <vt:lpstr>Ventajas</vt:lpstr>
      <vt:lpstr>Limitantes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características y posibilidades en un Smart Box en módem INSYS</dc:title>
  <dc:creator>Felipe de Jesús Alcocer Ortiz</dc:creator>
  <cp:lastModifiedBy>Felipe de Jesús Alcocer Ortiz</cp:lastModifiedBy>
  <cp:revision>5</cp:revision>
  <dcterms:created xsi:type="dcterms:W3CDTF">2019-08-13T18:50:37Z</dcterms:created>
  <dcterms:modified xsi:type="dcterms:W3CDTF">2019-08-13T19:38:43Z</dcterms:modified>
</cp:coreProperties>
</file>