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3"/>
  </p:notesMasterIdLst>
  <p:handoutMasterIdLst>
    <p:handoutMasterId r:id="rId64"/>
  </p:handoutMasterIdLst>
  <p:sldIdLst>
    <p:sldId id="256" r:id="rId2"/>
    <p:sldId id="272" r:id="rId3"/>
    <p:sldId id="275" r:id="rId4"/>
    <p:sldId id="473" r:id="rId5"/>
    <p:sldId id="531" r:id="rId6"/>
    <p:sldId id="474" r:id="rId7"/>
    <p:sldId id="532" r:id="rId8"/>
    <p:sldId id="543" r:id="rId9"/>
    <p:sldId id="528" r:id="rId10"/>
    <p:sldId id="527" r:id="rId11"/>
    <p:sldId id="475" r:id="rId12"/>
    <p:sldId id="526" r:id="rId13"/>
    <p:sldId id="463" r:id="rId14"/>
    <p:sldId id="464" r:id="rId15"/>
    <p:sldId id="476" r:id="rId16"/>
    <p:sldId id="465" r:id="rId17"/>
    <p:sldId id="477" r:id="rId18"/>
    <p:sldId id="478" r:id="rId19"/>
    <p:sldId id="461" r:id="rId20"/>
    <p:sldId id="466" r:id="rId21"/>
    <p:sldId id="467" r:id="rId22"/>
    <p:sldId id="468" r:id="rId23"/>
    <p:sldId id="479" r:id="rId24"/>
    <p:sldId id="480" r:id="rId25"/>
    <p:sldId id="529" r:id="rId26"/>
    <p:sldId id="481" r:id="rId27"/>
    <p:sldId id="482" r:id="rId28"/>
    <p:sldId id="530" r:id="rId29"/>
    <p:sldId id="483" r:id="rId30"/>
    <p:sldId id="484" r:id="rId31"/>
    <p:sldId id="485" r:id="rId32"/>
    <p:sldId id="486" r:id="rId33"/>
    <p:sldId id="470" r:id="rId34"/>
    <p:sldId id="487" r:id="rId35"/>
    <p:sldId id="533" r:id="rId36"/>
    <p:sldId id="488" r:id="rId37"/>
    <p:sldId id="489" r:id="rId38"/>
    <p:sldId id="534" r:id="rId39"/>
    <p:sldId id="490" r:id="rId40"/>
    <p:sldId id="471" r:id="rId41"/>
    <p:sldId id="472" r:id="rId42"/>
    <p:sldId id="535" r:id="rId43"/>
    <p:sldId id="491" r:id="rId44"/>
    <p:sldId id="492" r:id="rId45"/>
    <p:sldId id="462" r:id="rId46"/>
    <p:sldId id="457" r:id="rId47"/>
    <p:sldId id="494" r:id="rId48"/>
    <p:sldId id="505" r:id="rId49"/>
    <p:sldId id="536" r:id="rId50"/>
    <p:sldId id="537" r:id="rId51"/>
    <p:sldId id="538" r:id="rId52"/>
    <p:sldId id="539" r:id="rId53"/>
    <p:sldId id="506" r:id="rId54"/>
    <p:sldId id="542" r:id="rId55"/>
    <p:sldId id="495" r:id="rId56"/>
    <p:sldId id="509" r:id="rId57"/>
    <p:sldId id="510" r:id="rId58"/>
    <p:sldId id="496" r:id="rId59"/>
    <p:sldId id="541" r:id="rId60"/>
    <p:sldId id="497" r:id="rId61"/>
    <p:sldId id="540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0965" autoAdjust="0"/>
  </p:normalViewPr>
  <p:slideViewPr>
    <p:cSldViewPr>
      <p:cViewPr varScale="1">
        <p:scale>
          <a:sx n="118" d="100"/>
          <a:sy n="118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BEE2B-C8D4-49CD-B9EF-E9CEA439A49A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EAADF-498B-481E-94B0-F1C6789B7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9127-A070-493D-9630-E31AA50BF38D}" type="datetimeFigureOut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C6795-75E5-469C-9703-EE648AEE42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1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C6795-75E5-469C-9703-EE648AEE429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4FEBE-612B-49DB-ADD4-DE384D26A4D8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07504" y="116632"/>
            <a:ext cx="8928992" cy="6408712"/>
          </a:xfrm>
          <a:prstGeom prst="roundRect">
            <a:avLst>
              <a:gd name="adj" fmla="val 32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AC26EF9-0A6C-4422-B12F-D34BA3BCEBD2}" type="datetime1">
              <a:rPr lang="ko-KR" altLang="en-US" smtClean="0"/>
              <a:pPr/>
              <a:t>2019-09-30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74F735A-6325-4927-8185-1EF90A5B4E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2564904"/>
            <a:ext cx="8388424" cy="1368152"/>
          </a:xfrm>
          <a:prstGeom prst="rect">
            <a:avLst/>
          </a:prstGeom>
        </p:spPr>
        <p:txBody>
          <a:bodyPr vert="horz" lIns="45720" rIns="45720" anchor="t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</a:t>
            </a:r>
            <a:r>
              <a:rPr kumimoji="0" lang="ko-KR" altLang="en-US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장 액티비티 실행과 </a:t>
            </a:r>
            <a:r>
              <a:rPr kumimoji="0" lang="ko-KR" altLang="en-US" sz="3200" b="1" i="0" u="none" strike="noStrike" kern="1200" cap="none" spc="150" normalizeH="0" baseline="0" noProof="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인텐트</a:t>
            </a:r>
            <a:r>
              <a:rPr kumimoji="0" lang="en-US" altLang="ko-KR" sz="3200" b="1" i="0" u="none" strike="noStrike" kern="1200" cap="none" spc="150" normalizeH="0" baseline="0" noProof="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ko-KR" altLang="en-US" sz="40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 실행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주의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467544" y="908720"/>
          <a:ext cx="7303626" cy="792088"/>
        </p:xfrm>
        <a:graphic>
          <a:graphicData uri="http://schemas.openxmlformats.org/drawingml/2006/table">
            <a:tbl>
              <a:tblPr/>
              <a:tblGrid>
                <a:gridCol w="7303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(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5632" marR="85632" marT="85632" marB="856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D1C932C-A362-4B0E-B6C0-6789EA2BAE1C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1916832"/>
          <a:ext cx="7303626" cy="792088"/>
        </p:xfrm>
        <a:graphic>
          <a:graphicData uri="http://schemas.openxmlformats.org/drawingml/2006/table">
            <a:tbl>
              <a:tblPr/>
              <a:tblGrid>
                <a:gridCol w="7303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(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Bactivity.class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5632" marR="85632" marT="85632" marB="856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모서리가 둥근 직사각형 40">
            <a:extLst>
              <a:ext uri="{FF2B5EF4-FFF2-40B4-BE49-F238E27FC236}">
                <a16:creationId xmlns:a16="http://schemas.microsoft.com/office/drawing/2014/main" id="{58B6CF42-838F-46E9-B78F-190F0EF379A0}"/>
              </a:ext>
            </a:extLst>
          </p:cNvPr>
          <p:cNvSpPr/>
          <p:nvPr/>
        </p:nvSpPr>
        <p:spPr>
          <a:xfrm>
            <a:off x="6012160" y="1310634"/>
            <a:ext cx="1008112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41">
            <a:extLst>
              <a:ext uri="{FF2B5EF4-FFF2-40B4-BE49-F238E27FC236}">
                <a16:creationId xmlns:a16="http://schemas.microsoft.com/office/drawing/2014/main" id="{F6C64CDB-7E04-4148-B4EB-048EF85DC666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5400000">
            <a:off x="4427145" y="1798399"/>
            <a:ext cx="2360813" cy="181733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40">
            <a:extLst>
              <a:ext uri="{FF2B5EF4-FFF2-40B4-BE49-F238E27FC236}">
                <a16:creationId xmlns:a16="http://schemas.microsoft.com/office/drawing/2014/main" id="{65B53F25-5F1E-41D8-BC85-2CA74F269A85}"/>
              </a:ext>
            </a:extLst>
          </p:cNvPr>
          <p:cNvSpPr/>
          <p:nvPr/>
        </p:nvSpPr>
        <p:spPr>
          <a:xfrm>
            <a:off x="6008530" y="2318745"/>
            <a:ext cx="1299774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41">
            <a:extLst>
              <a:ext uri="{FF2B5EF4-FFF2-40B4-BE49-F238E27FC236}">
                <a16:creationId xmlns:a16="http://schemas.microsoft.com/office/drawing/2014/main" id="{3503E465-FE4A-4A74-BE18-3515F610242F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5400000">
            <a:off x="5002300" y="2231354"/>
            <a:ext cx="1352702" cy="195953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A5EA58-ED78-4947-BBAF-6C254F2CAE12}"/>
              </a:ext>
            </a:extLst>
          </p:cNvPr>
          <p:cNvSpPr txBox="1"/>
          <p:nvPr/>
        </p:nvSpPr>
        <p:spPr>
          <a:xfrm>
            <a:off x="378405" y="3887471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특정 앱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package + class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”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대신에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“class name”, “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ClassName.class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넣어주면 이 함수를 호출하는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package(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com.superoid.test.activity.a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class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간주함</a:t>
            </a:r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&gt;&gt;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com.superdroid.test.activity.a.Bactivity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647828"/>
      </p:ext>
    </p:extLst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65459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23527" y="1052736"/>
            <a:ext cx="2664296" cy="1656184"/>
            <a:chOff x="323527" y="4149080"/>
            <a:chExt cx="2664296" cy="1656184"/>
          </a:xfrm>
        </p:grpSpPr>
        <p:sp>
          <p:nvSpPr>
            <p:cNvPr id="23" name="모서리가 둥근 직사각형 22"/>
            <p:cNvSpPr/>
            <p:nvPr/>
          </p:nvSpPr>
          <p:spPr bwMode="auto">
            <a:xfrm>
              <a:off x="323527" y="4149080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137" y="4149080"/>
              <a:ext cx="2580653" cy="178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77"/>
            <p:cNvGrpSpPr/>
            <p:nvPr/>
          </p:nvGrpSpPr>
          <p:grpSpPr>
            <a:xfrm>
              <a:off x="435676" y="4509120"/>
              <a:ext cx="2436235" cy="1133475"/>
              <a:chOff x="714348" y="2428868"/>
              <a:chExt cx="3152775" cy="1466850"/>
            </a:xfrm>
          </p:grpSpPr>
          <p:pic>
            <p:nvPicPr>
              <p:cNvPr id="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4348" y="2428868"/>
                <a:ext cx="3152775" cy="146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714348" y="2428868"/>
                <a:ext cx="3143272" cy="1461939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pic>
        <p:nvPicPr>
          <p:cNvPr id="31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532707">
            <a:off x="1610855" y="1773974"/>
            <a:ext cx="406440" cy="58437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그룹 31"/>
          <p:cNvGrpSpPr/>
          <p:nvPr/>
        </p:nvGrpSpPr>
        <p:grpSpPr>
          <a:xfrm>
            <a:off x="3059832" y="1052736"/>
            <a:ext cx="3096344" cy="1656184"/>
            <a:chOff x="3059832" y="4149080"/>
            <a:chExt cx="3096344" cy="1656184"/>
          </a:xfrm>
        </p:grpSpPr>
        <p:sp>
          <p:nvSpPr>
            <p:cNvPr id="33" name="오른쪽 화살표 32"/>
            <p:cNvSpPr/>
            <p:nvPr/>
          </p:nvSpPr>
          <p:spPr bwMode="auto">
            <a:xfrm>
              <a:off x="3059832" y="4937748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 bwMode="auto">
            <a:xfrm>
              <a:off x="3491880" y="4149080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6490" y="4149080"/>
              <a:ext cx="258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0" name="그룹 98"/>
            <p:cNvGrpSpPr/>
            <p:nvPr/>
          </p:nvGrpSpPr>
          <p:grpSpPr>
            <a:xfrm>
              <a:off x="3607086" y="4509120"/>
              <a:ext cx="2424124" cy="1118755"/>
              <a:chOff x="357158" y="642918"/>
              <a:chExt cx="3137102" cy="14478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7158" y="642918"/>
                <a:ext cx="313372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357158" y="642918"/>
                <a:ext cx="3137102" cy="1437286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323528" y="2924944"/>
            <a:ext cx="84969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어떻게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패키지명과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액티비티명만으로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실행할 수 있을까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&gt;&gt;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그건 바로 시스템 서비스인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패키지 매니저</a:t>
            </a:r>
            <a:r>
              <a:rPr lang="en-US" altLang="ko-KR" sz="1400" b="1" baseline="30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Package Manager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 매니저</a:t>
            </a:r>
            <a:r>
              <a:rPr lang="en-US" altLang="ko-KR" sz="1400" b="1" baseline="30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Activity Manager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있었기 때문이다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다음은 두 가지 시스템 서비스의 역할에 대해서 알아보자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94"/>
          <p:cNvGrpSpPr/>
          <p:nvPr/>
        </p:nvGrpSpPr>
        <p:grpSpPr>
          <a:xfrm>
            <a:off x="1120506" y="4029075"/>
            <a:ext cx="5162586" cy="2393975"/>
            <a:chOff x="1120506" y="4029075"/>
            <a:chExt cx="5162586" cy="2393975"/>
          </a:xfrm>
        </p:grpSpPr>
        <p:grpSp>
          <p:nvGrpSpPr>
            <p:cNvPr id="93" name="그룹 92"/>
            <p:cNvGrpSpPr/>
            <p:nvPr/>
          </p:nvGrpSpPr>
          <p:grpSpPr>
            <a:xfrm>
              <a:off x="1120506" y="4422786"/>
              <a:ext cx="5162586" cy="2000264"/>
              <a:chOff x="1120506" y="4422786"/>
              <a:chExt cx="5162586" cy="2000264"/>
            </a:xfrm>
          </p:grpSpPr>
          <p:sp>
            <p:nvSpPr>
              <p:cNvPr id="58" name="모서리가 둥근 직사각형 57"/>
              <p:cNvSpPr/>
              <p:nvPr/>
            </p:nvSpPr>
            <p:spPr bwMode="auto">
              <a:xfrm>
                <a:off x="1120506" y="4422786"/>
                <a:ext cx="5162586" cy="2000264"/>
              </a:xfrm>
              <a:prstGeom prst="round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353870" y="4422786"/>
                <a:ext cx="16430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시스템 서비스</a:t>
                </a:r>
              </a:p>
            </p:txBody>
          </p:sp>
          <p:sp>
            <p:nvSpPr>
              <p:cNvPr id="63" name="AutoShape 11"/>
              <p:cNvSpPr>
                <a:spLocks noChangeArrowheads="1"/>
              </p:cNvSpPr>
              <p:nvPr/>
            </p:nvSpPr>
            <p:spPr bwMode="auto">
              <a:xfrm>
                <a:off x="2068250" y="4779976"/>
                <a:ext cx="1273196" cy="503238"/>
              </a:xfrm>
              <a:prstGeom prst="roundRect">
                <a:avLst>
                  <a:gd name="adj" fmla="val 1666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Text Box 12"/>
              <p:cNvSpPr txBox="1">
                <a:spLocks noChangeArrowheads="1"/>
              </p:cNvSpPr>
              <p:nvPr/>
            </p:nvSpPr>
            <p:spPr bwMode="auto">
              <a:xfrm>
                <a:off x="1912685" y="4787139"/>
                <a:ext cx="158432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액티비티매니저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AutoShape 13"/>
              <p:cNvSpPr>
                <a:spLocks noChangeArrowheads="1"/>
              </p:cNvSpPr>
              <p:nvPr/>
            </p:nvSpPr>
            <p:spPr bwMode="auto">
              <a:xfrm>
                <a:off x="1782498" y="5065728"/>
                <a:ext cx="1928826" cy="128588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79646">
                      <a:tint val="50000"/>
                      <a:satMod val="300000"/>
                    </a:srgbClr>
                  </a:gs>
                  <a:gs pos="35000">
                    <a:srgbClr val="F79646">
                      <a:tint val="37000"/>
                      <a:satMod val="300000"/>
                    </a:srgbClr>
                  </a:gs>
                  <a:gs pos="100000">
                    <a:srgbClr val="F7964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F7964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11126" y="5137166"/>
                <a:ext cx="1500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인텐트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정보 추출</a:t>
                </a:r>
                <a:r>
                  <a:rPr lang="ko-KR" altLang="en-US" sz="10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하여 </a:t>
                </a:r>
                <a:endParaRPr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kern="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패키지매니저</a:t>
                </a:r>
                <a:r>
                  <a:rPr lang="ko-KR" altLang="en-US" sz="10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에 전달</a:t>
                </a:r>
                <a:r>
                  <a:rPr lang="en-US" altLang="ko-KR" sz="1000" kern="0" dirty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2025387" y="5180029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0" name="그림 79" descr="시스템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7764" y="4849704"/>
                <a:ext cx="508046" cy="508046"/>
              </a:xfrm>
              <a:prstGeom prst="rect">
                <a:avLst/>
              </a:prstGeom>
            </p:spPr>
          </p:pic>
          <p:pic>
            <p:nvPicPr>
              <p:cNvPr id="81" name="그림 80" descr="시스템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78504" y="4777696"/>
                <a:ext cx="508046" cy="508046"/>
              </a:xfrm>
              <a:prstGeom prst="rect">
                <a:avLst/>
              </a:prstGeom>
            </p:spPr>
          </p:pic>
        </p:grpSp>
        <p:grpSp>
          <p:nvGrpSpPr>
            <p:cNvPr id="94" name="그룹 93"/>
            <p:cNvGrpSpPr/>
            <p:nvPr/>
          </p:nvGrpSpPr>
          <p:grpSpPr>
            <a:xfrm>
              <a:off x="2390775" y="4029075"/>
              <a:ext cx="611868" cy="749267"/>
              <a:chOff x="2390775" y="4029075"/>
              <a:chExt cx="611868" cy="749267"/>
            </a:xfrm>
          </p:grpSpPr>
          <p:sp>
            <p:nvSpPr>
              <p:cNvPr id="66" name="Freeform 18"/>
              <p:cNvSpPr>
                <a:spLocks/>
              </p:cNvSpPr>
              <p:nvPr/>
            </p:nvSpPr>
            <p:spPr bwMode="auto">
              <a:xfrm>
                <a:off x="2390775" y="4029075"/>
                <a:ext cx="534731" cy="7492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5" y="181"/>
                  </a:cxn>
                  <a:cxn ang="0">
                    <a:pos x="681" y="680"/>
                  </a:cxn>
                </a:cxnLst>
                <a:rect l="0" t="0" r="r" b="b"/>
                <a:pathLst>
                  <a:path w="681" h="680">
                    <a:moveTo>
                      <a:pt x="0" y="0"/>
                    </a:moveTo>
                    <a:cubicBezTo>
                      <a:pt x="216" y="34"/>
                      <a:pt x="432" y="68"/>
                      <a:pt x="545" y="181"/>
                    </a:cubicBezTo>
                    <a:cubicBezTo>
                      <a:pt x="658" y="294"/>
                      <a:pt x="669" y="487"/>
                      <a:pt x="681" y="680"/>
                    </a:cubicBezTo>
                  </a:path>
                </a:pathLst>
              </a:custGeom>
              <a:noFill/>
              <a:ln w="19050" cap="flat" cmpd="sng">
                <a:solidFill>
                  <a:sysClr val="windowText" lastClr="000000"/>
                </a:solidFill>
                <a:prstDash val="solid"/>
                <a:round/>
                <a:headEnd type="oval" w="med" len="med"/>
                <a:tailEnd type="triangl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84" name="Picture 4" descr="C:\Users\superdroid\Desktop\이미지 모음\우편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46656" y="4055412"/>
                <a:ext cx="455987" cy="28575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88" name="그룹 87"/>
          <p:cNvGrpSpPr/>
          <p:nvPr/>
        </p:nvGrpSpPr>
        <p:grpSpPr>
          <a:xfrm>
            <a:off x="467544" y="2292712"/>
            <a:ext cx="2016125" cy="1784360"/>
            <a:chOff x="467544" y="2292712"/>
            <a:chExt cx="2016125" cy="178436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683444" y="2292712"/>
              <a:ext cx="1584325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7544" y="2299875"/>
              <a:ext cx="2016125" cy="1777197"/>
              <a:chOff x="467544" y="2299875"/>
              <a:chExt cx="2016125" cy="1777197"/>
            </a:xfrm>
          </p:grpSpPr>
          <p:sp>
            <p:nvSpPr>
              <p:cNvPr id="51" name="Text Box 12"/>
              <p:cNvSpPr txBox="1">
                <a:spLocks noChangeArrowheads="1"/>
              </p:cNvSpPr>
              <p:nvPr/>
            </p:nvSpPr>
            <p:spPr bwMode="auto">
              <a:xfrm>
                <a:off x="683444" y="2299875"/>
                <a:ext cx="158432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 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패키지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AutoShape 13"/>
              <p:cNvSpPr>
                <a:spLocks noChangeArrowheads="1"/>
              </p:cNvSpPr>
              <p:nvPr/>
            </p:nvSpPr>
            <p:spPr bwMode="auto">
              <a:xfrm>
                <a:off x="467544" y="2576874"/>
                <a:ext cx="2016125" cy="150019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6172" y="2691175"/>
                <a:ext cx="1214446" cy="565029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그리고 패키지 매니저와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매니저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69269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패키지 매니저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설치하고 삭제하며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설치된 모든 패키지 정보를 수집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수집된 정보는 원하는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앱에게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제공할 수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모든 패키지 정보는 각 패키지마다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존재하는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AndroidManifest.xml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파일의 내용을 기반으로 설치 시점에 수집되었다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매니저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안드로이드의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대 컴포넌트들을 관리하며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  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그중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실행하는 기능도 가진다</a:t>
            </a:r>
            <a:r>
              <a:rPr lang="en-US" altLang="ko-KR" sz="14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99" name="그룹 98"/>
          <p:cNvGrpSpPr/>
          <p:nvPr/>
        </p:nvGrpSpPr>
        <p:grpSpPr>
          <a:xfrm>
            <a:off x="2025387" y="5565794"/>
            <a:ext cx="2257441" cy="861774"/>
            <a:chOff x="2025387" y="5565794"/>
            <a:chExt cx="2257441" cy="861774"/>
          </a:xfrm>
        </p:grpSpPr>
        <p:cxnSp>
          <p:nvCxnSpPr>
            <p:cNvPr id="70" name="직선 화살표 연결선 69"/>
            <p:cNvCxnSpPr>
              <a:stCxn id="62" idx="1"/>
            </p:cNvCxnSpPr>
            <p:nvPr/>
          </p:nvCxnSpPr>
          <p:spPr>
            <a:xfrm rot="10800000" flipV="1">
              <a:off x="3711324" y="5637232"/>
              <a:ext cx="571504" cy="142876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2211126" y="5565794"/>
              <a:ext cx="150019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제공 받은 액티비티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정보를 통해 해당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액티비티를 실행하고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인텐트도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액티비티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에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전달해 준다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025387" y="560865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15182" y="3362692"/>
            <a:ext cx="1890726" cy="348640"/>
            <a:chOff x="615182" y="3362692"/>
            <a:chExt cx="1890726" cy="348640"/>
          </a:xfrm>
        </p:grpSpPr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791396" y="3362692"/>
              <a:ext cx="1714512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인텐트 작성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15182" y="341031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Picture 3" descr="C:\Users\superdroid\Desktop\이미지 모음\우편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74644" y="3419310"/>
              <a:ext cx="312881" cy="292022"/>
            </a:xfrm>
            <a:prstGeom prst="rect">
              <a:avLst/>
            </a:prstGeom>
            <a:noFill/>
          </p:spPr>
        </p:pic>
      </p:grpSp>
      <p:grpSp>
        <p:nvGrpSpPr>
          <p:cNvPr id="100" name="그룹 99"/>
          <p:cNvGrpSpPr/>
          <p:nvPr/>
        </p:nvGrpSpPr>
        <p:grpSpPr>
          <a:xfrm>
            <a:off x="3139819" y="2292712"/>
            <a:ext cx="4096477" cy="2493559"/>
            <a:chOff x="3139819" y="2292712"/>
            <a:chExt cx="4096477" cy="2493559"/>
          </a:xfrm>
        </p:grpSpPr>
        <p:sp>
          <p:nvSpPr>
            <p:cNvPr id="48" name="AutoShape 11"/>
            <p:cNvSpPr>
              <a:spLocks noChangeArrowheads="1"/>
            </p:cNvSpPr>
            <p:nvPr/>
          </p:nvSpPr>
          <p:spPr bwMode="auto">
            <a:xfrm>
              <a:off x="5434485" y="2292712"/>
              <a:ext cx="1584325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5434485" y="2299875"/>
              <a:ext cx="158432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AutoShape 13"/>
            <p:cNvSpPr>
              <a:spLocks noChangeArrowheads="1"/>
            </p:cNvSpPr>
            <p:nvPr/>
          </p:nvSpPr>
          <p:spPr bwMode="auto">
            <a:xfrm>
              <a:off x="5220171" y="2576874"/>
              <a:ext cx="2016125" cy="150019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620224" y="2672125"/>
              <a:ext cx="1237004" cy="571503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5363047" y="3291254"/>
              <a:ext cx="1857388" cy="7386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B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액티비티 실행 및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       </a:t>
              </a:r>
            </a:p>
            <a:p>
              <a:r>
                <a:rPr lang="en-US" altLang="ko-KR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r>
                <a:rPr lang="en-US" altLang="ko-KR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     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인텐트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4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수신</a:t>
              </a:r>
              <a:r>
                <a:rPr lang="ko-KR" altLang="en-US" sz="1200" b="1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endParaRPr lang="en-US" altLang="ko-KR" sz="1200" b="1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 flipH="1">
              <a:off x="3139819" y="3438524"/>
              <a:ext cx="2089405" cy="13477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181"/>
                </a:cxn>
                <a:cxn ang="0">
                  <a:pos x="681" y="680"/>
                </a:cxn>
              </a:cxnLst>
              <a:rect l="0" t="0" r="r" b="b"/>
              <a:pathLst>
                <a:path w="681" h="680">
                  <a:moveTo>
                    <a:pt x="0" y="0"/>
                  </a:moveTo>
                  <a:cubicBezTo>
                    <a:pt x="216" y="34"/>
                    <a:pt x="432" y="68"/>
                    <a:pt x="545" y="181"/>
                  </a:cubicBezTo>
                  <a:cubicBezTo>
                    <a:pt x="658" y="294"/>
                    <a:pt x="669" y="487"/>
                    <a:pt x="681" y="68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5334472" y="267212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 descr="C:\Users\superdroid\Desktop\이미지 모음\우편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3429000"/>
              <a:ext cx="455987" cy="285752"/>
            </a:xfrm>
            <a:prstGeom prst="rect">
              <a:avLst/>
            </a:prstGeom>
            <a:noFill/>
          </p:spPr>
        </p:pic>
        <p:pic>
          <p:nvPicPr>
            <p:cNvPr id="85" name="Picture 3" descr="C:\Users\superdroid\Desktop\이미지 모음\우편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27075" y="3707342"/>
              <a:ext cx="312881" cy="292022"/>
            </a:xfrm>
            <a:prstGeom prst="rect">
              <a:avLst/>
            </a:prstGeom>
            <a:noFill/>
          </p:spPr>
        </p:pic>
      </p:grpSp>
      <p:grpSp>
        <p:nvGrpSpPr>
          <p:cNvPr id="89" name="그룹 88"/>
          <p:cNvGrpSpPr/>
          <p:nvPr/>
        </p:nvGrpSpPr>
        <p:grpSpPr>
          <a:xfrm>
            <a:off x="1540893" y="2747754"/>
            <a:ext cx="592006" cy="456428"/>
            <a:chOff x="1540893" y="2747754"/>
            <a:chExt cx="592006" cy="456428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1916875" y="274775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4532707">
              <a:off x="1609580" y="2821711"/>
              <a:ext cx="313784" cy="451157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2" name="그룹 91"/>
          <p:cNvGrpSpPr/>
          <p:nvPr/>
        </p:nvGrpSpPr>
        <p:grpSpPr>
          <a:xfrm>
            <a:off x="615182" y="3731890"/>
            <a:ext cx="1890726" cy="276999"/>
            <a:chOff x="615182" y="3731890"/>
            <a:chExt cx="1890726" cy="276999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15182" y="377703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Rectangle 15"/>
            <p:cNvSpPr>
              <a:spLocks noChangeArrowheads="1"/>
            </p:cNvSpPr>
            <p:nvPr/>
          </p:nvSpPr>
          <p:spPr bwMode="auto">
            <a:xfrm>
              <a:off x="791396" y="3731890"/>
              <a:ext cx="171451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startActivity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(intent)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711324" y="4779976"/>
            <a:ext cx="2533668" cy="1428760"/>
            <a:chOff x="3711324" y="4779976"/>
            <a:chExt cx="2533668" cy="1428760"/>
          </a:xfrm>
        </p:grpSpPr>
        <p:grpSp>
          <p:nvGrpSpPr>
            <p:cNvPr id="96" name="그룹 95"/>
            <p:cNvGrpSpPr/>
            <p:nvPr/>
          </p:nvGrpSpPr>
          <p:grpSpPr>
            <a:xfrm>
              <a:off x="3711324" y="4779976"/>
              <a:ext cx="2533668" cy="1428760"/>
              <a:chOff x="3711324" y="4779976"/>
              <a:chExt cx="2533668" cy="1428760"/>
            </a:xfrm>
          </p:grpSpPr>
          <p:sp>
            <p:nvSpPr>
              <p:cNvPr id="60" name="AutoShape 11"/>
              <p:cNvSpPr>
                <a:spLocks noChangeArrowheads="1"/>
              </p:cNvSpPr>
              <p:nvPr/>
            </p:nvSpPr>
            <p:spPr bwMode="auto">
              <a:xfrm>
                <a:off x="4581269" y="4779976"/>
                <a:ext cx="1273196" cy="503238"/>
              </a:xfrm>
              <a:prstGeom prst="roundRect">
                <a:avLst>
                  <a:gd name="adj" fmla="val 1666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AutoShape 13"/>
              <p:cNvSpPr>
                <a:spLocks noChangeArrowheads="1"/>
              </p:cNvSpPr>
              <p:nvPr/>
            </p:nvSpPr>
            <p:spPr bwMode="auto">
              <a:xfrm>
                <a:off x="4282828" y="5065728"/>
                <a:ext cx="1857388" cy="11430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BB59">
                      <a:tint val="50000"/>
                      <a:satMod val="300000"/>
                    </a:srgbClr>
                  </a:gs>
                  <a:gs pos="35000">
                    <a:srgbClr val="9BBB59">
                      <a:tint val="37000"/>
                      <a:satMod val="300000"/>
                    </a:srgbClr>
                  </a:gs>
                  <a:gs pos="100000">
                    <a:srgbClr val="9BBB59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9BBB59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530480" y="5156216"/>
                <a:ext cx="171451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설치된 패키지인지 확인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하고 존재한다면 실행할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액티비티 정보를 </a:t>
                </a:r>
                <a:r>
                  <a:rPr kumimoji="0" lang="ko-KR" altLang="en-US" sz="1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</a:t>
                </a:r>
                <a:endParaRPr lang="en-US" altLang="ko-KR" sz="10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매니저에 전달한다</a:t>
                </a: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69" name="직선 화살표 연결선 68"/>
              <p:cNvCxnSpPr>
                <a:stCxn id="67" idx="3"/>
              </p:cNvCxnSpPr>
              <p:nvPr/>
            </p:nvCxnSpPr>
            <p:spPr>
              <a:xfrm>
                <a:off x="3711324" y="5260277"/>
                <a:ext cx="571504" cy="234079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77" name="모서리가 둥근 직사각형 76"/>
              <p:cNvSpPr/>
              <p:nvPr/>
            </p:nvSpPr>
            <p:spPr>
              <a:xfrm>
                <a:off x="4354266" y="520860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7" name="Text Box 12"/>
            <p:cNvSpPr txBox="1">
              <a:spLocks noChangeArrowheads="1"/>
            </p:cNvSpPr>
            <p:nvPr/>
          </p:nvSpPr>
          <p:spPr bwMode="auto">
            <a:xfrm>
              <a:off x="4425704" y="4787139"/>
              <a:ext cx="158432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패키지매니저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2" name="모서리가 둥근 직사각형 101"/>
          <p:cNvSpPr/>
          <p:nvPr/>
        </p:nvSpPr>
        <p:spPr>
          <a:xfrm>
            <a:off x="1835697" y="3356992"/>
            <a:ext cx="432048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483768" y="3976489"/>
            <a:ext cx="576064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870970" y="3356992"/>
            <a:ext cx="576064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335513" y="3625974"/>
            <a:ext cx="504056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131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그리고 패키지 매니저와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매니저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1187624" y="1772816"/>
            <a:ext cx="6552728" cy="2592288"/>
            <a:chOff x="5364088" y="548680"/>
            <a:chExt cx="6552728" cy="25922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364088" y="548680"/>
              <a:ext cx="6552728" cy="2592288"/>
              <a:chOff x="5364088" y="548680"/>
              <a:chExt cx="6552728" cy="2592288"/>
            </a:xfrm>
          </p:grpSpPr>
          <p:sp>
            <p:nvSpPr>
              <p:cNvPr id="107" name="모서리가 둥근 직사각형 106"/>
              <p:cNvSpPr/>
              <p:nvPr/>
            </p:nvSpPr>
            <p:spPr bwMode="auto">
              <a:xfrm>
                <a:off x="5364088" y="548680"/>
                <a:ext cx="6552728" cy="2592288"/>
              </a:xfrm>
              <a:prstGeom prst="roundRect">
                <a:avLst>
                  <a:gd name="adj" fmla="val 5484"/>
                </a:avLst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64088" y="591085"/>
                <a:ext cx="6552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인텐트는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액티비티를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실행하고 역할이 끝났는데 </a:t>
                </a:r>
                <a:endPara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왜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B </a:t>
                </a:r>
                <a:r>
                  <a:rPr lang="ko-KR" altLang="en-US" sz="14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액티비티에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전달하는거지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  <a:endPara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732240" y="1196752"/>
                <a:ext cx="518457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사실 </a:t>
                </a:r>
                <a:r>
                  <a:rPr lang="ko-KR" altLang="en-US" sz="12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실행은 </a:t>
                </a:r>
                <a:r>
                  <a:rPr lang="ko-KR" altLang="en-US" sz="1200" b="1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매니저가 처리한다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  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다만 인텐트는 실행할 </a:t>
                </a:r>
                <a:r>
                  <a:rPr lang="ko-KR" altLang="en-US" sz="1200" b="1" dirty="0" err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r>
                  <a:rPr lang="ko-KR" altLang="en-US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정보만 담고 있다</a:t>
                </a:r>
                <a:r>
                  <a:rPr lang="en-US" altLang="ko-KR" sz="12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  <a:p>
                <a:endPara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인텐트의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전달은 목적지</a:t>
                </a:r>
                <a:r>
                  <a:rPr lang="en-US" altLang="ko-KR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 err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액티비티에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특정 데이터를 전달하기 위함이다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364088" y="2132856"/>
                <a:ext cx="65527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Wingdings" pitchFamily="2" charset="2"/>
                  <a:buChar char="§"/>
                </a:pPr>
                <a:endParaRPr lang="en-US" altLang="ko-KR" sz="12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결국 </a:t>
                </a:r>
                <a:r>
                  <a:rPr lang="ko-KR" altLang="en-US" sz="1400" b="1" dirty="0" err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인텐트는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실행할 </a:t>
                </a:r>
                <a:r>
                  <a:rPr lang="ko-KR" altLang="en-US" sz="1400" b="1" dirty="0" err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액티비티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정보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와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실행할 </a:t>
                </a:r>
                <a:r>
                  <a:rPr lang="ko-KR" altLang="en-US" sz="1400" b="1" dirty="0" err="1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액티비티에</a:t>
                </a:r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 전달할</a:t>
                </a:r>
                <a:endParaRPr lang="en-US" altLang="ko-KR" sz="1400" b="1" dirty="0">
                  <a:solidFill>
                    <a:srgbClr val="0000FF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rgbClr val="0000FF"/>
                    </a:solidFill>
                    <a:latin typeface="맑은 고딕" pitchFamily="50" charset="-127"/>
                    <a:ea typeface="맑은 고딕" pitchFamily="50" charset="-127"/>
                  </a:rPr>
                  <a:t>특정 정보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를 담고 있는 데이터 덩어리에 불과하다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pPr algn="ctr"/>
                <a:r>
                  <a:rPr lang="ko-KR" altLang="en-US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따라서 우편물과 흔히 비유된다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  <a:endPara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5508104" y="692696"/>
              <a:ext cx="1066844" cy="1080982"/>
              <a:chOff x="5508104" y="692696"/>
              <a:chExt cx="1066844" cy="1080982"/>
            </a:xfrm>
          </p:grpSpPr>
          <p:pic>
            <p:nvPicPr>
              <p:cNvPr id="119" name="Picture 19" descr="C:\Users\superdroid\Desktop\갈매기\6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08104" y="692696"/>
                <a:ext cx="974724" cy="974724"/>
              </a:xfrm>
              <a:prstGeom prst="rect">
                <a:avLst/>
              </a:prstGeom>
              <a:noFill/>
            </p:spPr>
          </p:pic>
          <p:pic>
            <p:nvPicPr>
              <p:cNvPr id="123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8149948" flipH="1">
                <a:off x="6035721" y="1234452"/>
                <a:ext cx="439789" cy="638664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실행될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액티비티에게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데이터 전달하기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654596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전달할 데이터를 담아서 보내기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85241"/>
              </p:ext>
            </p:extLst>
          </p:nvPr>
        </p:nvGraphicFramePr>
        <p:xfrm>
          <a:off x="611560" y="980728"/>
          <a:ext cx="5184576" cy="1762760"/>
        </p:xfrm>
        <a:graphic>
          <a:graphicData uri="http://schemas.openxmlformats.org/drawingml/2006/table">
            <a:tbl>
              <a:tblPr/>
              <a:tblGrid>
                <a:gridCol w="518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/AActivity.java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    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onClick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View v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...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intent.putExtra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"NAME"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startActivity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intent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2833191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액티비티에게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전달받은 데이터 확인하기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2292" y="1935882"/>
            <a:ext cx="4046934" cy="226293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51658"/>
              </p:ext>
            </p:extLst>
          </p:nvPr>
        </p:nvGraphicFramePr>
        <p:xfrm>
          <a:off x="611560" y="3212976"/>
          <a:ext cx="5400600" cy="1922780"/>
        </p:xfrm>
        <a:graphic>
          <a:graphicData uri="http://schemas.openxmlformats.org/drawingml/2006/table">
            <a:tbl>
              <a:tblPr/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res/layout/activity_b_layout.xml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...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400" b="1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"@+id/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intent_received_data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&lt;/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6484330" y="4564252"/>
            <a:ext cx="1986210" cy="1143008"/>
            <a:chOff x="6876256" y="2924944"/>
            <a:chExt cx="1986210" cy="1143008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6256" y="2924944"/>
              <a:ext cx="1986210" cy="11430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6895307" y="3629799"/>
              <a:ext cx="785818" cy="21431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971600" y="4005064"/>
            <a:ext cx="3240360" cy="79208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79919"/>
              </p:ext>
            </p:extLst>
          </p:nvPr>
        </p:nvGraphicFramePr>
        <p:xfrm>
          <a:off x="611560" y="3197860"/>
          <a:ext cx="5400600" cy="2936240"/>
        </p:xfrm>
        <a:graphic>
          <a:graphicData uri="http://schemas.openxmlformats.org/drawingml/2006/table">
            <a:tbl>
              <a:tblPr/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/BActivity.java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...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getIntent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String name =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intent.getStringExtra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"NAME"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intent_received_data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receivedStr.setText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name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1259632" y="4638278"/>
            <a:ext cx="4626818" cy="486172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857525" y="1945407"/>
            <a:ext cx="2778800" cy="3119017"/>
            <a:chOff x="2857525" y="1945407"/>
            <a:chExt cx="2778800" cy="311901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850507" y="4850110"/>
              <a:ext cx="785818" cy="214314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857525" y="1945407"/>
              <a:ext cx="676250" cy="197718"/>
            </a:xfrm>
            <a:prstGeom prst="roundRect">
              <a:avLst/>
            </a:prstGeom>
            <a:solidFill>
              <a:srgbClr val="00B0F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6" name="구부러진 연결선 25"/>
            <p:cNvCxnSpPr>
              <a:stCxn id="24" idx="2"/>
              <a:endCxn id="23" idx="0"/>
            </p:cNvCxnSpPr>
            <p:nvPr/>
          </p:nvCxnSpPr>
          <p:spPr>
            <a:xfrm rot="16200000" flipH="1">
              <a:off x="2866041" y="2472734"/>
              <a:ext cx="2706985" cy="204776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796135" y="631012"/>
            <a:ext cx="3331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getIntent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현재 컴포넌트를 실행시킨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Intent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획득함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>
              <a:buFont typeface="Wingdings" pitchFamily="2" charset="2"/>
              <a:buChar char="§"/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예제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컴포넌트는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startActivity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전달된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intent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획득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Intent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putExtra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(String name,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String(or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double ... value)</a:t>
            </a: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name: extra data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이름 또는 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value: data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 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Intent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getStringExtra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(String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name)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name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지정하는 데이터 값을 얻음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실행될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액티비티에게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데이터 전달하기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14916" y="764704"/>
            <a:ext cx="1986210" cy="1143008"/>
            <a:chOff x="414916" y="857232"/>
            <a:chExt cx="1986210" cy="1143008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4916" y="857232"/>
              <a:ext cx="1986210" cy="11430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3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532707">
              <a:off x="1492351" y="1166598"/>
              <a:ext cx="402987" cy="579413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모서리가 둥근 직사각형 38"/>
            <p:cNvSpPr/>
            <p:nvPr/>
          </p:nvSpPr>
          <p:spPr>
            <a:xfrm>
              <a:off x="1885157" y="1119411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272304" y="764704"/>
            <a:ext cx="2557714" cy="1143008"/>
            <a:chOff x="2272304" y="857232"/>
            <a:chExt cx="2557714" cy="1143008"/>
          </a:xfrm>
        </p:grpSpPr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43808" y="857232"/>
              <a:ext cx="1986210" cy="114300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42" name="오른쪽 화살표 41"/>
            <p:cNvSpPr/>
            <p:nvPr/>
          </p:nvSpPr>
          <p:spPr bwMode="auto">
            <a:xfrm>
              <a:off x="2272304" y="1285860"/>
              <a:ext cx="571504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862859" y="1562087"/>
              <a:ext cx="785818" cy="21431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3595198" y="155679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81562" y="2001186"/>
            <a:ext cx="886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이쯤에서 한 가지 의문이 생긴다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앱과 프로세스의 관계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어떻게 프로세스끼리 데이터 전달 가능하냐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서로 다른 프로세스는 서로의 메모리를 절대 참조할 수 없다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111" y="261788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6" name="그룹 65"/>
          <p:cNvGrpSpPr/>
          <p:nvPr/>
        </p:nvGrpSpPr>
        <p:grpSpPr>
          <a:xfrm>
            <a:off x="5067581" y="3108421"/>
            <a:ext cx="544639" cy="285752"/>
            <a:chOff x="5067581" y="3200949"/>
            <a:chExt cx="544639" cy="28575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67581" y="3200949"/>
              <a:ext cx="285752" cy="285752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5396196" y="321047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95548" y="3403698"/>
            <a:ext cx="1216157" cy="285752"/>
            <a:chOff x="495548" y="3496226"/>
            <a:chExt cx="1216157" cy="285752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495548" y="3496226"/>
              <a:ext cx="962055" cy="285752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495681" y="349622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52739" y="4832458"/>
            <a:ext cx="3429024" cy="333378"/>
            <a:chOff x="852739" y="4924986"/>
            <a:chExt cx="3429024" cy="33337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1138491" y="4924986"/>
              <a:ext cx="3143272" cy="333378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852739" y="4953561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52739" y="4575281"/>
            <a:ext cx="3429024" cy="228605"/>
            <a:chOff x="852739" y="4667809"/>
            <a:chExt cx="3429024" cy="228605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138491" y="4710672"/>
              <a:ext cx="3143272" cy="185742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852739" y="466780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3528" y="5352696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안드로이드에서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하나의 패키지가 실행되면 하나의 프로세스가 생성되며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패키지의 모든 처리는 생성된 프로세스에서 돌아간다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예제에서 두 가지 패키지가 실행되었으므로 두 개의 프로세스가 돌아가고 있는 것이다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01941" y="2763053"/>
            <a:ext cx="251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Android Studio: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  Tools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Android    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  Android Device Manager</a:t>
            </a:r>
            <a:endParaRPr lang="ko-KR" altLang="en-US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프로세스 간 데이터 전달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69269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서로 다른 프로세스는 데이터를 서로 공유할 수 없다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그런데 어떻게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목적지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액티비티에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게 전달했을까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64734" y="4423300"/>
            <a:ext cx="4429156" cy="871544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64734" y="2352728"/>
            <a:ext cx="4429156" cy="192882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45604" y="2191660"/>
            <a:ext cx="5105436" cy="3151939"/>
            <a:chOff x="610909" y="1477257"/>
            <a:chExt cx="5105436" cy="3151939"/>
          </a:xfrm>
        </p:grpSpPr>
        <p:sp>
          <p:nvSpPr>
            <p:cNvPr id="45" name="직사각형 44"/>
            <p:cNvSpPr/>
            <p:nvPr/>
          </p:nvSpPr>
          <p:spPr>
            <a:xfrm>
              <a:off x="1157163" y="1477257"/>
              <a:ext cx="7729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0x00000000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147545" y="3385045"/>
              <a:ext cx="77938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0xC0000000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왼쪽 중괄호 46"/>
            <p:cNvSpPr/>
            <p:nvPr/>
          </p:nvSpPr>
          <p:spPr>
            <a:xfrm>
              <a:off x="999157" y="1649848"/>
              <a:ext cx="216594" cy="1907778"/>
            </a:xfrm>
            <a:prstGeom prst="leftBrace">
              <a:avLst>
                <a:gd name="adj1" fmla="val 167066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10909" y="2471768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3GB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rot="10800000">
              <a:off x="1238739" y="1638564"/>
              <a:ext cx="4477606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51" name="왼쪽 중괄호 50"/>
            <p:cNvSpPr/>
            <p:nvPr/>
          </p:nvSpPr>
          <p:spPr>
            <a:xfrm>
              <a:off x="999157" y="3727947"/>
              <a:ext cx="216594" cy="838206"/>
            </a:xfrm>
            <a:prstGeom prst="leftBrace">
              <a:avLst>
                <a:gd name="adj1" fmla="val 167066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rot="10800000">
              <a:off x="1238739" y="3576678"/>
              <a:ext cx="4477606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ash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>
            <a:xfrm rot="10800000">
              <a:off x="1238739" y="4585203"/>
              <a:ext cx="4477606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ash"/>
            </a:ln>
            <a:effectLst/>
          </p:spPr>
        </p:cxnSp>
        <p:sp>
          <p:nvSpPr>
            <p:cNvPr id="54" name="직사각형 53"/>
            <p:cNvSpPr/>
            <p:nvPr/>
          </p:nvSpPr>
          <p:spPr>
            <a:xfrm>
              <a:off x="610909" y="3994649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1GB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77650" y="4413752"/>
              <a:ext cx="7344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0xFFFFFFFF</a:t>
              </a:r>
              <a:endPara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07504" y="5343599"/>
            <a:ext cx="52864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안드로이드는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32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비트 리눅스 커널을 사용하므로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4GB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이내의 메모리 주소 공간을 부여할 수 있다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629848" y="3063283"/>
            <a:ext cx="3386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latinLnBrk="0">
              <a:defRPr/>
            </a:pPr>
            <a:r>
              <a:rPr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endParaRPr lang="en-US" altLang="ko-KR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410105" y="2059041"/>
            <a:ext cx="3855216" cy="2212988"/>
            <a:chOff x="1875410" y="1344638"/>
            <a:chExt cx="3855216" cy="2212988"/>
          </a:xfrm>
        </p:grpSpPr>
        <p:grpSp>
          <p:nvGrpSpPr>
            <p:cNvPr id="79" name="그룹 78"/>
            <p:cNvGrpSpPr/>
            <p:nvPr/>
          </p:nvGrpSpPr>
          <p:grpSpPr>
            <a:xfrm>
              <a:off x="1875410" y="1344638"/>
              <a:ext cx="3855216" cy="2212988"/>
              <a:chOff x="1875410" y="1344638"/>
              <a:chExt cx="3855216" cy="2212988"/>
            </a:xfrm>
          </p:grpSpPr>
          <p:sp>
            <p:nvSpPr>
              <p:cNvPr id="62" name="AutoShape 11"/>
              <p:cNvSpPr>
                <a:spLocks noChangeArrowheads="1"/>
              </p:cNvSpPr>
              <p:nvPr/>
            </p:nvSpPr>
            <p:spPr bwMode="auto">
              <a:xfrm>
                <a:off x="4144709" y="1344638"/>
                <a:ext cx="1584325" cy="503238"/>
              </a:xfrm>
              <a:prstGeom prst="roundRect">
                <a:avLst>
                  <a:gd name="adj" fmla="val 1666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Text Box 12"/>
              <p:cNvSpPr txBox="1">
                <a:spLocks noChangeArrowheads="1"/>
              </p:cNvSpPr>
              <p:nvPr/>
            </p:nvSpPr>
            <p:spPr bwMode="auto">
              <a:xfrm>
                <a:off x="4144709" y="1351801"/>
                <a:ext cx="158432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B 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패키지 프로세스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AutoShape 11"/>
              <p:cNvSpPr>
                <a:spLocks noChangeArrowheads="1"/>
              </p:cNvSpPr>
              <p:nvPr/>
            </p:nvSpPr>
            <p:spPr bwMode="auto">
              <a:xfrm>
                <a:off x="1876997" y="1344638"/>
                <a:ext cx="1584325" cy="503238"/>
              </a:xfrm>
              <a:prstGeom prst="roundRect">
                <a:avLst>
                  <a:gd name="adj" fmla="val 1666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1876997" y="1351801"/>
                <a:ext cx="158432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 </a:t>
                </a: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패키지 프로세스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875410" y="1628800"/>
                <a:ext cx="1588266" cy="1928826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사용자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메모리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(User Space)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89725" y="1700238"/>
                <a:ext cx="1214446" cy="565029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68" name="직사각형 67"/>
              <p:cNvSpPr/>
              <p:nvPr/>
            </p:nvSpPr>
            <p:spPr>
              <a:xfrm>
                <a:off x="4139952" y="1628800"/>
                <a:ext cx="1590674" cy="1928826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사용자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메모리</a:t>
                </a: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(User Space)</a:t>
                </a:r>
                <a:endPara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9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30448" y="1724051"/>
                <a:ext cx="1237004" cy="571503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70" name="왼쪽/오른쪽 화살표 69"/>
            <p:cNvSpPr/>
            <p:nvPr/>
          </p:nvSpPr>
          <p:spPr>
            <a:xfrm>
              <a:off x="3216015" y="2486056"/>
              <a:ext cx="1214446" cy="214314"/>
            </a:xfrm>
            <a:prstGeom prst="left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&quot;없음&quot; 기호 70"/>
          <p:cNvSpPr/>
          <p:nvPr/>
        </p:nvSpPr>
        <p:spPr>
          <a:xfrm>
            <a:off x="3131713" y="2771831"/>
            <a:ext cx="429198" cy="429198"/>
          </a:xfrm>
          <a:prstGeom prst="noSmoking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29848" y="4522493"/>
            <a:ext cx="3386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defRPr/>
            </a:pPr>
            <a:r>
              <a:rPr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커널</a:t>
            </a:r>
            <a:endParaRPr lang="en-US" altLang="ko-KR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 latinLnBrk="0">
              <a:defRPr/>
            </a:pPr>
            <a:r>
              <a:rPr lang="ko-KR" altLang="en-US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메모리</a:t>
            </a:r>
            <a:endParaRPr lang="en-US" altLang="ko-KR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55287" y="4413772"/>
            <a:ext cx="3831410" cy="857256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커널 메모리</a:t>
            </a: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(Kernel Space)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왼쪽/오른쪽 화살표 73"/>
          <p:cNvSpPr/>
          <p:nvPr/>
        </p:nvSpPr>
        <p:spPr>
          <a:xfrm rot="16200000">
            <a:off x="4215189" y="4241073"/>
            <a:ext cx="571504" cy="214314"/>
          </a:xfrm>
          <a:prstGeom prst="leftRightArrow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왼쪽/오른쪽 화살표 74"/>
          <p:cNvSpPr/>
          <p:nvPr/>
        </p:nvSpPr>
        <p:spPr>
          <a:xfrm rot="16200000">
            <a:off x="1929173" y="4241073"/>
            <a:ext cx="571504" cy="214314"/>
          </a:xfrm>
          <a:prstGeom prst="leftRightArrow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U자형 화살표 80"/>
          <p:cNvSpPr/>
          <p:nvPr/>
        </p:nvSpPr>
        <p:spPr bwMode="auto">
          <a:xfrm rot="10800000" flipH="1">
            <a:off x="2051720" y="2487219"/>
            <a:ext cx="2770122" cy="2632376"/>
          </a:xfrm>
          <a:prstGeom prst="uturnArrow">
            <a:avLst>
              <a:gd name="adj1" fmla="val 12826"/>
              <a:gd name="adj2" fmla="val 18188"/>
              <a:gd name="adj3" fmla="val 20072"/>
              <a:gd name="adj4" fmla="val 43750"/>
              <a:gd name="adj5" fmla="val 99699"/>
            </a:avLst>
          </a:prstGeom>
          <a:solidFill>
            <a:sysClr val="windowText" lastClr="000000">
              <a:alpha val="15000"/>
            </a:sys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4088" y="2343203"/>
            <a:ext cx="35283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OS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일반적인 메모리 정책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 프로세스가 다른 프로세스의  메모리를 침범하여 접근할 수 없다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이유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다른 프로세스에 영향을 주어서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오동작을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야기하거나 보안 정보를 획득하는 것을 막기 위함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다른 프로세스의 정보를 획득하기 위해서는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IPC(Inter Process Communication)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공유 메모리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(Shared memory)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안드로이드에서는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IPC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를 위해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Binder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59" grpId="0"/>
      <p:bldP spid="61" grpId="0"/>
      <p:bldP spid="61" grpId="1"/>
      <p:bldP spid="71" grpId="0" animBg="1"/>
      <p:bldP spid="72" grpId="0"/>
      <p:bldP spid="72" grpId="1"/>
      <p:bldP spid="73" grpId="0" animBg="1"/>
      <p:bldP spid="74" grpId="0" animBg="1"/>
      <p:bldP spid="75" grpId="0" animBg="1"/>
      <p:bldP spid="81" grpId="0" animBg="1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그룹 319"/>
          <p:cNvGrpSpPr/>
          <p:nvPr/>
        </p:nvGrpSpPr>
        <p:grpSpPr>
          <a:xfrm>
            <a:off x="4672331" y="3429000"/>
            <a:ext cx="4157665" cy="2698602"/>
            <a:chOff x="4672331" y="3610718"/>
            <a:chExt cx="4157665" cy="2698602"/>
          </a:xfrm>
        </p:grpSpPr>
        <p:sp>
          <p:nvSpPr>
            <p:cNvPr id="228" name="직사각형 227"/>
            <p:cNvSpPr/>
            <p:nvPr/>
          </p:nvSpPr>
          <p:spPr>
            <a:xfrm>
              <a:off x="4708073" y="5471740"/>
              <a:ext cx="4117162" cy="837580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커널 공유 메모리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9" name="AutoShape 11"/>
            <p:cNvSpPr>
              <a:spLocks noChangeArrowheads="1"/>
            </p:cNvSpPr>
            <p:nvPr/>
          </p:nvSpPr>
          <p:spPr bwMode="auto">
            <a:xfrm>
              <a:off x="4681855" y="3612308"/>
              <a:ext cx="1358394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0" name="Text Box 12"/>
            <p:cNvSpPr txBox="1">
              <a:spLocks noChangeArrowheads="1"/>
            </p:cNvSpPr>
            <p:nvPr/>
          </p:nvSpPr>
          <p:spPr bwMode="auto">
            <a:xfrm>
              <a:off x="4672331" y="3610718"/>
              <a:ext cx="136682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 프로세스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681856" y="3896470"/>
              <a:ext cx="1366840" cy="142876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 메모리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" name="AutoShape 11"/>
            <p:cNvSpPr>
              <a:spLocks noChangeArrowheads="1"/>
            </p:cNvSpPr>
            <p:nvPr/>
          </p:nvSpPr>
          <p:spPr bwMode="auto">
            <a:xfrm>
              <a:off x="7487117" y="3612308"/>
              <a:ext cx="1342879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6" name="Text Box 12"/>
            <p:cNvSpPr txBox="1">
              <a:spLocks noChangeArrowheads="1"/>
            </p:cNvSpPr>
            <p:nvPr/>
          </p:nvSpPr>
          <p:spPr bwMode="auto">
            <a:xfrm>
              <a:off x="7486218" y="3610718"/>
              <a:ext cx="133901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 프로세스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7483402" y="3896470"/>
              <a:ext cx="1346594" cy="142876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 메모리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2" name="그룹 271"/>
          <p:cNvGrpSpPr/>
          <p:nvPr/>
        </p:nvGrpSpPr>
        <p:grpSpPr>
          <a:xfrm>
            <a:off x="251520" y="2370540"/>
            <a:ext cx="4157665" cy="2714644"/>
            <a:chOff x="251520" y="2370540"/>
            <a:chExt cx="4157665" cy="2714644"/>
          </a:xfrm>
        </p:grpSpPr>
        <p:sp>
          <p:nvSpPr>
            <p:cNvPr id="130" name="AutoShape 11"/>
            <p:cNvSpPr>
              <a:spLocks noChangeArrowheads="1"/>
            </p:cNvSpPr>
            <p:nvPr/>
          </p:nvSpPr>
          <p:spPr bwMode="auto">
            <a:xfrm>
              <a:off x="261044" y="2372130"/>
              <a:ext cx="1358394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AutoShape 11"/>
            <p:cNvSpPr>
              <a:spLocks noChangeArrowheads="1"/>
            </p:cNvSpPr>
            <p:nvPr/>
          </p:nvSpPr>
          <p:spPr bwMode="auto">
            <a:xfrm>
              <a:off x="3066306" y="2372130"/>
              <a:ext cx="1342879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61044" y="2656292"/>
              <a:ext cx="4145089" cy="1428760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87262" y="4231561"/>
              <a:ext cx="4117162" cy="853623"/>
            </a:xfrm>
            <a:prstGeom prst="rect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Text Box 12"/>
            <p:cNvSpPr txBox="1">
              <a:spLocks noChangeArrowheads="1"/>
            </p:cNvSpPr>
            <p:nvPr/>
          </p:nvSpPr>
          <p:spPr bwMode="auto">
            <a:xfrm>
              <a:off x="251520" y="2370540"/>
              <a:ext cx="136682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 프로세스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 Box 12"/>
            <p:cNvSpPr txBox="1">
              <a:spLocks noChangeArrowheads="1"/>
            </p:cNvSpPr>
            <p:nvPr/>
          </p:nvSpPr>
          <p:spPr bwMode="auto">
            <a:xfrm>
              <a:off x="3065407" y="2370540"/>
              <a:ext cx="133901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패키지 프로세스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626397" y="2659015"/>
              <a:ext cx="1439763" cy="1428760"/>
            </a:xfrm>
            <a:prstGeom prst="rect">
              <a:avLst/>
            </a:prstGeom>
            <a:solidFill>
              <a:sysClr val="window" lastClr="FFFFFF">
                <a:lumMod val="85000"/>
                <a:alpha val="9000"/>
              </a:sysClr>
            </a:soli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사용자 메모리 영역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0052" y="4236060"/>
              <a:ext cx="1217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커널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공유 메모리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프로세스 간 데이터 전달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528" y="620688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프로세스 간 데이터 전달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직사각형 139"/>
          <p:cNvSpPr/>
          <p:nvPr/>
        </p:nvSpPr>
        <p:spPr bwMode="auto">
          <a:xfrm>
            <a:off x="279955" y="2960524"/>
            <a:ext cx="1328293" cy="214314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strData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314" name="그룹 313"/>
          <p:cNvGrpSpPr/>
          <p:nvPr/>
        </p:nvGrpSpPr>
        <p:grpSpPr>
          <a:xfrm>
            <a:off x="287463" y="3281995"/>
            <a:ext cx="4116961" cy="1731751"/>
            <a:chOff x="287463" y="3281995"/>
            <a:chExt cx="4116961" cy="1731751"/>
          </a:xfrm>
        </p:grpSpPr>
        <p:sp>
          <p:nvSpPr>
            <p:cNvPr id="136" name="직사각형 135"/>
            <p:cNvSpPr/>
            <p:nvPr/>
          </p:nvSpPr>
          <p:spPr bwMode="auto">
            <a:xfrm>
              <a:off x="287463" y="4756569"/>
              <a:ext cx="4116961" cy="71438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287463" y="4870870"/>
              <a:ext cx="4116961" cy="142876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 bwMode="auto">
            <a:xfrm>
              <a:off x="3085203" y="3831739"/>
              <a:ext cx="1303134" cy="71438"/>
            </a:xfrm>
            <a:prstGeom prst="rect">
              <a:avLst/>
            </a:prstGeom>
            <a:solidFill>
              <a:srgbClr val="FF000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3085203" y="3941277"/>
              <a:ext cx="1303134" cy="142876"/>
            </a:xfrm>
            <a:prstGeom prst="rect">
              <a:avLst/>
            </a:prstGeom>
            <a:solidFill>
              <a:srgbClr val="FF000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47" name="꺾인 연결선 84"/>
            <p:cNvCxnSpPr/>
            <p:nvPr/>
          </p:nvCxnSpPr>
          <p:spPr>
            <a:xfrm rot="5400000" flipH="1" flipV="1">
              <a:off x="2735448" y="4191019"/>
              <a:ext cx="528058" cy="171451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cxnSp>
          <p:nvCxnSpPr>
            <p:cNvPr id="148" name="꺾인 연결선 84"/>
            <p:cNvCxnSpPr/>
            <p:nvPr/>
          </p:nvCxnSpPr>
          <p:spPr>
            <a:xfrm>
              <a:off x="1608248" y="3281995"/>
              <a:ext cx="295846" cy="1035851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cxnSp>
          <p:nvCxnSpPr>
            <p:cNvPr id="149" name="꺾인 연결선 84"/>
            <p:cNvCxnSpPr/>
            <p:nvPr/>
          </p:nvCxnSpPr>
          <p:spPr>
            <a:xfrm>
              <a:off x="1608248" y="3441540"/>
              <a:ext cx="152970" cy="876306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cxnSp>
          <p:nvCxnSpPr>
            <p:cNvPr id="150" name="꺾인 연결선 84"/>
            <p:cNvCxnSpPr/>
            <p:nvPr/>
          </p:nvCxnSpPr>
          <p:spPr>
            <a:xfrm rot="5400000" flipH="1" flipV="1">
              <a:off x="2591381" y="4046952"/>
              <a:ext cx="673316" cy="314328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311" name="그룹 310"/>
          <p:cNvGrpSpPr/>
          <p:nvPr/>
        </p:nvGrpSpPr>
        <p:grpSpPr>
          <a:xfrm>
            <a:off x="1608248" y="2970289"/>
            <a:ext cx="537063" cy="1347557"/>
            <a:chOff x="1608248" y="2970289"/>
            <a:chExt cx="537063" cy="1347557"/>
          </a:xfrm>
        </p:grpSpPr>
        <p:cxnSp>
          <p:nvCxnSpPr>
            <p:cNvPr id="146" name="꺾인 연결선 84"/>
            <p:cNvCxnSpPr/>
            <p:nvPr/>
          </p:nvCxnSpPr>
          <p:spPr>
            <a:xfrm>
              <a:off x="1608248" y="3067681"/>
              <a:ext cx="438722" cy="1250165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152" name="모서리가 둥근 직사각형 151"/>
            <p:cNvSpPr/>
            <p:nvPr/>
          </p:nvSpPr>
          <p:spPr>
            <a:xfrm>
              <a:off x="1929287" y="297028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13" name="그룹 312"/>
          <p:cNvGrpSpPr/>
          <p:nvPr/>
        </p:nvGrpSpPr>
        <p:grpSpPr>
          <a:xfrm>
            <a:off x="2518461" y="3532598"/>
            <a:ext cx="1869876" cy="1011456"/>
            <a:chOff x="2518461" y="3532598"/>
            <a:chExt cx="1869876" cy="1011456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3085203" y="3556411"/>
              <a:ext cx="1303134" cy="214314"/>
            </a:xfrm>
            <a:prstGeom prst="rect">
              <a:avLst/>
            </a:prstGeom>
            <a:solidFill>
              <a:srgbClr val="FF000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151" name="꺾인 연결선 84"/>
            <p:cNvCxnSpPr/>
            <p:nvPr/>
          </p:nvCxnSpPr>
          <p:spPr>
            <a:xfrm rot="5400000" flipH="1" flipV="1">
              <a:off x="2416358" y="3875209"/>
              <a:ext cx="880486" cy="457204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153" name="모서리가 둥근 직사각형 152"/>
            <p:cNvSpPr/>
            <p:nvPr/>
          </p:nvSpPr>
          <p:spPr>
            <a:xfrm>
              <a:off x="2518461" y="353259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2" name="직사각형 231"/>
          <p:cNvSpPr/>
          <p:nvPr/>
        </p:nvSpPr>
        <p:spPr bwMode="auto">
          <a:xfrm>
            <a:off x="4691241" y="4143380"/>
            <a:ext cx="1328293" cy="214314"/>
          </a:xfrm>
          <a:prstGeom prst="rect">
            <a:avLst/>
          </a:prstGeom>
          <a:solidFill>
            <a:srgbClr val="FF0000"/>
          </a:solidFill>
          <a:ln w="317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4691241" y="4357694"/>
            <a:ext cx="1328293" cy="71438"/>
          </a:xfrm>
          <a:prstGeom prst="rect">
            <a:avLst/>
          </a:prstGeom>
          <a:solidFill>
            <a:srgbClr val="FF0000"/>
          </a:solidFill>
          <a:ln w="317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4" name="직사각형 233"/>
          <p:cNvSpPr/>
          <p:nvPr/>
        </p:nvSpPr>
        <p:spPr bwMode="auto">
          <a:xfrm>
            <a:off x="4691241" y="4429132"/>
            <a:ext cx="1328293" cy="142876"/>
          </a:xfrm>
          <a:prstGeom prst="rect">
            <a:avLst/>
          </a:prstGeom>
          <a:solidFill>
            <a:srgbClr val="FF0000"/>
          </a:solidFill>
          <a:ln w="317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322" name="그룹 321"/>
          <p:cNvGrpSpPr/>
          <p:nvPr/>
        </p:nvGrpSpPr>
        <p:grpSpPr>
          <a:xfrm>
            <a:off x="4708274" y="4211695"/>
            <a:ext cx="4116961" cy="1789073"/>
            <a:chOff x="4708274" y="4393413"/>
            <a:chExt cx="4116961" cy="1789073"/>
          </a:xfrm>
        </p:grpSpPr>
        <p:grpSp>
          <p:nvGrpSpPr>
            <p:cNvPr id="238" name="그룹 237"/>
            <p:cNvGrpSpPr/>
            <p:nvPr/>
          </p:nvGrpSpPr>
          <p:grpSpPr>
            <a:xfrm>
              <a:off x="4708274" y="5753858"/>
              <a:ext cx="4116961" cy="428628"/>
              <a:chOff x="2571737" y="1285860"/>
              <a:chExt cx="428628" cy="428628"/>
            </a:xfrm>
          </p:grpSpPr>
          <p:sp>
            <p:nvSpPr>
              <p:cNvPr id="239" name="직사각형 238"/>
              <p:cNvSpPr/>
              <p:nvPr/>
            </p:nvSpPr>
            <p:spPr bwMode="auto">
              <a:xfrm>
                <a:off x="2571737" y="1500174"/>
                <a:ext cx="428628" cy="71438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 bwMode="auto">
              <a:xfrm>
                <a:off x="2571737" y="1571612"/>
                <a:ext cx="428628" cy="142876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 bwMode="auto">
              <a:xfrm>
                <a:off x="2571737" y="1285860"/>
                <a:ext cx="428628" cy="21431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cxnSp>
          <p:nvCxnSpPr>
            <p:cNvPr id="242" name="꺾인 연결선 84"/>
            <p:cNvCxnSpPr>
              <a:stCxn id="233" idx="3"/>
            </p:cNvCxnSpPr>
            <p:nvPr/>
          </p:nvCxnSpPr>
          <p:spPr>
            <a:xfrm>
              <a:off x="6019534" y="4393413"/>
              <a:ext cx="224408" cy="1178727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47" name="모서리가 둥근 직사각형 246"/>
            <p:cNvSpPr/>
            <p:nvPr/>
          </p:nvSpPr>
          <p:spPr>
            <a:xfrm>
              <a:off x="6145095" y="489660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3" name="그룹 322"/>
          <p:cNvGrpSpPr/>
          <p:nvPr/>
        </p:nvGrpSpPr>
        <p:grpSpPr>
          <a:xfrm>
            <a:off x="7110723" y="4723510"/>
            <a:ext cx="1698425" cy="848630"/>
            <a:chOff x="7110723" y="4905228"/>
            <a:chExt cx="1698425" cy="848630"/>
          </a:xfrm>
        </p:grpSpPr>
        <p:cxnSp>
          <p:nvCxnSpPr>
            <p:cNvPr id="243" name="꺾인 연결선 84"/>
            <p:cNvCxnSpPr>
              <a:endCxn id="245" idx="1"/>
            </p:cNvCxnSpPr>
            <p:nvPr/>
          </p:nvCxnSpPr>
          <p:spPr>
            <a:xfrm rot="5400000" flipH="1" flipV="1">
              <a:off x="7085272" y="5333116"/>
              <a:ext cx="598597" cy="242888"/>
            </a:xfrm>
            <a:prstGeom prst="bentConnector2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sp>
          <p:nvSpPr>
            <p:cNvPr id="244" name="직사각형 243"/>
            <p:cNvSpPr/>
            <p:nvPr/>
          </p:nvSpPr>
          <p:spPr bwMode="auto">
            <a:xfrm>
              <a:off x="7506014" y="4905228"/>
              <a:ext cx="1303134" cy="214314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45" name="직사각형 244"/>
            <p:cNvSpPr/>
            <p:nvPr/>
          </p:nvSpPr>
          <p:spPr bwMode="auto">
            <a:xfrm>
              <a:off x="7506014" y="5119542"/>
              <a:ext cx="1303134" cy="71438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46" name="직사각형 245"/>
            <p:cNvSpPr/>
            <p:nvPr/>
          </p:nvSpPr>
          <p:spPr bwMode="auto">
            <a:xfrm>
              <a:off x="7506014" y="5181455"/>
              <a:ext cx="1303134" cy="142876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ysClr val="window" lastClr="FFFFFF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40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7110723" y="503947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1" name="그룹 320"/>
          <p:cNvGrpSpPr/>
          <p:nvPr/>
        </p:nvGrpSpPr>
        <p:grpSpPr>
          <a:xfrm>
            <a:off x="5967715" y="4128725"/>
            <a:ext cx="1051888" cy="443283"/>
            <a:chOff x="5967715" y="4310443"/>
            <a:chExt cx="1051888" cy="443283"/>
          </a:xfrm>
        </p:grpSpPr>
        <p:sp>
          <p:nvSpPr>
            <p:cNvPr id="249" name="아래쪽 화살표 248"/>
            <p:cNvSpPr/>
            <p:nvPr/>
          </p:nvSpPr>
          <p:spPr bwMode="auto">
            <a:xfrm>
              <a:off x="5967715" y="4325098"/>
              <a:ext cx="142876" cy="428628"/>
            </a:xfrm>
            <a:prstGeom prst="down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6019471" y="4310443"/>
              <a:ext cx="10001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직렬화</a:t>
              </a:r>
            </a:p>
          </p:txBody>
        </p:sp>
      </p:grpSp>
      <p:grpSp>
        <p:nvGrpSpPr>
          <p:cNvPr id="324" name="그룹 323"/>
          <p:cNvGrpSpPr/>
          <p:nvPr/>
        </p:nvGrpSpPr>
        <p:grpSpPr>
          <a:xfrm>
            <a:off x="6234657" y="5277268"/>
            <a:ext cx="1229321" cy="773126"/>
            <a:chOff x="6234657" y="5458986"/>
            <a:chExt cx="1229321" cy="773126"/>
          </a:xfrm>
        </p:grpSpPr>
        <p:grpSp>
          <p:nvGrpSpPr>
            <p:cNvPr id="251" name="그룹 250"/>
            <p:cNvGrpSpPr/>
            <p:nvPr/>
          </p:nvGrpSpPr>
          <p:grpSpPr>
            <a:xfrm>
              <a:off x="6234657" y="5458986"/>
              <a:ext cx="1229321" cy="657232"/>
              <a:chOff x="2036845" y="3861048"/>
              <a:chExt cx="1229321" cy="657232"/>
            </a:xfrm>
          </p:grpSpPr>
          <p:grpSp>
            <p:nvGrpSpPr>
              <p:cNvPr id="252" name="그룹 1094"/>
              <p:cNvGrpSpPr/>
              <p:nvPr/>
            </p:nvGrpSpPr>
            <p:grpSpPr>
              <a:xfrm flipH="1">
                <a:off x="2732992" y="3988357"/>
                <a:ext cx="533174" cy="529923"/>
                <a:chOff x="2279554" y="4066794"/>
                <a:chExt cx="493716" cy="518105"/>
              </a:xfrm>
            </p:grpSpPr>
            <p:sp>
              <p:nvSpPr>
                <p:cNvPr id="261" name="Freeform 373"/>
                <p:cNvSpPr>
                  <a:spLocks/>
                </p:cNvSpPr>
                <p:nvPr/>
              </p:nvSpPr>
              <p:spPr bwMode="auto">
                <a:xfrm rot="11906982" flipH="1" flipV="1">
                  <a:off x="2651384" y="4351985"/>
                  <a:ext cx="121886" cy="92366"/>
                </a:xfrm>
                <a:custGeom>
                  <a:avLst/>
                  <a:gdLst/>
                  <a:ahLst/>
                  <a:cxnLst>
                    <a:cxn ang="0">
                      <a:pos x="0" y="210"/>
                    </a:cxn>
                    <a:cxn ang="0">
                      <a:pos x="0" y="210"/>
                    </a:cxn>
                    <a:cxn ang="0">
                      <a:pos x="8" y="212"/>
                    </a:cxn>
                    <a:cxn ang="0">
                      <a:pos x="28" y="216"/>
                    </a:cxn>
                    <a:cxn ang="0">
                      <a:pos x="42" y="218"/>
                    </a:cxn>
                    <a:cxn ang="0">
                      <a:pos x="58" y="216"/>
                    </a:cxn>
                    <a:cxn ang="0">
                      <a:pos x="74" y="214"/>
                    </a:cxn>
                    <a:cxn ang="0">
                      <a:pos x="92" y="210"/>
                    </a:cxn>
                    <a:cxn ang="0">
                      <a:pos x="108" y="202"/>
                    </a:cxn>
                    <a:cxn ang="0">
                      <a:pos x="124" y="190"/>
                    </a:cxn>
                    <a:cxn ang="0">
                      <a:pos x="138" y="174"/>
                    </a:cxn>
                    <a:cxn ang="0">
                      <a:pos x="150" y="154"/>
                    </a:cxn>
                    <a:cxn ang="0">
                      <a:pos x="154" y="142"/>
                    </a:cxn>
                    <a:cxn ang="0">
                      <a:pos x="158" y="128"/>
                    </a:cxn>
                    <a:cxn ang="0">
                      <a:pos x="164" y="98"/>
                    </a:cxn>
                    <a:cxn ang="0">
                      <a:pos x="166" y="60"/>
                    </a:cxn>
                    <a:cxn ang="0">
                      <a:pos x="164" y="14"/>
                    </a:cxn>
                    <a:cxn ang="0">
                      <a:pos x="116" y="0"/>
                    </a:cxn>
                    <a:cxn ang="0">
                      <a:pos x="116" y="0"/>
                    </a:cxn>
                    <a:cxn ang="0">
                      <a:pos x="118" y="30"/>
                    </a:cxn>
                    <a:cxn ang="0">
                      <a:pos x="118" y="60"/>
                    </a:cxn>
                    <a:cxn ang="0">
                      <a:pos x="118" y="76"/>
                    </a:cxn>
                    <a:cxn ang="0">
                      <a:pos x="114" y="92"/>
                    </a:cxn>
                    <a:cxn ang="0">
                      <a:pos x="112" y="106"/>
                    </a:cxn>
                    <a:cxn ang="0">
                      <a:pos x="106" y="120"/>
                    </a:cxn>
                    <a:cxn ang="0">
                      <a:pos x="100" y="132"/>
                    </a:cxn>
                    <a:cxn ang="0">
                      <a:pos x="90" y="140"/>
                    </a:cxn>
                    <a:cxn ang="0">
                      <a:pos x="78" y="146"/>
                    </a:cxn>
                    <a:cxn ang="0">
                      <a:pos x="72" y="146"/>
                    </a:cxn>
                    <a:cxn ang="0">
                      <a:pos x="64" y="146"/>
                    </a:cxn>
                    <a:cxn ang="0">
                      <a:pos x="46" y="144"/>
                    </a:cxn>
                    <a:cxn ang="0">
                      <a:pos x="26" y="134"/>
                    </a:cxn>
                    <a:cxn ang="0">
                      <a:pos x="0" y="210"/>
                    </a:cxn>
                  </a:cxnLst>
                  <a:rect l="0" t="0" r="r" b="b"/>
                  <a:pathLst>
                    <a:path w="166" h="218">
                      <a:moveTo>
                        <a:pt x="0" y="210"/>
                      </a:moveTo>
                      <a:lnTo>
                        <a:pt x="0" y="210"/>
                      </a:lnTo>
                      <a:lnTo>
                        <a:pt x="8" y="212"/>
                      </a:lnTo>
                      <a:lnTo>
                        <a:pt x="28" y="216"/>
                      </a:lnTo>
                      <a:lnTo>
                        <a:pt x="42" y="218"/>
                      </a:lnTo>
                      <a:lnTo>
                        <a:pt x="58" y="216"/>
                      </a:lnTo>
                      <a:lnTo>
                        <a:pt x="74" y="214"/>
                      </a:lnTo>
                      <a:lnTo>
                        <a:pt x="92" y="210"/>
                      </a:lnTo>
                      <a:lnTo>
                        <a:pt x="108" y="202"/>
                      </a:lnTo>
                      <a:lnTo>
                        <a:pt x="124" y="190"/>
                      </a:lnTo>
                      <a:lnTo>
                        <a:pt x="138" y="174"/>
                      </a:lnTo>
                      <a:lnTo>
                        <a:pt x="150" y="154"/>
                      </a:lnTo>
                      <a:lnTo>
                        <a:pt x="154" y="142"/>
                      </a:lnTo>
                      <a:lnTo>
                        <a:pt x="158" y="128"/>
                      </a:lnTo>
                      <a:lnTo>
                        <a:pt x="164" y="98"/>
                      </a:lnTo>
                      <a:lnTo>
                        <a:pt x="166" y="60"/>
                      </a:lnTo>
                      <a:lnTo>
                        <a:pt x="164" y="1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lnTo>
                        <a:pt x="118" y="30"/>
                      </a:lnTo>
                      <a:lnTo>
                        <a:pt x="118" y="60"/>
                      </a:lnTo>
                      <a:lnTo>
                        <a:pt x="118" y="76"/>
                      </a:lnTo>
                      <a:lnTo>
                        <a:pt x="114" y="92"/>
                      </a:lnTo>
                      <a:lnTo>
                        <a:pt x="112" y="106"/>
                      </a:lnTo>
                      <a:lnTo>
                        <a:pt x="106" y="120"/>
                      </a:lnTo>
                      <a:lnTo>
                        <a:pt x="100" y="132"/>
                      </a:lnTo>
                      <a:lnTo>
                        <a:pt x="90" y="140"/>
                      </a:lnTo>
                      <a:lnTo>
                        <a:pt x="78" y="146"/>
                      </a:lnTo>
                      <a:lnTo>
                        <a:pt x="72" y="146"/>
                      </a:lnTo>
                      <a:lnTo>
                        <a:pt x="64" y="146"/>
                      </a:lnTo>
                      <a:lnTo>
                        <a:pt x="46" y="144"/>
                      </a:lnTo>
                      <a:lnTo>
                        <a:pt x="26" y="134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262" name="그룹 828"/>
                <p:cNvGrpSpPr/>
                <p:nvPr/>
              </p:nvGrpSpPr>
              <p:grpSpPr>
                <a:xfrm rot="7196147" flipH="1">
                  <a:off x="2222593" y="4123755"/>
                  <a:ext cx="518105" cy="404183"/>
                  <a:chOff x="5553075" y="4673600"/>
                  <a:chExt cx="1158875" cy="949325"/>
                </a:xfrm>
              </p:grpSpPr>
              <p:sp>
                <p:nvSpPr>
                  <p:cNvPr id="263" name="Freeform 65"/>
                  <p:cNvSpPr>
                    <a:spLocks/>
                  </p:cNvSpPr>
                  <p:nvPr/>
                </p:nvSpPr>
                <p:spPr bwMode="auto">
                  <a:xfrm>
                    <a:off x="5565775" y="4803775"/>
                    <a:ext cx="1130300" cy="806450"/>
                  </a:xfrm>
                  <a:custGeom>
                    <a:avLst/>
                    <a:gdLst/>
                    <a:ahLst/>
                    <a:cxnLst>
                      <a:cxn ang="0">
                        <a:pos x="650" y="508"/>
                      </a:cxn>
                      <a:cxn ang="0">
                        <a:pos x="0" y="408"/>
                      </a:cxn>
                      <a:cxn ang="0">
                        <a:pos x="62" y="0"/>
                      </a:cxn>
                      <a:cxn ang="0">
                        <a:pos x="712" y="100"/>
                      </a:cxn>
                      <a:cxn ang="0">
                        <a:pos x="650" y="508"/>
                      </a:cxn>
                    </a:cxnLst>
                    <a:rect l="0" t="0" r="r" b="b"/>
                    <a:pathLst>
                      <a:path w="712" h="508">
                        <a:moveTo>
                          <a:pt x="650" y="508"/>
                        </a:moveTo>
                        <a:lnTo>
                          <a:pt x="0" y="408"/>
                        </a:lnTo>
                        <a:lnTo>
                          <a:pt x="62" y="0"/>
                        </a:lnTo>
                        <a:lnTo>
                          <a:pt x="712" y="100"/>
                        </a:lnTo>
                        <a:lnTo>
                          <a:pt x="650" y="50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64" name="Freeform 66"/>
                  <p:cNvSpPr>
                    <a:spLocks/>
                  </p:cNvSpPr>
                  <p:nvPr/>
                </p:nvSpPr>
                <p:spPr bwMode="auto">
                  <a:xfrm>
                    <a:off x="5553075" y="4778375"/>
                    <a:ext cx="1158875" cy="844550"/>
                  </a:xfrm>
                  <a:custGeom>
                    <a:avLst/>
                    <a:gdLst/>
                    <a:ahLst/>
                    <a:cxnLst>
                      <a:cxn ang="0">
                        <a:pos x="0" y="430"/>
                      </a:cxn>
                      <a:cxn ang="0">
                        <a:pos x="68" y="0"/>
                      </a:cxn>
                      <a:cxn ang="0">
                        <a:pos x="730" y="104"/>
                      </a:cxn>
                      <a:cxn ang="0">
                        <a:pos x="664" y="526"/>
                      </a:cxn>
                      <a:cxn ang="0">
                        <a:pos x="664" y="532"/>
                      </a:cxn>
                      <a:cxn ang="0">
                        <a:pos x="0" y="430"/>
                      </a:cxn>
                      <a:cxn ang="0">
                        <a:pos x="0" y="430"/>
                      </a:cxn>
                    </a:cxnLst>
                    <a:rect l="0" t="0" r="r" b="b"/>
                    <a:pathLst>
                      <a:path w="730" h="532">
                        <a:moveTo>
                          <a:pt x="0" y="430"/>
                        </a:moveTo>
                        <a:lnTo>
                          <a:pt x="68" y="0"/>
                        </a:lnTo>
                        <a:lnTo>
                          <a:pt x="730" y="104"/>
                        </a:lnTo>
                        <a:lnTo>
                          <a:pt x="664" y="526"/>
                        </a:lnTo>
                        <a:lnTo>
                          <a:pt x="664" y="532"/>
                        </a:lnTo>
                        <a:lnTo>
                          <a:pt x="0" y="430"/>
                        </a:lnTo>
                        <a:lnTo>
                          <a:pt x="0" y="4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65" name="Freeform 67"/>
                  <p:cNvSpPr>
                    <a:spLocks/>
                  </p:cNvSpPr>
                  <p:nvPr/>
                </p:nvSpPr>
                <p:spPr bwMode="auto">
                  <a:xfrm>
                    <a:off x="5581650" y="4806950"/>
                    <a:ext cx="1104900" cy="777875"/>
                  </a:xfrm>
                  <a:custGeom>
                    <a:avLst/>
                    <a:gdLst/>
                    <a:ahLst/>
                    <a:cxnLst>
                      <a:cxn ang="0">
                        <a:pos x="0" y="394"/>
                      </a:cxn>
                      <a:cxn ang="0">
                        <a:pos x="634" y="490"/>
                      </a:cxn>
                      <a:cxn ang="0">
                        <a:pos x="696" y="98"/>
                      </a:cxn>
                      <a:cxn ang="0">
                        <a:pos x="60" y="0"/>
                      </a:cxn>
                      <a:cxn ang="0">
                        <a:pos x="0" y="394"/>
                      </a:cxn>
                      <a:cxn ang="0">
                        <a:pos x="0" y="394"/>
                      </a:cxn>
                    </a:cxnLst>
                    <a:rect l="0" t="0" r="r" b="b"/>
                    <a:pathLst>
                      <a:path w="696" h="490">
                        <a:moveTo>
                          <a:pt x="0" y="394"/>
                        </a:moveTo>
                        <a:lnTo>
                          <a:pt x="634" y="490"/>
                        </a:lnTo>
                        <a:lnTo>
                          <a:pt x="696" y="98"/>
                        </a:lnTo>
                        <a:lnTo>
                          <a:pt x="60" y="0"/>
                        </a:lnTo>
                        <a:lnTo>
                          <a:pt x="0" y="394"/>
                        </a:lnTo>
                        <a:lnTo>
                          <a:pt x="0" y="39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66" name="Freeform 77"/>
                  <p:cNvSpPr>
                    <a:spLocks/>
                  </p:cNvSpPr>
                  <p:nvPr/>
                </p:nvSpPr>
                <p:spPr bwMode="auto">
                  <a:xfrm>
                    <a:off x="6264275" y="4895850"/>
                    <a:ext cx="260350" cy="101600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0" y="64"/>
                      </a:cxn>
                      <a:cxn ang="0">
                        <a:pos x="16" y="62"/>
                      </a:cxn>
                      <a:cxn ang="0">
                        <a:pos x="28" y="58"/>
                      </a:cxn>
                      <a:cxn ang="0">
                        <a:pos x="54" y="46"/>
                      </a:cxn>
                      <a:cxn ang="0">
                        <a:pos x="54" y="46"/>
                      </a:cxn>
                      <a:cxn ang="0">
                        <a:pos x="66" y="42"/>
                      </a:cxn>
                      <a:cxn ang="0">
                        <a:pos x="80" y="40"/>
                      </a:cxn>
                      <a:cxn ang="0">
                        <a:pos x="106" y="38"/>
                      </a:cxn>
                      <a:cxn ang="0">
                        <a:pos x="132" y="38"/>
                      </a:cxn>
                      <a:cxn ang="0">
                        <a:pos x="146" y="34"/>
                      </a:cxn>
                      <a:cxn ang="0">
                        <a:pos x="158" y="30"/>
                      </a:cxn>
                      <a:cxn ang="0">
                        <a:pos x="158" y="30"/>
                      </a:cxn>
                      <a:cxn ang="0">
                        <a:pos x="164" y="28"/>
                      </a:cxn>
                      <a:cxn ang="0">
                        <a:pos x="34" y="0"/>
                      </a:cxn>
                      <a:cxn ang="0">
                        <a:pos x="34" y="0"/>
                      </a:cxn>
                      <a:cxn ang="0">
                        <a:pos x="26" y="4"/>
                      </a:cxn>
                      <a:cxn ang="0">
                        <a:pos x="26" y="4"/>
                      </a:cxn>
                      <a:cxn ang="0">
                        <a:pos x="20" y="10"/>
                      </a:cxn>
                      <a:cxn ang="0">
                        <a:pos x="14" y="16"/>
                      </a:cxn>
                      <a:cxn ang="0">
                        <a:pos x="8" y="32"/>
                      </a:cxn>
                      <a:cxn ang="0">
                        <a:pos x="2" y="48"/>
                      </a:cxn>
                      <a:cxn ang="0">
                        <a:pos x="0" y="64"/>
                      </a:cxn>
                      <a:cxn ang="0">
                        <a:pos x="0" y="64"/>
                      </a:cxn>
                    </a:cxnLst>
                    <a:rect l="0" t="0" r="r" b="b"/>
                    <a:pathLst>
                      <a:path w="164" h="64">
                        <a:moveTo>
                          <a:pt x="0" y="64"/>
                        </a:moveTo>
                        <a:lnTo>
                          <a:pt x="0" y="64"/>
                        </a:lnTo>
                        <a:lnTo>
                          <a:pt x="16" y="62"/>
                        </a:lnTo>
                        <a:lnTo>
                          <a:pt x="28" y="58"/>
                        </a:lnTo>
                        <a:lnTo>
                          <a:pt x="54" y="46"/>
                        </a:lnTo>
                        <a:lnTo>
                          <a:pt x="54" y="46"/>
                        </a:lnTo>
                        <a:lnTo>
                          <a:pt x="66" y="42"/>
                        </a:lnTo>
                        <a:lnTo>
                          <a:pt x="80" y="40"/>
                        </a:lnTo>
                        <a:lnTo>
                          <a:pt x="106" y="38"/>
                        </a:lnTo>
                        <a:lnTo>
                          <a:pt x="132" y="38"/>
                        </a:lnTo>
                        <a:lnTo>
                          <a:pt x="146" y="34"/>
                        </a:lnTo>
                        <a:lnTo>
                          <a:pt x="158" y="30"/>
                        </a:lnTo>
                        <a:lnTo>
                          <a:pt x="158" y="30"/>
                        </a:lnTo>
                        <a:lnTo>
                          <a:pt x="164" y="28"/>
                        </a:lnTo>
                        <a:lnTo>
                          <a:pt x="34" y="0"/>
                        </a:lnTo>
                        <a:lnTo>
                          <a:pt x="34" y="0"/>
                        </a:lnTo>
                        <a:lnTo>
                          <a:pt x="26" y="4"/>
                        </a:lnTo>
                        <a:lnTo>
                          <a:pt x="26" y="4"/>
                        </a:lnTo>
                        <a:lnTo>
                          <a:pt x="20" y="10"/>
                        </a:lnTo>
                        <a:lnTo>
                          <a:pt x="14" y="16"/>
                        </a:lnTo>
                        <a:lnTo>
                          <a:pt x="8" y="32"/>
                        </a:lnTo>
                        <a:lnTo>
                          <a:pt x="2" y="48"/>
                        </a:lnTo>
                        <a:lnTo>
                          <a:pt x="0" y="64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E3E3E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67" name="Freeform 80"/>
                  <p:cNvSpPr>
                    <a:spLocks/>
                  </p:cNvSpPr>
                  <p:nvPr/>
                </p:nvSpPr>
                <p:spPr bwMode="auto">
                  <a:xfrm>
                    <a:off x="5972175" y="4673600"/>
                    <a:ext cx="444500" cy="352425"/>
                  </a:xfrm>
                  <a:custGeom>
                    <a:avLst/>
                    <a:gdLst/>
                    <a:ahLst/>
                    <a:cxnLst>
                      <a:cxn ang="0">
                        <a:pos x="264" y="100"/>
                      </a:cxn>
                      <a:cxn ang="0">
                        <a:pos x="252" y="90"/>
                      </a:cxn>
                      <a:cxn ang="0">
                        <a:pos x="240" y="82"/>
                      </a:cxn>
                      <a:cxn ang="0">
                        <a:pos x="236" y="72"/>
                      </a:cxn>
                      <a:cxn ang="0">
                        <a:pos x="230" y="60"/>
                      </a:cxn>
                      <a:cxn ang="0">
                        <a:pos x="210" y="32"/>
                      </a:cxn>
                      <a:cxn ang="0">
                        <a:pos x="184" y="14"/>
                      </a:cxn>
                      <a:cxn ang="0">
                        <a:pos x="162" y="6"/>
                      </a:cxn>
                      <a:cxn ang="0">
                        <a:pos x="146" y="4"/>
                      </a:cxn>
                      <a:cxn ang="0">
                        <a:pos x="106" y="0"/>
                      </a:cxn>
                      <a:cxn ang="0">
                        <a:pos x="88" y="6"/>
                      </a:cxn>
                      <a:cxn ang="0">
                        <a:pos x="74" y="16"/>
                      </a:cxn>
                      <a:cxn ang="0">
                        <a:pos x="66" y="24"/>
                      </a:cxn>
                      <a:cxn ang="0">
                        <a:pos x="38" y="56"/>
                      </a:cxn>
                      <a:cxn ang="0">
                        <a:pos x="16" y="92"/>
                      </a:cxn>
                      <a:cxn ang="0">
                        <a:pos x="6" y="114"/>
                      </a:cxn>
                      <a:cxn ang="0">
                        <a:pos x="0" y="140"/>
                      </a:cxn>
                      <a:cxn ang="0">
                        <a:pos x="2" y="152"/>
                      </a:cxn>
                      <a:cxn ang="0">
                        <a:pos x="6" y="160"/>
                      </a:cxn>
                      <a:cxn ang="0">
                        <a:pos x="12" y="166"/>
                      </a:cxn>
                      <a:cxn ang="0">
                        <a:pos x="28" y="168"/>
                      </a:cxn>
                      <a:cxn ang="0">
                        <a:pos x="46" y="162"/>
                      </a:cxn>
                      <a:cxn ang="0">
                        <a:pos x="46" y="168"/>
                      </a:cxn>
                      <a:cxn ang="0">
                        <a:pos x="46" y="180"/>
                      </a:cxn>
                      <a:cxn ang="0">
                        <a:pos x="50" y="190"/>
                      </a:cxn>
                      <a:cxn ang="0">
                        <a:pos x="52" y="190"/>
                      </a:cxn>
                      <a:cxn ang="0">
                        <a:pos x="60" y="198"/>
                      </a:cxn>
                      <a:cxn ang="0">
                        <a:pos x="72" y="198"/>
                      </a:cxn>
                      <a:cxn ang="0">
                        <a:pos x="80" y="194"/>
                      </a:cxn>
                      <a:cxn ang="0">
                        <a:pos x="88" y="188"/>
                      </a:cxn>
                      <a:cxn ang="0">
                        <a:pos x="90" y="202"/>
                      </a:cxn>
                      <a:cxn ang="0">
                        <a:pos x="96" y="212"/>
                      </a:cxn>
                      <a:cxn ang="0">
                        <a:pos x="108" y="220"/>
                      </a:cxn>
                      <a:cxn ang="0">
                        <a:pos x="118" y="220"/>
                      </a:cxn>
                      <a:cxn ang="0">
                        <a:pos x="134" y="214"/>
                      </a:cxn>
                      <a:cxn ang="0">
                        <a:pos x="140" y="206"/>
                      </a:cxn>
                      <a:cxn ang="0">
                        <a:pos x="140" y="210"/>
                      </a:cxn>
                      <a:cxn ang="0">
                        <a:pos x="144" y="214"/>
                      </a:cxn>
                      <a:cxn ang="0">
                        <a:pos x="156" y="220"/>
                      </a:cxn>
                      <a:cxn ang="0">
                        <a:pos x="162" y="222"/>
                      </a:cxn>
                      <a:cxn ang="0">
                        <a:pos x="182" y="212"/>
                      </a:cxn>
                      <a:cxn ang="0">
                        <a:pos x="194" y="190"/>
                      </a:cxn>
                      <a:cxn ang="0">
                        <a:pos x="196" y="186"/>
                      </a:cxn>
                      <a:cxn ang="0">
                        <a:pos x="212" y="154"/>
                      </a:cxn>
                      <a:cxn ang="0">
                        <a:pos x="218" y="144"/>
                      </a:cxn>
                      <a:cxn ang="0">
                        <a:pos x="224" y="140"/>
                      </a:cxn>
                      <a:cxn ang="0">
                        <a:pos x="272" y="150"/>
                      </a:cxn>
                      <a:cxn ang="0">
                        <a:pos x="280" y="148"/>
                      </a:cxn>
                      <a:cxn ang="0">
                        <a:pos x="274" y="128"/>
                      </a:cxn>
                      <a:cxn ang="0">
                        <a:pos x="268" y="104"/>
                      </a:cxn>
                      <a:cxn ang="0">
                        <a:pos x="264" y="100"/>
                      </a:cxn>
                    </a:cxnLst>
                    <a:rect l="0" t="0" r="r" b="b"/>
                    <a:pathLst>
                      <a:path w="280" h="222">
                        <a:moveTo>
                          <a:pt x="264" y="100"/>
                        </a:moveTo>
                        <a:lnTo>
                          <a:pt x="264" y="100"/>
                        </a:lnTo>
                        <a:lnTo>
                          <a:pt x="258" y="94"/>
                        </a:lnTo>
                        <a:lnTo>
                          <a:pt x="252" y="90"/>
                        </a:lnTo>
                        <a:lnTo>
                          <a:pt x="246" y="86"/>
                        </a:lnTo>
                        <a:lnTo>
                          <a:pt x="240" y="82"/>
                        </a:lnTo>
                        <a:lnTo>
                          <a:pt x="240" y="82"/>
                        </a:lnTo>
                        <a:lnTo>
                          <a:pt x="236" y="72"/>
                        </a:lnTo>
                        <a:lnTo>
                          <a:pt x="230" y="60"/>
                        </a:lnTo>
                        <a:lnTo>
                          <a:pt x="230" y="60"/>
                        </a:lnTo>
                        <a:lnTo>
                          <a:pt x="220" y="44"/>
                        </a:lnTo>
                        <a:lnTo>
                          <a:pt x="210" y="32"/>
                        </a:lnTo>
                        <a:lnTo>
                          <a:pt x="198" y="22"/>
                        </a:lnTo>
                        <a:lnTo>
                          <a:pt x="184" y="14"/>
                        </a:lnTo>
                        <a:lnTo>
                          <a:pt x="172" y="10"/>
                        </a:lnTo>
                        <a:lnTo>
                          <a:pt x="162" y="6"/>
                        </a:lnTo>
                        <a:lnTo>
                          <a:pt x="146" y="4"/>
                        </a:lnTo>
                        <a:lnTo>
                          <a:pt x="146" y="4"/>
                        </a:lnTo>
                        <a:lnTo>
                          <a:pt x="126" y="0"/>
                        </a:lnTo>
                        <a:lnTo>
                          <a:pt x="106" y="0"/>
                        </a:lnTo>
                        <a:lnTo>
                          <a:pt x="98" y="2"/>
                        </a:lnTo>
                        <a:lnTo>
                          <a:pt x="88" y="6"/>
                        </a:lnTo>
                        <a:lnTo>
                          <a:pt x="80" y="10"/>
                        </a:lnTo>
                        <a:lnTo>
                          <a:pt x="74" y="16"/>
                        </a:lnTo>
                        <a:lnTo>
                          <a:pt x="74" y="16"/>
                        </a:lnTo>
                        <a:lnTo>
                          <a:pt x="66" y="24"/>
                        </a:lnTo>
                        <a:lnTo>
                          <a:pt x="48" y="42"/>
                        </a:lnTo>
                        <a:lnTo>
                          <a:pt x="38" y="56"/>
                        </a:lnTo>
                        <a:lnTo>
                          <a:pt x="28" y="72"/>
                        </a:lnTo>
                        <a:lnTo>
                          <a:pt x="16" y="92"/>
                        </a:lnTo>
                        <a:lnTo>
                          <a:pt x="6" y="114"/>
                        </a:lnTo>
                        <a:lnTo>
                          <a:pt x="6" y="114"/>
                        </a:lnTo>
                        <a:lnTo>
                          <a:pt x="2" y="130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2" y="152"/>
                        </a:lnTo>
                        <a:lnTo>
                          <a:pt x="6" y="160"/>
                        </a:lnTo>
                        <a:lnTo>
                          <a:pt x="6" y="160"/>
                        </a:lnTo>
                        <a:lnTo>
                          <a:pt x="12" y="166"/>
                        </a:lnTo>
                        <a:lnTo>
                          <a:pt x="12" y="166"/>
                        </a:lnTo>
                        <a:lnTo>
                          <a:pt x="20" y="168"/>
                        </a:lnTo>
                        <a:lnTo>
                          <a:pt x="28" y="168"/>
                        </a:lnTo>
                        <a:lnTo>
                          <a:pt x="38" y="166"/>
                        </a:lnTo>
                        <a:lnTo>
                          <a:pt x="46" y="162"/>
                        </a:lnTo>
                        <a:lnTo>
                          <a:pt x="46" y="162"/>
                        </a:lnTo>
                        <a:lnTo>
                          <a:pt x="46" y="168"/>
                        </a:lnTo>
                        <a:lnTo>
                          <a:pt x="46" y="168"/>
                        </a:lnTo>
                        <a:lnTo>
                          <a:pt x="46" y="180"/>
                        </a:lnTo>
                        <a:lnTo>
                          <a:pt x="50" y="190"/>
                        </a:lnTo>
                        <a:lnTo>
                          <a:pt x="50" y="190"/>
                        </a:lnTo>
                        <a:lnTo>
                          <a:pt x="52" y="190"/>
                        </a:lnTo>
                        <a:lnTo>
                          <a:pt x="52" y="190"/>
                        </a:lnTo>
                        <a:lnTo>
                          <a:pt x="56" y="194"/>
                        </a:lnTo>
                        <a:lnTo>
                          <a:pt x="60" y="198"/>
                        </a:lnTo>
                        <a:lnTo>
                          <a:pt x="66" y="198"/>
                        </a:lnTo>
                        <a:lnTo>
                          <a:pt x="72" y="198"/>
                        </a:lnTo>
                        <a:lnTo>
                          <a:pt x="72" y="198"/>
                        </a:lnTo>
                        <a:lnTo>
                          <a:pt x="80" y="194"/>
                        </a:lnTo>
                        <a:lnTo>
                          <a:pt x="88" y="188"/>
                        </a:lnTo>
                        <a:lnTo>
                          <a:pt x="88" y="188"/>
                        </a:lnTo>
                        <a:lnTo>
                          <a:pt x="90" y="194"/>
                        </a:lnTo>
                        <a:lnTo>
                          <a:pt x="90" y="202"/>
                        </a:lnTo>
                        <a:lnTo>
                          <a:pt x="96" y="212"/>
                        </a:lnTo>
                        <a:lnTo>
                          <a:pt x="96" y="212"/>
                        </a:lnTo>
                        <a:lnTo>
                          <a:pt x="102" y="216"/>
                        </a:lnTo>
                        <a:lnTo>
                          <a:pt x="108" y="220"/>
                        </a:lnTo>
                        <a:lnTo>
                          <a:pt x="108" y="220"/>
                        </a:lnTo>
                        <a:lnTo>
                          <a:pt x="118" y="220"/>
                        </a:lnTo>
                        <a:lnTo>
                          <a:pt x="126" y="218"/>
                        </a:lnTo>
                        <a:lnTo>
                          <a:pt x="134" y="214"/>
                        </a:lnTo>
                        <a:lnTo>
                          <a:pt x="140" y="206"/>
                        </a:lnTo>
                        <a:lnTo>
                          <a:pt x="140" y="206"/>
                        </a:lnTo>
                        <a:lnTo>
                          <a:pt x="140" y="210"/>
                        </a:lnTo>
                        <a:lnTo>
                          <a:pt x="140" y="210"/>
                        </a:lnTo>
                        <a:lnTo>
                          <a:pt x="144" y="214"/>
                        </a:lnTo>
                        <a:lnTo>
                          <a:pt x="144" y="214"/>
                        </a:lnTo>
                        <a:lnTo>
                          <a:pt x="152" y="220"/>
                        </a:lnTo>
                        <a:lnTo>
                          <a:pt x="156" y="220"/>
                        </a:lnTo>
                        <a:lnTo>
                          <a:pt x="162" y="222"/>
                        </a:lnTo>
                        <a:lnTo>
                          <a:pt x="162" y="222"/>
                        </a:lnTo>
                        <a:lnTo>
                          <a:pt x="172" y="218"/>
                        </a:lnTo>
                        <a:lnTo>
                          <a:pt x="182" y="212"/>
                        </a:lnTo>
                        <a:lnTo>
                          <a:pt x="188" y="202"/>
                        </a:lnTo>
                        <a:lnTo>
                          <a:pt x="194" y="190"/>
                        </a:lnTo>
                        <a:lnTo>
                          <a:pt x="196" y="186"/>
                        </a:lnTo>
                        <a:lnTo>
                          <a:pt x="196" y="186"/>
                        </a:lnTo>
                        <a:lnTo>
                          <a:pt x="206" y="164"/>
                        </a:lnTo>
                        <a:lnTo>
                          <a:pt x="212" y="154"/>
                        </a:lnTo>
                        <a:lnTo>
                          <a:pt x="218" y="144"/>
                        </a:lnTo>
                        <a:lnTo>
                          <a:pt x="218" y="144"/>
                        </a:lnTo>
                        <a:lnTo>
                          <a:pt x="224" y="140"/>
                        </a:lnTo>
                        <a:lnTo>
                          <a:pt x="224" y="140"/>
                        </a:lnTo>
                        <a:lnTo>
                          <a:pt x="264" y="148"/>
                        </a:lnTo>
                        <a:lnTo>
                          <a:pt x="272" y="150"/>
                        </a:lnTo>
                        <a:lnTo>
                          <a:pt x="280" y="148"/>
                        </a:lnTo>
                        <a:lnTo>
                          <a:pt x="280" y="148"/>
                        </a:lnTo>
                        <a:lnTo>
                          <a:pt x="278" y="142"/>
                        </a:lnTo>
                        <a:lnTo>
                          <a:pt x="274" y="128"/>
                        </a:lnTo>
                        <a:lnTo>
                          <a:pt x="270" y="112"/>
                        </a:lnTo>
                        <a:lnTo>
                          <a:pt x="268" y="104"/>
                        </a:lnTo>
                        <a:lnTo>
                          <a:pt x="264" y="100"/>
                        </a:lnTo>
                        <a:lnTo>
                          <a:pt x="264" y="1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68" name="Freeform 81"/>
                  <p:cNvSpPr>
                    <a:spLocks/>
                  </p:cNvSpPr>
                  <p:nvPr/>
                </p:nvSpPr>
                <p:spPr bwMode="auto">
                  <a:xfrm>
                    <a:off x="5981700" y="4683125"/>
                    <a:ext cx="412750" cy="317500"/>
                  </a:xfrm>
                  <a:custGeom>
                    <a:avLst/>
                    <a:gdLst/>
                    <a:ahLst/>
                    <a:cxnLst>
                      <a:cxn ang="0">
                        <a:pos x="260" y="126"/>
                      </a:cxn>
                      <a:cxn ang="0">
                        <a:pos x="256" y="108"/>
                      </a:cxn>
                      <a:cxn ang="0">
                        <a:pos x="244" y="92"/>
                      </a:cxn>
                      <a:cxn ang="0">
                        <a:pos x="240" y="88"/>
                      </a:cxn>
                      <a:cxn ang="0">
                        <a:pos x="226" y="80"/>
                      </a:cxn>
                      <a:cxn ang="0">
                        <a:pos x="222" y="74"/>
                      </a:cxn>
                      <a:cxn ang="0">
                        <a:pos x="214" y="56"/>
                      </a:cxn>
                      <a:cxn ang="0">
                        <a:pos x="212" y="50"/>
                      </a:cxn>
                      <a:cxn ang="0">
                        <a:pos x="196" y="30"/>
                      </a:cxn>
                      <a:cxn ang="0">
                        <a:pos x="160" y="10"/>
                      </a:cxn>
                      <a:cxn ang="0">
                        <a:pos x="126" y="0"/>
                      </a:cxn>
                      <a:cxn ang="0">
                        <a:pos x="104" y="2"/>
                      </a:cxn>
                      <a:cxn ang="0">
                        <a:pos x="84" y="8"/>
                      </a:cxn>
                      <a:cxn ang="0">
                        <a:pos x="76" y="14"/>
                      </a:cxn>
                      <a:cxn ang="0">
                        <a:pos x="30" y="64"/>
                      </a:cxn>
                      <a:cxn ang="0">
                        <a:pos x="6" y="108"/>
                      </a:cxn>
                      <a:cxn ang="0">
                        <a:pos x="0" y="124"/>
                      </a:cxn>
                      <a:cxn ang="0">
                        <a:pos x="2" y="134"/>
                      </a:cxn>
                      <a:cxn ang="0">
                        <a:pos x="6" y="142"/>
                      </a:cxn>
                      <a:cxn ang="0">
                        <a:pos x="22" y="146"/>
                      </a:cxn>
                      <a:cxn ang="0">
                        <a:pos x="40" y="138"/>
                      </a:cxn>
                      <a:cxn ang="0">
                        <a:pos x="46" y="130"/>
                      </a:cxn>
                      <a:cxn ang="0">
                        <a:pos x="64" y="100"/>
                      </a:cxn>
                      <a:cxn ang="0">
                        <a:pos x="90" y="72"/>
                      </a:cxn>
                      <a:cxn ang="0">
                        <a:pos x="84" y="80"/>
                      </a:cxn>
                      <a:cxn ang="0">
                        <a:pos x="66" y="104"/>
                      </a:cxn>
                      <a:cxn ang="0">
                        <a:pos x="52" y="134"/>
                      </a:cxn>
                      <a:cxn ang="0">
                        <a:pos x="46" y="150"/>
                      </a:cxn>
                      <a:cxn ang="0">
                        <a:pos x="46" y="164"/>
                      </a:cxn>
                      <a:cxn ang="0">
                        <a:pos x="50" y="172"/>
                      </a:cxn>
                      <a:cxn ang="0">
                        <a:pos x="58" y="176"/>
                      </a:cxn>
                      <a:cxn ang="0">
                        <a:pos x="66" y="176"/>
                      </a:cxn>
                      <a:cxn ang="0">
                        <a:pos x="76" y="170"/>
                      </a:cxn>
                      <a:cxn ang="0">
                        <a:pos x="86" y="158"/>
                      </a:cxn>
                      <a:cxn ang="0">
                        <a:pos x="92" y="140"/>
                      </a:cxn>
                      <a:cxn ang="0">
                        <a:pos x="98" y="130"/>
                      </a:cxn>
                      <a:cxn ang="0">
                        <a:pos x="120" y="104"/>
                      </a:cxn>
                      <a:cxn ang="0">
                        <a:pos x="102" y="132"/>
                      </a:cxn>
                      <a:cxn ang="0">
                        <a:pos x="90" y="164"/>
                      </a:cxn>
                      <a:cxn ang="0">
                        <a:pos x="90" y="178"/>
                      </a:cxn>
                      <a:cxn ang="0">
                        <a:pos x="98" y="194"/>
                      </a:cxn>
                      <a:cxn ang="0">
                        <a:pos x="112" y="200"/>
                      </a:cxn>
                      <a:cxn ang="0">
                        <a:pos x="126" y="190"/>
                      </a:cxn>
                      <a:cxn ang="0">
                        <a:pos x="132" y="182"/>
                      </a:cxn>
                      <a:cxn ang="0">
                        <a:pos x="146" y="140"/>
                      </a:cxn>
                      <a:cxn ang="0">
                        <a:pos x="164" y="120"/>
                      </a:cxn>
                      <a:cxn ang="0">
                        <a:pos x="154" y="140"/>
                      </a:cxn>
                      <a:cxn ang="0">
                        <a:pos x="140" y="168"/>
                      </a:cxn>
                      <a:cxn ang="0">
                        <a:pos x="138" y="184"/>
                      </a:cxn>
                      <a:cxn ang="0">
                        <a:pos x="140" y="192"/>
                      </a:cxn>
                      <a:cxn ang="0">
                        <a:pos x="150" y="200"/>
                      </a:cxn>
                      <a:cxn ang="0">
                        <a:pos x="162" y="198"/>
                      </a:cxn>
                      <a:cxn ang="0">
                        <a:pos x="174" y="188"/>
                      </a:cxn>
                      <a:cxn ang="0">
                        <a:pos x="182" y="174"/>
                      </a:cxn>
                      <a:cxn ang="0">
                        <a:pos x="188" y="158"/>
                      </a:cxn>
                      <a:cxn ang="0">
                        <a:pos x="206" y="132"/>
                      </a:cxn>
                      <a:cxn ang="0">
                        <a:pos x="218" y="124"/>
                      </a:cxn>
                      <a:cxn ang="0">
                        <a:pos x="242" y="128"/>
                      </a:cxn>
                      <a:cxn ang="0">
                        <a:pos x="258" y="128"/>
                      </a:cxn>
                      <a:cxn ang="0">
                        <a:pos x="260" y="126"/>
                      </a:cxn>
                    </a:cxnLst>
                    <a:rect l="0" t="0" r="r" b="b"/>
                    <a:pathLst>
                      <a:path w="260" h="200">
                        <a:moveTo>
                          <a:pt x="260" y="126"/>
                        </a:moveTo>
                        <a:lnTo>
                          <a:pt x="260" y="126"/>
                        </a:lnTo>
                        <a:lnTo>
                          <a:pt x="258" y="118"/>
                        </a:lnTo>
                        <a:lnTo>
                          <a:pt x="256" y="108"/>
                        </a:lnTo>
                        <a:lnTo>
                          <a:pt x="250" y="100"/>
                        </a:lnTo>
                        <a:lnTo>
                          <a:pt x="244" y="92"/>
                        </a:lnTo>
                        <a:lnTo>
                          <a:pt x="244" y="92"/>
                        </a:lnTo>
                        <a:lnTo>
                          <a:pt x="240" y="88"/>
                        </a:lnTo>
                        <a:lnTo>
                          <a:pt x="232" y="84"/>
                        </a:lnTo>
                        <a:lnTo>
                          <a:pt x="226" y="80"/>
                        </a:lnTo>
                        <a:lnTo>
                          <a:pt x="222" y="74"/>
                        </a:lnTo>
                        <a:lnTo>
                          <a:pt x="222" y="74"/>
                        </a:lnTo>
                        <a:lnTo>
                          <a:pt x="216" y="66"/>
                        </a:lnTo>
                        <a:lnTo>
                          <a:pt x="214" y="56"/>
                        </a:lnTo>
                        <a:lnTo>
                          <a:pt x="214" y="56"/>
                        </a:lnTo>
                        <a:lnTo>
                          <a:pt x="212" y="50"/>
                        </a:lnTo>
                        <a:lnTo>
                          <a:pt x="208" y="42"/>
                        </a:lnTo>
                        <a:lnTo>
                          <a:pt x="196" y="30"/>
                        </a:lnTo>
                        <a:lnTo>
                          <a:pt x="180" y="18"/>
                        </a:lnTo>
                        <a:lnTo>
                          <a:pt x="160" y="10"/>
                        </a:lnTo>
                        <a:lnTo>
                          <a:pt x="138" y="2"/>
                        </a:lnTo>
                        <a:lnTo>
                          <a:pt x="126" y="0"/>
                        </a:lnTo>
                        <a:lnTo>
                          <a:pt x="116" y="0"/>
                        </a:lnTo>
                        <a:lnTo>
                          <a:pt x="104" y="2"/>
                        </a:lnTo>
                        <a:lnTo>
                          <a:pt x="94" y="4"/>
                        </a:lnTo>
                        <a:lnTo>
                          <a:pt x="84" y="8"/>
                        </a:lnTo>
                        <a:lnTo>
                          <a:pt x="76" y="14"/>
                        </a:lnTo>
                        <a:lnTo>
                          <a:pt x="76" y="14"/>
                        </a:lnTo>
                        <a:lnTo>
                          <a:pt x="50" y="40"/>
                        </a:lnTo>
                        <a:lnTo>
                          <a:pt x="30" y="64"/>
                        </a:lnTo>
                        <a:lnTo>
                          <a:pt x="18" y="86"/>
                        </a:lnTo>
                        <a:lnTo>
                          <a:pt x="6" y="108"/>
                        </a:lnTo>
                        <a:lnTo>
                          <a:pt x="6" y="108"/>
                        </a:lnTo>
                        <a:lnTo>
                          <a:pt x="0" y="124"/>
                        </a:lnTo>
                        <a:lnTo>
                          <a:pt x="0" y="130"/>
                        </a:lnTo>
                        <a:lnTo>
                          <a:pt x="2" y="134"/>
                        </a:lnTo>
                        <a:lnTo>
                          <a:pt x="2" y="138"/>
                        </a:lnTo>
                        <a:lnTo>
                          <a:pt x="6" y="142"/>
                        </a:lnTo>
                        <a:lnTo>
                          <a:pt x="12" y="146"/>
                        </a:lnTo>
                        <a:lnTo>
                          <a:pt x="22" y="146"/>
                        </a:lnTo>
                        <a:lnTo>
                          <a:pt x="30" y="144"/>
                        </a:lnTo>
                        <a:lnTo>
                          <a:pt x="40" y="138"/>
                        </a:lnTo>
                        <a:lnTo>
                          <a:pt x="46" y="130"/>
                        </a:lnTo>
                        <a:lnTo>
                          <a:pt x="46" y="130"/>
                        </a:lnTo>
                        <a:lnTo>
                          <a:pt x="56" y="116"/>
                        </a:lnTo>
                        <a:lnTo>
                          <a:pt x="64" y="100"/>
                        </a:lnTo>
                        <a:lnTo>
                          <a:pt x="76" y="86"/>
                        </a:lnTo>
                        <a:lnTo>
                          <a:pt x="90" y="72"/>
                        </a:lnTo>
                        <a:lnTo>
                          <a:pt x="90" y="72"/>
                        </a:lnTo>
                        <a:lnTo>
                          <a:pt x="84" y="80"/>
                        </a:lnTo>
                        <a:lnTo>
                          <a:pt x="76" y="88"/>
                        </a:lnTo>
                        <a:lnTo>
                          <a:pt x="66" y="104"/>
                        </a:lnTo>
                        <a:lnTo>
                          <a:pt x="52" y="134"/>
                        </a:lnTo>
                        <a:lnTo>
                          <a:pt x="52" y="134"/>
                        </a:lnTo>
                        <a:lnTo>
                          <a:pt x="48" y="144"/>
                        </a:lnTo>
                        <a:lnTo>
                          <a:pt x="46" y="150"/>
                        </a:lnTo>
                        <a:lnTo>
                          <a:pt x="46" y="158"/>
                        </a:lnTo>
                        <a:lnTo>
                          <a:pt x="46" y="164"/>
                        </a:lnTo>
                        <a:lnTo>
                          <a:pt x="48" y="168"/>
                        </a:lnTo>
                        <a:lnTo>
                          <a:pt x="50" y="172"/>
                        </a:lnTo>
                        <a:lnTo>
                          <a:pt x="54" y="174"/>
                        </a:lnTo>
                        <a:lnTo>
                          <a:pt x="58" y="176"/>
                        </a:lnTo>
                        <a:lnTo>
                          <a:pt x="62" y="176"/>
                        </a:lnTo>
                        <a:lnTo>
                          <a:pt x="66" y="176"/>
                        </a:lnTo>
                        <a:lnTo>
                          <a:pt x="72" y="174"/>
                        </a:lnTo>
                        <a:lnTo>
                          <a:pt x="76" y="170"/>
                        </a:lnTo>
                        <a:lnTo>
                          <a:pt x="82" y="166"/>
                        </a:lnTo>
                        <a:lnTo>
                          <a:pt x="86" y="158"/>
                        </a:lnTo>
                        <a:lnTo>
                          <a:pt x="90" y="150"/>
                        </a:lnTo>
                        <a:lnTo>
                          <a:pt x="92" y="140"/>
                        </a:lnTo>
                        <a:lnTo>
                          <a:pt x="92" y="140"/>
                        </a:lnTo>
                        <a:lnTo>
                          <a:pt x="98" y="130"/>
                        </a:lnTo>
                        <a:lnTo>
                          <a:pt x="108" y="118"/>
                        </a:lnTo>
                        <a:lnTo>
                          <a:pt x="120" y="104"/>
                        </a:lnTo>
                        <a:lnTo>
                          <a:pt x="120" y="104"/>
                        </a:lnTo>
                        <a:lnTo>
                          <a:pt x="102" y="132"/>
                        </a:lnTo>
                        <a:lnTo>
                          <a:pt x="96" y="146"/>
                        </a:lnTo>
                        <a:lnTo>
                          <a:pt x="90" y="164"/>
                        </a:lnTo>
                        <a:lnTo>
                          <a:pt x="90" y="164"/>
                        </a:lnTo>
                        <a:lnTo>
                          <a:pt x="90" y="178"/>
                        </a:lnTo>
                        <a:lnTo>
                          <a:pt x="92" y="188"/>
                        </a:lnTo>
                        <a:lnTo>
                          <a:pt x="98" y="194"/>
                        </a:lnTo>
                        <a:lnTo>
                          <a:pt x="104" y="198"/>
                        </a:lnTo>
                        <a:lnTo>
                          <a:pt x="112" y="200"/>
                        </a:lnTo>
                        <a:lnTo>
                          <a:pt x="120" y="196"/>
                        </a:lnTo>
                        <a:lnTo>
                          <a:pt x="126" y="190"/>
                        </a:lnTo>
                        <a:lnTo>
                          <a:pt x="132" y="182"/>
                        </a:lnTo>
                        <a:lnTo>
                          <a:pt x="132" y="182"/>
                        </a:lnTo>
                        <a:lnTo>
                          <a:pt x="140" y="156"/>
                        </a:lnTo>
                        <a:lnTo>
                          <a:pt x="146" y="140"/>
                        </a:lnTo>
                        <a:lnTo>
                          <a:pt x="154" y="130"/>
                        </a:lnTo>
                        <a:lnTo>
                          <a:pt x="164" y="120"/>
                        </a:lnTo>
                        <a:lnTo>
                          <a:pt x="164" y="120"/>
                        </a:lnTo>
                        <a:lnTo>
                          <a:pt x="154" y="140"/>
                        </a:lnTo>
                        <a:lnTo>
                          <a:pt x="144" y="160"/>
                        </a:lnTo>
                        <a:lnTo>
                          <a:pt x="140" y="168"/>
                        </a:lnTo>
                        <a:lnTo>
                          <a:pt x="138" y="176"/>
                        </a:lnTo>
                        <a:lnTo>
                          <a:pt x="138" y="184"/>
                        </a:lnTo>
                        <a:lnTo>
                          <a:pt x="140" y="192"/>
                        </a:lnTo>
                        <a:lnTo>
                          <a:pt x="140" y="192"/>
                        </a:lnTo>
                        <a:lnTo>
                          <a:pt x="144" y="196"/>
                        </a:lnTo>
                        <a:lnTo>
                          <a:pt x="150" y="200"/>
                        </a:lnTo>
                        <a:lnTo>
                          <a:pt x="156" y="200"/>
                        </a:lnTo>
                        <a:lnTo>
                          <a:pt x="162" y="198"/>
                        </a:lnTo>
                        <a:lnTo>
                          <a:pt x="168" y="194"/>
                        </a:lnTo>
                        <a:lnTo>
                          <a:pt x="174" y="188"/>
                        </a:lnTo>
                        <a:lnTo>
                          <a:pt x="178" y="182"/>
                        </a:lnTo>
                        <a:lnTo>
                          <a:pt x="182" y="174"/>
                        </a:lnTo>
                        <a:lnTo>
                          <a:pt x="182" y="174"/>
                        </a:lnTo>
                        <a:lnTo>
                          <a:pt x="188" y="158"/>
                        </a:lnTo>
                        <a:lnTo>
                          <a:pt x="196" y="144"/>
                        </a:lnTo>
                        <a:lnTo>
                          <a:pt x="206" y="132"/>
                        </a:lnTo>
                        <a:lnTo>
                          <a:pt x="212" y="126"/>
                        </a:lnTo>
                        <a:lnTo>
                          <a:pt x="218" y="124"/>
                        </a:lnTo>
                        <a:lnTo>
                          <a:pt x="218" y="124"/>
                        </a:lnTo>
                        <a:lnTo>
                          <a:pt x="242" y="128"/>
                        </a:lnTo>
                        <a:lnTo>
                          <a:pt x="254" y="130"/>
                        </a:lnTo>
                        <a:lnTo>
                          <a:pt x="258" y="128"/>
                        </a:lnTo>
                        <a:lnTo>
                          <a:pt x="260" y="126"/>
                        </a:lnTo>
                        <a:lnTo>
                          <a:pt x="260" y="1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69" name="Freeform 89"/>
                  <p:cNvSpPr>
                    <a:spLocks/>
                  </p:cNvSpPr>
                  <p:nvPr/>
                </p:nvSpPr>
                <p:spPr bwMode="auto">
                  <a:xfrm>
                    <a:off x="6162675" y="4705350"/>
                    <a:ext cx="158750" cy="130175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0" y="6"/>
                      </a:cxn>
                      <a:cxn ang="0">
                        <a:pos x="18" y="8"/>
                      </a:cxn>
                      <a:cxn ang="0">
                        <a:pos x="24" y="10"/>
                      </a:cxn>
                      <a:cxn ang="0">
                        <a:pos x="30" y="12"/>
                      </a:cxn>
                      <a:cxn ang="0">
                        <a:pos x="34" y="18"/>
                      </a:cxn>
                      <a:cxn ang="0">
                        <a:pos x="38" y="24"/>
                      </a:cxn>
                      <a:cxn ang="0">
                        <a:pos x="40" y="32"/>
                      </a:cxn>
                      <a:cxn ang="0">
                        <a:pos x="40" y="40"/>
                      </a:cxn>
                      <a:cxn ang="0">
                        <a:pos x="40" y="40"/>
                      </a:cxn>
                      <a:cxn ang="0">
                        <a:pos x="48" y="40"/>
                      </a:cxn>
                      <a:cxn ang="0">
                        <a:pos x="56" y="42"/>
                      </a:cxn>
                      <a:cxn ang="0">
                        <a:pos x="56" y="42"/>
                      </a:cxn>
                      <a:cxn ang="0">
                        <a:pos x="62" y="46"/>
                      </a:cxn>
                      <a:cxn ang="0">
                        <a:pos x="66" y="50"/>
                      </a:cxn>
                      <a:cxn ang="0">
                        <a:pos x="68" y="54"/>
                      </a:cxn>
                      <a:cxn ang="0">
                        <a:pos x="72" y="60"/>
                      </a:cxn>
                      <a:cxn ang="0">
                        <a:pos x="72" y="60"/>
                      </a:cxn>
                      <a:cxn ang="0">
                        <a:pos x="76" y="62"/>
                      </a:cxn>
                      <a:cxn ang="0">
                        <a:pos x="80" y="64"/>
                      </a:cxn>
                      <a:cxn ang="0">
                        <a:pos x="86" y="66"/>
                      </a:cxn>
                      <a:cxn ang="0">
                        <a:pos x="90" y="68"/>
                      </a:cxn>
                      <a:cxn ang="0">
                        <a:pos x="90" y="68"/>
                      </a:cxn>
                      <a:cxn ang="0">
                        <a:pos x="94" y="72"/>
                      </a:cxn>
                      <a:cxn ang="0">
                        <a:pos x="96" y="76"/>
                      </a:cxn>
                      <a:cxn ang="0">
                        <a:pos x="98" y="80"/>
                      </a:cxn>
                      <a:cxn ang="0">
                        <a:pos x="100" y="82"/>
                      </a:cxn>
                      <a:cxn ang="0">
                        <a:pos x="100" y="82"/>
                      </a:cxn>
                      <a:cxn ang="0">
                        <a:pos x="100" y="78"/>
                      </a:cxn>
                      <a:cxn ang="0">
                        <a:pos x="100" y="74"/>
                      </a:cxn>
                      <a:cxn ang="0">
                        <a:pos x="94" y="66"/>
                      </a:cxn>
                      <a:cxn ang="0">
                        <a:pos x="86" y="60"/>
                      </a:cxn>
                      <a:cxn ang="0">
                        <a:pos x="78" y="56"/>
                      </a:cxn>
                      <a:cxn ang="0">
                        <a:pos x="78" y="56"/>
                      </a:cxn>
                      <a:cxn ang="0">
                        <a:pos x="78" y="52"/>
                      </a:cxn>
                      <a:cxn ang="0">
                        <a:pos x="74" y="48"/>
                      </a:cxn>
                      <a:cxn ang="0">
                        <a:pos x="64" y="40"/>
                      </a:cxn>
                      <a:cxn ang="0">
                        <a:pos x="52" y="36"/>
                      </a:cxn>
                      <a:cxn ang="0">
                        <a:pos x="42" y="34"/>
                      </a:cxn>
                      <a:cxn ang="0">
                        <a:pos x="42" y="34"/>
                      </a:cxn>
                      <a:cxn ang="0">
                        <a:pos x="42" y="26"/>
                      </a:cxn>
                      <a:cxn ang="0">
                        <a:pos x="40" y="18"/>
                      </a:cxn>
                      <a:cxn ang="0">
                        <a:pos x="36" y="12"/>
                      </a:cxn>
                      <a:cxn ang="0">
                        <a:pos x="30" y="6"/>
                      </a:cxn>
                      <a:cxn ang="0">
                        <a:pos x="24" y="2"/>
                      </a:cxn>
                      <a:cxn ang="0">
                        <a:pos x="16" y="0"/>
                      </a:cxn>
                      <a:cxn ang="0">
                        <a:pos x="8" y="0"/>
                      </a:cxn>
                      <a:cxn ang="0">
                        <a:pos x="2" y="4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100" h="82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8" y="8"/>
                        </a:lnTo>
                        <a:lnTo>
                          <a:pt x="24" y="10"/>
                        </a:lnTo>
                        <a:lnTo>
                          <a:pt x="30" y="12"/>
                        </a:lnTo>
                        <a:lnTo>
                          <a:pt x="34" y="18"/>
                        </a:lnTo>
                        <a:lnTo>
                          <a:pt x="38" y="24"/>
                        </a:lnTo>
                        <a:lnTo>
                          <a:pt x="40" y="32"/>
                        </a:lnTo>
                        <a:lnTo>
                          <a:pt x="40" y="40"/>
                        </a:lnTo>
                        <a:lnTo>
                          <a:pt x="40" y="40"/>
                        </a:lnTo>
                        <a:lnTo>
                          <a:pt x="48" y="40"/>
                        </a:lnTo>
                        <a:lnTo>
                          <a:pt x="56" y="42"/>
                        </a:lnTo>
                        <a:lnTo>
                          <a:pt x="56" y="42"/>
                        </a:lnTo>
                        <a:lnTo>
                          <a:pt x="62" y="46"/>
                        </a:lnTo>
                        <a:lnTo>
                          <a:pt x="66" y="50"/>
                        </a:lnTo>
                        <a:lnTo>
                          <a:pt x="68" y="54"/>
                        </a:lnTo>
                        <a:lnTo>
                          <a:pt x="72" y="60"/>
                        </a:lnTo>
                        <a:lnTo>
                          <a:pt x="72" y="60"/>
                        </a:lnTo>
                        <a:lnTo>
                          <a:pt x="76" y="62"/>
                        </a:lnTo>
                        <a:lnTo>
                          <a:pt x="80" y="64"/>
                        </a:lnTo>
                        <a:lnTo>
                          <a:pt x="86" y="66"/>
                        </a:lnTo>
                        <a:lnTo>
                          <a:pt x="90" y="68"/>
                        </a:lnTo>
                        <a:lnTo>
                          <a:pt x="90" y="68"/>
                        </a:lnTo>
                        <a:lnTo>
                          <a:pt x="94" y="72"/>
                        </a:lnTo>
                        <a:lnTo>
                          <a:pt x="96" y="76"/>
                        </a:lnTo>
                        <a:lnTo>
                          <a:pt x="98" y="80"/>
                        </a:lnTo>
                        <a:lnTo>
                          <a:pt x="100" y="82"/>
                        </a:lnTo>
                        <a:lnTo>
                          <a:pt x="100" y="82"/>
                        </a:lnTo>
                        <a:lnTo>
                          <a:pt x="100" y="78"/>
                        </a:lnTo>
                        <a:lnTo>
                          <a:pt x="100" y="74"/>
                        </a:lnTo>
                        <a:lnTo>
                          <a:pt x="94" y="66"/>
                        </a:lnTo>
                        <a:lnTo>
                          <a:pt x="86" y="60"/>
                        </a:lnTo>
                        <a:lnTo>
                          <a:pt x="78" y="56"/>
                        </a:lnTo>
                        <a:lnTo>
                          <a:pt x="78" y="56"/>
                        </a:lnTo>
                        <a:lnTo>
                          <a:pt x="78" y="52"/>
                        </a:lnTo>
                        <a:lnTo>
                          <a:pt x="74" y="48"/>
                        </a:lnTo>
                        <a:lnTo>
                          <a:pt x="64" y="40"/>
                        </a:lnTo>
                        <a:lnTo>
                          <a:pt x="52" y="36"/>
                        </a:lnTo>
                        <a:lnTo>
                          <a:pt x="42" y="34"/>
                        </a:lnTo>
                        <a:lnTo>
                          <a:pt x="42" y="34"/>
                        </a:lnTo>
                        <a:lnTo>
                          <a:pt x="42" y="26"/>
                        </a:lnTo>
                        <a:lnTo>
                          <a:pt x="40" y="18"/>
                        </a:lnTo>
                        <a:lnTo>
                          <a:pt x="36" y="12"/>
                        </a:lnTo>
                        <a:lnTo>
                          <a:pt x="30" y="6"/>
                        </a:lnTo>
                        <a:lnTo>
                          <a:pt x="24" y="2"/>
                        </a:lnTo>
                        <a:lnTo>
                          <a:pt x="16" y="0"/>
                        </a:lnTo>
                        <a:lnTo>
                          <a:pt x="8" y="0"/>
                        </a:lnTo>
                        <a:lnTo>
                          <a:pt x="2" y="4"/>
                        </a:lnTo>
                        <a:lnTo>
                          <a:pt x="0" y="6"/>
                        </a:lnTo>
                        <a:close/>
                      </a:path>
                    </a:pathLst>
                  </a:custGeom>
                  <a:solidFill>
                    <a:srgbClr val="E3E3E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</p:grpSp>
          <p:sp>
            <p:nvSpPr>
              <p:cNvPr id="253" name="AutoShape 134"/>
              <p:cNvSpPr>
                <a:spLocks noChangeAspect="1" noChangeArrowheads="1" noTextEdit="1"/>
              </p:cNvSpPr>
              <p:nvPr/>
            </p:nvSpPr>
            <p:spPr bwMode="auto">
              <a:xfrm flipH="1">
                <a:off x="2051720" y="3861048"/>
                <a:ext cx="739124" cy="627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254" name="Picture 15" descr="C:\Users\superdroid\Desktop\갈매기\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95736" y="3861048"/>
                <a:ext cx="653428" cy="648072"/>
              </a:xfrm>
              <a:prstGeom prst="rect">
                <a:avLst/>
              </a:prstGeom>
              <a:noFill/>
            </p:spPr>
          </p:pic>
          <p:sp>
            <p:nvSpPr>
              <p:cNvPr id="255" name="Freeform 136"/>
              <p:cNvSpPr>
                <a:spLocks/>
              </p:cNvSpPr>
              <p:nvPr/>
            </p:nvSpPr>
            <p:spPr bwMode="auto">
              <a:xfrm flipH="1">
                <a:off x="2049916" y="4324529"/>
                <a:ext cx="219836" cy="161925"/>
              </a:xfrm>
              <a:custGeom>
                <a:avLst/>
                <a:gdLst/>
                <a:ahLst/>
                <a:cxnLst>
                  <a:cxn ang="0">
                    <a:pos x="368" y="0"/>
                  </a:cxn>
                  <a:cxn ang="0">
                    <a:pos x="368" y="0"/>
                  </a:cxn>
                  <a:cxn ang="0">
                    <a:pos x="368" y="12"/>
                  </a:cxn>
                  <a:cxn ang="0">
                    <a:pos x="370" y="40"/>
                  </a:cxn>
                  <a:cxn ang="0">
                    <a:pos x="370" y="78"/>
                  </a:cxn>
                  <a:cxn ang="0">
                    <a:pos x="366" y="122"/>
                  </a:cxn>
                  <a:cxn ang="0">
                    <a:pos x="360" y="168"/>
                  </a:cxn>
                  <a:cxn ang="0">
                    <a:pos x="356" y="190"/>
                  </a:cxn>
                  <a:cxn ang="0">
                    <a:pos x="350" y="210"/>
                  </a:cxn>
                  <a:cxn ang="0">
                    <a:pos x="344" y="230"/>
                  </a:cxn>
                  <a:cxn ang="0">
                    <a:pos x="334" y="246"/>
                  </a:cxn>
                  <a:cxn ang="0">
                    <a:pos x="324" y="260"/>
                  </a:cxn>
                  <a:cxn ang="0">
                    <a:pos x="312" y="270"/>
                  </a:cxn>
                  <a:cxn ang="0">
                    <a:pos x="312" y="270"/>
                  </a:cxn>
                  <a:cxn ang="0">
                    <a:pos x="306" y="274"/>
                  </a:cxn>
                  <a:cxn ang="0">
                    <a:pos x="298" y="276"/>
                  </a:cxn>
                  <a:cxn ang="0">
                    <a:pos x="290" y="276"/>
                  </a:cxn>
                  <a:cxn ang="0">
                    <a:pos x="280" y="276"/>
                  </a:cxn>
                  <a:cxn ang="0">
                    <a:pos x="260" y="272"/>
                  </a:cxn>
                  <a:cxn ang="0">
                    <a:pos x="238" y="262"/>
                  </a:cxn>
                  <a:cxn ang="0">
                    <a:pos x="216" y="252"/>
                  </a:cxn>
                  <a:cxn ang="0">
                    <a:pos x="192" y="236"/>
                  </a:cxn>
                  <a:cxn ang="0">
                    <a:pos x="166" y="220"/>
                  </a:cxn>
                  <a:cxn ang="0">
                    <a:pos x="142" y="200"/>
                  </a:cxn>
                  <a:cxn ang="0">
                    <a:pos x="96" y="162"/>
                  </a:cxn>
                  <a:cxn ang="0">
                    <a:pos x="56" y="124"/>
                  </a:cxn>
                  <a:cxn ang="0">
                    <a:pos x="24" y="92"/>
                  </a:cxn>
                  <a:cxn ang="0">
                    <a:pos x="8" y="70"/>
                  </a:cxn>
                  <a:cxn ang="0">
                    <a:pos x="8" y="70"/>
                  </a:cxn>
                  <a:cxn ang="0">
                    <a:pos x="2" y="56"/>
                  </a:cxn>
                  <a:cxn ang="0">
                    <a:pos x="0" y="44"/>
                  </a:cxn>
                  <a:cxn ang="0">
                    <a:pos x="2" y="34"/>
                  </a:cxn>
                  <a:cxn ang="0">
                    <a:pos x="4" y="24"/>
                  </a:cxn>
                  <a:cxn ang="0">
                    <a:pos x="8" y="16"/>
                  </a:cxn>
                  <a:cxn ang="0">
                    <a:pos x="14" y="10"/>
                  </a:cxn>
                  <a:cxn ang="0">
                    <a:pos x="18" y="6"/>
                  </a:cxn>
                  <a:cxn ang="0">
                    <a:pos x="230" y="164"/>
                  </a:cxn>
                  <a:cxn ang="0">
                    <a:pos x="230" y="164"/>
                  </a:cxn>
                  <a:cxn ang="0">
                    <a:pos x="222" y="146"/>
                  </a:cxn>
                  <a:cxn ang="0">
                    <a:pos x="208" y="106"/>
                  </a:cxn>
                  <a:cxn ang="0">
                    <a:pos x="202" y="84"/>
                  </a:cxn>
                  <a:cxn ang="0">
                    <a:pos x="198" y="62"/>
                  </a:cxn>
                  <a:cxn ang="0">
                    <a:pos x="198" y="52"/>
                  </a:cxn>
                  <a:cxn ang="0">
                    <a:pos x="198" y="44"/>
                  </a:cxn>
                  <a:cxn ang="0">
                    <a:pos x="202" y="36"/>
                  </a:cxn>
                  <a:cxn ang="0">
                    <a:pos x="206" y="32"/>
                  </a:cxn>
                  <a:cxn ang="0">
                    <a:pos x="206" y="32"/>
                  </a:cxn>
                  <a:cxn ang="0">
                    <a:pos x="212" y="26"/>
                  </a:cxn>
                  <a:cxn ang="0">
                    <a:pos x="220" y="22"/>
                  </a:cxn>
                  <a:cxn ang="0">
                    <a:pos x="242" y="16"/>
                  </a:cxn>
                  <a:cxn ang="0">
                    <a:pos x="268" y="10"/>
                  </a:cxn>
                  <a:cxn ang="0">
                    <a:pos x="296" y="6"/>
                  </a:cxn>
                  <a:cxn ang="0">
                    <a:pos x="346" y="0"/>
                  </a:cxn>
                  <a:cxn ang="0">
                    <a:pos x="368" y="0"/>
                  </a:cxn>
                  <a:cxn ang="0">
                    <a:pos x="368" y="0"/>
                  </a:cxn>
                </a:cxnLst>
                <a:rect l="0" t="0" r="r" b="b"/>
                <a:pathLst>
                  <a:path w="370" h="276">
                    <a:moveTo>
                      <a:pt x="368" y="0"/>
                    </a:moveTo>
                    <a:lnTo>
                      <a:pt x="368" y="0"/>
                    </a:lnTo>
                    <a:lnTo>
                      <a:pt x="368" y="12"/>
                    </a:lnTo>
                    <a:lnTo>
                      <a:pt x="370" y="40"/>
                    </a:lnTo>
                    <a:lnTo>
                      <a:pt x="370" y="78"/>
                    </a:lnTo>
                    <a:lnTo>
                      <a:pt x="366" y="122"/>
                    </a:lnTo>
                    <a:lnTo>
                      <a:pt x="360" y="168"/>
                    </a:lnTo>
                    <a:lnTo>
                      <a:pt x="356" y="190"/>
                    </a:lnTo>
                    <a:lnTo>
                      <a:pt x="350" y="210"/>
                    </a:lnTo>
                    <a:lnTo>
                      <a:pt x="344" y="230"/>
                    </a:lnTo>
                    <a:lnTo>
                      <a:pt x="334" y="246"/>
                    </a:lnTo>
                    <a:lnTo>
                      <a:pt x="324" y="260"/>
                    </a:lnTo>
                    <a:lnTo>
                      <a:pt x="312" y="270"/>
                    </a:lnTo>
                    <a:lnTo>
                      <a:pt x="312" y="270"/>
                    </a:lnTo>
                    <a:lnTo>
                      <a:pt x="306" y="274"/>
                    </a:lnTo>
                    <a:lnTo>
                      <a:pt x="298" y="276"/>
                    </a:lnTo>
                    <a:lnTo>
                      <a:pt x="290" y="276"/>
                    </a:lnTo>
                    <a:lnTo>
                      <a:pt x="280" y="276"/>
                    </a:lnTo>
                    <a:lnTo>
                      <a:pt x="260" y="272"/>
                    </a:lnTo>
                    <a:lnTo>
                      <a:pt x="238" y="262"/>
                    </a:lnTo>
                    <a:lnTo>
                      <a:pt x="216" y="252"/>
                    </a:lnTo>
                    <a:lnTo>
                      <a:pt x="192" y="236"/>
                    </a:lnTo>
                    <a:lnTo>
                      <a:pt x="166" y="220"/>
                    </a:lnTo>
                    <a:lnTo>
                      <a:pt x="142" y="200"/>
                    </a:lnTo>
                    <a:lnTo>
                      <a:pt x="96" y="162"/>
                    </a:lnTo>
                    <a:lnTo>
                      <a:pt x="56" y="124"/>
                    </a:lnTo>
                    <a:lnTo>
                      <a:pt x="24" y="92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2" y="56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4" y="24"/>
                    </a:lnTo>
                    <a:lnTo>
                      <a:pt x="8" y="16"/>
                    </a:lnTo>
                    <a:lnTo>
                      <a:pt x="14" y="10"/>
                    </a:lnTo>
                    <a:lnTo>
                      <a:pt x="18" y="6"/>
                    </a:lnTo>
                    <a:lnTo>
                      <a:pt x="230" y="164"/>
                    </a:lnTo>
                    <a:lnTo>
                      <a:pt x="230" y="164"/>
                    </a:lnTo>
                    <a:lnTo>
                      <a:pt x="222" y="146"/>
                    </a:lnTo>
                    <a:lnTo>
                      <a:pt x="208" y="106"/>
                    </a:lnTo>
                    <a:lnTo>
                      <a:pt x="202" y="84"/>
                    </a:lnTo>
                    <a:lnTo>
                      <a:pt x="198" y="62"/>
                    </a:lnTo>
                    <a:lnTo>
                      <a:pt x="198" y="52"/>
                    </a:lnTo>
                    <a:lnTo>
                      <a:pt x="198" y="44"/>
                    </a:lnTo>
                    <a:lnTo>
                      <a:pt x="202" y="36"/>
                    </a:lnTo>
                    <a:lnTo>
                      <a:pt x="206" y="32"/>
                    </a:lnTo>
                    <a:lnTo>
                      <a:pt x="206" y="32"/>
                    </a:lnTo>
                    <a:lnTo>
                      <a:pt x="212" y="26"/>
                    </a:lnTo>
                    <a:lnTo>
                      <a:pt x="220" y="22"/>
                    </a:lnTo>
                    <a:lnTo>
                      <a:pt x="242" y="16"/>
                    </a:lnTo>
                    <a:lnTo>
                      <a:pt x="268" y="10"/>
                    </a:lnTo>
                    <a:lnTo>
                      <a:pt x="296" y="6"/>
                    </a:lnTo>
                    <a:lnTo>
                      <a:pt x="346" y="0"/>
                    </a:lnTo>
                    <a:lnTo>
                      <a:pt x="368" y="0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6" name="Freeform 137"/>
              <p:cNvSpPr>
                <a:spLocks/>
              </p:cNvSpPr>
              <p:nvPr/>
            </p:nvSpPr>
            <p:spPr bwMode="auto">
              <a:xfrm flipH="1">
                <a:off x="2036845" y="4265861"/>
                <a:ext cx="141408" cy="122030"/>
              </a:xfrm>
              <a:custGeom>
                <a:avLst/>
                <a:gdLst/>
                <a:ahLst/>
                <a:cxnLst>
                  <a:cxn ang="0">
                    <a:pos x="74" y="24"/>
                  </a:cxn>
                  <a:cxn ang="0">
                    <a:pos x="74" y="24"/>
                  </a:cxn>
                  <a:cxn ang="0">
                    <a:pos x="98" y="12"/>
                  </a:cxn>
                  <a:cxn ang="0">
                    <a:pos x="122" y="4"/>
                  </a:cxn>
                  <a:cxn ang="0">
                    <a:pos x="144" y="0"/>
                  </a:cxn>
                  <a:cxn ang="0">
                    <a:pos x="166" y="0"/>
                  </a:cxn>
                  <a:cxn ang="0">
                    <a:pos x="186" y="4"/>
                  </a:cxn>
                  <a:cxn ang="0">
                    <a:pos x="204" y="10"/>
                  </a:cxn>
                  <a:cxn ang="0">
                    <a:pos x="212" y="16"/>
                  </a:cxn>
                  <a:cxn ang="0">
                    <a:pos x="218" y="22"/>
                  </a:cxn>
                  <a:cxn ang="0">
                    <a:pos x="224" y="28"/>
                  </a:cxn>
                  <a:cxn ang="0">
                    <a:pos x="230" y="36"/>
                  </a:cxn>
                  <a:cxn ang="0">
                    <a:pos x="230" y="36"/>
                  </a:cxn>
                  <a:cxn ang="0">
                    <a:pos x="234" y="46"/>
                  </a:cxn>
                  <a:cxn ang="0">
                    <a:pos x="236" y="54"/>
                  </a:cxn>
                  <a:cxn ang="0">
                    <a:pos x="238" y="64"/>
                  </a:cxn>
                  <a:cxn ang="0">
                    <a:pos x="238" y="74"/>
                  </a:cxn>
                  <a:cxn ang="0">
                    <a:pos x="236" y="94"/>
                  </a:cxn>
                  <a:cxn ang="0">
                    <a:pos x="230" y="114"/>
                  </a:cxn>
                  <a:cxn ang="0">
                    <a:pos x="218" y="134"/>
                  </a:cxn>
                  <a:cxn ang="0">
                    <a:pos x="204" y="152"/>
                  </a:cxn>
                  <a:cxn ang="0">
                    <a:pos x="186" y="170"/>
                  </a:cxn>
                  <a:cxn ang="0">
                    <a:pos x="164" y="184"/>
                  </a:cxn>
                  <a:cxn ang="0">
                    <a:pos x="164" y="184"/>
                  </a:cxn>
                  <a:cxn ang="0">
                    <a:pos x="142" y="196"/>
                  </a:cxn>
                  <a:cxn ang="0">
                    <a:pos x="118" y="204"/>
                  </a:cxn>
                  <a:cxn ang="0">
                    <a:pos x="96" y="208"/>
                  </a:cxn>
                  <a:cxn ang="0">
                    <a:pos x="74" y="208"/>
                  </a:cxn>
                  <a:cxn ang="0">
                    <a:pos x="54" y="204"/>
                  </a:cxn>
                  <a:cxn ang="0">
                    <a:pos x="36" y="198"/>
                  </a:cxn>
                  <a:cxn ang="0">
                    <a:pos x="28" y="192"/>
                  </a:cxn>
                  <a:cxn ang="0">
                    <a:pos x="20" y="186"/>
                  </a:cxn>
                  <a:cxn ang="0">
                    <a:pos x="14" y="180"/>
                  </a:cxn>
                  <a:cxn ang="0">
                    <a:pos x="10" y="172"/>
                  </a:cxn>
                  <a:cxn ang="0">
                    <a:pos x="10" y="172"/>
                  </a:cxn>
                  <a:cxn ang="0">
                    <a:pos x="6" y="162"/>
                  </a:cxn>
                  <a:cxn ang="0">
                    <a:pos x="2" y="154"/>
                  </a:cxn>
                  <a:cxn ang="0">
                    <a:pos x="0" y="144"/>
                  </a:cxn>
                  <a:cxn ang="0">
                    <a:pos x="0" y="134"/>
                  </a:cxn>
                  <a:cxn ang="0">
                    <a:pos x="4" y="114"/>
                  </a:cxn>
                  <a:cxn ang="0">
                    <a:pos x="10" y="94"/>
                  </a:cxn>
                  <a:cxn ang="0">
                    <a:pos x="20" y="74"/>
                  </a:cxn>
                  <a:cxn ang="0">
                    <a:pos x="36" y="56"/>
                  </a:cxn>
                  <a:cxn ang="0">
                    <a:pos x="54" y="38"/>
                  </a:cxn>
                  <a:cxn ang="0">
                    <a:pos x="74" y="24"/>
                  </a:cxn>
                  <a:cxn ang="0">
                    <a:pos x="74" y="24"/>
                  </a:cxn>
                </a:cxnLst>
                <a:rect l="0" t="0" r="r" b="b"/>
                <a:pathLst>
                  <a:path w="238" h="208">
                    <a:moveTo>
                      <a:pt x="74" y="24"/>
                    </a:moveTo>
                    <a:lnTo>
                      <a:pt x="74" y="24"/>
                    </a:lnTo>
                    <a:lnTo>
                      <a:pt x="98" y="12"/>
                    </a:lnTo>
                    <a:lnTo>
                      <a:pt x="122" y="4"/>
                    </a:lnTo>
                    <a:lnTo>
                      <a:pt x="144" y="0"/>
                    </a:lnTo>
                    <a:lnTo>
                      <a:pt x="166" y="0"/>
                    </a:lnTo>
                    <a:lnTo>
                      <a:pt x="186" y="4"/>
                    </a:lnTo>
                    <a:lnTo>
                      <a:pt x="204" y="10"/>
                    </a:lnTo>
                    <a:lnTo>
                      <a:pt x="212" y="16"/>
                    </a:lnTo>
                    <a:lnTo>
                      <a:pt x="218" y="22"/>
                    </a:lnTo>
                    <a:lnTo>
                      <a:pt x="224" y="28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34" y="46"/>
                    </a:lnTo>
                    <a:lnTo>
                      <a:pt x="236" y="54"/>
                    </a:lnTo>
                    <a:lnTo>
                      <a:pt x="238" y="64"/>
                    </a:lnTo>
                    <a:lnTo>
                      <a:pt x="238" y="74"/>
                    </a:lnTo>
                    <a:lnTo>
                      <a:pt x="236" y="94"/>
                    </a:lnTo>
                    <a:lnTo>
                      <a:pt x="230" y="114"/>
                    </a:lnTo>
                    <a:lnTo>
                      <a:pt x="218" y="134"/>
                    </a:lnTo>
                    <a:lnTo>
                      <a:pt x="204" y="152"/>
                    </a:lnTo>
                    <a:lnTo>
                      <a:pt x="186" y="170"/>
                    </a:lnTo>
                    <a:lnTo>
                      <a:pt x="164" y="184"/>
                    </a:lnTo>
                    <a:lnTo>
                      <a:pt x="164" y="184"/>
                    </a:lnTo>
                    <a:lnTo>
                      <a:pt x="142" y="196"/>
                    </a:lnTo>
                    <a:lnTo>
                      <a:pt x="118" y="204"/>
                    </a:lnTo>
                    <a:lnTo>
                      <a:pt x="96" y="208"/>
                    </a:lnTo>
                    <a:lnTo>
                      <a:pt x="74" y="208"/>
                    </a:lnTo>
                    <a:lnTo>
                      <a:pt x="54" y="204"/>
                    </a:lnTo>
                    <a:lnTo>
                      <a:pt x="36" y="198"/>
                    </a:lnTo>
                    <a:lnTo>
                      <a:pt x="28" y="192"/>
                    </a:lnTo>
                    <a:lnTo>
                      <a:pt x="20" y="186"/>
                    </a:lnTo>
                    <a:lnTo>
                      <a:pt x="14" y="180"/>
                    </a:lnTo>
                    <a:lnTo>
                      <a:pt x="10" y="172"/>
                    </a:lnTo>
                    <a:lnTo>
                      <a:pt x="10" y="172"/>
                    </a:lnTo>
                    <a:lnTo>
                      <a:pt x="6" y="162"/>
                    </a:lnTo>
                    <a:lnTo>
                      <a:pt x="2" y="154"/>
                    </a:lnTo>
                    <a:lnTo>
                      <a:pt x="0" y="144"/>
                    </a:lnTo>
                    <a:lnTo>
                      <a:pt x="0" y="134"/>
                    </a:lnTo>
                    <a:lnTo>
                      <a:pt x="4" y="114"/>
                    </a:lnTo>
                    <a:lnTo>
                      <a:pt x="10" y="94"/>
                    </a:lnTo>
                    <a:lnTo>
                      <a:pt x="20" y="74"/>
                    </a:lnTo>
                    <a:lnTo>
                      <a:pt x="36" y="56"/>
                    </a:lnTo>
                    <a:lnTo>
                      <a:pt x="54" y="38"/>
                    </a:lnTo>
                    <a:lnTo>
                      <a:pt x="74" y="24"/>
                    </a:lnTo>
                    <a:lnTo>
                      <a:pt x="74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7" name="Freeform 138"/>
              <p:cNvSpPr>
                <a:spLocks/>
              </p:cNvSpPr>
              <p:nvPr/>
            </p:nvSpPr>
            <p:spPr bwMode="auto">
              <a:xfrm flipH="1">
                <a:off x="2047539" y="4268207"/>
                <a:ext cx="129525" cy="106777"/>
              </a:xfrm>
              <a:custGeom>
                <a:avLst/>
                <a:gdLst/>
                <a:ahLst/>
                <a:cxnLst>
                  <a:cxn ang="0">
                    <a:pos x="68" y="22"/>
                  </a:cxn>
                  <a:cxn ang="0">
                    <a:pos x="68" y="22"/>
                  </a:cxn>
                  <a:cxn ang="0">
                    <a:pos x="90" y="12"/>
                  </a:cxn>
                  <a:cxn ang="0">
                    <a:pos x="112" y="4"/>
                  </a:cxn>
                  <a:cxn ang="0">
                    <a:pos x="132" y="0"/>
                  </a:cxn>
                  <a:cxn ang="0">
                    <a:pos x="152" y="0"/>
                  </a:cxn>
                  <a:cxn ang="0">
                    <a:pos x="170" y="4"/>
                  </a:cxn>
                  <a:cxn ang="0">
                    <a:pos x="186" y="10"/>
                  </a:cxn>
                  <a:cxn ang="0">
                    <a:pos x="200" y="20"/>
                  </a:cxn>
                  <a:cxn ang="0">
                    <a:pos x="206" y="26"/>
                  </a:cxn>
                  <a:cxn ang="0">
                    <a:pos x="210" y="34"/>
                  </a:cxn>
                  <a:cxn ang="0">
                    <a:pos x="210" y="34"/>
                  </a:cxn>
                  <a:cxn ang="0">
                    <a:pos x="214" y="40"/>
                  </a:cxn>
                  <a:cxn ang="0">
                    <a:pos x="216" y="48"/>
                  </a:cxn>
                  <a:cxn ang="0">
                    <a:pos x="218" y="66"/>
                  </a:cxn>
                  <a:cxn ang="0">
                    <a:pos x="216" y="82"/>
                  </a:cxn>
                  <a:cxn ang="0">
                    <a:pos x="210" y="100"/>
                  </a:cxn>
                  <a:cxn ang="0">
                    <a:pos x="200" y="118"/>
                  </a:cxn>
                  <a:cxn ang="0">
                    <a:pos x="186" y="134"/>
                  </a:cxn>
                  <a:cxn ang="0">
                    <a:pos x="170" y="148"/>
                  </a:cxn>
                  <a:cxn ang="0">
                    <a:pos x="150" y="162"/>
                  </a:cxn>
                  <a:cxn ang="0">
                    <a:pos x="150" y="162"/>
                  </a:cxn>
                  <a:cxn ang="0">
                    <a:pos x="130" y="172"/>
                  </a:cxn>
                  <a:cxn ang="0">
                    <a:pos x="108" y="180"/>
                  </a:cxn>
                  <a:cxn ang="0">
                    <a:pos x="88" y="182"/>
                  </a:cxn>
                  <a:cxn ang="0">
                    <a:pos x="68" y="182"/>
                  </a:cxn>
                  <a:cxn ang="0">
                    <a:pos x="48" y="180"/>
                  </a:cxn>
                  <a:cxn ang="0">
                    <a:pos x="32" y="174"/>
                  </a:cxn>
                  <a:cxn ang="0">
                    <a:pos x="20" y="164"/>
                  </a:cxn>
                  <a:cxn ang="0">
                    <a:pos x="14" y="158"/>
                  </a:cxn>
                  <a:cxn ang="0">
                    <a:pos x="8" y="150"/>
                  </a:cxn>
                  <a:cxn ang="0">
                    <a:pos x="8" y="150"/>
                  </a:cxn>
                  <a:cxn ang="0">
                    <a:pos x="6" y="144"/>
                  </a:cxn>
                  <a:cxn ang="0">
                    <a:pos x="2" y="136"/>
                  </a:cxn>
                  <a:cxn ang="0">
                    <a:pos x="0" y="118"/>
                  </a:cxn>
                  <a:cxn ang="0">
                    <a:pos x="4" y="102"/>
                  </a:cxn>
                  <a:cxn ang="0">
                    <a:pos x="10" y="84"/>
                  </a:cxn>
                  <a:cxn ang="0">
                    <a:pos x="20" y="66"/>
                  </a:cxn>
                  <a:cxn ang="0">
                    <a:pos x="32" y="50"/>
                  </a:cxn>
                  <a:cxn ang="0">
                    <a:pos x="50" y="34"/>
                  </a:cxn>
                  <a:cxn ang="0">
                    <a:pos x="68" y="22"/>
                  </a:cxn>
                  <a:cxn ang="0">
                    <a:pos x="68" y="22"/>
                  </a:cxn>
                </a:cxnLst>
                <a:rect l="0" t="0" r="r" b="b"/>
                <a:pathLst>
                  <a:path w="218" h="182">
                    <a:moveTo>
                      <a:pt x="68" y="22"/>
                    </a:moveTo>
                    <a:lnTo>
                      <a:pt x="68" y="22"/>
                    </a:lnTo>
                    <a:lnTo>
                      <a:pt x="90" y="12"/>
                    </a:lnTo>
                    <a:lnTo>
                      <a:pt x="112" y="4"/>
                    </a:lnTo>
                    <a:lnTo>
                      <a:pt x="132" y="0"/>
                    </a:lnTo>
                    <a:lnTo>
                      <a:pt x="152" y="0"/>
                    </a:lnTo>
                    <a:lnTo>
                      <a:pt x="170" y="4"/>
                    </a:lnTo>
                    <a:lnTo>
                      <a:pt x="186" y="10"/>
                    </a:lnTo>
                    <a:lnTo>
                      <a:pt x="200" y="20"/>
                    </a:lnTo>
                    <a:lnTo>
                      <a:pt x="206" y="26"/>
                    </a:lnTo>
                    <a:lnTo>
                      <a:pt x="210" y="34"/>
                    </a:lnTo>
                    <a:lnTo>
                      <a:pt x="210" y="34"/>
                    </a:lnTo>
                    <a:lnTo>
                      <a:pt x="214" y="40"/>
                    </a:lnTo>
                    <a:lnTo>
                      <a:pt x="216" y="48"/>
                    </a:lnTo>
                    <a:lnTo>
                      <a:pt x="218" y="66"/>
                    </a:lnTo>
                    <a:lnTo>
                      <a:pt x="216" y="82"/>
                    </a:lnTo>
                    <a:lnTo>
                      <a:pt x="210" y="100"/>
                    </a:lnTo>
                    <a:lnTo>
                      <a:pt x="200" y="118"/>
                    </a:lnTo>
                    <a:lnTo>
                      <a:pt x="186" y="134"/>
                    </a:lnTo>
                    <a:lnTo>
                      <a:pt x="170" y="148"/>
                    </a:lnTo>
                    <a:lnTo>
                      <a:pt x="150" y="162"/>
                    </a:lnTo>
                    <a:lnTo>
                      <a:pt x="150" y="162"/>
                    </a:lnTo>
                    <a:lnTo>
                      <a:pt x="130" y="172"/>
                    </a:lnTo>
                    <a:lnTo>
                      <a:pt x="108" y="180"/>
                    </a:lnTo>
                    <a:lnTo>
                      <a:pt x="88" y="182"/>
                    </a:lnTo>
                    <a:lnTo>
                      <a:pt x="68" y="182"/>
                    </a:lnTo>
                    <a:lnTo>
                      <a:pt x="48" y="180"/>
                    </a:lnTo>
                    <a:lnTo>
                      <a:pt x="32" y="174"/>
                    </a:lnTo>
                    <a:lnTo>
                      <a:pt x="20" y="164"/>
                    </a:lnTo>
                    <a:lnTo>
                      <a:pt x="14" y="158"/>
                    </a:lnTo>
                    <a:lnTo>
                      <a:pt x="8" y="150"/>
                    </a:lnTo>
                    <a:lnTo>
                      <a:pt x="8" y="150"/>
                    </a:lnTo>
                    <a:lnTo>
                      <a:pt x="6" y="144"/>
                    </a:lnTo>
                    <a:lnTo>
                      <a:pt x="2" y="136"/>
                    </a:lnTo>
                    <a:lnTo>
                      <a:pt x="0" y="118"/>
                    </a:lnTo>
                    <a:lnTo>
                      <a:pt x="4" y="102"/>
                    </a:lnTo>
                    <a:lnTo>
                      <a:pt x="10" y="84"/>
                    </a:lnTo>
                    <a:lnTo>
                      <a:pt x="20" y="66"/>
                    </a:lnTo>
                    <a:lnTo>
                      <a:pt x="32" y="50"/>
                    </a:lnTo>
                    <a:lnTo>
                      <a:pt x="50" y="34"/>
                    </a:lnTo>
                    <a:lnTo>
                      <a:pt x="68" y="22"/>
                    </a:lnTo>
                    <a:lnTo>
                      <a:pt x="68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8" name="Freeform 224"/>
              <p:cNvSpPr>
                <a:spLocks/>
              </p:cNvSpPr>
              <p:nvPr/>
            </p:nvSpPr>
            <p:spPr bwMode="auto">
              <a:xfrm flipH="1">
                <a:off x="2067740" y="4019453"/>
                <a:ext cx="278063" cy="346144"/>
              </a:xfrm>
              <a:custGeom>
                <a:avLst/>
                <a:gdLst/>
                <a:ahLst/>
                <a:cxnLst>
                  <a:cxn ang="0">
                    <a:pos x="246" y="578"/>
                  </a:cxn>
                  <a:cxn ang="0">
                    <a:pos x="214" y="588"/>
                  </a:cxn>
                  <a:cxn ang="0">
                    <a:pos x="154" y="580"/>
                  </a:cxn>
                  <a:cxn ang="0">
                    <a:pos x="108" y="556"/>
                  </a:cxn>
                  <a:cxn ang="0">
                    <a:pos x="46" y="514"/>
                  </a:cxn>
                  <a:cxn ang="0">
                    <a:pos x="28" y="494"/>
                  </a:cxn>
                  <a:cxn ang="0">
                    <a:pos x="22" y="476"/>
                  </a:cxn>
                  <a:cxn ang="0">
                    <a:pos x="26" y="450"/>
                  </a:cxn>
                  <a:cxn ang="0">
                    <a:pos x="22" y="434"/>
                  </a:cxn>
                  <a:cxn ang="0">
                    <a:pos x="8" y="392"/>
                  </a:cxn>
                  <a:cxn ang="0">
                    <a:pos x="12" y="366"/>
                  </a:cxn>
                  <a:cxn ang="0">
                    <a:pos x="10" y="362"/>
                  </a:cxn>
                  <a:cxn ang="0">
                    <a:pos x="0" y="344"/>
                  </a:cxn>
                  <a:cxn ang="0">
                    <a:pos x="2" y="330"/>
                  </a:cxn>
                  <a:cxn ang="0">
                    <a:pos x="34" y="288"/>
                  </a:cxn>
                  <a:cxn ang="0">
                    <a:pos x="20" y="276"/>
                  </a:cxn>
                  <a:cxn ang="0">
                    <a:pos x="14" y="254"/>
                  </a:cxn>
                  <a:cxn ang="0">
                    <a:pos x="24" y="232"/>
                  </a:cxn>
                  <a:cxn ang="0">
                    <a:pos x="68" y="196"/>
                  </a:cxn>
                  <a:cxn ang="0">
                    <a:pos x="116" y="184"/>
                  </a:cxn>
                  <a:cxn ang="0">
                    <a:pos x="162" y="182"/>
                  </a:cxn>
                  <a:cxn ang="0">
                    <a:pos x="176" y="192"/>
                  </a:cxn>
                  <a:cxn ang="0">
                    <a:pos x="186" y="204"/>
                  </a:cxn>
                  <a:cxn ang="0">
                    <a:pos x="204" y="202"/>
                  </a:cxn>
                  <a:cxn ang="0">
                    <a:pos x="252" y="178"/>
                  </a:cxn>
                  <a:cxn ang="0">
                    <a:pos x="254" y="126"/>
                  </a:cxn>
                  <a:cxn ang="0">
                    <a:pos x="262" y="66"/>
                  </a:cxn>
                  <a:cxn ang="0">
                    <a:pos x="304" y="12"/>
                  </a:cxn>
                  <a:cxn ang="0">
                    <a:pos x="330" y="0"/>
                  </a:cxn>
                  <a:cxn ang="0">
                    <a:pos x="370" y="6"/>
                  </a:cxn>
                  <a:cxn ang="0">
                    <a:pos x="384" y="22"/>
                  </a:cxn>
                  <a:cxn ang="0">
                    <a:pos x="384" y="30"/>
                  </a:cxn>
                  <a:cxn ang="0">
                    <a:pos x="366" y="52"/>
                  </a:cxn>
                  <a:cxn ang="0">
                    <a:pos x="354" y="72"/>
                  </a:cxn>
                  <a:cxn ang="0">
                    <a:pos x="352" y="96"/>
                  </a:cxn>
                  <a:cxn ang="0">
                    <a:pos x="368" y="158"/>
                  </a:cxn>
                  <a:cxn ang="0">
                    <a:pos x="394" y="214"/>
                  </a:cxn>
                  <a:cxn ang="0">
                    <a:pos x="420" y="246"/>
                  </a:cxn>
                  <a:cxn ang="0">
                    <a:pos x="458" y="332"/>
                  </a:cxn>
                  <a:cxn ang="0">
                    <a:pos x="468" y="420"/>
                  </a:cxn>
                  <a:cxn ang="0">
                    <a:pos x="460" y="462"/>
                  </a:cxn>
                  <a:cxn ang="0">
                    <a:pos x="432" y="500"/>
                  </a:cxn>
                  <a:cxn ang="0">
                    <a:pos x="394" y="524"/>
                  </a:cxn>
                  <a:cxn ang="0">
                    <a:pos x="318" y="548"/>
                  </a:cxn>
                  <a:cxn ang="0">
                    <a:pos x="258" y="572"/>
                  </a:cxn>
                </a:cxnLst>
                <a:rect l="0" t="0" r="r" b="b"/>
                <a:pathLst>
                  <a:path w="468" h="590">
                    <a:moveTo>
                      <a:pt x="258" y="572"/>
                    </a:moveTo>
                    <a:lnTo>
                      <a:pt x="258" y="572"/>
                    </a:lnTo>
                    <a:lnTo>
                      <a:pt x="246" y="578"/>
                    </a:lnTo>
                    <a:lnTo>
                      <a:pt x="236" y="582"/>
                    </a:lnTo>
                    <a:lnTo>
                      <a:pt x="224" y="586"/>
                    </a:lnTo>
                    <a:lnTo>
                      <a:pt x="214" y="588"/>
                    </a:lnTo>
                    <a:lnTo>
                      <a:pt x="192" y="590"/>
                    </a:lnTo>
                    <a:lnTo>
                      <a:pt x="172" y="586"/>
                    </a:lnTo>
                    <a:lnTo>
                      <a:pt x="154" y="580"/>
                    </a:lnTo>
                    <a:lnTo>
                      <a:pt x="138" y="572"/>
                    </a:lnTo>
                    <a:lnTo>
                      <a:pt x="108" y="556"/>
                    </a:lnTo>
                    <a:lnTo>
                      <a:pt x="108" y="556"/>
                    </a:lnTo>
                    <a:lnTo>
                      <a:pt x="76" y="536"/>
                    </a:lnTo>
                    <a:lnTo>
                      <a:pt x="60" y="526"/>
                    </a:lnTo>
                    <a:lnTo>
                      <a:pt x="46" y="514"/>
                    </a:lnTo>
                    <a:lnTo>
                      <a:pt x="46" y="514"/>
                    </a:lnTo>
                    <a:lnTo>
                      <a:pt x="36" y="504"/>
                    </a:lnTo>
                    <a:lnTo>
                      <a:pt x="28" y="494"/>
                    </a:lnTo>
                    <a:lnTo>
                      <a:pt x="24" y="484"/>
                    </a:lnTo>
                    <a:lnTo>
                      <a:pt x="22" y="476"/>
                    </a:lnTo>
                    <a:lnTo>
                      <a:pt x="22" y="476"/>
                    </a:lnTo>
                    <a:lnTo>
                      <a:pt x="22" y="462"/>
                    </a:lnTo>
                    <a:lnTo>
                      <a:pt x="24" y="454"/>
                    </a:lnTo>
                    <a:lnTo>
                      <a:pt x="26" y="450"/>
                    </a:lnTo>
                    <a:lnTo>
                      <a:pt x="28" y="450"/>
                    </a:lnTo>
                    <a:lnTo>
                      <a:pt x="28" y="450"/>
                    </a:lnTo>
                    <a:lnTo>
                      <a:pt x="22" y="434"/>
                    </a:lnTo>
                    <a:lnTo>
                      <a:pt x="10" y="400"/>
                    </a:lnTo>
                    <a:lnTo>
                      <a:pt x="10" y="400"/>
                    </a:lnTo>
                    <a:lnTo>
                      <a:pt x="8" y="392"/>
                    </a:lnTo>
                    <a:lnTo>
                      <a:pt x="8" y="386"/>
                    </a:lnTo>
                    <a:lnTo>
                      <a:pt x="10" y="374"/>
                    </a:lnTo>
                    <a:lnTo>
                      <a:pt x="12" y="366"/>
                    </a:lnTo>
                    <a:lnTo>
                      <a:pt x="14" y="364"/>
                    </a:lnTo>
                    <a:lnTo>
                      <a:pt x="14" y="364"/>
                    </a:lnTo>
                    <a:lnTo>
                      <a:pt x="10" y="362"/>
                    </a:lnTo>
                    <a:lnTo>
                      <a:pt x="4" y="356"/>
                    </a:lnTo>
                    <a:lnTo>
                      <a:pt x="0" y="350"/>
                    </a:lnTo>
                    <a:lnTo>
                      <a:pt x="0" y="344"/>
                    </a:lnTo>
                    <a:lnTo>
                      <a:pt x="0" y="338"/>
                    </a:lnTo>
                    <a:lnTo>
                      <a:pt x="2" y="330"/>
                    </a:lnTo>
                    <a:lnTo>
                      <a:pt x="2" y="330"/>
                    </a:lnTo>
                    <a:lnTo>
                      <a:pt x="12" y="314"/>
                    </a:lnTo>
                    <a:lnTo>
                      <a:pt x="22" y="300"/>
                    </a:lnTo>
                    <a:lnTo>
                      <a:pt x="34" y="288"/>
                    </a:lnTo>
                    <a:lnTo>
                      <a:pt x="34" y="288"/>
                    </a:lnTo>
                    <a:lnTo>
                      <a:pt x="26" y="282"/>
                    </a:lnTo>
                    <a:lnTo>
                      <a:pt x="20" y="276"/>
                    </a:lnTo>
                    <a:lnTo>
                      <a:pt x="16" y="268"/>
                    </a:lnTo>
                    <a:lnTo>
                      <a:pt x="14" y="262"/>
                    </a:lnTo>
                    <a:lnTo>
                      <a:pt x="14" y="254"/>
                    </a:lnTo>
                    <a:lnTo>
                      <a:pt x="16" y="246"/>
                    </a:lnTo>
                    <a:lnTo>
                      <a:pt x="20" y="238"/>
                    </a:lnTo>
                    <a:lnTo>
                      <a:pt x="24" y="232"/>
                    </a:lnTo>
                    <a:lnTo>
                      <a:pt x="36" y="218"/>
                    </a:lnTo>
                    <a:lnTo>
                      <a:pt x="52" y="206"/>
                    </a:lnTo>
                    <a:lnTo>
                      <a:pt x="68" y="196"/>
                    </a:lnTo>
                    <a:lnTo>
                      <a:pt x="84" y="190"/>
                    </a:lnTo>
                    <a:lnTo>
                      <a:pt x="84" y="190"/>
                    </a:lnTo>
                    <a:lnTo>
                      <a:pt x="116" y="184"/>
                    </a:lnTo>
                    <a:lnTo>
                      <a:pt x="140" y="182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68" y="184"/>
                    </a:lnTo>
                    <a:lnTo>
                      <a:pt x="172" y="186"/>
                    </a:lnTo>
                    <a:lnTo>
                      <a:pt x="176" y="192"/>
                    </a:lnTo>
                    <a:lnTo>
                      <a:pt x="180" y="198"/>
                    </a:lnTo>
                    <a:lnTo>
                      <a:pt x="182" y="202"/>
                    </a:lnTo>
                    <a:lnTo>
                      <a:pt x="186" y="204"/>
                    </a:lnTo>
                    <a:lnTo>
                      <a:pt x="186" y="204"/>
                    </a:lnTo>
                    <a:lnTo>
                      <a:pt x="194" y="204"/>
                    </a:lnTo>
                    <a:lnTo>
                      <a:pt x="204" y="202"/>
                    </a:lnTo>
                    <a:lnTo>
                      <a:pt x="226" y="194"/>
                    </a:lnTo>
                    <a:lnTo>
                      <a:pt x="246" y="182"/>
                    </a:lnTo>
                    <a:lnTo>
                      <a:pt x="252" y="178"/>
                    </a:lnTo>
                    <a:lnTo>
                      <a:pt x="254" y="174"/>
                    </a:lnTo>
                    <a:lnTo>
                      <a:pt x="254" y="174"/>
                    </a:lnTo>
                    <a:lnTo>
                      <a:pt x="254" y="126"/>
                    </a:lnTo>
                    <a:lnTo>
                      <a:pt x="254" y="104"/>
                    </a:lnTo>
                    <a:lnTo>
                      <a:pt x="258" y="86"/>
                    </a:lnTo>
                    <a:lnTo>
                      <a:pt x="262" y="66"/>
                    </a:lnTo>
                    <a:lnTo>
                      <a:pt x="270" y="48"/>
                    </a:lnTo>
                    <a:lnTo>
                      <a:pt x="284" y="30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16" y="4"/>
                    </a:lnTo>
                    <a:lnTo>
                      <a:pt x="330" y="0"/>
                    </a:lnTo>
                    <a:lnTo>
                      <a:pt x="344" y="0"/>
                    </a:lnTo>
                    <a:lnTo>
                      <a:pt x="358" y="2"/>
                    </a:lnTo>
                    <a:lnTo>
                      <a:pt x="370" y="6"/>
                    </a:lnTo>
                    <a:lnTo>
                      <a:pt x="380" y="12"/>
                    </a:lnTo>
                    <a:lnTo>
                      <a:pt x="382" y="16"/>
                    </a:lnTo>
                    <a:lnTo>
                      <a:pt x="384" y="22"/>
                    </a:lnTo>
                    <a:lnTo>
                      <a:pt x="384" y="26"/>
                    </a:lnTo>
                    <a:lnTo>
                      <a:pt x="384" y="30"/>
                    </a:lnTo>
                    <a:lnTo>
                      <a:pt x="384" y="30"/>
                    </a:lnTo>
                    <a:lnTo>
                      <a:pt x="380" y="38"/>
                    </a:lnTo>
                    <a:lnTo>
                      <a:pt x="376" y="44"/>
                    </a:lnTo>
                    <a:lnTo>
                      <a:pt x="366" y="52"/>
                    </a:lnTo>
                    <a:lnTo>
                      <a:pt x="362" y="56"/>
                    </a:lnTo>
                    <a:lnTo>
                      <a:pt x="358" y="62"/>
                    </a:lnTo>
                    <a:lnTo>
                      <a:pt x="354" y="72"/>
                    </a:lnTo>
                    <a:lnTo>
                      <a:pt x="352" y="84"/>
                    </a:lnTo>
                    <a:lnTo>
                      <a:pt x="352" y="84"/>
                    </a:lnTo>
                    <a:lnTo>
                      <a:pt x="352" y="96"/>
                    </a:lnTo>
                    <a:lnTo>
                      <a:pt x="354" y="114"/>
                    </a:lnTo>
                    <a:lnTo>
                      <a:pt x="360" y="134"/>
                    </a:lnTo>
                    <a:lnTo>
                      <a:pt x="368" y="158"/>
                    </a:lnTo>
                    <a:lnTo>
                      <a:pt x="376" y="180"/>
                    </a:lnTo>
                    <a:lnTo>
                      <a:pt x="386" y="198"/>
                    </a:lnTo>
                    <a:lnTo>
                      <a:pt x="394" y="214"/>
                    </a:lnTo>
                    <a:lnTo>
                      <a:pt x="400" y="220"/>
                    </a:lnTo>
                    <a:lnTo>
                      <a:pt x="400" y="220"/>
                    </a:lnTo>
                    <a:lnTo>
                      <a:pt x="420" y="246"/>
                    </a:lnTo>
                    <a:lnTo>
                      <a:pt x="436" y="274"/>
                    </a:lnTo>
                    <a:lnTo>
                      <a:pt x="450" y="302"/>
                    </a:lnTo>
                    <a:lnTo>
                      <a:pt x="458" y="332"/>
                    </a:lnTo>
                    <a:lnTo>
                      <a:pt x="464" y="362"/>
                    </a:lnTo>
                    <a:lnTo>
                      <a:pt x="468" y="392"/>
                    </a:lnTo>
                    <a:lnTo>
                      <a:pt x="468" y="420"/>
                    </a:lnTo>
                    <a:lnTo>
                      <a:pt x="464" y="446"/>
                    </a:lnTo>
                    <a:lnTo>
                      <a:pt x="464" y="446"/>
                    </a:lnTo>
                    <a:lnTo>
                      <a:pt x="460" y="462"/>
                    </a:lnTo>
                    <a:lnTo>
                      <a:pt x="452" y="478"/>
                    </a:lnTo>
                    <a:lnTo>
                      <a:pt x="444" y="490"/>
                    </a:lnTo>
                    <a:lnTo>
                      <a:pt x="432" y="500"/>
                    </a:lnTo>
                    <a:lnTo>
                      <a:pt x="422" y="510"/>
                    </a:lnTo>
                    <a:lnTo>
                      <a:pt x="408" y="518"/>
                    </a:lnTo>
                    <a:lnTo>
                      <a:pt x="394" y="524"/>
                    </a:lnTo>
                    <a:lnTo>
                      <a:pt x="380" y="530"/>
                    </a:lnTo>
                    <a:lnTo>
                      <a:pt x="348" y="538"/>
                    </a:lnTo>
                    <a:lnTo>
                      <a:pt x="318" y="548"/>
                    </a:lnTo>
                    <a:lnTo>
                      <a:pt x="286" y="558"/>
                    </a:lnTo>
                    <a:lnTo>
                      <a:pt x="272" y="564"/>
                    </a:lnTo>
                    <a:lnTo>
                      <a:pt x="258" y="572"/>
                    </a:lnTo>
                    <a:lnTo>
                      <a:pt x="258" y="5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9" name="Freeform 225"/>
              <p:cNvSpPr>
                <a:spLocks noEditPoints="1"/>
              </p:cNvSpPr>
              <p:nvPr/>
            </p:nvSpPr>
            <p:spPr bwMode="auto">
              <a:xfrm flipH="1">
                <a:off x="2060611" y="4012413"/>
                <a:ext cx="292323" cy="360225"/>
              </a:xfrm>
              <a:custGeom>
                <a:avLst/>
                <a:gdLst/>
                <a:ahLst/>
                <a:cxnLst>
                  <a:cxn ang="0">
                    <a:pos x="270" y="60"/>
                  </a:cxn>
                  <a:cxn ang="0">
                    <a:pos x="254" y="140"/>
                  </a:cxn>
                  <a:cxn ang="0">
                    <a:pos x="244" y="190"/>
                  </a:cxn>
                  <a:cxn ang="0">
                    <a:pos x="202" y="204"/>
                  </a:cxn>
                  <a:cxn ang="0">
                    <a:pos x="186" y="186"/>
                  </a:cxn>
                  <a:cxn ang="0">
                    <a:pos x="92" y="190"/>
                  </a:cxn>
                  <a:cxn ang="0">
                    <a:pos x="44" y="218"/>
                  </a:cxn>
                  <a:cxn ang="0">
                    <a:pos x="14" y="264"/>
                  </a:cxn>
                  <a:cxn ang="0">
                    <a:pos x="20" y="294"/>
                  </a:cxn>
                  <a:cxn ang="0">
                    <a:pos x="4" y="336"/>
                  </a:cxn>
                  <a:cxn ang="0">
                    <a:pos x="2" y="368"/>
                  </a:cxn>
                  <a:cxn ang="0">
                    <a:pos x="8" y="398"/>
                  </a:cxn>
                  <a:cxn ang="0">
                    <a:pos x="18" y="440"/>
                  </a:cxn>
                  <a:cxn ang="0">
                    <a:pos x="22" y="482"/>
                  </a:cxn>
                  <a:cxn ang="0">
                    <a:pos x="38" y="524"/>
                  </a:cxn>
                  <a:cxn ang="0">
                    <a:pos x="122" y="584"/>
                  </a:cxn>
                  <a:cxn ang="0">
                    <a:pos x="208" y="614"/>
                  </a:cxn>
                  <a:cxn ang="0">
                    <a:pos x="278" y="594"/>
                  </a:cxn>
                  <a:cxn ang="0">
                    <a:pos x="354" y="564"/>
                  </a:cxn>
                  <a:cxn ang="0">
                    <a:pos x="454" y="520"/>
                  </a:cxn>
                  <a:cxn ang="0">
                    <a:pos x="488" y="460"/>
                  </a:cxn>
                  <a:cxn ang="0">
                    <a:pos x="490" y="392"/>
                  </a:cxn>
                  <a:cxn ang="0">
                    <a:pos x="454" y="268"/>
                  </a:cxn>
                  <a:cxn ang="0">
                    <a:pos x="418" y="222"/>
                  </a:cxn>
                  <a:cxn ang="0">
                    <a:pos x="380" y="128"/>
                  </a:cxn>
                  <a:cxn ang="0">
                    <a:pos x="374" y="98"/>
                  </a:cxn>
                  <a:cxn ang="0">
                    <a:pos x="390" y="72"/>
                  </a:cxn>
                  <a:cxn ang="0">
                    <a:pos x="408" y="36"/>
                  </a:cxn>
                  <a:cxn ang="0">
                    <a:pos x="394" y="10"/>
                  </a:cxn>
                  <a:cxn ang="0">
                    <a:pos x="352" y="0"/>
                  </a:cxn>
                  <a:cxn ang="0">
                    <a:pos x="308" y="16"/>
                  </a:cxn>
                  <a:cxn ang="0">
                    <a:pos x="278" y="186"/>
                  </a:cxn>
                  <a:cxn ang="0">
                    <a:pos x="284" y="88"/>
                  </a:cxn>
                  <a:cxn ang="0">
                    <a:pos x="322" y="34"/>
                  </a:cxn>
                  <a:cxn ang="0">
                    <a:pos x="368" y="26"/>
                  </a:cxn>
                  <a:cxn ang="0">
                    <a:pos x="384" y="38"/>
                  </a:cxn>
                  <a:cxn ang="0">
                    <a:pos x="374" y="54"/>
                  </a:cxn>
                  <a:cxn ang="0">
                    <a:pos x="352" y="92"/>
                  </a:cxn>
                  <a:cxn ang="0">
                    <a:pos x="362" y="154"/>
                  </a:cxn>
                  <a:cxn ang="0">
                    <a:pos x="404" y="242"/>
                  </a:cxn>
                  <a:cxn ang="0">
                    <a:pos x="452" y="326"/>
                  </a:cxn>
                  <a:cxn ang="0">
                    <a:pos x="468" y="414"/>
                  </a:cxn>
                  <a:cxn ang="0">
                    <a:pos x="448" y="490"/>
                  </a:cxn>
                  <a:cxn ang="0">
                    <a:pos x="348" y="542"/>
                  </a:cxn>
                  <a:cxn ang="0">
                    <a:pos x="264" y="574"/>
                  </a:cxn>
                  <a:cxn ang="0">
                    <a:pos x="192" y="588"/>
                  </a:cxn>
                  <a:cxn ang="0">
                    <a:pos x="126" y="558"/>
                  </a:cxn>
                  <a:cxn ang="0">
                    <a:pos x="52" y="500"/>
                  </a:cxn>
                  <a:cxn ang="0">
                    <a:pos x="46" y="480"/>
                  </a:cxn>
                  <a:cxn ang="0">
                    <a:pos x="50" y="456"/>
                  </a:cxn>
                  <a:cxn ang="0">
                    <a:pos x="32" y="398"/>
                  </a:cxn>
                  <a:cxn ang="0">
                    <a:pos x="32" y="366"/>
                  </a:cxn>
                  <a:cxn ang="0">
                    <a:pos x="24" y="354"/>
                  </a:cxn>
                  <a:cxn ang="0">
                    <a:pos x="54" y="308"/>
                  </a:cxn>
                  <a:cxn ang="0">
                    <a:pos x="40" y="280"/>
                  </a:cxn>
                  <a:cxn ang="0">
                    <a:pos x="38" y="268"/>
                  </a:cxn>
                  <a:cxn ang="0">
                    <a:pos x="78" y="222"/>
                  </a:cxn>
                  <a:cxn ang="0">
                    <a:pos x="152" y="206"/>
                  </a:cxn>
                  <a:cxn ang="0">
                    <a:pos x="178" y="212"/>
                  </a:cxn>
                  <a:cxn ang="0">
                    <a:pos x="202" y="228"/>
                  </a:cxn>
                  <a:cxn ang="0">
                    <a:pos x="266" y="204"/>
                  </a:cxn>
                </a:cxnLst>
                <a:rect l="0" t="0" r="r" b="b"/>
                <a:pathLst>
                  <a:path w="492" h="614">
                    <a:moveTo>
                      <a:pt x="308" y="16"/>
                    </a:moveTo>
                    <a:lnTo>
                      <a:pt x="308" y="16"/>
                    </a:lnTo>
                    <a:lnTo>
                      <a:pt x="290" y="30"/>
                    </a:lnTo>
                    <a:lnTo>
                      <a:pt x="278" y="46"/>
                    </a:lnTo>
                    <a:lnTo>
                      <a:pt x="270" y="60"/>
                    </a:lnTo>
                    <a:lnTo>
                      <a:pt x="262" y="76"/>
                    </a:lnTo>
                    <a:lnTo>
                      <a:pt x="258" y="90"/>
                    </a:lnTo>
                    <a:lnTo>
                      <a:pt x="256" y="106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54" y="154"/>
                    </a:lnTo>
                    <a:lnTo>
                      <a:pt x="254" y="154"/>
                    </a:lnTo>
                    <a:lnTo>
                      <a:pt x="254" y="182"/>
                    </a:lnTo>
                    <a:lnTo>
                      <a:pt x="254" y="182"/>
                    </a:lnTo>
                    <a:lnTo>
                      <a:pt x="244" y="190"/>
                    </a:lnTo>
                    <a:lnTo>
                      <a:pt x="228" y="196"/>
                    </a:lnTo>
                    <a:lnTo>
                      <a:pt x="212" y="202"/>
                    </a:lnTo>
                    <a:lnTo>
                      <a:pt x="202" y="204"/>
                    </a:lnTo>
                    <a:lnTo>
                      <a:pt x="202" y="204"/>
                    </a:lnTo>
                    <a:lnTo>
                      <a:pt x="202" y="204"/>
                    </a:lnTo>
                    <a:lnTo>
                      <a:pt x="200" y="200"/>
                    </a:lnTo>
                    <a:lnTo>
                      <a:pt x="200" y="200"/>
                    </a:lnTo>
                    <a:lnTo>
                      <a:pt x="198" y="196"/>
                    </a:lnTo>
                    <a:lnTo>
                      <a:pt x="192" y="190"/>
                    </a:lnTo>
                    <a:lnTo>
                      <a:pt x="186" y="186"/>
                    </a:lnTo>
                    <a:lnTo>
                      <a:pt x="176" y="182"/>
                    </a:lnTo>
                    <a:lnTo>
                      <a:pt x="176" y="182"/>
                    </a:lnTo>
                    <a:lnTo>
                      <a:pt x="150" y="182"/>
                    </a:lnTo>
                    <a:lnTo>
                      <a:pt x="126" y="184"/>
                    </a:lnTo>
                    <a:lnTo>
                      <a:pt x="92" y="190"/>
                    </a:lnTo>
                    <a:lnTo>
                      <a:pt x="92" y="190"/>
                    </a:lnTo>
                    <a:lnTo>
                      <a:pt x="80" y="194"/>
                    </a:lnTo>
                    <a:lnTo>
                      <a:pt x="68" y="200"/>
                    </a:lnTo>
                    <a:lnTo>
                      <a:pt x="56" y="208"/>
                    </a:lnTo>
                    <a:lnTo>
                      <a:pt x="44" y="218"/>
                    </a:lnTo>
                    <a:lnTo>
                      <a:pt x="32" y="228"/>
                    </a:lnTo>
                    <a:lnTo>
                      <a:pt x="24" y="240"/>
                    </a:lnTo>
                    <a:lnTo>
                      <a:pt x="18" y="252"/>
                    </a:lnTo>
                    <a:lnTo>
                      <a:pt x="14" y="264"/>
                    </a:lnTo>
                    <a:lnTo>
                      <a:pt x="14" y="264"/>
                    </a:lnTo>
                    <a:lnTo>
                      <a:pt x="14" y="270"/>
                    </a:lnTo>
                    <a:lnTo>
                      <a:pt x="14" y="270"/>
                    </a:lnTo>
                    <a:lnTo>
                      <a:pt x="14" y="278"/>
                    </a:lnTo>
                    <a:lnTo>
                      <a:pt x="16" y="284"/>
                    </a:lnTo>
                    <a:lnTo>
                      <a:pt x="20" y="294"/>
                    </a:lnTo>
                    <a:lnTo>
                      <a:pt x="28" y="302"/>
                    </a:lnTo>
                    <a:lnTo>
                      <a:pt x="28" y="302"/>
                    </a:lnTo>
                    <a:lnTo>
                      <a:pt x="16" y="316"/>
                    </a:lnTo>
                    <a:lnTo>
                      <a:pt x="4" y="336"/>
                    </a:lnTo>
                    <a:lnTo>
                      <a:pt x="4" y="336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0" y="360"/>
                    </a:lnTo>
                    <a:lnTo>
                      <a:pt x="2" y="368"/>
                    </a:lnTo>
                    <a:lnTo>
                      <a:pt x="6" y="374"/>
                    </a:lnTo>
                    <a:lnTo>
                      <a:pt x="10" y="380"/>
                    </a:lnTo>
                    <a:lnTo>
                      <a:pt x="10" y="380"/>
                    </a:lnTo>
                    <a:lnTo>
                      <a:pt x="8" y="388"/>
                    </a:lnTo>
                    <a:lnTo>
                      <a:pt x="8" y="398"/>
                    </a:lnTo>
                    <a:lnTo>
                      <a:pt x="8" y="398"/>
                    </a:lnTo>
                    <a:lnTo>
                      <a:pt x="8" y="406"/>
                    </a:lnTo>
                    <a:lnTo>
                      <a:pt x="10" y="416"/>
                    </a:lnTo>
                    <a:lnTo>
                      <a:pt x="10" y="416"/>
                    </a:lnTo>
                    <a:lnTo>
                      <a:pt x="18" y="440"/>
                    </a:lnTo>
                    <a:lnTo>
                      <a:pt x="26" y="460"/>
                    </a:lnTo>
                    <a:lnTo>
                      <a:pt x="26" y="460"/>
                    </a:lnTo>
                    <a:lnTo>
                      <a:pt x="24" y="468"/>
                    </a:lnTo>
                    <a:lnTo>
                      <a:pt x="22" y="482"/>
                    </a:lnTo>
                    <a:lnTo>
                      <a:pt x="22" y="482"/>
                    </a:lnTo>
                    <a:lnTo>
                      <a:pt x="22" y="490"/>
                    </a:lnTo>
                    <a:lnTo>
                      <a:pt x="22" y="490"/>
                    </a:lnTo>
                    <a:lnTo>
                      <a:pt x="24" y="500"/>
                    </a:lnTo>
                    <a:lnTo>
                      <a:pt x="30" y="512"/>
                    </a:lnTo>
                    <a:lnTo>
                      <a:pt x="38" y="524"/>
                    </a:lnTo>
                    <a:lnTo>
                      <a:pt x="50" y="534"/>
                    </a:lnTo>
                    <a:lnTo>
                      <a:pt x="50" y="534"/>
                    </a:lnTo>
                    <a:lnTo>
                      <a:pt x="78" y="558"/>
                    </a:lnTo>
                    <a:lnTo>
                      <a:pt x="114" y="578"/>
                    </a:lnTo>
                    <a:lnTo>
                      <a:pt x="122" y="584"/>
                    </a:lnTo>
                    <a:lnTo>
                      <a:pt x="122" y="584"/>
                    </a:lnTo>
                    <a:lnTo>
                      <a:pt x="152" y="600"/>
                    </a:lnTo>
                    <a:lnTo>
                      <a:pt x="170" y="606"/>
                    </a:lnTo>
                    <a:lnTo>
                      <a:pt x="188" y="612"/>
                    </a:lnTo>
                    <a:lnTo>
                      <a:pt x="208" y="614"/>
                    </a:lnTo>
                    <a:lnTo>
                      <a:pt x="230" y="612"/>
                    </a:lnTo>
                    <a:lnTo>
                      <a:pt x="242" y="610"/>
                    </a:lnTo>
                    <a:lnTo>
                      <a:pt x="254" y="606"/>
                    </a:lnTo>
                    <a:lnTo>
                      <a:pt x="266" y="600"/>
                    </a:lnTo>
                    <a:lnTo>
                      <a:pt x="278" y="594"/>
                    </a:lnTo>
                    <a:lnTo>
                      <a:pt x="278" y="594"/>
                    </a:lnTo>
                    <a:lnTo>
                      <a:pt x="278" y="594"/>
                    </a:lnTo>
                    <a:lnTo>
                      <a:pt x="294" y="584"/>
                    </a:lnTo>
                    <a:lnTo>
                      <a:pt x="314" y="576"/>
                    </a:lnTo>
                    <a:lnTo>
                      <a:pt x="354" y="564"/>
                    </a:lnTo>
                    <a:lnTo>
                      <a:pt x="354" y="564"/>
                    </a:lnTo>
                    <a:lnTo>
                      <a:pt x="396" y="552"/>
                    </a:lnTo>
                    <a:lnTo>
                      <a:pt x="418" y="544"/>
                    </a:lnTo>
                    <a:lnTo>
                      <a:pt x="436" y="534"/>
                    </a:lnTo>
                    <a:lnTo>
                      <a:pt x="454" y="520"/>
                    </a:lnTo>
                    <a:lnTo>
                      <a:pt x="468" y="504"/>
                    </a:lnTo>
                    <a:lnTo>
                      <a:pt x="474" y="496"/>
                    </a:lnTo>
                    <a:lnTo>
                      <a:pt x="480" y="484"/>
                    </a:lnTo>
                    <a:lnTo>
                      <a:pt x="484" y="472"/>
                    </a:lnTo>
                    <a:lnTo>
                      <a:pt x="488" y="460"/>
                    </a:lnTo>
                    <a:lnTo>
                      <a:pt x="488" y="460"/>
                    </a:lnTo>
                    <a:lnTo>
                      <a:pt x="490" y="438"/>
                    </a:lnTo>
                    <a:lnTo>
                      <a:pt x="492" y="416"/>
                    </a:lnTo>
                    <a:lnTo>
                      <a:pt x="492" y="416"/>
                    </a:lnTo>
                    <a:lnTo>
                      <a:pt x="490" y="392"/>
                    </a:lnTo>
                    <a:lnTo>
                      <a:pt x="488" y="366"/>
                    </a:lnTo>
                    <a:lnTo>
                      <a:pt x="482" y="342"/>
                    </a:lnTo>
                    <a:lnTo>
                      <a:pt x="476" y="316"/>
                    </a:lnTo>
                    <a:lnTo>
                      <a:pt x="466" y="292"/>
                    </a:lnTo>
                    <a:lnTo>
                      <a:pt x="454" y="268"/>
                    </a:lnTo>
                    <a:lnTo>
                      <a:pt x="438" y="246"/>
                    </a:lnTo>
                    <a:lnTo>
                      <a:pt x="422" y="224"/>
                    </a:lnTo>
                    <a:lnTo>
                      <a:pt x="420" y="224"/>
                    </a:lnTo>
                    <a:lnTo>
                      <a:pt x="420" y="224"/>
                    </a:lnTo>
                    <a:lnTo>
                      <a:pt x="418" y="222"/>
                    </a:lnTo>
                    <a:lnTo>
                      <a:pt x="418" y="222"/>
                    </a:lnTo>
                    <a:lnTo>
                      <a:pt x="414" y="216"/>
                    </a:lnTo>
                    <a:lnTo>
                      <a:pt x="406" y="202"/>
                    </a:lnTo>
                    <a:lnTo>
                      <a:pt x="392" y="168"/>
                    </a:lnTo>
                    <a:lnTo>
                      <a:pt x="380" y="128"/>
                    </a:lnTo>
                    <a:lnTo>
                      <a:pt x="376" y="112"/>
                    </a:lnTo>
                    <a:lnTo>
                      <a:pt x="374" y="102"/>
                    </a:lnTo>
                    <a:lnTo>
                      <a:pt x="374" y="102"/>
                    </a:lnTo>
                    <a:lnTo>
                      <a:pt x="374" y="98"/>
                    </a:lnTo>
                    <a:lnTo>
                      <a:pt x="374" y="98"/>
                    </a:lnTo>
                    <a:lnTo>
                      <a:pt x="378" y="88"/>
                    </a:lnTo>
                    <a:lnTo>
                      <a:pt x="382" y="80"/>
                    </a:lnTo>
                    <a:lnTo>
                      <a:pt x="384" y="76"/>
                    </a:lnTo>
                    <a:lnTo>
                      <a:pt x="390" y="72"/>
                    </a:lnTo>
                    <a:lnTo>
                      <a:pt x="390" y="72"/>
                    </a:lnTo>
                    <a:lnTo>
                      <a:pt x="398" y="62"/>
                    </a:lnTo>
                    <a:lnTo>
                      <a:pt x="402" y="56"/>
                    </a:lnTo>
                    <a:lnTo>
                      <a:pt x="406" y="46"/>
                    </a:lnTo>
                    <a:lnTo>
                      <a:pt x="406" y="46"/>
                    </a:lnTo>
                    <a:lnTo>
                      <a:pt x="408" y="36"/>
                    </a:lnTo>
                    <a:lnTo>
                      <a:pt x="408" y="36"/>
                    </a:lnTo>
                    <a:lnTo>
                      <a:pt x="408" y="30"/>
                    </a:lnTo>
                    <a:lnTo>
                      <a:pt x="404" y="22"/>
                    </a:lnTo>
                    <a:lnTo>
                      <a:pt x="400" y="16"/>
                    </a:lnTo>
                    <a:lnTo>
                      <a:pt x="394" y="10"/>
                    </a:lnTo>
                    <a:lnTo>
                      <a:pt x="394" y="10"/>
                    </a:lnTo>
                    <a:lnTo>
                      <a:pt x="384" y="6"/>
                    </a:lnTo>
                    <a:lnTo>
                      <a:pt x="374" y="2"/>
                    </a:lnTo>
                    <a:lnTo>
                      <a:pt x="364" y="0"/>
                    </a:lnTo>
                    <a:lnTo>
                      <a:pt x="352" y="0"/>
                    </a:lnTo>
                    <a:lnTo>
                      <a:pt x="340" y="0"/>
                    </a:lnTo>
                    <a:lnTo>
                      <a:pt x="328" y="4"/>
                    </a:lnTo>
                    <a:lnTo>
                      <a:pt x="318" y="8"/>
                    </a:lnTo>
                    <a:lnTo>
                      <a:pt x="308" y="16"/>
                    </a:lnTo>
                    <a:lnTo>
                      <a:pt x="308" y="16"/>
                    </a:lnTo>
                    <a:close/>
                    <a:moveTo>
                      <a:pt x="266" y="204"/>
                    </a:moveTo>
                    <a:lnTo>
                      <a:pt x="266" y="204"/>
                    </a:lnTo>
                    <a:lnTo>
                      <a:pt x="274" y="196"/>
                    </a:lnTo>
                    <a:lnTo>
                      <a:pt x="278" y="192"/>
                    </a:lnTo>
                    <a:lnTo>
                      <a:pt x="278" y="186"/>
                    </a:lnTo>
                    <a:lnTo>
                      <a:pt x="278" y="154"/>
                    </a:lnTo>
                    <a:lnTo>
                      <a:pt x="278" y="154"/>
                    </a:lnTo>
                    <a:lnTo>
                      <a:pt x="278" y="118"/>
                    </a:lnTo>
                    <a:lnTo>
                      <a:pt x="280" y="104"/>
                    </a:lnTo>
                    <a:lnTo>
                      <a:pt x="284" y="88"/>
                    </a:lnTo>
                    <a:lnTo>
                      <a:pt x="288" y="74"/>
                    </a:lnTo>
                    <a:lnTo>
                      <a:pt x="296" y="62"/>
                    </a:lnTo>
                    <a:lnTo>
                      <a:pt x="308" y="48"/>
                    </a:lnTo>
                    <a:lnTo>
                      <a:pt x="322" y="34"/>
                    </a:lnTo>
                    <a:lnTo>
                      <a:pt x="322" y="34"/>
                    </a:lnTo>
                    <a:lnTo>
                      <a:pt x="330" y="30"/>
                    </a:lnTo>
                    <a:lnTo>
                      <a:pt x="338" y="26"/>
                    </a:lnTo>
                    <a:lnTo>
                      <a:pt x="346" y="24"/>
                    </a:lnTo>
                    <a:lnTo>
                      <a:pt x="352" y="24"/>
                    </a:lnTo>
                    <a:lnTo>
                      <a:pt x="368" y="26"/>
                    </a:lnTo>
                    <a:lnTo>
                      <a:pt x="380" y="30"/>
                    </a:lnTo>
                    <a:lnTo>
                      <a:pt x="380" y="30"/>
                    </a:lnTo>
                    <a:lnTo>
                      <a:pt x="384" y="34"/>
                    </a:lnTo>
                    <a:lnTo>
                      <a:pt x="384" y="38"/>
                    </a:lnTo>
                    <a:lnTo>
                      <a:pt x="384" y="38"/>
                    </a:lnTo>
                    <a:lnTo>
                      <a:pt x="384" y="38"/>
                    </a:lnTo>
                    <a:lnTo>
                      <a:pt x="384" y="38"/>
                    </a:lnTo>
                    <a:lnTo>
                      <a:pt x="380" y="48"/>
                    </a:lnTo>
                    <a:lnTo>
                      <a:pt x="374" y="54"/>
                    </a:lnTo>
                    <a:lnTo>
                      <a:pt x="374" y="54"/>
                    </a:lnTo>
                    <a:lnTo>
                      <a:pt x="368" y="58"/>
                    </a:lnTo>
                    <a:lnTo>
                      <a:pt x="362" y="66"/>
                    </a:lnTo>
                    <a:lnTo>
                      <a:pt x="356" y="76"/>
                    </a:lnTo>
                    <a:lnTo>
                      <a:pt x="352" y="92"/>
                    </a:lnTo>
                    <a:lnTo>
                      <a:pt x="352" y="92"/>
                    </a:lnTo>
                    <a:lnTo>
                      <a:pt x="350" y="100"/>
                    </a:lnTo>
                    <a:lnTo>
                      <a:pt x="350" y="100"/>
                    </a:lnTo>
                    <a:lnTo>
                      <a:pt x="352" y="114"/>
                    </a:lnTo>
                    <a:lnTo>
                      <a:pt x="356" y="132"/>
                    </a:lnTo>
                    <a:lnTo>
                      <a:pt x="362" y="154"/>
                    </a:lnTo>
                    <a:lnTo>
                      <a:pt x="370" y="176"/>
                    </a:lnTo>
                    <a:lnTo>
                      <a:pt x="378" y="196"/>
                    </a:lnTo>
                    <a:lnTo>
                      <a:pt x="386" y="216"/>
                    </a:lnTo>
                    <a:lnTo>
                      <a:pt x="396" y="232"/>
                    </a:lnTo>
                    <a:lnTo>
                      <a:pt x="404" y="242"/>
                    </a:lnTo>
                    <a:lnTo>
                      <a:pt x="404" y="242"/>
                    </a:lnTo>
                    <a:lnTo>
                      <a:pt x="420" y="260"/>
                    </a:lnTo>
                    <a:lnTo>
                      <a:pt x="432" y="280"/>
                    </a:lnTo>
                    <a:lnTo>
                      <a:pt x="444" y="302"/>
                    </a:lnTo>
                    <a:lnTo>
                      <a:pt x="452" y="326"/>
                    </a:lnTo>
                    <a:lnTo>
                      <a:pt x="460" y="348"/>
                    </a:lnTo>
                    <a:lnTo>
                      <a:pt x="464" y="370"/>
                    </a:lnTo>
                    <a:lnTo>
                      <a:pt x="468" y="392"/>
                    </a:lnTo>
                    <a:lnTo>
                      <a:pt x="468" y="414"/>
                    </a:lnTo>
                    <a:lnTo>
                      <a:pt x="468" y="414"/>
                    </a:lnTo>
                    <a:lnTo>
                      <a:pt x="468" y="436"/>
                    </a:lnTo>
                    <a:lnTo>
                      <a:pt x="464" y="454"/>
                    </a:lnTo>
                    <a:lnTo>
                      <a:pt x="464" y="454"/>
                    </a:lnTo>
                    <a:lnTo>
                      <a:pt x="458" y="474"/>
                    </a:lnTo>
                    <a:lnTo>
                      <a:pt x="448" y="490"/>
                    </a:lnTo>
                    <a:lnTo>
                      <a:pt x="436" y="504"/>
                    </a:lnTo>
                    <a:lnTo>
                      <a:pt x="422" y="514"/>
                    </a:lnTo>
                    <a:lnTo>
                      <a:pt x="406" y="522"/>
                    </a:lnTo>
                    <a:lnTo>
                      <a:pt x="388" y="530"/>
                    </a:lnTo>
                    <a:lnTo>
                      <a:pt x="348" y="542"/>
                    </a:lnTo>
                    <a:lnTo>
                      <a:pt x="348" y="542"/>
                    </a:lnTo>
                    <a:lnTo>
                      <a:pt x="304" y="554"/>
                    </a:lnTo>
                    <a:lnTo>
                      <a:pt x="284" y="562"/>
                    </a:lnTo>
                    <a:lnTo>
                      <a:pt x="264" y="574"/>
                    </a:lnTo>
                    <a:lnTo>
                      <a:pt x="264" y="574"/>
                    </a:lnTo>
                    <a:lnTo>
                      <a:pt x="264" y="574"/>
                    </a:lnTo>
                    <a:lnTo>
                      <a:pt x="244" y="584"/>
                    </a:lnTo>
                    <a:lnTo>
                      <a:pt x="226" y="588"/>
                    </a:lnTo>
                    <a:lnTo>
                      <a:pt x="208" y="590"/>
                    </a:lnTo>
                    <a:lnTo>
                      <a:pt x="192" y="588"/>
                    </a:lnTo>
                    <a:lnTo>
                      <a:pt x="176" y="584"/>
                    </a:lnTo>
                    <a:lnTo>
                      <a:pt x="160" y="576"/>
                    </a:lnTo>
                    <a:lnTo>
                      <a:pt x="132" y="562"/>
                    </a:lnTo>
                    <a:lnTo>
                      <a:pt x="126" y="558"/>
                    </a:lnTo>
                    <a:lnTo>
                      <a:pt x="126" y="558"/>
                    </a:lnTo>
                    <a:lnTo>
                      <a:pt x="92" y="538"/>
                    </a:lnTo>
                    <a:lnTo>
                      <a:pt x="66" y="516"/>
                    </a:lnTo>
                    <a:lnTo>
                      <a:pt x="66" y="516"/>
                    </a:lnTo>
                    <a:lnTo>
                      <a:pt x="58" y="508"/>
                    </a:lnTo>
                    <a:lnTo>
                      <a:pt x="52" y="500"/>
                    </a:lnTo>
                    <a:lnTo>
                      <a:pt x="48" y="494"/>
                    </a:lnTo>
                    <a:lnTo>
                      <a:pt x="46" y="488"/>
                    </a:lnTo>
                    <a:lnTo>
                      <a:pt x="46" y="488"/>
                    </a:lnTo>
                    <a:lnTo>
                      <a:pt x="46" y="480"/>
                    </a:lnTo>
                    <a:lnTo>
                      <a:pt x="46" y="480"/>
                    </a:lnTo>
                    <a:lnTo>
                      <a:pt x="46" y="472"/>
                    </a:lnTo>
                    <a:lnTo>
                      <a:pt x="48" y="470"/>
                    </a:lnTo>
                    <a:lnTo>
                      <a:pt x="48" y="470"/>
                    </a:lnTo>
                    <a:lnTo>
                      <a:pt x="52" y="466"/>
                    </a:lnTo>
                    <a:lnTo>
                      <a:pt x="50" y="456"/>
                    </a:lnTo>
                    <a:lnTo>
                      <a:pt x="50" y="456"/>
                    </a:lnTo>
                    <a:lnTo>
                      <a:pt x="44" y="442"/>
                    </a:lnTo>
                    <a:lnTo>
                      <a:pt x="34" y="410"/>
                    </a:lnTo>
                    <a:lnTo>
                      <a:pt x="34" y="410"/>
                    </a:lnTo>
                    <a:lnTo>
                      <a:pt x="32" y="398"/>
                    </a:lnTo>
                    <a:lnTo>
                      <a:pt x="32" y="398"/>
                    </a:lnTo>
                    <a:lnTo>
                      <a:pt x="34" y="386"/>
                    </a:lnTo>
                    <a:lnTo>
                      <a:pt x="36" y="384"/>
                    </a:lnTo>
                    <a:lnTo>
                      <a:pt x="42" y="372"/>
                    </a:lnTo>
                    <a:lnTo>
                      <a:pt x="32" y="366"/>
                    </a:lnTo>
                    <a:lnTo>
                      <a:pt x="32" y="366"/>
                    </a:lnTo>
                    <a:lnTo>
                      <a:pt x="26" y="362"/>
                    </a:lnTo>
                    <a:lnTo>
                      <a:pt x="24" y="358"/>
                    </a:lnTo>
                    <a:lnTo>
                      <a:pt x="24" y="354"/>
                    </a:lnTo>
                    <a:lnTo>
                      <a:pt x="24" y="354"/>
                    </a:lnTo>
                    <a:lnTo>
                      <a:pt x="24" y="346"/>
                    </a:lnTo>
                    <a:lnTo>
                      <a:pt x="24" y="346"/>
                    </a:lnTo>
                    <a:lnTo>
                      <a:pt x="34" y="332"/>
                    </a:lnTo>
                    <a:lnTo>
                      <a:pt x="42" y="320"/>
                    </a:lnTo>
                    <a:lnTo>
                      <a:pt x="54" y="308"/>
                    </a:lnTo>
                    <a:lnTo>
                      <a:pt x="66" y="298"/>
                    </a:lnTo>
                    <a:lnTo>
                      <a:pt x="52" y="290"/>
                    </a:lnTo>
                    <a:lnTo>
                      <a:pt x="52" y="290"/>
                    </a:lnTo>
                    <a:lnTo>
                      <a:pt x="44" y="284"/>
                    </a:lnTo>
                    <a:lnTo>
                      <a:pt x="40" y="280"/>
                    </a:lnTo>
                    <a:lnTo>
                      <a:pt x="38" y="274"/>
                    </a:lnTo>
                    <a:lnTo>
                      <a:pt x="38" y="270"/>
                    </a:lnTo>
                    <a:lnTo>
                      <a:pt x="38" y="270"/>
                    </a:lnTo>
                    <a:lnTo>
                      <a:pt x="38" y="268"/>
                    </a:lnTo>
                    <a:lnTo>
                      <a:pt x="38" y="268"/>
                    </a:lnTo>
                    <a:lnTo>
                      <a:pt x="40" y="260"/>
                    </a:lnTo>
                    <a:lnTo>
                      <a:pt x="44" y="252"/>
                    </a:lnTo>
                    <a:lnTo>
                      <a:pt x="52" y="244"/>
                    </a:lnTo>
                    <a:lnTo>
                      <a:pt x="60" y="236"/>
                    </a:lnTo>
                    <a:lnTo>
                      <a:pt x="78" y="222"/>
                    </a:lnTo>
                    <a:lnTo>
                      <a:pt x="88" y="218"/>
                    </a:lnTo>
                    <a:lnTo>
                      <a:pt x="98" y="214"/>
                    </a:lnTo>
                    <a:lnTo>
                      <a:pt x="98" y="214"/>
                    </a:lnTo>
                    <a:lnTo>
                      <a:pt x="130" y="208"/>
                    </a:lnTo>
                    <a:lnTo>
                      <a:pt x="152" y="206"/>
                    </a:lnTo>
                    <a:lnTo>
                      <a:pt x="172" y="206"/>
                    </a:lnTo>
                    <a:lnTo>
                      <a:pt x="172" y="206"/>
                    </a:lnTo>
                    <a:lnTo>
                      <a:pt x="176" y="208"/>
                    </a:lnTo>
                    <a:lnTo>
                      <a:pt x="178" y="212"/>
                    </a:lnTo>
                    <a:lnTo>
                      <a:pt x="178" y="212"/>
                    </a:lnTo>
                    <a:lnTo>
                      <a:pt x="184" y="220"/>
                    </a:lnTo>
                    <a:lnTo>
                      <a:pt x="188" y="224"/>
                    </a:lnTo>
                    <a:lnTo>
                      <a:pt x="194" y="226"/>
                    </a:lnTo>
                    <a:lnTo>
                      <a:pt x="194" y="226"/>
                    </a:lnTo>
                    <a:lnTo>
                      <a:pt x="202" y="228"/>
                    </a:lnTo>
                    <a:lnTo>
                      <a:pt x="212" y="228"/>
                    </a:lnTo>
                    <a:lnTo>
                      <a:pt x="232" y="220"/>
                    </a:lnTo>
                    <a:lnTo>
                      <a:pt x="252" y="212"/>
                    </a:lnTo>
                    <a:lnTo>
                      <a:pt x="266" y="204"/>
                    </a:lnTo>
                    <a:lnTo>
                      <a:pt x="266" y="2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0" name="Freeform 226"/>
              <p:cNvSpPr>
                <a:spLocks/>
              </p:cNvSpPr>
              <p:nvPr/>
            </p:nvSpPr>
            <p:spPr bwMode="auto">
              <a:xfrm flipH="1">
                <a:off x="2067740" y="4019453"/>
                <a:ext cx="278063" cy="346144"/>
              </a:xfrm>
              <a:custGeom>
                <a:avLst/>
                <a:gdLst/>
                <a:ahLst/>
                <a:cxnLst>
                  <a:cxn ang="0">
                    <a:pos x="246" y="578"/>
                  </a:cxn>
                  <a:cxn ang="0">
                    <a:pos x="214" y="588"/>
                  </a:cxn>
                  <a:cxn ang="0">
                    <a:pos x="154" y="580"/>
                  </a:cxn>
                  <a:cxn ang="0">
                    <a:pos x="108" y="556"/>
                  </a:cxn>
                  <a:cxn ang="0">
                    <a:pos x="46" y="514"/>
                  </a:cxn>
                  <a:cxn ang="0">
                    <a:pos x="28" y="494"/>
                  </a:cxn>
                  <a:cxn ang="0">
                    <a:pos x="22" y="476"/>
                  </a:cxn>
                  <a:cxn ang="0">
                    <a:pos x="26" y="450"/>
                  </a:cxn>
                  <a:cxn ang="0">
                    <a:pos x="22" y="434"/>
                  </a:cxn>
                  <a:cxn ang="0">
                    <a:pos x="8" y="392"/>
                  </a:cxn>
                  <a:cxn ang="0">
                    <a:pos x="12" y="366"/>
                  </a:cxn>
                  <a:cxn ang="0">
                    <a:pos x="10" y="362"/>
                  </a:cxn>
                  <a:cxn ang="0">
                    <a:pos x="0" y="344"/>
                  </a:cxn>
                  <a:cxn ang="0">
                    <a:pos x="2" y="330"/>
                  </a:cxn>
                  <a:cxn ang="0">
                    <a:pos x="34" y="288"/>
                  </a:cxn>
                  <a:cxn ang="0">
                    <a:pos x="20" y="276"/>
                  </a:cxn>
                  <a:cxn ang="0">
                    <a:pos x="14" y="254"/>
                  </a:cxn>
                  <a:cxn ang="0">
                    <a:pos x="24" y="232"/>
                  </a:cxn>
                  <a:cxn ang="0">
                    <a:pos x="68" y="196"/>
                  </a:cxn>
                  <a:cxn ang="0">
                    <a:pos x="116" y="184"/>
                  </a:cxn>
                  <a:cxn ang="0">
                    <a:pos x="162" y="182"/>
                  </a:cxn>
                  <a:cxn ang="0">
                    <a:pos x="176" y="192"/>
                  </a:cxn>
                  <a:cxn ang="0">
                    <a:pos x="186" y="204"/>
                  </a:cxn>
                  <a:cxn ang="0">
                    <a:pos x="204" y="202"/>
                  </a:cxn>
                  <a:cxn ang="0">
                    <a:pos x="252" y="178"/>
                  </a:cxn>
                  <a:cxn ang="0">
                    <a:pos x="254" y="126"/>
                  </a:cxn>
                  <a:cxn ang="0">
                    <a:pos x="262" y="66"/>
                  </a:cxn>
                  <a:cxn ang="0">
                    <a:pos x="304" y="12"/>
                  </a:cxn>
                  <a:cxn ang="0">
                    <a:pos x="330" y="0"/>
                  </a:cxn>
                  <a:cxn ang="0">
                    <a:pos x="370" y="6"/>
                  </a:cxn>
                  <a:cxn ang="0">
                    <a:pos x="384" y="22"/>
                  </a:cxn>
                  <a:cxn ang="0">
                    <a:pos x="384" y="30"/>
                  </a:cxn>
                  <a:cxn ang="0">
                    <a:pos x="366" y="52"/>
                  </a:cxn>
                  <a:cxn ang="0">
                    <a:pos x="354" y="72"/>
                  </a:cxn>
                  <a:cxn ang="0">
                    <a:pos x="352" y="96"/>
                  </a:cxn>
                  <a:cxn ang="0">
                    <a:pos x="368" y="158"/>
                  </a:cxn>
                  <a:cxn ang="0">
                    <a:pos x="394" y="214"/>
                  </a:cxn>
                  <a:cxn ang="0">
                    <a:pos x="420" y="246"/>
                  </a:cxn>
                  <a:cxn ang="0">
                    <a:pos x="458" y="332"/>
                  </a:cxn>
                  <a:cxn ang="0">
                    <a:pos x="468" y="420"/>
                  </a:cxn>
                  <a:cxn ang="0">
                    <a:pos x="460" y="462"/>
                  </a:cxn>
                  <a:cxn ang="0">
                    <a:pos x="432" y="500"/>
                  </a:cxn>
                  <a:cxn ang="0">
                    <a:pos x="394" y="524"/>
                  </a:cxn>
                  <a:cxn ang="0">
                    <a:pos x="318" y="548"/>
                  </a:cxn>
                  <a:cxn ang="0">
                    <a:pos x="258" y="572"/>
                  </a:cxn>
                </a:cxnLst>
                <a:rect l="0" t="0" r="r" b="b"/>
                <a:pathLst>
                  <a:path w="468" h="590">
                    <a:moveTo>
                      <a:pt x="258" y="572"/>
                    </a:moveTo>
                    <a:lnTo>
                      <a:pt x="258" y="572"/>
                    </a:lnTo>
                    <a:lnTo>
                      <a:pt x="246" y="578"/>
                    </a:lnTo>
                    <a:lnTo>
                      <a:pt x="236" y="582"/>
                    </a:lnTo>
                    <a:lnTo>
                      <a:pt x="224" y="586"/>
                    </a:lnTo>
                    <a:lnTo>
                      <a:pt x="214" y="588"/>
                    </a:lnTo>
                    <a:lnTo>
                      <a:pt x="192" y="590"/>
                    </a:lnTo>
                    <a:lnTo>
                      <a:pt x="172" y="586"/>
                    </a:lnTo>
                    <a:lnTo>
                      <a:pt x="154" y="580"/>
                    </a:lnTo>
                    <a:lnTo>
                      <a:pt x="138" y="572"/>
                    </a:lnTo>
                    <a:lnTo>
                      <a:pt x="108" y="556"/>
                    </a:lnTo>
                    <a:lnTo>
                      <a:pt x="108" y="556"/>
                    </a:lnTo>
                    <a:lnTo>
                      <a:pt x="76" y="536"/>
                    </a:lnTo>
                    <a:lnTo>
                      <a:pt x="60" y="526"/>
                    </a:lnTo>
                    <a:lnTo>
                      <a:pt x="46" y="514"/>
                    </a:lnTo>
                    <a:lnTo>
                      <a:pt x="46" y="514"/>
                    </a:lnTo>
                    <a:lnTo>
                      <a:pt x="36" y="504"/>
                    </a:lnTo>
                    <a:lnTo>
                      <a:pt x="28" y="494"/>
                    </a:lnTo>
                    <a:lnTo>
                      <a:pt x="24" y="484"/>
                    </a:lnTo>
                    <a:lnTo>
                      <a:pt x="22" y="476"/>
                    </a:lnTo>
                    <a:lnTo>
                      <a:pt x="22" y="476"/>
                    </a:lnTo>
                    <a:lnTo>
                      <a:pt x="22" y="462"/>
                    </a:lnTo>
                    <a:lnTo>
                      <a:pt x="24" y="454"/>
                    </a:lnTo>
                    <a:lnTo>
                      <a:pt x="26" y="450"/>
                    </a:lnTo>
                    <a:lnTo>
                      <a:pt x="28" y="450"/>
                    </a:lnTo>
                    <a:lnTo>
                      <a:pt x="28" y="450"/>
                    </a:lnTo>
                    <a:lnTo>
                      <a:pt x="22" y="434"/>
                    </a:lnTo>
                    <a:lnTo>
                      <a:pt x="10" y="400"/>
                    </a:lnTo>
                    <a:lnTo>
                      <a:pt x="10" y="400"/>
                    </a:lnTo>
                    <a:lnTo>
                      <a:pt x="8" y="392"/>
                    </a:lnTo>
                    <a:lnTo>
                      <a:pt x="8" y="386"/>
                    </a:lnTo>
                    <a:lnTo>
                      <a:pt x="10" y="374"/>
                    </a:lnTo>
                    <a:lnTo>
                      <a:pt x="12" y="366"/>
                    </a:lnTo>
                    <a:lnTo>
                      <a:pt x="14" y="364"/>
                    </a:lnTo>
                    <a:lnTo>
                      <a:pt x="14" y="364"/>
                    </a:lnTo>
                    <a:lnTo>
                      <a:pt x="10" y="362"/>
                    </a:lnTo>
                    <a:lnTo>
                      <a:pt x="4" y="356"/>
                    </a:lnTo>
                    <a:lnTo>
                      <a:pt x="0" y="350"/>
                    </a:lnTo>
                    <a:lnTo>
                      <a:pt x="0" y="344"/>
                    </a:lnTo>
                    <a:lnTo>
                      <a:pt x="0" y="338"/>
                    </a:lnTo>
                    <a:lnTo>
                      <a:pt x="2" y="330"/>
                    </a:lnTo>
                    <a:lnTo>
                      <a:pt x="2" y="330"/>
                    </a:lnTo>
                    <a:lnTo>
                      <a:pt x="12" y="314"/>
                    </a:lnTo>
                    <a:lnTo>
                      <a:pt x="22" y="300"/>
                    </a:lnTo>
                    <a:lnTo>
                      <a:pt x="34" y="288"/>
                    </a:lnTo>
                    <a:lnTo>
                      <a:pt x="34" y="288"/>
                    </a:lnTo>
                    <a:lnTo>
                      <a:pt x="26" y="282"/>
                    </a:lnTo>
                    <a:lnTo>
                      <a:pt x="20" y="276"/>
                    </a:lnTo>
                    <a:lnTo>
                      <a:pt x="16" y="268"/>
                    </a:lnTo>
                    <a:lnTo>
                      <a:pt x="14" y="262"/>
                    </a:lnTo>
                    <a:lnTo>
                      <a:pt x="14" y="254"/>
                    </a:lnTo>
                    <a:lnTo>
                      <a:pt x="16" y="246"/>
                    </a:lnTo>
                    <a:lnTo>
                      <a:pt x="20" y="238"/>
                    </a:lnTo>
                    <a:lnTo>
                      <a:pt x="24" y="232"/>
                    </a:lnTo>
                    <a:lnTo>
                      <a:pt x="36" y="218"/>
                    </a:lnTo>
                    <a:lnTo>
                      <a:pt x="52" y="206"/>
                    </a:lnTo>
                    <a:lnTo>
                      <a:pt x="68" y="196"/>
                    </a:lnTo>
                    <a:lnTo>
                      <a:pt x="84" y="190"/>
                    </a:lnTo>
                    <a:lnTo>
                      <a:pt x="84" y="190"/>
                    </a:lnTo>
                    <a:lnTo>
                      <a:pt x="116" y="184"/>
                    </a:lnTo>
                    <a:lnTo>
                      <a:pt x="140" y="182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68" y="184"/>
                    </a:lnTo>
                    <a:lnTo>
                      <a:pt x="172" y="186"/>
                    </a:lnTo>
                    <a:lnTo>
                      <a:pt x="176" y="192"/>
                    </a:lnTo>
                    <a:lnTo>
                      <a:pt x="180" y="198"/>
                    </a:lnTo>
                    <a:lnTo>
                      <a:pt x="182" y="202"/>
                    </a:lnTo>
                    <a:lnTo>
                      <a:pt x="186" y="204"/>
                    </a:lnTo>
                    <a:lnTo>
                      <a:pt x="186" y="204"/>
                    </a:lnTo>
                    <a:lnTo>
                      <a:pt x="194" y="204"/>
                    </a:lnTo>
                    <a:lnTo>
                      <a:pt x="204" y="202"/>
                    </a:lnTo>
                    <a:lnTo>
                      <a:pt x="226" y="194"/>
                    </a:lnTo>
                    <a:lnTo>
                      <a:pt x="246" y="182"/>
                    </a:lnTo>
                    <a:lnTo>
                      <a:pt x="252" y="178"/>
                    </a:lnTo>
                    <a:lnTo>
                      <a:pt x="254" y="174"/>
                    </a:lnTo>
                    <a:lnTo>
                      <a:pt x="254" y="174"/>
                    </a:lnTo>
                    <a:lnTo>
                      <a:pt x="254" y="126"/>
                    </a:lnTo>
                    <a:lnTo>
                      <a:pt x="254" y="104"/>
                    </a:lnTo>
                    <a:lnTo>
                      <a:pt x="258" y="86"/>
                    </a:lnTo>
                    <a:lnTo>
                      <a:pt x="262" y="66"/>
                    </a:lnTo>
                    <a:lnTo>
                      <a:pt x="270" y="48"/>
                    </a:lnTo>
                    <a:lnTo>
                      <a:pt x="284" y="30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16" y="4"/>
                    </a:lnTo>
                    <a:lnTo>
                      <a:pt x="330" y="0"/>
                    </a:lnTo>
                    <a:lnTo>
                      <a:pt x="344" y="0"/>
                    </a:lnTo>
                    <a:lnTo>
                      <a:pt x="358" y="2"/>
                    </a:lnTo>
                    <a:lnTo>
                      <a:pt x="370" y="6"/>
                    </a:lnTo>
                    <a:lnTo>
                      <a:pt x="380" y="12"/>
                    </a:lnTo>
                    <a:lnTo>
                      <a:pt x="382" y="16"/>
                    </a:lnTo>
                    <a:lnTo>
                      <a:pt x="384" y="22"/>
                    </a:lnTo>
                    <a:lnTo>
                      <a:pt x="384" y="26"/>
                    </a:lnTo>
                    <a:lnTo>
                      <a:pt x="384" y="30"/>
                    </a:lnTo>
                    <a:lnTo>
                      <a:pt x="384" y="30"/>
                    </a:lnTo>
                    <a:lnTo>
                      <a:pt x="380" y="38"/>
                    </a:lnTo>
                    <a:lnTo>
                      <a:pt x="376" y="44"/>
                    </a:lnTo>
                    <a:lnTo>
                      <a:pt x="366" y="52"/>
                    </a:lnTo>
                    <a:lnTo>
                      <a:pt x="362" y="56"/>
                    </a:lnTo>
                    <a:lnTo>
                      <a:pt x="358" y="62"/>
                    </a:lnTo>
                    <a:lnTo>
                      <a:pt x="354" y="72"/>
                    </a:lnTo>
                    <a:lnTo>
                      <a:pt x="352" y="84"/>
                    </a:lnTo>
                    <a:lnTo>
                      <a:pt x="352" y="84"/>
                    </a:lnTo>
                    <a:lnTo>
                      <a:pt x="352" y="96"/>
                    </a:lnTo>
                    <a:lnTo>
                      <a:pt x="354" y="114"/>
                    </a:lnTo>
                    <a:lnTo>
                      <a:pt x="360" y="134"/>
                    </a:lnTo>
                    <a:lnTo>
                      <a:pt x="368" y="158"/>
                    </a:lnTo>
                    <a:lnTo>
                      <a:pt x="376" y="180"/>
                    </a:lnTo>
                    <a:lnTo>
                      <a:pt x="386" y="198"/>
                    </a:lnTo>
                    <a:lnTo>
                      <a:pt x="394" y="214"/>
                    </a:lnTo>
                    <a:lnTo>
                      <a:pt x="400" y="220"/>
                    </a:lnTo>
                    <a:lnTo>
                      <a:pt x="400" y="220"/>
                    </a:lnTo>
                    <a:lnTo>
                      <a:pt x="420" y="246"/>
                    </a:lnTo>
                    <a:lnTo>
                      <a:pt x="436" y="274"/>
                    </a:lnTo>
                    <a:lnTo>
                      <a:pt x="450" y="302"/>
                    </a:lnTo>
                    <a:lnTo>
                      <a:pt x="458" y="332"/>
                    </a:lnTo>
                    <a:lnTo>
                      <a:pt x="464" y="362"/>
                    </a:lnTo>
                    <a:lnTo>
                      <a:pt x="468" y="392"/>
                    </a:lnTo>
                    <a:lnTo>
                      <a:pt x="468" y="420"/>
                    </a:lnTo>
                    <a:lnTo>
                      <a:pt x="464" y="446"/>
                    </a:lnTo>
                    <a:lnTo>
                      <a:pt x="464" y="446"/>
                    </a:lnTo>
                    <a:lnTo>
                      <a:pt x="460" y="462"/>
                    </a:lnTo>
                    <a:lnTo>
                      <a:pt x="452" y="478"/>
                    </a:lnTo>
                    <a:lnTo>
                      <a:pt x="444" y="490"/>
                    </a:lnTo>
                    <a:lnTo>
                      <a:pt x="432" y="500"/>
                    </a:lnTo>
                    <a:lnTo>
                      <a:pt x="422" y="510"/>
                    </a:lnTo>
                    <a:lnTo>
                      <a:pt x="408" y="518"/>
                    </a:lnTo>
                    <a:lnTo>
                      <a:pt x="394" y="524"/>
                    </a:lnTo>
                    <a:lnTo>
                      <a:pt x="380" y="530"/>
                    </a:lnTo>
                    <a:lnTo>
                      <a:pt x="348" y="538"/>
                    </a:lnTo>
                    <a:lnTo>
                      <a:pt x="318" y="548"/>
                    </a:lnTo>
                    <a:lnTo>
                      <a:pt x="286" y="558"/>
                    </a:lnTo>
                    <a:lnTo>
                      <a:pt x="272" y="564"/>
                    </a:lnTo>
                    <a:lnTo>
                      <a:pt x="258" y="572"/>
                    </a:lnTo>
                    <a:lnTo>
                      <a:pt x="258" y="57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70" name="모서리가 둥근 직사각형 269"/>
            <p:cNvSpPr/>
            <p:nvPr/>
          </p:nvSpPr>
          <p:spPr bwMode="auto">
            <a:xfrm>
              <a:off x="6350783" y="6017798"/>
              <a:ext cx="785818" cy="214314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바인더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323528" y="980728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같이 세 가지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프리미티브</a:t>
            </a:r>
            <a:r>
              <a:rPr lang="en-US" altLang="ko-KR" sz="1400" b="1" baseline="30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Primitive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타입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float, double...)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변수를 전달한다고 가정한다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String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strData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"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intData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100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long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longData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= 100L;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87463" y="4279064"/>
            <a:ext cx="4116961" cy="806120"/>
            <a:chOff x="287463" y="4279064"/>
            <a:chExt cx="4116961" cy="806120"/>
          </a:xfrm>
        </p:grpSpPr>
        <p:grpSp>
          <p:nvGrpSpPr>
            <p:cNvPr id="312" name="그룹 311"/>
            <p:cNvGrpSpPr/>
            <p:nvPr/>
          </p:nvGrpSpPr>
          <p:grpSpPr>
            <a:xfrm>
              <a:off x="287463" y="4365104"/>
              <a:ext cx="4116961" cy="362890"/>
              <a:chOff x="287463" y="4365104"/>
              <a:chExt cx="4116961" cy="362890"/>
            </a:xfrm>
          </p:grpSpPr>
          <p:sp>
            <p:nvSpPr>
              <p:cNvPr id="138" name="직사각형 137"/>
              <p:cNvSpPr/>
              <p:nvPr/>
            </p:nvSpPr>
            <p:spPr bwMode="auto">
              <a:xfrm>
                <a:off x="287463" y="4513680"/>
                <a:ext cx="4116961" cy="21431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ysClr val="window" lastClr="FFFFFF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3275856" y="4365104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16" name="그룹 315"/>
            <p:cNvGrpSpPr/>
            <p:nvPr/>
          </p:nvGrpSpPr>
          <p:grpSpPr>
            <a:xfrm>
              <a:off x="1564156" y="4279064"/>
              <a:ext cx="1550312" cy="806120"/>
              <a:chOff x="1564156" y="4279064"/>
              <a:chExt cx="1550312" cy="806120"/>
            </a:xfrm>
          </p:grpSpPr>
          <p:grpSp>
            <p:nvGrpSpPr>
              <p:cNvPr id="315" name="그룹 314"/>
              <p:cNvGrpSpPr/>
              <p:nvPr/>
            </p:nvGrpSpPr>
            <p:grpSpPr>
              <a:xfrm>
                <a:off x="1564156" y="4370804"/>
                <a:ext cx="1550312" cy="714380"/>
                <a:chOff x="1564156" y="4370804"/>
                <a:chExt cx="1550312" cy="714380"/>
              </a:xfrm>
            </p:grpSpPr>
            <p:grpSp>
              <p:nvGrpSpPr>
                <p:cNvPr id="274" name="그룹 538"/>
                <p:cNvGrpSpPr/>
                <p:nvPr/>
              </p:nvGrpSpPr>
              <p:grpSpPr>
                <a:xfrm rot="3860489">
                  <a:off x="2505364" y="4530154"/>
                  <a:ext cx="293336" cy="440681"/>
                  <a:chOff x="6729413" y="1747838"/>
                  <a:chExt cx="688975" cy="1035050"/>
                </a:xfrm>
              </p:grpSpPr>
              <p:sp>
                <p:nvSpPr>
                  <p:cNvPr id="275" name="Freeform 373"/>
                  <p:cNvSpPr>
                    <a:spLocks/>
                  </p:cNvSpPr>
                  <p:nvPr/>
                </p:nvSpPr>
                <p:spPr bwMode="auto">
                  <a:xfrm>
                    <a:off x="6865938" y="2436813"/>
                    <a:ext cx="263525" cy="346075"/>
                  </a:xfrm>
                  <a:custGeom>
                    <a:avLst/>
                    <a:gdLst/>
                    <a:ahLst/>
                    <a:cxnLst>
                      <a:cxn ang="0">
                        <a:pos x="0" y="210"/>
                      </a:cxn>
                      <a:cxn ang="0">
                        <a:pos x="0" y="210"/>
                      </a:cxn>
                      <a:cxn ang="0">
                        <a:pos x="8" y="212"/>
                      </a:cxn>
                      <a:cxn ang="0">
                        <a:pos x="28" y="216"/>
                      </a:cxn>
                      <a:cxn ang="0">
                        <a:pos x="42" y="218"/>
                      </a:cxn>
                      <a:cxn ang="0">
                        <a:pos x="58" y="216"/>
                      </a:cxn>
                      <a:cxn ang="0">
                        <a:pos x="74" y="214"/>
                      </a:cxn>
                      <a:cxn ang="0">
                        <a:pos x="92" y="210"/>
                      </a:cxn>
                      <a:cxn ang="0">
                        <a:pos x="108" y="202"/>
                      </a:cxn>
                      <a:cxn ang="0">
                        <a:pos x="124" y="190"/>
                      </a:cxn>
                      <a:cxn ang="0">
                        <a:pos x="138" y="174"/>
                      </a:cxn>
                      <a:cxn ang="0">
                        <a:pos x="150" y="154"/>
                      </a:cxn>
                      <a:cxn ang="0">
                        <a:pos x="154" y="142"/>
                      </a:cxn>
                      <a:cxn ang="0">
                        <a:pos x="158" y="128"/>
                      </a:cxn>
                      <a:cxn ang="0">
                        <a:pos x="164" y="98"/>
                      </a:cxn>
                      <a:cxn ang="0">
                        <a:pos x="166" y="60"/>
                      </a:cxn>
                      <a:cxn ang="0">
                        <a:pos x="164" y="14"/>
                      </a:cxn>
                      <a:cxn ang="0">
                        <a:pos x="116" y="0"/>
                      </a:cxn>
                      <a:cxn ang="0">
                        <a:pos x="116" y="0"/>
                      </a:cxn>
                      <a:cxn ang="0">
                        <a:pos x="118" y="30"/>
                      </a:cxn>
                      <a:cxn ang="0">
                        <a:pos x="118" y="60"/>
                      </a:cxn>
                      <a:cxn ang="0">
                        <a:pos x="118" y="76"/>
                      </a:cxn>
                      <a:cxn ang="0">
                        <a:pos x="114" y="92"/>
                      </a:cxn>
                      <a:cxn ang="0">
                        <a:pos x="112" y="106"/>
                      </a:cxn>
                      <a:cxn ang="0">
                        <a:pos x="106" y="120"/>
                      </a:cxn>
                      <a:cxn ang="0">
                        <a:pos x="100" y="132"/>
                      </a:cxn>
                      <a:cxn ang="0">
                        <a:pos x="90" y="140"/>
                      </a:cxn>
                      <a:cxn ang="0">
                        <a:pos x="78" y="146"/>
                      </a:cxn>
                      <a:cxn ang="0">
                        <a:pos x="72" y="146"/>
                      </a:cxn>
                      <a:cxn ang="0">
                        <a:pos x="64" y="146"/>
                      </a:cxn>
                      <a:cxn ang="0">
                        <a:pos x="46" y="144"/>
                      </a:cxn>
                      <a:cxn ang="0">
                        <a:pos x="26" y="134"/>
                      </a:cxn>
                      <a:cxn ang="0">
                        <a:pos x="0" y="210"/>
                      </a:cxn>
                    </a:cxnLst>
                    <a:rect l="0" t="0" r="r" b="b"/>
                    <a:pathLst>
                      <a:path w="166" h="218">
                        <a:moveTo>
                          <a:pt x="0" y="210"/>
                        </a:moveTo>
                        <a:lnTo>
                          <a:pt x="0" y="210"/>
                        </a:lnTo>
                        <a:lnTo>
                          <a:pt x="8" y="212"/>
                        </a:lnTo>
                        <a:lnTo>
                          <a:pt x="28" y="216"/>
                        </a:lnTo>
                        <a:lnTo>
                          <a:pt x="42" y="218"/>
                        </a:lnTo>
                        <a:lnTo>
                          <a:pt x="58" y="216"/>
                        </a:lnTo>
                        <a:lnTo>
                          <a:pt x="74" y="214"/>
                        </a:lnTo>
                        <a:lnTo>
                          <a:pt x="92" y="210"/>
                        </a:lnTo>
                        <a:lnTo>
                          <a:pt x="108" y="202"/>
                        </a:lnTo>
                        <a:lnTo>
                          <a:pt x="124" y="190"/>
                        </a:lnTo>
                        <a:lnTo>
                          <a:pt x="138" y="174"/>
                        </a:lnTo>
                        <a:lnTo>
                          <a:pt x="150" y="154"/>
                        </a:lnTo>
                        <a:lnTo>
                          <a:pt x="154" y="142"/>
                        </a:lnTo>
                        <a:lnTo>
                          <a:pt x="158" y="128"/>
                        </a:lnTo>
                        <a:lnTo>
                          <a:pt x="164" y="98"/>
                        </a:lnTo>
                        <a:lnTo>
                          <a:pt x="166" y="60"/>
                        </a:lnTo>
                        <a:lnTo>
                          <a:pt x="164" y="14"/>
                        </a:lnTo>
                        <a:lnTo>
                          <a:pt x="116" y="0"/>
                        </a:lnTo>
                        <a:lnTo>
                          <a:pt x="116" y="0"/>
                        </a:lnTo>
                        <a:lnTo>
                          <a:pt x="118" y="30"/>
                        </a:lnTo>
                        <a:lnTo>
                          <a:pt x="118" y="60"/>
                        </a:lnTo>
                        <a:lnTo>
                          <a:pt x="118" y="76"/>
                        </a:lnTo>
                        <a:lnTo>
                          <a:pt x="114" y="92"/>
                        </a:lnTo>
                        <a:lnTo>
                          <a:pt x="112" y="106"/>
                        </a:lnTo>
                        <a:lnTo>
                          <a:pt x="106" y="120"/>
                        </a:lnTo>
                        <a:lnTo>
                          <a:pt x="100" y="132"/>
                        </a:lnTo>
                        <a:lnTo>
                          <a:pt x="90" y="140"/>
                        </a:lnTo>
                        <a:lnTo>
                          <a:pt x="78" y="146"/>
                        </a:lnTo>
                        <a:lnTo>
                          <a:pt x="72" y="146"/>
                        </a:lnTo>
                        <a:lnTo>
                          <a:pt x="64" y="146"/>
                        </a:lnTo>
                        <a:lnTo>
                          <a:pt x="46" y="144"/>
                        </a:lnTo>
                        <a:lnTo>
                          <a:pt x="26" y="134"/>
                        </a:lnTo>
                        <a:lnTo>
                          <a:pt x="0" y="2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76" name="Freeform 462"/>
                  <p:cNvSpPr>
                    <a:spLocks/>
                  </p:cNvSpPr>
                  <p:nvPr/>
                </p:nvSpPr>
                <p:spPr bwMode="auto">
                  <a:xfrm>
                    <a:off x="7240588" y="2306638"/>
                    <a:ext cx="31750" cy="31750"/>
                  </a:xfrm>
                  <a:custGeom>
                    <a:avLst/>
                    <a:gdLst/>
                    <a:ahLst/>
                    <a:cxnLst>
                      <a:cxn ang="0">
                        <a:pos x="10" y="0"/>
                      </a:cxn>
                      <a:cxn ang="0">
                        <a:pos x="10" y="0"/>
                      </a:cxn>
                      <a:cxn ang="0">
                        <a:pos x="14" y="2"/>
                      </a:cxn>
                      <a:cxn ang="0">
                        <a:pos x="16" y="4"/>
                      </a:cxn>
                      <a:cxn ang="0">
                        <a:pos x="18" y="6"/>
                      </a:cxn>
                      <a:cxn ang="0">
                        <a:pos x="20" y="10"/>
                      </a:cxn>
                      <a:cxn ang="0">
                        <a:pos x="20" y="10"/>
                      </a:cxn>
                      <a:cxn ang="0">
                        <a:pos x="18" y="14"/>
                      </a:cxn>
                      <a:cxn ang="0">
                        <a:pos x="16" y="16"/>
                      </a:cxn>
                      <a:cxn ang="0">
                        <a:pos x="14" y="18"/>
                      </a:cxn>
                      <a:cxn ang="0">
                        <a:pos x="10" y="20"/>
                      </a:cxn>
                      <a:cxn ang="0">
                        <a:pos x="10" y="20"/>
                      </a:cxn>
                      <a:cxn ang="0">
                        <a:pos x="6" y="18"/>
                      </a:cxn>
                      <a:cxn ang="0">
                        <a:pos x="4" y="16"/>
                      </a:cxn>
                      <a:cxn ang="0">
                        <a:pos x="2" y="14"/>
                      </a:cxn>
                      <a:cxn ang="0">
                        <a:pos x="0" y="10"/>
                      </a:cxn>
                      <a:cxn ang="0">
                        <a:pos x="0" y="10"/>
                      </a:cxn>
                      <a:cxn ang="0">
                        <a:pos x="2" y="6"/>
                      </a:cxn>
                      <a:cxn ang="0">
                        <a:pos x="4" y="4"/>
                      </a:cxn>
                      <a:cxn ang="0">
                        <a:pos x="6" y="2"/>
                      </a:cxn>
                      <a:cxn ang="0">
                        <a:pos x="10" y="0"/>
                      </a:cxn>
                      <a:cxn ang="0">
                        <a:pos x="10" y="0"/>
                      </a:cxn>
                    </a:cxnLst>
                    <a:rect l="0" t="0" r="r" b="b"/>
                    <a:pathLst>
                      <a:path w="20" h="20">
                        <a:moveTo>
                          <a:pt x="10" y="0"/>
                        </a:moveTo>
                        <a:lnTo>
                          <a:pt x="10" y="0"/>
                        </a:lnTo>
                        <a:lnTo>
                          <a:pt x="14" y="2"/>
                        </a:lnTo>
                        <a:lnTo>
                          <a:pt x="16" y="4"/>
                        </a:lnTo>
                        <a:lnTo>
                          <a:pt x="18" y="6"/>
                        </a:lnTo>
                        <a:lnTo>
                          <a:pt x="20" y="10"/>
                        </a:lnTo>
                        <a:lnTo>
                          <a:pt x="20" y="10"/>
                        </a:lnTo>
                        <a:lnTo>
                          <a:pt x="18" y="14"/>
                        </a:lnTo>
                        <a:lnTo>
                          <a:pt x="16" y="16"/>
                        </a:lnTo>
                        <a:lnTo>
                          <a:pt x="14" y="18"/>
                        </a:lnTo>
                        <a:lnTo>
                          <a:pt x="10" y="20"/>
                        </a:lnTo>
                        <a:lnTo>
                          <a:pt x="10" y="20"/>
                        </a:lnTo>
                        <a:lnTo>
                          <a:pt x="6" y="18"/>
                        </a:lnTo>
                        <a:lnTo>
                          <a:pt x="4" y="16"/>
                        </a:lnTo>
                        <a:lnTo>
                          <a:pt x="2" y="14"/>
                        </a:lnTo>
                        <a:lnTo>
                          <a:pt x="0" y="10"/>
                        </a:lnTo>
                        <a:lnTo>
                          <a:pt x="0" y="10"/>
                        </a:lnTo>
                        <a:lnTo>
                          <a:pt x="2" y="6"/>
                        </a:lnTo>
                        <a:lnTo>
                          <a:pt x="4" y="4"/>
                        </a:lnTo>
                        <a:lnTo>
                          <a:pt x="6" y="2"/>
                        </a:lnTo>
                        <a:lnTo>
                          <a:pt x="10" y="0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77" name="Freeform 463"/>
                  <p:cNvSpPr>
                    <a:spLocks/>
                  </p:cNvSpPr>
                  <p:nvPr/>
                </p:nvSpPr>
                <p:spPr bwMode="auto">
                  <a:xfrm>
                    <a:off x="6745288" y="1763713"/>
                    <a:ext cx="657225" cy="736600"/>
                  </a:xfrm>
                  <a:custGeom>
                    <a:avLst/>
                    <a:gdLst/>
                    <a:ahLst/>
                    <a:cxnLst>
                      <a:cxn ang="0">
                        <a:pos x="200" y="462"/>
                      </a:cxn>
                      <a:cxn ang="0">
                        <a:pos x="238" y="464"/>
                      </a:cxn>
                      <a:cxn ang="0">
                        <a:pos x="282" y="442"/>
                      </a:cxn>
                      <a:cxn ang="0">
                        <a:pos x="304" y="416"/>
                      </a:cxn>
                      <a:cxn ang="0">
                        <a:pos x="334" y="362"/>
                      </a:cxn>
                      <a:cxn ang="0">
                        <a:pos x="352" y="306"/>
                      </a:cxn>
                      <a:cxn ang="0">
                        <a:pos x="410" y="222"/>
                      </a:cxn>
                      <a:cxn ang="0">
                        <a:pos x="414" y="208"/>
                      </a:cxn>
                      <a:cxn ang="0">
                        <a:pos x="404" y="188"/>
                      </a:cxn>
                      <a:cxn ang="0">
                        <a:pos x="384" y="184"/>
                      </a:cxn>
                      <a:cxn ang="0">
                        <a:pos x="352" y="202"/>
                      </a:cxn>
                      <a:cxn ang="0">
                        <a:pos x="354" y="194"/>
                      </a:cxn>
                      <a:cxn ang="0">
                        <a:pos x="374" y="158"/>
                      </a:cxn>
                      <a:cxn ang="0">
                        <a:pos x="406" y="120"/>
                      </a:cxn>
                      <a:cxn ang="0">
                        <a:pos x="412" y="98"/>
                      </a:cxn>
                      <a:cxn ang="0">
                        <a:pos x="400" y="80"/>
                      </a:cxn>
                      <a:cxn ang="0">
                        <a:pos x="380" y="72"/>
                      </a:cxn>
                      <a:cxn ang="0">
                        <a:pos x="362" y="76"/>
                      </a:cxn>
                      <a:cxn ang="0">
                        <a:pos x="360" y="50"/>
                      </a:cxn>
                      <a:cxn ang="0">
                        <a:pos x="344" y="34"/>
                      </a:cxn>
                      <a:cxn ang="0">
                        <a:pos x="324" y="34"/>
                      </a:cxn>
                      <a:cxn ang="0">
                        <a:pos x="288" y="54"/>
                      </a:cxn>
                      <a:cxn ang="0">
                        <a:pos x="262" y="86"/>
                      </a:cxn>
                      <a:cxn ang="0">
                        <a:pos x="238" y="138"/>
                      </a:cxn>
                      <a:cxn ang="0">
                        <a:pos x="220" y="168"/>
                      </a:cxn>
                      <a:cxn ang="0">
                        <a:pos x="216" y="156"/>
                      </a:cxn>
                      <a:cxn ang="0">
                        <a:pos x="222" y="106"/>
                      </a:cxn>
                      <a:cxn ang="0">
                        <a:pos x="232" y="82"/>
                      </a:cxn>
                      <a:cxn ang="0">
                        <a:pos x="254" y="38"/>
                      </a:cxn>
                      <a:cxn ang="0">
                        <a:pos x="252" y="8"/>
                      </a:cxn>
                      <a:cxn ang="0">
                        <a:pos x="246" y="2"/>
                      </a:cxn>
                      <a:cxn ang="0">
                        <a:pos x="216" y="6"/>
                      </a:cxn>
                      <a:cxn ang="0">
                        <a:pos x="186" y="42"/>
                      </a:cxn>
                      <a:cxn ang="0">
                        <a:pos x="168" y="82"/>
                      </a:cxn>
                      <a:cxn ang="0">
                        <a:pos x="132" y="192"/>
                      </a:cxn>
                      <a:cxn ang="0">
                        <a:pos x="124" y="208"/>
                      </a:cxn>
                      <a:cxn ang="0">
                        <a:pos x="98" y="224"/>
                      </a:cxn>
                      <a:cxn ang="0">
                        <a:pos x="88" y="220"/>
                      </a:cxn>
                      <a:cxn ang="0">
                        <a:pos x="84" y="206"/>
                      </a:cxn>
                      <a:cxn ang="0">
                        <a:pos x="82" y="194"/>
                      </a:cxn>
                      <a:cxn ang="0">
                        <a:pos x="72" y="166"/>
                      </a:cxn>
                      <a:cxn ang="0">
                        <a:pos x="60" y="148"/>
                      </a:cxn>
                      <a:cxn ang="0">
                        <a:pos x="28" y="134"/>
                      </a:cxn>
                      <a:cxn ang="0">
                        <a:pos x="4" y="142"/>
                      </a:cxn>
                      <a:cxn ang="0">
                        <a:pos x="0" y="162"/>
                      </a:cxn>
                      <a:cxn ang="0">
                        <a:pos x="10" y="188"/>
                      </a:cxn>
                      <a:cxn ang="0">
                        <a:pos x="34" y="212"/>
                      </a:cxn>
                      <a:cxn ang="0">
                        <a:pos x="42" y="236"/>
                      </a:cxn>
                      <a:cxn ang="0">
                        <a:pos x="40" y="260"/>
                      </a:cxn>
                      <a:cxn ang="0">
                        <a:pos x="48" y="276"/>
                      </a:cxn>
                      <a:cxn ang="0">
                        <a:pos x="46" y="292"/>
                      </a:cxn>
                      <a:cxn ang="0">
                        <a:pos x="50" y="334"/>
                      </a:cxn>
                      <a:cxn ang="0">
                        <a:pos x="70" y="366"/>
                      </a:cxn>
                      <a:cxn ang="0">
                        <a:pos x="128" y="426"/>
                      </a:cxn>
                      <a:cxn ang="0">
                        <a:pos x="134" y="436"/>
                      </a:cxn>
                      <a:cxn ang="0">
                        <a:pos x="156" y="450"/>
                      </a:cxn>
                      <a:cxn ang="0">
                        <a:pos x="190" y="458"/>
                      </a:cxn>
                    </a:cxnLst>
                    <a:rect l="0" t="0" r="r" b="b"/>
                    <a:pathLst>
                      <a:path w="414" h="464">
                        <a:moveTo>
                          <a:pt x="190" y="458"/>
                        </a:moveTo>
                        <a:lnTo>
                          <a:pt x="190" y="458"/>
                        </a:lnTo>
                        <a:lnTo>
                          <a:pt x="200" y="462"/>
                        </a:lnTo>
                        <a:lnTo>
                          <a:pt x="210" y="464"/>
                        </a:lnTo>
                        <a:lnTo>
                          <a:pt x="222" y="464"/>
                        </a:lnTo>
                        <a:lnTo>
                          <a:pt x="238" y="464"/>
                        </a:lnTo>
                        <a:lnTo>
                          <a:pt x="256" y="458"/>
                        </a:lnTo>
                        <a:lnTo>
                          <a:pt x="272" y="450"/>
                        </a:lnTo>
                        <a:lnTo>
                          <a:pt x="282" y="442"/>
                        </a:lnTo>
                        <a:lnTo>
                          <a:pt x="290" y="434"/>
                        </a:lnTo>
                        <a:lnTo>
                          <a:pt x="290" y="434"/>
                        </a:lnTo>
                        <a:lnTo>
                          <a:pt x="304" y="416"/>
                        </a:lnTo>
                        <a:lnTo>
                          <a:pt x="316" y="398"/>
                        </a:lnTo>
                        <a:lnTo>
                          <a:pt x="326" y="380"/>
                        </a:lnTo>
                        <a:lnTo>
                          <a:pt x="334" y="362"/>
                        </a:lnTo>
                        <a:lnTo>
                          <a:pt x="344" y="332"/>
                        </a:lnTo>
                        <a:lnTo>
                          <a:pt x="352" y="306"/>
                        </a:lnTo>
                        <a:lnTo>
                          <a:pt x="352" y="306"/>
                        </a:lnTo>
                        <a:lnTo>
                          <a:pt x="364" y="284"/>
                        </a:lnTo>
                        <a:lnTo>
                          <a:pt x="380" y="260"/>
                        </a:lnTo>
                        <a:lnTo>
                          <a:pt x="410" y="222"/>
                        </a:lnTo>
                        <a:lnTo>
                          <a:pt x="410" y="222"/>
                        </a:lnTo>
                        <a:lnTo>
                          <a:pt x="412" y="216"/>
                        </a:lnTo>
                        <a:lnTo>
                          <a:pt x="414" y="208"/>
                        </a:lnTo>
                        <a:lnTo>
                          <a:pt x="412" y="200"/>
                        </a:lnTo>
                        <a:lnTo>
                          <a:pt x="408" y="194"/>
                        </a:lnTo>
                        <a:lnTo>
                          <a:pt x="404" y="188"/>
                        </a:lnTo>
                        <a:lnTo>
                          <a:pt x="398" y="184"/>
                        </a:lnTo>
                        <a:lnTo>
                          <a:pt x="392" y="182"/>
                        </a:lnTo>
                        <a:lnTo>
                          <a:pt x="384" y="184"/>
                        </a:lnTo>
                        <a:lnTo>
                          <a:pt x="384" y="184"/>
                        </a:lnTo>
                        <a:lnTo>
                          <a:pt x="360" y="196"/>
                        </a:lnTo>
                        <a:lnTo>
                          <a:pt x="352" y="202"/>
                        </a:lnTo>
                        <a:lnTo>
                          <a:pt x="352" y="202"/>
                        </a:lnTo>
                        <a:lnTo>
                          <a:pt x="352" y="200"/>
                        </a:lnTo>
                        <a:lnTo>
                          <a:pt x="354" y="194"/>
                        </a:lnTo>
                        <a:lnTo>
                          <a:pt x="360" y="180"/>
                        </a:lnTo>
                        <a:lnTo>
                          <a:pt x="374" y="158"/>
                        </a:lnTo>
                        <a:lnTo>
                          <a:pt x="374" y="158"/>
                        </a:lnTo>
                        <a:lnTo>
                          <a:pt x="384" y="146"/>
                        </a:lnTo>
                        <a:lnTo>
                          <a:pt x="392" y="136"/>
                        </a:lnTo>
                        <a:lnTo>
                          <a:pt x="406" y="120"/>
                        </a:lnTo>
                        <a:lnTo>
                          <a:pt x="410" y="112"/>
                        </a:lnTo>
                        <a:lnTo>
                          <a:pt x="412" y="106"/>
                        </a:lnTo>
                        <a:lnTo>
                          <a:pt x="412" y="98"/>
                        </a:lnTo>
                        <a:lnTo>
                          <a:pt x="408" y="88"/>
                        </a:lnTo>
                        <a:lnTo>
                          <a:pt x="408" y="88"/>
                        </a:lnTo>
                        <a:lnTo>
                          <a:pt x="400" y="80"/>
                        </a:lnTo>
                        <a:lnTo>
                          <a:pt x="394" y="76"/>
                        </a:lnTo>
                        <a:lnTo>
                          <a:pt x="386" y="74"/>
                        </a:lnTo>
                        <a:lnTo>
                          <a:pt x="380" y="72"/>
                        </a:lnTo>
                        <a:lnTo>
                          <a:pt x="366" y="74"/>
                        </a:lnTo>
                        <a:lnTo>
                          <a:pt x="362" y="76"/>
                        </a:lnTo>
                        <a:lnTo>
                          <a:pt x="362" y="76"/>
                        </a:lnTo>
                        <a:lnTo>
                          <a:pt x="362" y="70"/>
                        </a:lnTo>
                        <a:lnTo>
                          <a:pt x="362" y="58"/>
                        </a:lnTo>
                        <a:lnTo>
                          <a:pt x="360" y="50"/>
                        </a:lnTo>
                        <a:lnTo>
                          <a:pt x="356" y="44"/>
                        </a:lnTo>
                        <a:lnTo>
                          <a:pt x="352" y="38"/>
                        </a:lnTo>
                        <a:lnTo>
                          <a:pt x="344" y="34"/>
                        </a:lnTo>
                        <a:lnTo>
                          <a:pt x="344" y="34"/>
                        </a:lnTo>
                        <a:lnTo>
                          <a:pt x="336" y="32"/>
                        </a:lnTo>
                        <a:lnTo>
                          <a:pt x="324" y="34"/>
                        </a:lnTo>
                        <a:lnTo>
                          <a:pt x="314" y="38"/>
                        </a:lnTo>
                        <a:lnTo>
                          <a:pt x="300" y="44"/>
                        </a:lnTo>
                        <a:lnTo>
                          <a:pt x="288" y="54"/>
                        </a:lnTo>
                        <a:lnTo>
                          <a:pt x="278" y="64"/>
                        </a:lnTo>
                        <a:lnTo>
                          <a:pt x="268" y="74"/>
                        </a:lnTo>
                        <a:lnTo>
                          <a:pt x="262" y="86"/>
                        </a:lnTo>
                        <a:lnTo>
                          <a:pt x="262" y="86"/>
                        </a:lnTo>
                        <a:lnTo>
                          <a:pt x="250" y="110"/>
                        </a:lnTo>
                        <a:lnTo>
                          <a:pt x="238" y="138"/>
                        </a:lnTo>
                        <a:lnTo>
                          <a:pt x="226" y="160"/>
                        </a:lnTo>
                        <a:lnTo>
                          <a:pt x="222" y="166"/>
                        </a:lnTo>
                        <a:lnTo>
                          <a:pt x="220" y="168"/>
                        </a:lnTo>
                        <a:lnTo>
                          <a:pt x="220" y="168"/>
                        </a:lnTo>
                        <a:lnTo>
                          <a:pt x="218" y="164"/>
                        </a:lnTo>
                        <a:lnTo>
                          <a:pt x="216" y="156"/>
                        </a:lnTo>
                        <a:lnTo>
                          <a:pt x="218" y="132"/>
                        </a:lnTo>
                        <a:lnTo>
                          <a:pt x="220" y="118"/>
                        </a:lnTo>
                        <a:lnTo>
                          <a:pt x="222" y="106"/>
                        </a:lnTo>
                        <a:lnTo>
                          <a:pt x="226" y="92"/>
                        </a:lnTo>
                        <a:lnTo>
                          <a:pt x="232" y="82"/>
                        </a:lnTo>
                        <a:lnTo>
                          <a:pt x="232" y="82"/>
                        </a:lnTo>
                        <a:lnTo>
                          <a:pt x="244" y="62"/>
                        </a:lnTo>
                        <a:lnTo>
                          <a:pt x="250" y="50"/>
                        </a:lnTo>
                        <a:lnTo>
                          <a:pt x="254" y="38"/>
                        </a:lnTo>
                        <a:lnTo>
                          <a:pt x="256" y="26"/>
                        </a:lnTo>
                        <a:lnTo>
                          <a:pt x="256" y="16"/>
                        </a:lnTo>
                        <a:lnTo>
                          <a:pt x="252" y="8"/>
                        </a:lnTo>
                        <a:lnTo>
                          <a:pt x="250" y="4"/>
                        </a:lnTo>
                        <a:lnTo>
                          <a:pt x="246" y="2"/>
                        </a:lnTo>
                        <a:lnTo>
                          <a:pt x="246" y="2"/>
                        </a:lnTo>
                        <a:lnTo>
                          <a:pt x="236" y="0"/>
                        </a:lnTo>
                        <a:lnTo>
                          <a:pt x="226" y="2"/>
                        </a:lnTo>
                        <a:lnTo>
                          <a:pt x="216" y="6"/>
                        </a:lnTo>
                        <a:lnTo>
                          <a:pt x="206" y="14"/>
                        </a:lnTo>
                        <a:lnTo>
                          <a:pt x="196" y="26"/>
                        </a:lnTo>
                        <a:lnTo>
                          <a:pt x="186" y="42"/>
                        </a:lnTo>
                        <a:lnTo>
                          <a:pt x="176" y="60"/>
                        </a:lnTo>
                        <a:lnTo>
                          <a:pt x="168" y="82"/>
                        </a:lnTo>
                        <a:lnTo>
                          <a:pt x="168" y="82"/>
                        </a:lnTo>
                        <a:lnTo>
                          <a:pt x="154" y="126"/>
                        </a:lnTo>
                        <a:lnTo>
                          <a:pt x="142" y="164"/>
                        </a:lnTo>
                        <a:lnTo>
                          <a:pt x="132" y="192"/>
                        </a:lnTo>
                        <a:lnTo>
                          <a:pt x="128" y="202"/>
                        </a:lnTo>
                        <a:lnTo>
                          <a:pt x="124" y="208"/>
                        </a:lnTo>
                        <a:lnTo>
                          <a:pt x="124" y="208"/>
                        </a:lnTo>
                        <a:lnTo>
                          <a:pt x="110" y="222"/>
                        </a:lnTo>
                        <a:lnTo>
                          <a:pt x="104" y="224"/>
                        </a:lnTo>
                        <a:lnTo>
                          <a:pt x="98" y="224"/>
                        </a:lnTo>
                        <a:lnTo>
                          <a:pt x="98" y="224"/>
                        </a:lnTo>
                        <a:lnTo>
                          <a:pt x="90" y="220"/>
                        </a:lnTo>
                        <a:lnTo>
                          <a:pt x="88" y="220"/>
                        </a:lnTo>
                        <a:lnTo>
                          <a:pt x="88" y="220"/>
                        </a:lnTo>
                        <a:lnTo>
                          <a:pt x="86" y="212"/>
                        </a:lnTo>
                        <a:lnTo>
                          <a:pt x="84" y="206"/>
                        </a:lnTo>
                        <a:lnTo>
                          <a:pt x="82" y="202"/>
                        </a:lnTo>
                        <a:lnTo>
                          <a:pt x="82" y="202"/>
                        </a:lnTo>
                        <a:lnTo>
                          <a:pt x="82" y="194"/>
                        </a:lnTo>
                        <a:lnTo>
                          <a:pt x="80" y="182"/>
                        </a:lnTo>
                        <a:lnTo>
                          <a:pt x="76" y="174"/>
                        </a:lnTo>
                        <a:lnTo>
                          <a:pt x="72" y="166"/>
                        </a:lnTo>
                        <a:lnTo>
                          <a:pt x="68" y="158"/>
                        </a:lnTo>
                        <a:lnTo>
                          <a:pt x="60" y="148"/>
                        </a:lnTo>
                        <a:lnTo>
                          <a:pt x="60" y="148"/>
                        </a:lnTo>
                        <a:lnTo>
                          <a:pt x="50" y="142"/>
                        </a:lnTo>
                        <a:lnTo>
                          <a:pt x="38" y="136"/>
                        </a:lnTo>
                        <a:lnTo>
                          <a:pt x="28" y="134"/>
                        </a:lnTo>
                        <a:lnTo>
                          <a:pt x="18" y="134"/>
                        </a:lnTo>
                        <a:lnTo>
                          <a:pt x="10" y="136"/>
                        </a:lnTo>
                        <a:lnTo>
                          <a:pt x="4" y="142"/>
                        </a:lnTo>
                        <a:lnTo>
                          <a:pt x="0" y="150"/>
                        </a:lnTo>
                        <a:lnTo>
                          <a:pt x="0" y="162"/>
                        </a:lnTo>
                        <a:lnTo>
                          <a:pt x="0" y="162"/>
                        </a:lnTo>
                        <a:lnTo>
                          <a:pt x="2" y="174"/>
                        </a:lnTo>
                        <a:lnTo>
                          <a:pt x="6" y="182"/>
                        </a:lnTo>
                        <a:lnTo>
                          <a:pt x="10" y="188"/>
                        </a:lnTo>
                        <a:lnTo>
                          <a:pt x="16" y="194"/>
                        </a:lnTo>
                        <a:lnTo>
                          <a:pt x="28" y="206"/>
                        </a:lnTo>
                        <a:lnTo>
                          <a:pt x="34" y="212"/>
                        </a:lnTo>
                        <a:lnTo>
                          <a:pt x="38" y="220"/>
                        </a:lnTo>
                        <a:lnTo>
                          <a:pt x="38" y="220"/>
                        </a:lnTo>
                        <a:lnTo>
                          <a:pt x="42" y="236"/>
                        </a:lnTo>
                        <a:lnTo>
                          <a:pt x="42" y="246"/>
                        </a:lnTo>
                        <a:lnTo>
                          <a:pt x="40" y="260"/>
                        </a:lnTo>
                        <a:lnTo>
                          <a:pt x="40" y="260"/>
                        </a:lnTo>
                        <a:lnTo>
                          <a:pt x="42" y="266"/>
                        </a:lnTo>
                        <a:lnTo>
                          <a:pt x="44" y="270"/>
                        </a:lnTo>
                        <a:lnTo>
                          <a:pt x="48" y="276"/>
                        </a:lnTo>
                        <a:lnTo>
                          <a:pt x="48" y="276"/>
                        </a:lnTo>
                        <a:lnTo>
                          <a:pt x="46" y="284"/>
                        </a:lnTo>
                        <a:lnTo>
                          <a:pt x="46" y="292"/>
                        </a:lnTo>
                        <a:lnTo>
                          <a:pt x="46" y="304"/>
                        </a:lnTo>
                        <a:lnTo>
                          <a:pt x="46" y="318"/>
                        </a:lnTo>
                        <a:lnTo>
                          <a:pt x="50" y="334"/>
                        </a:lnTo>
                        <a:lnTo>
                          <a:pt x="58" y="350"/>
                        </a:lnTo>
                        <a:lnTo>
                          <a:pt x="70" y="366"/>
                        </a:lnTo>
                        <a:lnTo>
                          <a:pt x="70" y="366"/>
                        </a:lnTo>
                        <a:lnTo>
                          <a:pt x="94" y="392"/>
                        </a:lnTo>
                        <a:lnTo>
                          <a:pt x="112" y="412"/>
                        </a:lnTo>
                        <a:lnTo>
                          <a:pt x="128" y="426"/>
                        </a:lnTo>
                        <a:lnTo>
                          <a:pt x="128" y="426"/>
                        </a:lnTo>
                        <a:lnTo>
                          <a:pt x="128" y="430"/>
                        </a:lnTo>
                        <a:lnTo>
                          <a:pt x="134" y="436"/>
                        </a:lnTo>
                        <a:lnTo>
                          <a:pt x="142" y="446"/>
                        </a:lnTo>
                        <a:lnTo>
                          <a:pt x="148" y="448"/>
                        </a:lnTo>
                        <a:lnTo>
                          <a:pt x="156" y="450"/>
                        </a:lnTo>
                        <a:lnTo>
                          <a:pt x="156" y="450"/>
                        </a:lnTo>
                        <a:lnTo>
                          <a:pt x="190" y="458"/>
                        </a:lnTo>
                        <a:lnTo>
                          <a:pt x="190" y="4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78" name="Freeform 464"/>
                  <p:cNvSpPr>
                    <a:spLocks/>
                  </p:cNvSpPr>
                  <p:nvPr/>
                </p:nvSpPr>
                <p:spPr bwMode="auto">
                  <a:xfrm>
                    <a:off x="6729413" y="1747838"/>
                    <a:ext cx="688975" cy="768350"/>
                  </a:xfrm>
                  <a:custGeom>
                    <a:avLst/>
                    <a:gdLst/>
                    <a:ahLst/>
                    <a:cxnLst>
                      <a:cxn ang="0">
                        <a:pos x="422" y="88"/>
                      </a:cxn>
                      <a:cxn ang="0">
                        <a:pos x="394" y="72"/>
                      </a:cxn>
                      <a:cxn ang="0">
                        <a:pos x="382" y="72"/>
                      </a:cxn>
                      <a:cxn ang="0">
                        <a:pos x="376" y="52"/>
                      </a:cxn>
                      <a:cxn ang="0">
                        <a:pos x="358" y="34"/>
                      </a:cxn>
                      <a:cxn ang="0">
                        <a:pos x="342" y="32"/>
                      </a:cxn>
                      <a:cxn ang="0">
                        <a:pos x="318" y="38"/>
                      </a:cxn>
                      <a:cxn ang="0">
                        <a:pos x="286" y="62"/>
                      </a:cxn>
                      <a:cxn ang="0">
                        <a:pos x="262" y="90"/>
                      </a:cxn>
                      <a:cxn ang="0">
                        <a:pos x="244" y="130"/>
                      </a:cxn>
                      <a:cxn ang="0">
                        <a:pos x="242" y="118"/>
                      </a:cxn>
                      <a:cxn ang="0">
                        <a:pos x="250" y="98"/>
                      </a:cxn>
                      <a:cxn ang="0">
                        <a:pos x="274" y="52"/>
                      </a:cxn>
                      <a:cxn ang="0">
                        <a:pos x="276" y="22"/>
                      </a:cxn>
                      <a:cxn ang="0">
                        <a:pos x="270" y="10"/>
                      </a:cxn>
                      <a:cxn ang="0">
                        <a:pos x="260" y="2"/>
                      </a:cxn>
                      <a:cxn ang="0">
                        <a:pos x="242" y="0"/>
                      </a:cxn>
                      <a:cxn ang="0">
                        <a:pos x="220" y="8"/>
                      </a:cxn>
                      <a:cxn ang="0">
                        <a:pos x="194" y="34"/>
                      </a:cxn>
                      <a:cxn ang="0">
                        <a:pos x="168" y="88"/>
                      </a:cxn>
                      <a:cxn ang="0">
                        <a:pos x="148" y="150"/>
                      </a:cxn>
                      <a:cxn ang="0">
                        <a:pos x="126" y="210"/>
                      </a:cxn>
                      <a:cxn ang="0">
                        <a:pos x="112" y="224"/>
                      </a:cxn>
                      <a:cxn ang="0">
                        <a:pos x="108" y="222"/>
                      </a:cxn>
                      <a:cxn ang="0">
                        <a:pos x="102" y="208"/>
                      </a:cxn>
                      <a:cxn ang="0">
                        <a:pos x="100" y="194"/>
                      </a:cxn>
                      <a:cxn ang="0">
                        <a:pos x="84" y="158"/>
                      </a:cxn>
                      <a:cxn ang="0">
                        <a:pos x="64" y="142"/>
                      </a:cxn>
                      <a:cxn ang="0">
                        <a:pos x="28" y="134"/>
                      </a:cxn>
                      <a:cxn ang="0">
                        <a:pos x="16" y="138"/>
                      </a:cxn>
                      <a:cxn ang="0">
                        <a:pos x="2" y="152"/>
                      </a:cxn>
                      <a:cxn ang="0">
                        <a:pos x="0" y="172"/>
                      </a:cxn>
                      <a:cxn ang="0">
                        <a:pos x="16" y="208"/>
                      </a:cxn>
                      <a:cxn ang="0">
                        <a:pos x="32" y="224"/>
                      </a:cxn>
                      <a:cxn ang="0">
                        <a:pos x="38" y="234"/>
                      </a:cxn>
                      <a:cxn ang="0">
                        <a:pos x="40" y="262"/>
                      </a:cxn>
                      <a:cxn ang="0">
                        <a:pos x="42" y="280"/>
                      </a:cxn>
                      <a:cxn ang="0">
                        <a:pos x="44" y="304"/>
                      </a:cxn>
                      <a:cxn ang="0">
                        <a:pos x="48" y="338"/>
                      </a:cxn>
                      <a:cxn ang="0">
                        <a:pos x="72" y="382"/>
                      </a:cxn>
                      <a:cxn ang="0">
                        <a:pos x="108" y="424"/>
                      </a:cxn>
                      <a:cxn ang="0">
                        <a:pos x="146" y="454"/>
                      </a:cxn>
                      <a:cxn ang="0">
                        <a:pos x="196" y="478"/>
                      </a:cxn>
                      <a:cxn ang="0">
                        <a:pos x="234" y="484"/>
                      </a:cxn>
                      <a:cxn ang="0">
                        <a:pos x="260" y="482"/>
                      </a:cxn>
                      <a:cxn ang="0">
                        <a:pos x="308" y="450"/>
                      </a:cxn>
                      <a:cxn ang="0">
                        <a:pos x="330" y="422"/>
                      </a:cxn>
                      <a:cxn ang="0">
                        <a:pos x="358" y="366"/>
                      </a:cxn>
                      <a:cxn ang="0">
                        <a:pos x="372" y="320"/>
                      </a:cxn>
                      <a:cxn ang="0">
                        <a:pos x="416" y="256"/>
                      </a:cxn>
                      <a:cxn ang="0">
                        <a:pos x="432" y="232"/>
                      </a:cxn>
                      <a:cxn ang="0">
                        <a:pos x="430" y="204"/>
                      </a:cxn>
                      <a:cxn ang="0">
                        <a:pos x="420" y="188"/>
                      </a:cxn>
                      <a:cxn ang="0">
                        <a:pos x="398" y="182"/>
                      </a:cxn>
                      <a:cxn ang="0">
                        <a:pos x="390" y="184"/>
                      </a:cxn>
                      <a:cxn ang="0">
                        <a:pos x="394" y="174"/>
                      </a:cxn>
                      <a:cxn ang="0">
                        <a:pos x="414" y="146"/>
                      </a:cxn>
                      <a:cxn ang="0">
                        <a:pos x="430" y="124"/>
                      </a:cxn>
                      <a:cxn ang="0">
                        <a:pos x="430" y="102"/>
                      </a:cxn>
                    </a:cxnLst>
                    <a:rect l="0" t="0" r="r" b="b"/>
                    <a:pathLst>
                      <a:path w="434" h="484">
                        <a:moveTo>
                          <a:pt x="426" y="94"/>
                        </a:moveTo>
                        <a:lnTo>
                          <a:pt x="426" y="94"/>
                        </a:lnTo>
                        <a:lnTo>
                          <a:pt x="422" y="88"/>
                        </a:lnTo>
                        <a:lnTo>
                          <a:pt x="416" y="82"/>
                        </a:lnTo>
                        <a:lnTo>
                          <a:pt x="406" y="76"/>
                        </a:lnTo>
                        <a:lnTo>
                          <a:pt x="394" y="72"/>
                        </a:lnTo>
                        <a:lnTo>
                          <a:pt x="382" y="72"/>
                        </a:lnTo>
                        <a:lnTo>
                          <a:pt x="382" y="72"/>
                        </a:lnTo>
                        <a:lnTo>
                          <a:pt x="382" y="72"/>
                        </a:lnTo>
                        <a:lnTo>
                          <a:pt x="382" y="72"/>
                        </a:lnTo>
                        <a:lnTo>
                          <a:pt x="380" y="62"/>
                        </a:lnTo>
                        <a:lnTo>
                          <a:pt x="376" y="52"/>
                        </a:lnTo>
                        <a:lnTo>
                          <a:pt x="370" y="42"/>
                        </a:lnTo>
                        <a:lnTo>
                          <a:pt x="364" y="38"/>
                        </a:lnTo>
                        <a:lnTo>
                          <a:pt x="358" y="34"/>
                        </a:lnTo>
                        <a:lnTo>
                          <a:pt x="358" y="34"/>
                        </a:lnTo>
                        <a:lnTo>
                          <a:pt x="350" y="32"/>
                        </a:lnTo>
                        <a:lnTo>
                          <a:pt x="342" y="32"/>
                        </a:lnTo>
                        <a:lnTo>
                          <a:pt x="342" y="32"/>
                        </a:lnTo>
                        <a:lnTo>
                          <a:pt x="330" y="34"/>
                        </a:lnTo>
                        <a:lnTo>
                          <a:pt x="318" y="38"/>
                        </a:lnTo>
                        <a:lnTo>
                          <a:pt x="308" y="44"/>
                        </a:lnTo>
                        <a:lnTo>
                          <a:pt x="296" y="52"/>
                        </a:lnTo>
                        <a:lnTo>
                          <a:pt x="286" y="62"/>
                        </a:lnTo>
                        <a:lnTo>
                          <a:pt x="276" y="70"/>
                        </a:lnTo>
                        <a:lnTo>
                          <a:pt x="268" y="80"/>
                        </a:lnTo>
                        <a:lnTo>
                          <a:pt x="262" y="90"/>
                        </a:lnTo>
                        <a:lnTo>
                          <a:pt x="262" y="90"/>
                        </a:lnTo>
                        <a:lnTo>
                          <a:pt x="244" y="130"/>
                        </a:lnTo>
                        <a:lnTo>
                          <a:pt x="244" y="130"/>
                        </a:lnTo>
                        <a:lnTo>
                          <a:pt x="238" y="144"/>
                        </a:lnTo>
                        <a:lnTo>
                          <a:pt x="238" y="144"/>
                        </a:lnTo>
                        <a:lnTo>
                          <a:pt x="242" y="118"/>
                        </a:lnTo>
                        <a:lnTo>
                          <a:pt x="246" y="108"/>
                        </a:lnTo>
                        <a:lnTo>
                          <a:pt x="250" y="98"/>
                        </a:lnTo>
                        <a:lnTo>
                          <a:pt x="250" y="98"/>
                        </a:lnTo>
                        <a:lnTo>
                          <a:pt x="260" y="82"/>
                        </a:lnTo>
                        <a:lnTo>
                          <a:pt x="270" y="62"/>
                        </a:lnTo>
                        <a:lnTo>
                          <a:pt x="274" y="52"/>
                        </a:lnTo>
                        <a:lnTo>
                          <a:pt x="276" y="42"/>
                        </a:lnTo>
                        <a:lnTo>
                          <a:pt x="276" y="32"/>
                        </a:lnTo>
                        <a:lnTo>
                          <a:pt x="276" y="22"/>
                        </a:lnTo>
                        <a:lnTo>
                          <a:pt x="276" y="22"/>
                        </a:lnTo>
                        <a:lnTo>
                          <a:pt x="274" y="16"/>
                        </a:lnTo>
                        <a:lnTo>
                          <a:pt x="270" y="10"/>
                        </a:lnTo>
                        <a:lnTo>
                          <a:pt x="266" y="6"/>
                        </a:lnTo>
                        <a:lnTo>
                          <a:pt x="260" y="2"/>
                        </a:lnTo>
                        <a:lnTo>
                          <a:pt x="260" y="2"/>
                        </a:lnTo>
                        <a:lnTo>
                          <a:pt x="252" y="0"/>
                        </a:lnTo>
                        <a:lnTo>
                          <a:pt x="242" y="0"/>
                        </a:lnTo>
                        <a:lnTo>
                          <a:pt x="242" y="0"/>
                        </a:lnTo>
                        <a:lnTo>
                          <a:pt x="230" y="2"/>
                        </a:lnTo>
                        <a:lnTo>
                          <a:pt x="230" y="2"/>
                        </a:lnTo>
                        <a:lnTo>
                          <a:pt x="220" y="8"/>
                        </a:lnTo>
                        <a:lnTo>
                          <a:pt x="212" y="14"/>
                        </a:lnTo>
                        <a:lnTo>
                          <a:pt x="202" y="24"/>
                        </a:lnTo>
                        <a:lnTo>
                          <a:pt x="194" y="34"/>
                        </a:lnTo>
                        <a:lnTo>
                          <a:pt x="188" y="44"/>
                        </a:lnTo>
                        <a:lnTo>
                          <a:pt x="180" y="58"/>
                        </a:lnTo>
                        <a:lnTo>
                          <a:pt x="168" y="88"/>
                        </a:lnTo>
                        <a:lnTo>
                          <a:pt x="168" y="88"/>
                        </a:lnTo>
                        <a:lnTo>
                          <a:pt x="148" y="150"/>
                        </a:lnTo>
                        <a:lnTo>
                          <a:pt x="148" y="150"/>
                        </a:lnTo>
                        <a:lnTo>
                          <a:pt x="136" y="188"/>
                        </a:lnTo>
                        <a:lnTo>
                          <a:pt x="132" y="202"/>
                        </a:lnTo>
                        <a:lnTo>
                          <a:pt x="126" y="210"/>
                        </a:lnTo>
                        <a:lnTo>
                          <a:pt x="118" y="220"/>
                        </a:lnTo>
                        <a:lnTo>
                          <a:pt x="118" y="220"/>
                        </a:lnTo>
                        <a:lnTo>
                          <a:pt x="112" y="224"/>
                        </a:lnTo>
                        <a:lnTo>
                          <a:pt x="112" y="224"/>
                        </a:lnTo>
                        <a:lnTo>
                          <a:pt x="108" y="222"/>
                        </a:lnTo>
                        <a:lnTo>
                          <a:pt x="108" y="222"/>
                        </a:lnTo>
                        <a:lnTo>
                          <a:pt x="106" y="214"/>
                        </a:lnTo>
                        <a:lnTo>
                          <a:pt x="102" y="208"/>
                        </a:lnTo>
                        <a:lnTo>
                          <a:pt x="102" y="208"/>
                        </a:lnTo>
                        <a:lnTo>
                          <a:pt x="102" y="204"/>
                        </a:lnTo>
                        <a:lnTo>
                          <a:pt x="102" y="204"/>
                        </a:lnTo>
                        <a:lnTo>
                          <a:pt x="100" y="194"/>
                        </a:lnTo>
                        <a:lnTo>
                          <a:pt x="96" y="180"/>
                        </a:lnTo>
                        <a:lnTo>
                          <a:pt x="88" y="166"/>
                        </a:lnTo>
                        <a:lnTo>
                          <a:pt x="84" y="158"/>
                        </a:lnTo>
                        <a:lnTo>
                          <a:pt x="76" y="152"/>
                        </a:lnTo>
                        <a:lnTo>
                          <a:pt x="76" y="152"/>
                        </a:lnTo>
                        <a:lnTo>
                          <a:pt x="64" y="142"/>
                        </a:lnTo>
                        <a:lnTo>
                          <a:pt x="52" y="138"/>
                        </a:lnTo>
                        <a:lnTo>
                          <a:pt x="40" y="134"/>
                        </a:lnTo>
                        <a:lnTo>
                          <a:pt x="28" y="134"/>
                        </a:lnTo>
                        <a:lnTo>
                          <a:pt x="28" y="134"/>
                        </a:lnTo>
                        <a:lnTo>
                          <a:pt x="22" y="136"/>
                        </a:lnTo>
                        <a:lnTo>
                          <a:pt x="16" y="138"/>
                        </a:lnTo>
                        <a:lnTo>
                          <a:pt x="16" y="138"/>
                        </a:lnTo>
                        <a:lnTo>
                          <a:pt x="8" y="144"/>
                        </a:lnTo>
                        <a:lnTo>
                          <a:pt x="2" y="152"/>
                        </a:lnTo>
                        <a:lnTo>
                          <a:pt x="0" y="162"/>
                        </a:lnTo>
                        <a:lnTo>
                          <a:pt x="0" y="172"/>
                        </a:lnTo>
                        <a:lnTo>
                          <a:pt x="0" y="172"/>
                        </a:lnTo>
                        <a:lnTo>
                          <a:pt x="2" y="188"/>
                        </a:lnTo>
                        <a:lnTo>
                          <a:pt x="8" y="200"/>
                        </a:lnTo>
                        <a:lnTo>
                          <a:pt x="16" y="208"/>
                        </a:lnTo>
                        <a:lnTo>
                          <a:pt x="24" y="216"/>
                        </a:lnTo>
                        <a:lnTo>
                          <a:pt x="24" y="216"/>
                        </a:lnTo>
                        <a:lnTo>
                          <a:pt x="32" y="224"/>
                        </a:lnTo>
                        <a:lnTo>
                          <a:pt x="34" y="228"/>
                        </a:lnTo>
                        <a:lnTo>
                          <a:pt x="38" y="234"/>
                        </a:lnTo>
                        <a:lnTo>
                          <a:pt x="38" y="234"/>
                        </a:lnTo>
                        <a:lnTo>
                          <a:pt x="40" y="244"/>
                        </a:lnTo>
                        <a:lnTo>
                          <a:pt x="42" y="250"/>
                        </a:lnTo>
                        <a:lnTo>
                          <a:pt x="40" y="262"/>
                        </a:lnTo>
                        <a:lnTo>
                          <a:pt x="40" y="272"/>
                        </a:lnTo>
                        <a:lnTo>
                          <a:pt x="40" y="272"/>
                        </a:lnTo>
                        <a:lnTo>
                          <a:pt x="42" y="280"/>
                        </a:lnTo>
                        <a:lnTo>
                          <a:pt x="46" y="288"/>
                        </a:lnTo>
                        <a:lnTo>
                          <a:pt x="46" y="288"/>
                        </a:lnTo>
                        <a:lnTo>
                          <a:pt x="44" y="304"/>
                        </a:lnTo>
                        <a:lnTo>
                          <a:pt x="44" y="314"/>
                        </a:lnTo>
                        <a:lnTo>
                          <a:pt x="46" y="326"/>
                        </a:lnTo>
                        <a:lnTo>
                          <a:pt x="48" y="338"/>
                        </a:lnTo>
                        <a:lnTo>
                          <a:pt x="54" y="352"/>
                        </a:lnTo>
                        <a:lnTo>
                          <a:pt x="60" y="368"/>
                        </a:lnTo>
                        <a:lnTo>
                          <a:pt x="72" y="382"/>
                        </a:lnTo>
                        <a:lnTo>
                          <a:pt x="72" y="382"/>
                        </a:lnTo>
                        <a:lnTo>
                          <a:pt x="92" y="406"/>
                        </a:lnTo>
                        <a:lnTo>
                          <a:pt x="108" y="424"/>
                        </a:lnTo>
                        <a:lnTo>
                          <a:pt x="128" y="442"/>
                        </a:lnTo>
                        <a:lnTo>
                          <a:pt x="128" y="442"/>
                        </a:lnTo>
                        <a:lnTo>
                          <a:pt x="146" y="454"/>
                        </a:lnTo>
                        <a:lnTo>
                          <a:pt x="164" y="464"/>
                        </a:lnTo>
                        <a:lnTo>
                          <a:pt x="180" y="472"/>
                        </a:lnTo>
                        <a:lnTo>
                          <a:pt x="196" y="478"/>
                        </a:lnTo>
                        <a:lnTo>
                          <a:pt x="210" y="482"/>
                        </a:lnTo>
                        <a:lnTo>
                          <a:pt x="222" y="484"/>
                        </a:lnTo>
                        <a:lnTo>
                          <a:pt x="234" y="484"/>
                        </a:lnTo>
                        <a:lnTo>
                          <a:pt x="244" y="484"/>
                        </a:lnTo>
                        <a:lnTo>
                          <a:pt x="244" y="484"/>
                        </a:lnTo>
                        <a:lnTo>
                          <a:pt x="260" y="482"/>
                        </a:lnTo>
                        <a:lnTo>
                          <a:pt x="276" y="476"/>
                        </a:lnTo>
                        <a:lnTo>
                          <a:pt x="292" y="466"/>
                        </a:lnTo>
                        <a:lnTo>
                          <a:pt x="308" y="450"/>
                        </a:lnTo>
                        <a:lnTo>
                          <a:pt x="308" y="450"/>
                        </a:lnTo>
                        <a:lnTo>
                          <a:pt x="320" y="436"/>
                        </a:lnTo>
                        <a:lnTo>
                          <a:pt x="330" y="422"/>
                        </a:lnTo>
                        <a:lnTo>
                          <a:pt x="340" y="406"/>
                        </a:lnTo>
                        <a:lnTo>
                          <a:pt x="346" y="392"/>
                        </a:lnTo>
                        <a:lnTo>
                          <a:pt x="358" y="366"/>
                        </a:lnTo>
                        <a:lnTo>
                          <a:pt x="366" y="342"/>
                        </a:lnTo>
                        <a:lnTo>
                          <a:pt x="372" y="320"/>
                        </a:lnTo>
                        <a:lnTo>
                          <a:pt x="372" y="320"/>
                        </a:lnTo>
                        <a:lnTo>
                          <a:pt x="380" y="304"/>
                        </a:lnTo>
                        <a:lnTo>
                          <a:pt x="392" y="288"/>
                        </a:lnTo>
                        <a:lnTo>
                          <a:pt x="416" y="256"/>
                        </a:lnTo>
                        <a:lnTo>
                          <a:pt x="428" y="238"/>
                        </a:lnTo>
                        <a:lnTo>
                          <a:pt x="428" y="238"/>
                        </a:lnTo>
                        <a:lnTo>
                          <a:pt x="432" y="232"/>
                        </a:lnTo>
                        <a:lnTo>
                          <a:pt x="434" y="226"/>
                        </a:lnTo>
                        <a:lnTo>
                          <a:pt x="434" y="216"/>
                        </a:lnTo>
                        <a:lnTo>
                          <a:pt x="430" y="204"/>
                        </a:lnTo>
                        <a:lnTo>
                          <a:pt x="424" y="194"/>
                        </a:lnTo>
                        <a:lnTo>
                          <a:pt x="424" y="194"/>
                        </a:lnTo>
                        <a:lnTo>
                          <a:pt x="420" y="188"/>
                        </a:lnTo>
                        <a:lnTo>
                          <a:pt x="412" y="184"/>
                        </a:lnTo>
                        <a:lnTo>
                          <a:pt x="406" y="182"/>
                        </a:lnTo>
                        <a:lnTo>
                          <a:pt x="398" y="182"/>
                        </a:lnTo>
                        <a:lnTo>
                          <a:pt x="398" y="182"/>
                        </a:lnTo>
                        <a:lnTo>
                          <a:pt x="390" y="184"/>
                        </a:lnTo>
                        <a:lnTo>
                          <a:pt x="390" y="184"/>
                        </a:lnTo>
                        <a:lnTo>
                          <a:pt x="384" y="188"/>
                        </a:lnTo>
                        <a:lnTo>
                          <a:pt x="384" y="188"/>
                        </a:lnTo>
                        <a:lnTo>
                          <a:pt x="394" y="174"/>
                        </a:lnTo>
                        <a:lnTo>
                          <a:pt x="394" y="174"/>
                        </a:lnTo>
                        <a:lnTo>
                          <a:pt x="404" y="158"/>
                        </a:lnTo>
                        <a:lnTo>
                          <a:pt x="414" y="146"/>
                        </a:lnTo>
                        <a:lnTo>
                          <a:pt x="414" y="146"/>
                        </a:lnTo>
                        <a:lnTo>
                          <a:pt x="424" y="136"/>
                        </a:lnTo>
                        <a:lnTo>
                          <a:pt x="430" y="124"/>
                        </a:lnTo>
                        <a:lnTo>
                          <a:pt x="432" y="116"/>
                        </a:lnTo>
                        <a:lnTo>
                          <a:pt x="432" y="110"/>
                        </a:lnTo>
                        <a:lnTo>
                          <a:pt x="430" y="102"/>
                        </a:lnTo>
                        <a:lnTo>
                          <a:pt x="426" y="94"/>
                        </a:lnTo>
                        <a:lnTo>
                          <a:pt x="426" y="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79" name="Freeform 465"/>
                  <p:cNvSpPr>
                    <a:spLocks/>
                  </p:cNvSpPr>
                  <p:nvPr/>
                </p:nvSpPr>
                <p:spPr bwMode="auto">
                  <a:xfrm>
                    <a:off x="6745288" y="1763713"/>
                    <a:ext cx="657225" cy="723900"/>
                  </a:xfrm>
                  <a:custGeom>
                    <a:avLst/>
                    <a:gdLst/>
                    <a:ahLst/>
                    <a:cxnLst>
                      <a:cxn ang="0">
                        <a:pos x="306" y="412"/>
                      </a:cxn>
                      <a:cxn ang="0">
                        <a:pos x="334" y="360"/>
                      </a:cxn>
                      <a:cxn ang="0">
                        <a:pos x="352" y="306"/>
                      </a:cxn>
                      <a:cxn ang="0">
                        <a:pos x="410" y="222"/>
                      </a:cxn>
                      <a:cxn ang="0">
                        <a:pos x="414" y="208"/>
                      </a:cxn>
                      <a:cxn ang="0">
                        <a:pos x="404" y="188"/>
                      </a:cxn>
                      <a:cxn ang="0">
                        <a:pos x="384" y="184"/>
                      </a:cxn>
                      <a:cxn ang="0">
                        <a:pos x="352" y="202"/>
                      </a:cxn>
                      <a:cxn ang="0">
                        <a:pos x="354" y="194"/>
                      </a:cxn>
                      <a:cxn ang="0">
                        <a:pos x="374" y="158"/>
                      </a:cxn>
                      <a:cxn ang="0">
                        <a:pos x="406" y="120"/>
                      </a:cxn>
                      <a:cxn ang="0">
                        <a:pos x="412" y="98"/>
                      </a:cxn>
                      <a:cxn ang="0">
                        <a:pos x="400" y="80"/>
                      </a:cxn>
                      <a:cxn ang="0">
                        <a:pos x="380" y="72"/>
                      </a:cxn>
                      <a:cxn ang="0">
                        <a:pos x="362" y="76"/>
                      </a:cxn>
                      <a:cxn ang="0">
                        <a:pos x="360" y="50"/>
                      </a:cxn>
                      <a:cxn ang="0">
                        <a:pos x="344" y="34"/>
                      </a:cxn>
                      <a:cxn ang="0">
                        <a:pos x="324" y="34"/>
                      </a:cxn>
                      <a:cxn ang="0">
                        <a:pos x="288" y="54"/>
                      </a:cxn>
                      <a:cxn ang="0">
                        <a:pos x="262" y="86"/>
                      </a:cxn>
                      <a:cxn ang="0">
                        <a:pos x="238" y="138"/>
                      </a:cxn>
                      <a:cxn ang="0">
                        <a:pos x="220" y="168"/>
                      </a:cxn>
                      <a:cxn ang="0">
                        <a:pos x="216" y="156"/>
                      </a:cxn>
                      <a:cxn ang="0">
                        <a:pos x="222" y="106"/>
                      </a:cxn>
                      <a:cxn ang="0">
                        <a:pos x="232" y="82"/>
                      </a:cxn>
                      <a:cxn ang="0">
                        <a:pos x="254" y="38"/>
                      </a:cxn>
                      <a:cxn ang="0">
                        <a:pos x="252" y="8"/>
                      </a:cxn>
                      <a:cxn ang="0">
                        <a:pos x="246" y="2"/>
                      </a:cxn>
                      <a:cxn ang="0">
                        <a:pos x="216" y="6"/>
                      </a:cxn>
                      <a:cxn ang="0">
                        <a:pos x="186" y="42"/>
                      </a:cxn>
                      <a:cxn ang="0">
                        <a:pos x="168" y="82"/>
                      </a:cxn>
                      <a:cxn ang="0">
                        <a:pos x="136" y="188"/>
                      </a:cxn>
                      <a:cxn ang="0">
                        <a:pos x="128" y="206"/>
                      </a:cxn>
                      <a:cxn ang="0">
                        <a:pos x="106" y="224"/>
                      </a:cxn>
                      <a:cxn ang="0">
                        <a:pos x="90" y="220"/>
                      </a:cxn>
                      <a:cxn ang="0">
                        <a:pos x="86" y="212"/>
                      </a:cxn>
                      <a:cxn ang="0">
                        <a:pos x="82" y="202"/>
                      </a:cxn>
                      <a:cxn ang="0">
                        <a:pos x="76" y="174"/>
                      </a:cxn>
                      <a:cxn ang="0">
                        <a:pos x="60" y="148"/>
                      </a:cxn>
                      <a:cxn ang="0">
                        <a:pos x="38" y="136"/>
                      </a:cxn>
                      <a:cxn ang="0">
                        <a:pos x="10" y="136"/>
                      </a:cxn>
                      <a:cxn ang="0">
                        <a:pos x="0" y="162"/>
                      </a:cxn>
                      <a:cxn ang="0">
                        <a:pos x="6" y="182"/>
                      </a:cxn>
                      <a:cxn ang="0">
                        <a:pos x="28" y="206"/>
                      </a:cxn>
                      <a:cxn ang="0">
                        <a:pos x="38" y="220"/>
                      </a:cxn>
                      <a:cxn ang="0">
                        <a:pos x="40" y="260"/>
                      </a:cxn>
                      <a:cxn ang="0">
                        <a:pos x="44" y="270"/>
                      </a:cxn>
                      <a:cxn ang="0">
                        <a:pos x="46" y="282"/>
                      </a:cxn>
                      <a:cxn ang="0">
                        <a:pos x="46" y="312"/>
                      </a:cxn>
                      <a:cxn ang="0">
                        <a:pos x="66" y="358"/>
                      </a:cxn>
                      <a:cxn ang="0">
                        <a:pos x="98" y="392"/>
                      </a:cxn>
                      <a:cxn ang="0">
                        <a:pos x="146" y="430"/>
                      </a:cxn>
                      <a:cxn ang="0">
                        <a:pos x="192" y="452"/>
                      </a:cxn>
                      <a:cxn ang="0">
                        <a:pos x="236" y="456"/>
                      </a:cxn>
                      <a:cxn ang="0">
                        <a:pos x="272" y="446"/>
                      </a:cxn>
                      <a:cxn ang="0">
                        <a:pos x="290" y="430"/>
                      </a:cxn>
                    </a:cxnLst>
                    <a:rect l="0" t="0" r="r" b="b"/>
                    <a:pathLst>
                      <a:path w="414" h="456">
                        <a:moveTo>
                          <a:pt x="290" y="430"/>
                        </a:moveTo>
                        <a:lnTo>
                          <a:pt x="290" y="430"/>
                        </a:lnTo>
                        <a:lnTo>
                          <a:pt x="306" y="412"/>
                        </a:lnTo>
                        <a:lnTo>
                          <a:pt x="318" y="394"/>
                        </a:lnTo>
                        <a:lnTo>
                          <a:pt x="326" y="376"/>
                        </a:lnTo>
                        <a:lnTo>
                          <a:pt x="334" y="360"/>
                        </a:lnTo>
                        <a:lnTo>
                          <a:pt x="344" y="330"/>
                        </a:lnTo>
                        <a:lnTo>
                          <a:pt x="352" y="306"/>
                        </a:lnTo>
                        <a:lnTo>
                          <a:pt x="352" y="306"/>
                        </a:lnTo>
                        <a:lnTo>
                          <a:pt x="364" y="284"/>
                        </a:lnTo>
                        <a:lnTo>
                          <a:pt x="380" y="260"/>
                        </a:lnTo>
                        <a:lnTo>
                          <a:pt x="410" y="222"/>
                        </a:lnTo>
                        <a:lnTo>
                          <a:pt x="410" y="222"/>
                        </a:lnTo>
                        <a:lnTo>
                          <a:pt x="412" y="216"/>
                        </a:lnTo>
                        <a:lnTo>
                          <a:pt x="414" y="208"/>
                        </a:lnTo>
                        <a:lnTo>
                          <a:pt x="412" y="200"/>
                        </a:lnTo>
                        <a:lnTo>
                          <a:pt x="408" y="194"/>
                        </a:lnTo>
                        <a:lnTo>
                          <a:pt x="404" y="188"/>
                        </a:lnTo>
                        <a:lnTo>
                          <a:pt x="398" y="184"/>
                        </a:lnTo>
                        <a:lnTo>
                          <a:pt x="392" y="182"/>
                        </a:lnTo>
                        <a:lnTo>
                          <a:pt x="384" y="184"/>
                        </a:lnTo>
                        <a:lnTo>
                          <a:pt x="384" y="184"/>
                        </a:lnTo>
                        <a:lnTo>
                          <a:pt x="360" y="196"/>
                        </a:lnTo>
                        <a:lnTo>
                          <a:pt x="352" y="202"/>
                        </a:lnTo>
                        <a:lnTo>
                          <a:pt x="352" y="202"/>
                        </a:lnTo>
                        <a:lnTo>
                          <a:pt x="352" y="200"/>
                        </a:lnTo>
                        <a:lnTo>
                          <a:pt x="354" y="194"/>
                        </a:lnTo>
                        <a:lnTo>
                          <a:pt x="360" y="180"/>
                        </a:lnTo>
                        <a:lnTo>
                          <a:pt x="374" y="158"/>
                        </a:lnTo>
                        <a:lnTo>
                          <a:pt x="374" y="158"/>
                        </a:lnTo>
                        <a:lnTo>
                          <a:pt x="384" y="146"/>
                        </a:lnTo>
                        <a:lnTo>
                          <a:pt x="392" y="136"/>
                        </a:lnTo>
                        <a:lnTo>
                          <a:pt x="406" y="120"/>
                        </a:lnTo>
                        <a:lnTo>
                          <a:pt x="410" y="112"/>
                        </a:lnTo>
                        <a:lnTo>
                          <a:pt x="412" y="106"/>
                        </a:lnTo>
                        <a:lnTo>
                          <a:pt x="412" y="98"/>
                        </a:lnTo>
                        <a:lnTo>
                          <a:pt x="408" y="88"/>
                        </a:lnTo>
                        <a:lnTo>
                          <a:pt x="408" y="88"/>
                        </a:lnTo>
                        <a:lnTo>
                          <a:pt x="400" y="80"/>
                        </a:lnTo>
                        <a:lnTo>
                          <a:pt x="394" y="76"/>
                        </a:lnTo>
                        <a:lnTo>
                          <a:pt x="386" y="74"/>
                        </a:lnTo>
                        <a:lnTo>
                          <a:pt x="380" y="72"/>
                        </a:lnTo>
                        <a:lnTo>
                          <a:pt x="366" y="74"/>
                        </a:lnTo>
                        <a:lnTo>
                          <a:pt x="362" y="76"/>
                        </a:lnTo>
                        <a:lnTo>
                          <a:pt x="362" y="76"/>
                        </a:lnTo>
                        <a:lnTo>
                          <a:pt x="362" y="70"/>
                        </a:lnTo>
                        <a:lnTo>
                          <a:pt x="362" y="58"/>
                        </a:lnTo>
                        <a:lnTo>
                          <a:pt x="360" y="50"/>
                        </a:lnTo>
                        <a:lnTo>
                          <a:pt x="356" y="44"/>
                        </a:lnTo>
                        <a:lnTo>
                          <a:pt x="352" y="38"/>
                        </a:lnTo>
                        <a:lnTo>
                          <a:pt x="344" y="34"/>
                        </a:lnTo>
                        <a:lnTo>
                          <a:pt x="344" y="34"/>
                        </a:lnTo>
                        <a:lnTo>
                          <a:pt x="336" y="32"/>
                        </a:lnTo>
                        <a:lnTo>
                          <a:pt x="324" y="34"/>
                        </a:lnTo>
                        <a:lnTo>
                          <a:pt x="314" y="38"/>
                        </a:lnTo>
                        <a:lnTo>
                          <a:pt x="300" y="44"/>
                        </a:lnTo>
                        <a:lnTo>
                          <a:pt x="288" y="54"/>
                        </a:lnTo>
                        <a:lnTo>
                          <a:pt x="278" y="64"/>
                        </a:lnTo>
                        <a:lnTo>
                          <a:pt x="268" y="74"/>
                        </a:lnTo>
                        <a:lnTo>
                          <a:pt x="262" y="86"/>
                        </a:lnTo>
                        <a:lnTo>
                          <a:pt x="262" y="86"/>
                        </a:lnTo>
                        <a:lnTo>
                          <a:pt x="250" y="110"/>
                        </a:lnTo>
                        <a:lnTo>
                          <a:pt x="238" y="138"/>
                        </a:lnTo>
                        <a:lnTo>
                          <a:pt x="226" y="160"/>
                        </a:lnTo>
                        <a:lnTo>
                          <a:pt x="222" y="166"/>
                        </a:lnTo>
                        <a:lnTo>
                          <a:pt x="220" y="168"/>
                        </a:lnTo>
                        <a:lnTo>
                          <a:pt x="220" y="168"/>
                        </a:lnTo>
                        <a:lnTo>
                          <a:pt x="218" y="164"/>
                        </a:lnTo>
                        <a:lnTo>
                          <a:pt x="216" y="156"/>
                        </a:lnTo>
                        <a:lnTo>
                          <a:pt x="218" y="132"/>
                        </a:lnTo>
                        <a:lnTo>
                          <a:pt x="220" y="118"/>
                        </a:lnTo>
                        <a:lnTo>
                          <a:pt x="222" y="106"/>
                        </a:lnTo>
                        <a:lnTo>
                          <a:pt x="226" y="92"/>
                        </a:lnTo>
                        <a:lnTo>
                          <a:pt x="232" y="82"/>
                        </a:lnTo>
                        <a:lnTo>
                          <a:pt x="232" y="82"/>
                        </a:lnTo>
                        <a:lnTo>
                          <a:pt x="244" y="62"/>
                        </a:lnTo>
                        <a:lnTo>
                          <a:pt x="250" y="50"/>
                        </a:lnTo>
                        <a:lnTo>
                          <a:pt x="254" y="38"/>
                        </a:lnTo>
                        <a:lnTo>
                          <a:pt x="256" y="26"/>
                        </a:lnTo>
                        <a:lnTo>
                          <a:pt x="256" y="16"/>
                        </a:lnTo>
                        <a:lnTo>
                          <a:pt x="252" y="8"/>
                        </a:lnTo>
                        <a:lnTo>
                          <a:pt x="250" y="4"/>
                        </a:lnTo>
                        <a:lnTo>
                          <a:pt x="246" y="2"/>
                        </a:lnTo>
                        <a:lnTo>
                          <a:pt x="246" y="2"/>
                        </a:lnTo>
                        <a:lnTo>
                          <a:pt x="236" y="0"/>
                        </a:lnTo>
                        <a:lnTo>
                          <a:pt x="226" y="2"/>
                        </a:lnTo>
                        <a:lnTo>
                          <a:pt x="216" y="6"/>
                        </a:lnTo>
                        <a:lnTo>
                          <a:pt x="206" y="14"/>
                        </a:lnTo>
                        <a:lnTo>
                          <a:pt x="196" y="26"/>
                        </a:lnTo>
                        <a:lnTo>
                          <a:pt x="186" y="42"/>
                        </a:lnTo>
                        <a:lnTo>
                          <a:pt x="176" y="60"/>
                        </a:lnTo>
                        <a:lnTo>
                          <a:pt x="168" y="82"/>
                        </a:lnTo>
                        <a:lnTo>
                          <a:pt x="168" y="82"/>
                        </a:lnTo>
                        <a:lnTo>
                          <a:pt x="154" y="124"/>
                        </a:lnTo>
                        <a:lnTo>
                          <a:pt x="144" y="160"/>
                        </a:lnTo>
                        <a:lnTo>
                          <a:pt x="136" y="188"/>
                        </a:lnTo>
                        <a:lnTo>
                          <a:pt x="132" y="198"/>
                        </a:lnTo>
                        <a:lnTo>
                          <a:pt x="128" y="206"/>
                        </a:lnTo>
                        <a:lnTo>
                          <a:pt x="128" y="206"/>
                        </a:lnTo>
                        <a:lnTo>
                          <a:pt x="120" y="216"/>
                        </a:lnTo>
                        <a:lnTo>
                          <a:pt x="112" y="222"/>
                        </a:lnTo>
                        <a:lnTo>
                          <a:pt x="106" y="224"/>
                        </a:lnTo>
                        <a:lnTo>
                          <a:pt x="98" y="224"/>
                        </a:lnTo>
                        <a:lnTo>
                          <a:pt x="98" y="224"/>
                        </a:lnTo>
                        <a:lnTo>
                          <a:pt x="90" y="220"/>
                        </a:lnTo>
                        <a:lnTo>
                          <a:pt x="88" y="220"/>
                        </a:lnTo>
                        <a:lnTo>
                          <a:pt x="88" y="220"/>
                        </a:lnTo>
                        <a:lnTo>
                          <a:pt x="86" y="212"/>
                        </a:lnTo>
                        <a:lnTo>
                          <a:pt x="84" y="206"/>
                        </a:lnTo>
                        <a:lnTo>
                          <a:pt x="82" y="202"/>
                        </a:lnTo>
                        <a:lnTo>
                          <a:pt x="82" y="202"/>
                        </a:lnTo>
                        <a:lnTo>
                          <a:pt x="82" y="194"/>
                        </a:lnTo>
                        <a:lnTo>
                          <a:pt x="80" y="182"/>
                        </a:lnTo>
                        <a:lnTo>
                          <a:pt x="76" y="174"/>
                        </a:lnTo>
                        <a:lnTo>
                          <a:pt x="72" y="166"/>
                        </a:lnTo>
                        <a:lnTo>
                          <a:pt x="68" y="158"/>
                        </a:lnTo>
                        <a:lnTo>
                          <a:pt x="60" y="148"/>
                        </a:lnTo>
                        <a:lnTo>
                          <a:pt x="60" y="148"/>
                        </a:lnTo>
                        <a:lnTo>
                          <a:pt x="50" y="142"/>
                        </a:lnTo>
                        <a:lnTo>
                          <a:pt x="38" y="136"/>
                        </a:lnTo>
                        <a:lnTo>
                          <a:pt x="28" y="134"/>
                        </a:lnTo>
                        <a:lnTo>
                          <a:pt x="18" y="134"/>
                        </a:lnTo>
                        <a:lnTo>
                          <a:pt x="10" y="136"/>
                        </a:lnTo>
                        <a:lnTo>
                          <a:pt x="4" y="142"/>
                        </a:lnTo>
                        <a:lnTo>
                          <a:pt x="0" y="150"/>
                        </a:lnTo>
                        <a:lnTo>
                          <a:pt x="0" y="162"/>
                        </a:lnTo>
                        <a:lnTo>
                          <a:pt x="0" y="162"/>
                        </a:lnTo>
                        <a:lnTo>
                          <a:pt x="2" y="174"/>
                        </a:lnTo>
                        <a:lnTo>
                          <a:pt x="6" y="182"/>
                        </a:lnTo>
                        <a:lnTo>
                          <a:pt x="10" y="188"/>
                        </a:lnTo>
                        <a:lnTo>
                          <a:pt x="16" y="194"/>
                        </a:lnTo>
                        <a:lnTo>
                          <a:pt x="28" y="206"/>
                        </a:lnTo>
                        <a:lnTo>
                          <a:pt x="34" y="212"/>
                        </a:lnTo>
                        <a:lnTo>
                          <a:pt x="38" y="220"/>
                        </a:lnTo>
                        <a:lnTo>
                          <a:pt x="38" y="220"/>
                        </a:lnTo>
                        <a:lnTo>
                          <a:pt x="42" y="236"/>
                        </a:lnTo>
                        <a:lnTo>
                          <a:pt x="42" y="246"/>
                        </a:lnTo>
                        <a:lnTo>
                          <a:pt x="40" y="260"/>
                        </a:lnTo>
                        <a:lnTo>
                          <a:pt x="40" y="260"/>
                        </a:lnTo>
                        <a:lnTo>
                          <a:pt x="42" y="266"/>
                        </a:lnTo>
                        <a:lnTo>
                          <a:pt x="44" y="270"/>
                        </a:lnTo>
                        <a:lnTo>
                          <a:pt x="48" y="276"/>
                        </a:lnTo>
                        <a:lnTo>
                          <a:pt x="48" y="276"/>
                        </a:lnTo>
                        <a:lnTo>
                          <a:pt x="46" y="282"/>
                        </a:lnTo>
                        <a:lnTo>
                          <a:pt x="44" y="290"/>
                        </a:lnTo>
                        <a:lnTo>
                          <a:pt x="44" y="300"/>
                        </a:lnTo>
                        <a:lnTo>
                          <a:pt x="46" y="312"/>
                        </a:lnTo>
                        <a:lnTo>
                          <a:pt x="50" y="326"/>
                        </a:lnTo>
                        <a:lnTo>
                          <a:pt x="56" y="342"/>
                        </a:lnTo>
                        <a:lnTo>
                          <a:pt x="66" y="358"/>
                        </a:lnTo>
                        <a:lnTo>
                          <a:pt x="66" y="358"/>
                        </a:lnTo>
                        <a:lnTo>
                          <a:pt x="82" y="376"/>
                        </a:lnTo>
                        <a:lnTo>
                          <a:pt x="98" y="392"/>
                        </a:lnTo>
                        <a:lnTo>
                          <a:pt x="114" y="408"/>
                        </a:lnTo>
                        <a:lnTo>
                          <a:pt x="130" y="420"/>
                        </a:lnTo>
                        <a:lnTo>
                          <a:pt x="146" y="430"/>
                        </a:lnTo>
                        <a:lnTo>
                          <a:pt x="162" y="440"/>
                        </a:lnTo>
                        <a:lnTo>
                          <a:pt x="178" y="446"/>
                        </a:lnTo>
                        <a:lnTo>
                          <a:pt x="192" y="452"/>
                        </a:lnTo>
                        <a:lnTo>
                          <a:pt x="208" y="454"/>
                        </a:lnTo>
                        <a:lnTo>
                          <a:pt x="222" y="456"/>
                        </a:lnTo>
                        <a:lnTo>
                          <a:pt x="236" y="456"/>
                        </a:lnTo>
                        <a:lnTo>
                          <a:pt x="248" y="454"/>
                        </a:lnTo>
                        <a:lnTo>
                          <a:pt x="260" y="450"/>
                        </a:lnTo>
                        <a:lnTo>
                          <a:pt x="272" y="446"/>
                        </a:lnTo>
                        <a:lnTo>
                          <a:pt x="282" y="438"/>
                        </a:lnTo>
                        <a:lnTo>
                          <a:pt x="290" y="430"/>
                        </a:lnTo>
                        <a:lnTo>
                          <a:pt x="290" y="43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0" name="Freeform 466"/>
                  <p:cNvSpPr>
                    <a:spLocks/>
                  </p:cNvSpPr>
                  <p:nvPr/>
                </p:nvSpPr>
                <p:spPr bwMode="auto">
                  <a:xfrm>
                    <a:off x="7158038" y="1862138"/>
                    <a:ext cx="168275" cy="241300"/>
                  </a:xfrm>
                  <a:custGeom>
                    <a:avLst/>
                    <a:gdLst/>
                    <a:ahLst/>
                    <a:cxnLst>
                      <a:cxn ang="0">
                        <a:pos x="102" y="0"/>
                      </a:cxn>
                      <a:cxn ang="0">
                        <a:pos x="102" y="0"/>
                      </a:cxn>
                      <a:cxn ang="0">
                        <a:pos x="82" y="10"/>
                      </a:cxn>
                      <a:cxn ang="0">
                        <a:pos x="64" y="22"/>
                      </a:cxn>
                      <a:cxn ang="0">
                        <a:pos x="44" y="40"/>
                      </a:cxn>
                      <a:cxn ang="0">
                        <a:pos x="34" y="50"/>
                      </a:cxn>
                      <a:cxn ang="0">
                        <a:pos x="24" y="62"/>
                      </a:cxn>
                      <a:cxn ang="0">
                        <a:pos x="16" y="74"/>
                      </a:cxn>
                      <a:cxn ang="0">
                        <a:pos x="8" y="88"/>
                      </a:cxn>
                      <a:cxn ang="0">
                        <a:pos x="4" y="102"/>
                      </a:cxn>
                      <a:cxn ang="0">
                        <a:pos x="0" y="118"/>
                      </a:cxn>
                      <a:cxn ang="0">
                        <a:pos x="0" y="134"/>
                      </a:cxn>
                      <a:cxn ang="0">
                        <a:pos x="2" y="152"/>
                      </a:cxn>
                      <a:cxn ang="0">
                        <a:pos x="2" y="152"/>
                      </a:cxn>
                      <a:cxn ang="0">
                        <a:pos x="6" y="136"/>
                      </a:cxn>
                      <a:cxn ang="0">
                        <a:pos x="14" y="118"/>
                      </a:cxn>
                      <a:cxn ang="0">
                        <a:pos x="24" y="96"/>
                      </a:cxn>
                      <a:cxn ang="0">
                        <a:pos x="38" y="72"/>
                      </a:cxn>
                      <a:cxn ang="0">
                        <a:pos x="56" y="48"/>
                      </a:cxn>
                      <a:cxn ang="0">
                        <a:pos x="66" y="38"/>
                      </a:cxn>
                      <a:cxn ang="0">
                        <a:pos x="78" y="28"/>
                      </a:cxn>
                      <a:cxn ang="0">
                        <a:pos x="92" y="20"/>
                      </a:cxn>
                      <a:cxn ang="0">
                        <a:pos x="106" y="12"/>
                      </a:cxn>
                      <a:cxn ang="0">
                        <a:pos x="102" y="0"/>
                      </a:cxn>
                    </a:cxnLst>
                    <a:rect l="0" t="0" r="r" b="b"/>
                    <a:pathLst>
                      <a:path w="106" h="152">
                        <a:moveTo>
                          <a:pt x="102" y="0"/>
                        </a:moveTo>
                        <a:lnTo>
                          <a:pt x="102" y="0"/>
                        </a:lnTo>
                        <a:lnTo>
                          <a:pt x="82" y="10"/>
                        </a:lnTo>
                        <a:lnTo>
                          <a:pt x="64" y="22"/>
                        </a:lnTo>
                        <a:lnTo>
                          <a:pt x="44" y="40"/>
                        </a:lnTo>
                        <a:lnTo>
                          <a:pt x="34" y="50"/>
                        </a:lnTo>
                        <a:lnTo>
                          <a:pt x="24" y="62"/>
                        </a:lnTo>
                        <a:lnTo>
                          <a:pt x="16" y="74"/>
                        </a:lnTo>
                        <a:lnTo>
                          <a:pt x="8" y="88"/>
                        </a:lnTo>
                        <a:lnTo>
                          <a:pt x="4" y="102"/>
                        </a:lnTo>
                        <a:lnTo>
                          <a:pt x="0" y="118"/>
                        </a:lnTo>
                        <a:lnTo>
                          <a:pt x="0" y="134"/>
                        </a:lnTo>
                        <a:lnTo>
                          <a:pt x="2" y="152"/>
                        </a:lnTo>
                        <a:lnTo>
                          <a:pt x="2" y="152"/>
                        </a:lnTo>
                        <a:lnTo>
                          <a:pt x="6" y="136"/>
                        </a:lnTo>
                        <a:lnTo>
                          <a:pt x="14" y="118"/>
                        </a:lnTo>
                        <a:lnTo>
                          <a:pt x="24" y="96"/>
                        </a:lnTo>
                        <a:lnTo>
                          <a:pt x="38" y="72"/>
                        </a:lnTo>
                        <a:lnTo>
                          <a:pt x="56" y="48"/>
                        </a:lnTo>
                        <a:lnTo>
                          <a:pt x="66" y="38"/>
                        </a:lnTo>
                        <a:lnTo>
                          <a:pt x="78" y="28"/>
                        </a:lnTo>
                        <a:lnTo>
                          <a:pt x="92" y="20"/>
                        </a:lnTo>
                        <a:lnTo>
                          <a:pt x="106" y="12"/>
                        </a:lnTo>
                        <a:lnTo>
                          <a:pt x="102" y="0"/>
                        </a:lnTo>
                        <a:close/>
                      </a:path>
                    </a:pathLst>
                  </a:custGeom>
                  <a:solidFill>
                    <a:srgbClr val="DEDF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1" name="Freeform 467"/>
                  <p:cNvSpPr>
                    <a:spLocks/>
                  </p:cNvSpPr>
                  <p:nvPr/>
                </p:nvSpPr>
                <p:spPr bwMode="auto">
                  <a:xfrm>
                    <a:off x="7046913" y="2020888"/>
                    <a:ext cx="187325" cy="26670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18" y="10"/>
                      </a:cxn>
                      <a:cxn ang="0">
                        <a:pos x="36" y="24"/>
                      </a:cxn>
                      <a:cxn ang="0">
                        <a:pos x="58" y="42"/>
                      </a:cxn>
                      <a:cxn ang="0">
                        <a:pos x="80" y="66"/>
                      </a:cxn>
                      <a:cxn ang="0">
                        <a:pos x="90" y="80"/>
                      </a:cxn>
                      <a:cxn ang="0">
                        <a:pos x="98" y="94"/>
                      </a:cxn>
                      <a:cxn ang="0">
                        <a:pos x="106" y="110"/>
                      </a:cxn>
                      <a:cxn ang="0">
                        <a:pos x="112" y="128"/>
                      </a:cxn>
                      <a:cxn ang="0">
                        <a:pos x="116" y="148"/>
                      </a:cxn>
                      <a:cxn ang="0">
                        <a:pos x="118" y="168"/>
                      </a:cxn>
                      <a:cxn ang="0">
                        <a:pos x="118" y="168"/>
                      </a:cxn>
                      <a:cxn ang="0">
                        <a:pos x="106" y="144"/>
                      </a:cxn>
                      <a:cxn ang="0">
                        <a:pos x="76" y="90"/>
                      </a:cxn>
                      <a:cxn ang="0">
                        <a:pos x="58" y="60"/>
                      </a:cxn>
                      <a:cxn ang="0">
                        <a:pos x="38" y="34"/>
                      </a:cxn>
                      <a:cxn ang="0">
                        <a:pos x="30" y="22"/>
                      </a:cxn>
                      <a:cxn ang="0">
                        <a:pos x="20" y="12"/>
                      </a:cxn>
                      <a:cxn ang="0">
                        <a:pos x="10" y="4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8" h="168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18" y="10"/>
                        </a:lnTo>
                        <a:lnTo>
                          <a:pt x="36" y="24"/>
                        </a:lnTo>
                        <a:lnTo>
                          <a:pt x="58" y="42"/>
                        </a:lnTo>
                        <a:lnTo>
                          <a:pt x="80" y="66"/>
                        </a:lnTo>
                        <a:lnTo>
                          <a:pt x="90" y="80"/>
                        </a:lnTo>
                        <a:lnTo>
                          <a:pt x="98" y="94"/>
                        </a:lnTo>
                        <a:lnTo>
                          <a:pt x="106" y="110"/>
                        </a:lnTo>
                        <a:lnTo>
                          <a:pt x="112" y="128"/>
                        </a:lnTo>
                        <a:lnTo>
                          <a:pt x="116" y="148"/>
                        </a:lnTo>
                        <a:lnTo>
                          <a:pt x="118" y="168"/>
                        </a:lnTo>
                        <a:lnTo>
                          <a:pt x="118" y="168"/>
                        </a:lnTo>
                        <a:lnTo>
                          <a:pt x="106" y="144"/>
                        </a:lnTo>
                        <a:lnTo>
                          <a:pt x="76" y="90"/>
                        </a:lnTo>
                        <a:lnTo>
                          <a:pt x="58" y="60"/>
                        </a:lnTo>
                        <a:lnTo>
                          <a:pt x="38" y="34"/>
                        </a:lnTo>
                        <a:lnTo>
                          <a:pt x="30" y="22"/>
                        </a:lnTo>
                        <a:lnTo>
                          <a:pt x="20" y="12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F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2" name="Freeform 468"/>
                  <p:cNvSpPr>
                    <a:spLocks noEditPoints="1"/>
                  </p:cNvSpPr>
                  <p:nvPr/>
                </p:nvSpPr>
                <p:spPr bwMode="auto">
                  <a:xfrm>
                    <a:off x="6745288" y="1770063"/>
                    <a:ext cx="657225" cy="717550"/>
                  </a:xfrm>
                  <a:custGeom>
                    <a:avLst/>
                    <a:gdLst/>
                    <a:ahLst/>
                    <a:cxnLst>
                      <a:cxn ang="0">
                        <a:pos x="218" y="120"/>
                      </a:cxn>
                      <a:cxn ang="0">
                        <a:pos x="232" y="78"/>
                      </a:cxn>
                      <a:cxn ang="0">
                        <a:pos x="252" y="38"/>
                      </a:cxn>
                      <a:cxn ang="0">
                        <a:pos x="254" y="8"/>
                      </a:cxn>
                      <a:cxn ang="0">
                        <a:pos x="246" y="14"/>
                      </a:cxn>
                      <a:cxn ang="0">
                        <a:pos x="226" y="52"/>
                      </a:cxn>
                      <a:cxn ang="0">
                        <a:pos x="216" y="74"/>
                      </a:cxn>
                      <a:cxn ang="0">
                        <a:pos x="212" y="126"/>
                      </a:cxn>
                      <a:cxn ang="0">
                        <a:pos x="214" y="138"/>
                      </a:cxn>
                      <a:cxn ang="0">
                        <a:pos x="352" y="196"/>
                      </a:cxn>
                      <a:cxn ang="0">
                        <a:pos x="374" y="154"/>
                      </a:cxn>
                      <a:cxn ang="0">
                        <a:pos x="406" y="116"/>
                      </a:cxn>
                      <a:cxn ang="0">
                        <a:pos x="412" y="94"/>
                      </a:cxn>
                      <a:cxn ang="0">
                        <a:pos x="404" y="80"/>
                      </a:cxn>
                      <a:cxn ang="0">
                        <a:pos x="390" y="100"/>
                      </a:cxn>
                      <a:cxn ang="0">
                        <a:pos x="368" y="128"/>
                      </a:cxn>
                      <a:cxn ang="0">
                        <a:pos x="348" y="164"/>
                      </a:cxn>
                      <a:cxn ang="0">
                        <a:pos x="344" y="180"/>
                      </a:cxn>
                      <a:cxn ang="0">
                        <a:pos x="346" y="194"/>
                      </a:cxn>
                      <a:cxn ang="0">
                        <a:pos x="40" y="248"/>
                      </a:cxn>
                      <a:cxn ang="0">
                        <a:pos x="42" y="246"/>
                      </a:cxn>
                      <a:cxn ang="0">
                        <a:pos x="40" y="248"/>
                      </a:cxn>
                      <a:cxn ang="0">
                        <a:pos x="404" y="192"/>
                      </a:cxn>
                      <a:cxn ang="0">
                        <a:pos x="352" y="266"/>
                      </a:cxn>
                      <a:cxn ang="0">
                        <a:pos x="338" y="300"/>
                      </a:cxn>
                      <a:cxn ang="0">
                        <a:pos x="312" y="364"/>
                      </a:cxn>
                      <a:cxn ang="0">
                        <a:pos x="284" y="400"/>
                      </a:cxn>
                      <a:cxn ang="0">
                        <a:pos x="254" y="420"/>
                      </a:cxn>
                      <a:cxn ang="0">
                        <a:pos x="216" y="426"/>
                      </a:cxn>
                      <a:cxn ang="0">
                        <a:pos x="172" y="416"/>
                      </a:cxn>
                      <a:cxn ang="0">
                        <a:pos x="124" y="390"/>
                      </a:cxn>
                      <a:cxn ang="0">
                        <a:pos x="76" y="346"/>
                      </a:cxn>
                      <a:cxn ang="0">
                        <a:pos x="50" y="312"/>
                      </a:cxn>
                      <a:cxn ang="0">
                        <a:pos x="46" y="310"/>
                      </a:cxn>
                      <a:cxn ang="0">
                        <a:pos x="66" y="354"/>
                      </a:cxn>
                      <a:cxn ang="0">
                        <a:pos x="98" y="388"/>
                      </a:cxn>
                      <a:cxn ang="0">
                        <a:pos x="146" y="426"/>
                      </a:cxn>
                      <a:cxn ang="0">
                        <a:pos x="192" y="448"/>
                      </a:cxn>
                      <a:cxn ang="0">
                        <a:pos x="236" y="452"/>
                      </a:cxn>
                      <a:cxn ang="0">
                        <a:pos x="272" y="442"/>
                      </a:cxn>
                      <a:cxn ang="0">
                        <a:pos x="290" y="426"/>
                      </a:cxn>
                      <a:cxn ang="0">
                        <a:pos x="326" y="372"/>
                      </a:cxn>
                      <a:cxn ang="0">
                        <a:pos x="352" y="302"/>
                      </a:cxn>
                      <a:cxn ang="0">
                        <a:pos x="380" y="256"/>
                      </a:cxn>
                      <a:cxn ang="0">
                        <a:pos x="414" y="210"/>
                      </a:cxn>
                      <a:cxn ang="0">
                        <a:pos x="406" y="186"/>
                      </a:cxn>
                      <a:cxn ang="0">
                        <a:pos x="404" y="192"/>
                      </a:cxn>
                      <a:cxn ang="0">
                        <a:pos x="76" y="168"/>
                      </a:cxn>
                      <a:cxn ang="0">
                        <a:pos x="78" y="172"/>
                      </a:cxn>
                      <a:cxn ang="0">
                        <a:pos x="0" y="150"/>
                      </a:cxn>
                      <a:cxn ang="0">
                        <a:pos x="0" y="158"/>
                      </a:cxn>
                      <a:cxn ang="0">
                        <a:pos x="10" y="184"/>
                      </a:cxn>
                      <a:cxn ang="0">
                        <a:pos x="32" y="206"/>
                      </a:cxn>
                      <a:cxn ang="0">
                        <a:pos x="34" y="204"/>
                      </a:cxn>
                      <a:cxn ang="0">
                        <a:pos x="28" y="184"/>
                      </a:cxn>
                      <a:cxn ang="0">
                        <a:pos x="8" y="162"/>
                      </a:cxn>
                    </a:cxnLst>
                    <a:rect l="0" t="0" r="r" b="b"/>
                    <a:pathLst>
                      <a:path w="414" h="452">
                        <a:moveTo>
                          <a:pt x="218" y="136"/>
                        </a:moveTo>
                        <a:lnTo>
                          <a:pt x="218" y="136"/>
                        </a:lnTo>
                        <a:lnTo>
                          <a:pt x="218" y="120"/>
                        </a:lnTo>
                        <a:lnTo>
                          <a:pt x="222" y="104"/>
                        </a:lnTo>
                        <a:lnTo>
                          <a:pt x="226" y="90"/>
                        </a:lnTo>
                        <a:lnTo>
                          <a:pt x="232" y="78"/>
                        </a:lnTo>
                        <a:lnTo>
                          <a:pt x="232" y="78"/>
                        </a:lnTo>
                        <a:lnTo>
                          <a:pt x="244" y="60"/>
                        </a:lnTo>
                        <a:lnTo>
                          <a:pt x="252" y="38"/>
                        </a:lnTo>
                        <a:lnTo>
                          <a:pt x="256" y="26"/>
                        </a:lnTo>
                        <a:lnTo>
                          <a:pt x="256" y="16"/>
                        </a:lnTo>
                        <a:lnTo>
                          <a:pt x="254" y="8"/>
                        </a:lnTo>
                        <a:lnTo>
                          <a:pt x="250" y="0"/>
                        </a:lnTo>
                        <a:lnTo>
                          <a:pt x="250" y="0"/>
                        </a:lnTo>
                        <a:lnTo>
                          <a:pt x="246" y="14"/>
                        </a:lnTo>
                        <a:lnTo>
                          <a:pt x="240" y="28"/>
                        </a:lnTo>
                        <a:lnTo>
                          <a:pt x="234" y="42"/>
                        </a:lnTo>
                        <a:lnTo>
                          <a:pt x="226" y="52"/>
                        </a:lnTo>
                        <a:lnTo>
                          <a:pt x="226" y="52"/>
                        </a:lnTo>
                        <a:lnTo>
                          <a:pt x="220" y="62"/>
                        </a:lnTo>
                        <a:lnTo>
                          <a:pt x="216" y="74"/>
                        </a:lnTo>
                        <a:lnTo>
                          <a:pt x="214" y="88"/>
                        </a:lnTo>
                        <a:lnTo>
                          <a:pt x="212" y="102"/>
                        </a:lnTo>
                        <a:lnTo>
                          <a:pt x="212" y="126"/>
                        </a:lnTo>
                        <a:lnTo>
                          <a:pt x="212" y="134"/>
                        </a:lnTo>
                        <a:lnTo>
                          <a:pt x="214" y="138"/>
                        </a:lnTo>
                        <a:lnTo>
                          <a:pt x="214" y="138"/>
                        </a:lnTo>
                        <a:lnTo>
                          <a:pt x="218" y="136"/>
                        </a:lnTo>
                        <a:lnTo>
                          <a:pt x="218" y="136"/>
                        </a:lnTo>
                        <a:close/>
                        <a:moveTo>
                          <a:pt x="352" y="196"/>
                        </a:moveTo>
                        <a:lnTo>
                          <a:pt x="352" y="196"/>
                        </a:lnTo>
                        <a:lnTo>
                          <a:pt x="374" y="154"/>
                        </a:lnTo>
                        <a:lnTo>
                          <a:pt x="374" y="154"/>
                        </a:lnTo>
                        <a:lnTo>
                          <a:pt x="384" y="142"/>
                        </a:lnTo>
                        <a:lnTo>
                          <a:pt x="392" y="132"/>
                        </a:lnTo>
                        <a:lnTo>
                          <a:pt x="406" y="116"/>
                        </a:lnTo>
                        <a:lnTo>
                          <a:pt x="410" y="108"/>
                        </a:lnTo>
                        <a:lnTo>
                          <a:pt x="412" y="102"/>
                        </a:lnTo>
                        <a:lnTo>
                          <a:pt x="412" y="94"/>
                        </a:lnTo>
                        <a:lnTo>
                          <a:pt x="408" y="84"/>
                        </a:lnTo>
                        <a:lnTo>
                          <a:pt x="408" y="84"/>
                        </a:lnTo>
                        <a:lnTo>
                          <a:pt x="404" y="80"/>
                        </a:lnTo>
                        <a:lnTo>
                          <a:pt x="404" y="80"/>
                        </a:lnTo>
                        <a:lnTo>
                          <a:pt x="398" y="90"/>
                        </a:lnTo>
                        <a:lnTo>
                          <a:pt x="390" y="100"/>
                        </a:lnTo>
                        <a:lnTo>
                          <a:pt x="380" y="112"/>
                        </a:lnTo>
                        <a:lnTo>
                          <a:pt x="368" y="128"/>
                        </a:lnTo>
                        <a:lnTo>
                          <a:pt x="368" y="128"/>
                        </a:lnTo>
                        <a:lnTo>
                          <a:pt x="350" y="160"/>
                        </a:lnTo>
                        <a:lnTo>
                          <a:pt x="348" y="164"/>
                        </a:lnTo>
                        <a:lnTo>
                          <a:pt x="348" y="164"/>
                        </a:lnTo>
                        <a:lnTo>
                          <a:pt x="348" y="164"/>
                        </a:lnTo>
                        <a:lnTo>
                          <a:pt x="346" y="168"/>
                        </a:lnTo>
                        <a:lnTo>
                          <a:pt x="344" y="180"/>
                        </a:lnTo>
                        <a:lnTo>
                          <a:pt x="344" y="186"/>
                        </a:lnTo>
                        <a:lnTo>
                          <a:pt x="344" y="192"/>
                        </a:lnTo>
                        <a:lnTo>
                          <a:pt x="346" y="194"/>
                        </a:lnTo>
                        <a:lnTo>
                          <a:pt x="352" y="196"/>
                        </a:lnTo>
                        <a:lnTo>
                          <a:pt x="352" y="196"/>
                        </a:lnTo>
                        <a:close/>
                        <a:moveTo>
                          <a:pt x="40" y="248"/>
                        </a:moveTo>
                        <a:lnTo>
                          <a:pt x="40" y="248"/>
                        </a:lnTo>
                        <a:lnTo>
                          <a:pt x="42" y="246"/>
                        </a:lnTo>
                        <a:lnTo>
                          <a:pt x="42" y="246"/>
                        </a:lnTo>
                        <a:lnTo>
                          <a:pt x="42" y="244"/>
                        </a:lnTo>
                        <a:lnTo>
                          <a:pt x="42" y="244"/>
                        </a:lnTo>
                        <a:lnTo>
                          <a:pt x="40" y="248"/>
                        </a:lnTo>
                        <a:lnTo>
                          <a:pt x="40" y="248"/>
                        </a:lnTo>
                        <a:close/>
                        <a:moveTo>
                          <a:pt x="404" y="192"/>
                        </a:moveTo>
                        <a:lnTo>
                          <a:pt x="404" y="192"/>
                        </a:lnTo>
                        <a:lnTo>
                          <a:pt x="376" y="230"/>
                        </a:lnTo>
                        <a:lnTo>
                          <a:pt x="358" y="254"/>
                        </a:lnTo>
                        <a:lnTo>
                          <a:pt x="352" y="266"/>
                        </a:lnTo>
                        <a:lnTo>
                          <a:pt x="346" y="276"/>
                        </a:lnTo>
                        <a:lnTo>
                          <a:pt x="346" y="276"/>
                        </a:lnTo>
                        <a:lnTo>
                          <a:pt x="338" y="300"/>
                        </a:lnTo>
                        <a:lnTo>
                          <a:pt x="328" y="330"/>
                        </a:lnTo>
                        <a:lnTo>
                          <a:pt x="320" y="346"/>
                        </a:lnTo>
                        <a:lnTo>
                          <a:pt x="312" y="364"/>
                        </a:lnTo>
                        <a:lnTo>
                          <a:pt x="300" y="382"/>
                        </a:lnTo>
                        <a:lnTo>
                          <a:pt x="284" y="400"/>
                        </a:lnTo>
                        <a:lnTo>
                          <a:pt x="284" y="400"/>
                        </a:lnTo>
                        <a:lnTo>
                          <a:pt x="276" y="408"/>
                        </a:lnTo>
                        <a:lnTo>
                          <a:pt x="266" y="414"/>
                        </a:lnTo>
                        <a:lnTo>
                          <a:pt x="254" y="420"/>
                        </a:lnTo>
                        <a:lnTo>
                          <a:pt x="242" y="424"/>
                        </a:lnTo>
                        <a:lnTo>
                          <a:pt x="230" y="426"/>
                        </a:lnTo>
                        <a:lnTo>
                          <a:pt x="216" y="426"/>
                        </a:lnTo>
                        <a:lnTo>
                          <a:pt x="202" y="424"/>
                        </a:lnTo>
                        <a:lnTo>
                          <a:pt x="186" y="422"/>
                        </a:lnTo>
                        <a:lnTo>
                          <a:pt x="172" y="416"/>
                        </a:lnTo>
                        <a:lnTo>
                          <a:pt x="156" y="410"/>
                        </a:lnTo>
                        <a:lnTo>
                          <a:pt x="140" y="400"/>
                        </a:lnTo>
                        <a:lnTo>
                          <a:pt x="124" y="390"/>
                        </a:lnTo>
                        <a:lnTo>
                          <a:pt x="108" y="378"/>
                        </a:lnTo>
                        <a:lnTo>
                          <a:pt x="92" y="362"/>
                        </a:lnTo>
                        <a:lnTo>
                          <a:pt x="76" y="346"/>
                        </a:lnTo>
                        <a:lnTo>
                          <a:pt x="60" y="328"/>
                        </a:lnTo>
                        <a:lnTo>
                          <a:pt x="60" y="328"/>
                        </a:lnTo>
                        <a:lnTo>
                          <a:pt x="50" y="312"/>
                        </a:lnTo>
                        <a:lnTo>
                          <a:pt x="44" y="298"/>
                        </a:lnTo>
                        <a:lnTo>
                          <a:pt x="44" y="298"/>
                        </a:lnTo>
                        <a:lnTo>
                          <a:pt x="46" y="310"/>
                        </a:lnTo>
                        <a:lnTo>
                          <a:pt x="50" y="324"/>
                        </a:lnTo>
                        <a:lnTo>
                          <a:pt x="56" y="338"/>
                        </a:lnTo>
                        <a:lnTo>
                          <a:pt x="66" y="354"/>
                        </a:lnTo>
                        <a:lnTo>
                          <a:pt x="66" y="354"/>
                        </a:lnTo>
                        <a:lnTo>
                          <a:pt x="82" y="372"/>
                        </a:lnTo>
                        <a:lnTo>
                          <a:pt x="98" y="388"/>
                        </a:lnTo>
                        <a:lnTo>
                          <a:pt x="114" y="404"/>
                        </a:lnTo>
                        <a:lnTo>
                          <a:pt x="130" y="416"/>
                        </a:lnTo>
                        <a:lnTo>
                          <a:pt x="146" y="426"/>
                        </a:lnTo>
                        <a:lnTo>
                          <a:pt x="162" y="436"/>
                        </a:lnTo>
                        <a:lnTo>
                          <a:pt x="178" y="442"/>
                        </a:lnTo>
                        <a:lnTo>
                          <a:pt x="192" y="448"/>
                        </a:lnTo>
                        <a:lnTo>
                          <a:pt x="208" y="450"/>
                        </a:lnTo>
                        <a:lnTo>
                          <a:pt x="222" y="452"/>
                        </a:lnTo>
                        <a:lnTo>
                          <a:pt x="236" y="452"/>
                        </a:lnTo>
                        <a:lnTo>
                          <a:pt x="248" y="450"/>
                        </a:lnTo>
                        <a:lnTo>
                          <a:pt x="260" y="446"/>
                        </a:lnTo>
                        <a:lnTo>
                          <a:pt x="272" y="442"/>
                        </a:lnTo>
                        <a:lnTo>
                          <a:pt x="282" y="434"/>
                        </a:lnTo>
                        <a:lnTo>
                          <a:pt x="290" y="426"/>
                        </a:lnTo>
                        <a:lnTo>
                          <a:pt x="290" y="426"/>
                        </a:lnTo>
                        <a:lnTo>
                          <a:pt x="306" y="408"/>
                        </a:lnTo>
                        <a:lnTo>
                          <a:pt x="318" y="390"/>
                        </a:lnTo>
                        <a:lnTo>
                          <a:pt x="326" y="372"/>
                        </a:lnTo>
                        <a:lnTo>
                          <a:pt x="334" y="356"/>
                        </a:lnTo>
                        <a:lnTo>
                          <a:pt x="344" y="326"/>
                        </a:lnTo>
                        <a:lnTo>
                          <a:pt x="352" y="302"/>
                        </a:lnTo>
                        <a:lnTo>
                          <a:pt x="352" y="302"/>
                        </a:lnTo>
                        <a:lnTo>
                          <a:pt x="364" y="280"/>
                        </a:lnTo>
                        <a:lnTo>
                          <a:pt x="380" y="256"/>
                        </a:lnTo>
                        <a:lnTo>
                          <a:pt x="410" y="218"/>
                        </a:lnTo>
                        <a:lnTo>
                          <a:pt x="410" y="218"/>
                        </a:lnTo>
                        <a:lnTo>
                          <a:pt x="414" y="210"/>
                        </a:lnTo>
                        <a:lnTo>
                          <a:pt x="414" y="202"/>
                        </a:lnTo>
                        <a:lnTo>
                          <a:pt x="412" y="194"/>
                        </a:lnTo>
                        <a:lnTo>
                          <a:pt x="406" y="186"/>
                        </a:lnTo>
                        <a:lnTo>
                          <a:pt x="406" y="186"/>
                        </a:lnTo>
                        <a:lnTo>
                          <a:pt x="404" y="192"/>
                        </a:lnTo>
                        <a:lnTo>
                          <a:pt x="404" y="192"/>
                        </a:lnTo>
                        <a:close/>
                        <a:moveTo>
                          <a:pt x="78" y="172"/>
                        </a:moveTo>
                        <a:lnTo>
                          <a:pt x="78" y="172"/>
                        </a:lnTo>
                        <a:lnTo>
                          <a:pt x="76" y="168"/>
                        </a:lnTo>
                        <a:lnTo>
                          <a:pt x="76" y="168"/>
                        </a:lnTo>
                        <a:lnTo>
                          <a:pt x="78" y="172"/>
                        </a:lnTo>
                        <a:lnTo>
                          <a:pt x="78" y="172"/>
                        </a:lnTo>
                        <a:lnTo>
                          <a:pt x="78" y="172"/>
                        </a:lnTo>
                        <a:lnTo>
                          <a:pt x="78" y="172"/>
                        </a:lnTo>
                        <a:close/>
                        <a:moveTo>
                          <a:pt x="0" y="150"/>
                        </a:moveTo>
                        <a:lnTo>
                          <a:pt x="0" y="150"/>
                        </a:lnTo>
                        <a:lnTo>
                          <a:pt x="0" y="158"/>
                        </a:lnTo>
                        <a:lnTo>
                          <a:pt x="0" y="158"/>
                        </a:lnTo>
                        <a:lnTo>
                          <a:pt x="2" y="168"/>
                        </a:lnTo>
                        <a:lnTo>
                          <a:pt x="6" y="178"/>
                        </a:lnTo>
                        <a:lnTo>
                          <a:pt x="10" y="184"/>
                        </a:lnTo>
                        <a:lnTo>
                          <a:pt x="16" y="190"/>
                        </a:lnTo>
                        <a:lnTo>
                          <a:pt x="26" y="200"/>
                        </a:lnTo>
                        <a:lnTo>
                          <a:pt x="32" y="206"/>
                        </a:lnTo>
                        <a:lnTo>
                          <a:pt x="36" y="212"/>
                        </a:lnTo>
                        <a:lnTo>
                          <a:pt x="36" y="212"/>
                        </a:lnTo>
                        <a:lnTo>
                          <a:pt x="34" y="204"/>
                        </a:lnTo>
                        <a:lnTo>
                          <a:pt x="32" y="190"/>
                        </a:lnTo>
                        <a:lnTo>
                          <a:pt x="32" y="190"/>
                        </a:lnTo>
                        <a:lnTo>
                          <a:pt x="28" y="184"/>
                        </a:lnTo>
                        <a:lnTo>
                          <a:pt x="26" y="178"/>
                        </a:lnTo>
                        <a:lnTo>
                          <a:pt x="16" y="170"/>
                        </a:lnTo>
                        <a:lnTo>
                          <a:pt x="8" y="162"/>
                        </a:lnTo>
                        <a:lnTo>
                          <a:pt x="0" y="150"/>
                        </a:lnTo>
                        <a:lnTo>
                          <a:pt x="0" y="150"/>
                        </a:lnTo>
                        <a:close/>
                      </a:path>
                    </a:pathLst>
                  </a:custGeom>
                  <a:solidFill>
                    <a:srgbClr val="DEDF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3" name="Freeform 469"/>
                  <p:cNvSpPr>
                    <a:spLocks/>
                  </p:cNvSpPr>
                  <p:nvPr/>
                </p:nvSpPr>
                <p:spPr bwMode="auto">
                  <a:xfrm>
                    <a:off x="6875463" y="2071688"/>
                    <a:ext cx="152400" cy="177800"/>
                  </a:xfrm>
                  <a:custGeom>
                    <a:avLst/>
                    <a:gdLst/>
                    <a:ahLst/>
                    <a:cxnLst>
                      <a:cxn ang="0">
                        <a:pos x="96" y="112"/>
                      </a:cxn>
                      <a:cxn ang="0">
                        <a:pos x="96" y="112"/>
                      </a:cxn>
                      <a:cxn ang="0">
                        <a:pos x="92" y="102"/>
                      </a:cxn>
                      <a:cxn ang="0">
                        <a:pos x="80" y="82"/>
                      </a:cxn>
                      <a:cxn ang="0">
                        <a:pos x="74" y="70"/>
                      </a:cxn>
                      <a:cxn ang="0">
                        <a:pos x="64" y="60"/>
                      </a:cxn>
                      <a:cxn ang="0">
                        <a:pos x="56" y="52"/>
                      </a:cxn>
                      <a:cxn ang="0">
                        <a:pos x="46" y="46"/>
                      </a:cxn>
                      <a:cxn ang="0">
                        <a:pos x="46" y="46"/>
                      </a:cxn>
                      <a:cxn ang="0">
                        <a:pos x="30" y="42"/>
                      </a:cxn>
                      <a:cxn ang="0">
                        <a:pos x="20" y="42"/>
                      </a:cxn>
                      <a:cxn ang="0">
                        <a:pos x="14" y="42"/>
                      </a:cxn>
                      <a:cxn ang="0">
                        <a:pos x="12" y="44"/>
                      </a:cxn>
                      <a:cxn ang="0">
                        <a:pos x="12" y="44"/>
                      </a:cxn>
                      <a:cxn ang="0">
                        <a:pos x="12" y="38"/>
                      </a:cxn>
                      <a:cxn ang="0">
                        <a:pos x="10" y="32"/>
                      </a:cxn>
                      <a:cxn ang="0">
                        <a:pos x="6" y="26"/>
                      </a:cxn>
                      <a:cxn ang="0">
                        <a:pos x="6" y="26"/>
                      </a:cxn>
                      <a:cxn ang="0">
                        <a:pos x="2" y="20"/>
                      </a:cxn>
                      <a:cxn ang="0">
                        <a:pos x="0" y="12"/>
                      </a:cxn>
                      <a:cxn ang="0">
                        <a:pos x="0" y="4"/>
                      </a:cxn>
                      <a:cxn ang="0">
                        <a:pos x="0" y="2"/>
                      </a:cxn>
                      <a:cxn ang="0">
                        <a:pos x="2" y="0"/>
                      </a:cxn>
                      <a:cxn ang="0">
                        <a:pos x="2" y="0"/>
                      </a:cxn>
                      <a:cxn ang="0">
                        <a:pos x="8" y="18"/>
                      </a:cxn>
                      <a:cxn ang="0">
                        <a:pos x="8" y="18"/>
                      </a:cxn>
                      <a:cxn ang="0">
                        <a:pos x="10" y="20"/>
                      </a:cxn>
                      <a:cxn ang="0">
                        <a:pos x="12" y="24"/>
                      </a:cxn>
                      <a:cxn ang="0">
                        <a:pos x="18" y="26"/>
                      </a:cxn>
                      <a:cxn ang="0">
                        <a:pos x="18" y="26"/>
                      </a:cxn>
                      <a:cxn ang="0">
                        <a:pos x="22" y="28"/>
                      </a:cxn>
                      <a:cxn ang="0">
                        <a:pos x="22" y="28"/>
                      </a:cxn>
                      <a:cxn ang="0">
                        <a:pos x="22" y="28"/>
                      </a:cxn>
                      <a:cxn ang="0">
                        <a:pos x="22" y="28"/>
                      </a:cxn>
                      <a:cxn ang="0">
                        <a:pos x="24" y="28"/>
                      </a:cxn>
                      <a:cxn ang="0">
                        <a:pos x="26" y="28"/>
                      </a:cxn>
                      <a:cxn ang="0">
                        <a:pos x="34" y="28"/>
                      </a:cxn>
                      <a:cxn ang="0">
                        <a:pos x="40" y="30"/>
                      </a:cxn>
                      <a:cxn ang="0">
                        <a:pos x="48" y="34"/>
                      </a:cxn>
                      <a:cxn ang="0">
                        <a:pos x="58" y="42"/>
                      </a:cxn>
                      <a:cxn ang="0">
                        <a:pos x="68" y="52"/>
                      </a:cxn>
                      <a:cxn ang="0">
                        <a:pos x="68" y="52"/>
                      </a:cxn>
                      <a:cxn ang="0">
                        <a:pos x="78" y="66"/>
                      </a:cxn>
                      <a:cxn ang="0">
                        <a:pos x="86" y="78"/>
                      </a:cxn>
                      <a:cxn ang="0">
                        <a:pos x="94" y="96"/>
                      </a:cxn>
                      <a:cxn ang="0">
                        <a:pos x="96" y="108"/>
                      </a:cxn>
                      <a:cxn ang="0">
                        <a:pos x="96" y="112"/>
                      </a:cxn>
                      <a:cxn ang="0">
                        <a:pos x="96" y="112"/>
                      </a:cxn>
                    </a:cxnLst>
                    <a:rect l="0" t="0" r="r" b="b"/>
                    <a:pathLst>
                      <a:path w="96" h="112">
                        <a:moveTo>
                          <a:pt x="96" y="112"/>
                        </a:moveTo>
                        <a:lnTo>
                          <a:pt x="96" y="112"/>
                        </a:lnTo>
                        <a:lnTo>
                          <a:pt x="92" y="102"/>
                        </a:lnTo>
                        <a:lnTo>
                          <a:pt x="80" y="82"/>
                        </a:lnTo>
                        <a:lnTo>
                          <a:pt x="74" y="70"/>
                        </a:lnTo>
                        <a:lnTo>
                          <a:pt x="64" y="60"/>
                        </a:lnTo>
                        <a:lnTo>
                          <a:pt x="56" y="52"/>
                        </a:lnTo>
                        <a:lnTo>
                          <a:pt x="46" y="46"/>
                        </a:lnTo>
                        <a:lnTo>
                          <a:pt x="46" y="46"/>
                        </a:lnTo>
                        <a:lnTo>
                          <a:pt x="30" y="42"/>
                        </a:lnTo>
                        <a:lnTo>
                          <a:pt x="20" y="42"/>
                        </a:lnTo>
                        <a:lnTo>
                          <a:pt x="14" y="42"/>
                        </a:lnTo>
                        <a:lnTo>
                          <a:pt x="12" y="44"/>
                        </a:lnTo>
                        <a:lnTo>
                          <a:pt x="12" y="44"/>
                        </a:lnTo>
                        <a:lnTo>
                          <a:pt x="12" y="38"/>
                        </a:lnTo>
                        <a:lnTo>
                          <a:pt x="10" y="32"/>
                        </a:lnTo>
                        <a:lnTo>
                          <a:pt x="6" y="26"/>
                        </a:lnTo>
                        <a:lnTo>
                          <a:pt x="6" y="26"/>
                        </a:lnTo>
                        <a:lnTo>
                          <a:pt x="2" y="20"/>
                        </a:lnTo>
                        <a:lnTo>
                          <a:pt x="0" y="12"/>
                        </a:lnTo>
                        <a:lnTo>
                          <a:pt x="0" y="4"/>
                        </a:lnTo>
                        <a:lnTo>
                          <a:pt x="0" y="2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8" y="18"/>
                        </a:lnTo>
                        <a:lnTo>
                          <a:pt x="8" y="18"/>
                        </a:lnTo>
                        <a:lnTo>
                          <a:pt x="10" y="20"/>
                        </a:lnTo>
                        <a:lnTo>
                          <a:pt x="12" y="24"/>
                        </a:lnTo>
                        <a:lnTo>
                          <a:pt x="18" y="26"/>
                        </a:lnTo>
                        <a:lnTo>
                          <a:pt x="18" y="26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2" y="28"/>
                        </a:lnTo>
                        <a:lnTo>
                          <a:pt x="24" y="28"/>
                        </a:lnTo>
                        <a:lnTo>
                          <a:pt x="26" y="28"/>
                        </a:lnTo>
                        <a:lnTo>
                          <a:pt x="34" y="28"/>
                        </a:lnTo>
                        <a:lnTo>
                          <a:pt x="40" y="30"/>
                        </a:lnTo>
                        <a:lnTo>
                          <a:pt x="48" y="34"/>
                        </a:lnTo>
                        <a:lnTo>
                          <a:pt x="58" y="42"/>
                        </a:lnTo>
                        <a:lnTo>
                          <a:pt x="68" y="52"/>
                        </a:lnTo>
                        <a:lnTo>
                          <a:pt x="68" y="52"/>
                        </a:lnTo>
                        <a:lnTo>
                          <a:pt x="78" y="66"/>
                        </a:lnTo>
                        <a:lnTo>
                          <a:pt x="86" y="78"/>
                        </a:lnTo>
                        <a:lnTo>
                          <a:pt x="94" y="96"/>
                        </a:lnTo>
                        <a:lnTo>
                          <a:pt x="96" y="108"/>
                        </a:lnTo>
                        <a:lnTo>
                          <a:pt x="96" y="112"/>
                        </a:lnTo>
                        <a:lnTo>
                          <a:pt x="96" y="1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4" name="Freeform 470"/>
                  <p:cNvSpPr>
                    <a:spLocks/>
                  </p:cNvSpPr>
                  <p:nvPr/>
                </p:nvSpPr>
                <p:spPr bwMode="auto">
                  <a:xfrm>
                    <a:off x="7202488" y="2062163"/>
                    <a:ext cx="114300" cy="142875"/>
                  </a:xfrm>
                  <a:custGeom>
                    <a:avLst/>
                    <a:gdLst/>
                    <a:ahLst/>
                    <a:cxnLst>
                      <a:cxn ang="0">
                        <a:pos x="72" y="0"/>
                      </a:cxn>
                      <a:cxn ang="0">
                        <a:pos x="72" y="0"/>
                      </a:cxn>
                      <a:cxn ang="0">
                        <a:pos x="32" y="40"/>
                      </a:cxn>
                      <a:cxn ang="0">
                        <a:pos x="12" y="62"/>
                      </a:cxn>
                      <a:cxn ang="0">
                        <a:pos x="6" y="72"/>
                      </a:cxn>
                      <a:cxn ang="0">
                        <a:pos x="2" y="76"/>
                      </a:cxn>
                      <a:cxn ang="0">
                        <a:pos x="2" y="76"/>
                      </a:cxn>
                      <a:cxn ang="0">
                        <a:pos x="0" y="88"/>
                      </a:cxn>
                      <a:cxn ang="0">
                        <a:pos x="0" y="90"/>
                      </a:cxn>
                      <a:cxn ang="0">
                        <a:pos x="0" y="90"/>
                      </a:cxn>
                      <a:cxn ang="0">
                        <a:pos x="4" y="86"/>
                      </a:cxn>
                      <a:cxn ang="0">
                        <a:pos x="4" y="86"/>
                      </a:cxn>
                      <a:cxn ang="0">
                        <a:pos x="12" y="76"/>
                      </a:cxn>
                      <a:cxn ang="0">
                        <a:pos x="22" y="62"/>
                      </a:cxn>
                      <a:cxn ang="0">
                        <a:pos x="34" y="46"/>
                      </a:cxn>
                      <a:cxn ang="0">
                        <a:pos x="44" y="34"/>
                      </a:cxn>
                      <a:cxn ang="0">
                        <a:pos x="44" y="34"/>
                      </a:cxn>
                      <a:cxn ang="0">
                        <a:pos x="60" y="20"/>
                      </a:cxn>
                      <a:cxn ang="0">
                        <a:pos x="70" y="8"/>
                      </a:cxn>
                      <a:cxn ang="0">
                        <a:pos x="70" y="8"/>
                      </a:cxn>
                      <a:cxn ang="0">
                        <a:pos x="72" y="4"/>
                      </a:cxn>
                      <a:cxn ang="0">
                        <a:pos x="72" y="0"/>
                      </a:cxn>
                    </a:cxnLst>
                    <a:rect l="0" t="0" r="r" b="b"/>
                    <a:pathLst>
                      <a:path w="72" h="90">
                        <a:moveTo>
                          <a:pt x="72" y="0"/>
                        </a:moveTo>
                        <a:lnTo>
                          <a:pt x="72" y="0"/>
                        </a:lnTo>
                        <a:lnTo>
                          <a:pt x="32" y="40"/>
                        </a:lnTo>
                        <a:lnTo>
                          <a:pt x="12" y="62"/>
                        </a:lnTo>
                        <a:lnTo>
                          <a:pt x="6" y="72"/>
                        </a:lnTo>
                        <a:lnTo>
                          <a:pt x="2" y="76"/>
                        </a:lnTo>
                        <a:lnTo>
                          <a:pt x="2" y="76"/>
                        </a:lnTo>
                        <a:lnTo>
                          <a:pt x="0" y="88"/>
                        </a:lnTo>
                        <a:lnTo>
                          <a:pt x="0" y="90"/>
                        </a:lnTo>
                        <a:lnTo>
                          <a:pt x="0" y="90"/>
                        </a:lnTo>
                        <a:lnTo>
                          <a:pt x="4" y="86"/>
                        </a:lnTo>
                        <a:lnTo>
                          <a:pt x="4" y="86"/>
                        </a:lnTo>
                        <a:lnTo>
                          <a:pt x="12" y="76"/>
                        </a:lnTo>
                        <a:lnTo>
                          <a:pt x="22" y="62"/>
                        </a:lnTo>
                        <a:lnTo>
                          <a:pt x="34" y="46"/>
                        </a:lnTo>
                        <a:lnTo>
                          <a:pt x="44" y="34"/>
                        </a:lnTo>
                        <a:lnTo>
                          <a:pt x="44" y="34"/>
                        </a:lnTo>
                        <a:lnTo>
                          <a:pt x="60" y="20"/>
                        </a:lnTo>
                        <a:lnTo>
                          <a:pt x="70" y="8"/>
                        </a:lnTo>
                        <a:lnTo>
                          <a:pt x="70" y="8"/>
                        </a:lnTo>
                        <a:lnTo>
                          <a:pt x="72" y="4"/>
                        </a:lnTo>
                        <a:lnTo>
                          <a:pt x="7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5" name="Freeform 471"/>
                  <p:cNvSpPr>
                    <a:spLocks/>
                  </p:cNvSpPr>
                  <p:nvPr/>
                </p:nvSpPr>
                <p:spPr bwMode="auto">
                  <a:xfrm>
                    <a:off x="7154863" y="1871663"/>
                    <a:ext cx="177800" cy="266700"/>
                  </a:xfrm>
                  <a:custGeom>
                    <a:avLst/>
                    <a:gdLst/>
                    <a:ahLst/>
                    <a:cxnLst>
                      <a:cxn ang="0">
                        <a:pos x="8" y="148"/>
                      </a:cxn>
                      <a:cxn ang="0">
                        <a:pos x="8" y="148"/>
                      </a:cxn>
                      <a:cxn ang="0">
                        <a:pos x="8" y="144"/>
                      </a:cxn>
                      <a:cxn ang="0">
                        <a:pos x="10" y="134"/>
                      </a:cxn>
                      <a:cxn ang="0">
                        <a:pos x="20" y="104"/>
                      </a:cxn>
                      <a:cxn ang="0">
                        <a:pos x="28" y="88"/>
                      </a:cxn>
                      <a:cxn ang="0">
                        <a:pos x="38" y="72"/>
                      </a:cxn>
                      <a:cxn ang="0">
                        <a:pos x="48" y="56"/>
                      </a:cxn>
                      <a:cxn ang="0">
                        <a:pos x="60" y="44"/>
                      </a:cxn>
                      <a:cxn ang="0">
                        <a:pos x="60" y="44"/>
                      </a:cxn>
                      <a:cxn ang="0">
                        <a:pos x="90" y="20"/>
                      </a:cxn>
                      <a:cxn ang="0">
                        <a:pos x="108" y="6"/>
                      </a:cxn>
                      <a:cxn ang="0">
                        <a:pos x="108" y="6"/>
                      </a:cxn>
                      <a:cxn ang="0">
                        <a:pos x="110" y="4"/>
                      </a:cxn>
                      <a:cxn ang="0">
                        <a:pos x="112" y="2"/>
                      </a:cxn>
                      <a:cxn ang="0">
                        <a:pos x="112" y="2"/>
                      </a:cxn>
                      <a:cxn ang="0">
                        <a:pos x="110" y="2"/>
                      </a:cxn>
                      <a:cxn ang="0">
                        <a:pos x="108" y="0"/>
                      </a:cxn>
                      <a:cxn ang="0">
                        <a:pos x="108" y="0"/>
                      </a:cxn>
                      <a:cxn ang="0">
                        <a:pos x="108" y="0"/>
                      </a:cxn>
                      <a:cxn ang="0">
                        <a:pos x="100" y="2"/>
                      </a:cxn>
                      <a:cxn ang="0">
                        <a:pos x="92" y="8"/>
                      </a:cxn>
                      <a:cxn ang="0">
                        <a:pos x="70" y="24"/>
                      </a:cxn>
                      <a:cxn ang="0">
                        <a:pos x="70" y="24"/>
                      </a:cxn>
                      <a:cxn ang="0">
                        <a:pos x="54" y="38"/>
                      </a:cxn>
                      <a:cxn ang="0">
                        <a:pos x="40" y="54"/>
                      </a:cxn>
                      <a:cxn ang="0">
                        <a:pos x="28" y="72"/>
                      </a:cxn>
                      <a:cxn ang="0">
                        <a:pos x="18" y="90"/>
                      </a:cxn>
                      <a:cxn ang="0">
                        <a:pos x="10" y="106"/>
                      </a:cxn>
                      <a:cxn ang="0">
                        <a:pos x="4" y="122"/>
                      </a:cxn>
                      <a:cxn ang="0">
                        <a:pos x="0" y="132"/>
                      </a:cxn>
                      <a:cxn ang="0">
                        <a:pos x="0" y="140"/>
                      </a:cxn>
                      <a:cxn ang="0">
                        <a:pos x="0" y="140"/>
                      </a:cxn>
                      <a:cxn ang="0">
                        <a:pos x="2" y="148"/>
                      </a:cxn>
                      <a:cxn ang="0">
                        <a:pos x="4" y="154"/>
                      </a:cxn>
                      <a:cxn ang="0">
                        <a:pos x="12" y="160"/>
                      </a:cxn>
                      <a:cxn ang="0">
                        <a:pos x="12" y="160"/>
                      </a:cxn>
                      <a:cxn ang="0">
                        <a:pos x="16" y="166"/>
                      </a:cxn>
                      <a:cxn ang="0">
                        <a:pos x="16" y="168"/>
                      </a:cxn>
                      <a:cxn ang="0">
                        <a:pos x="16" y="168"/>
                      </a:cxn>
                      <a:cxn ang="0">
                        <a:pos x="14" y="160"/>
                      </a:cxn>
                      <a:cxn ang="0">
                        <a:pos x="8" y="148"/>
                      </a:cxn>
                      <a:cxn ang="0">
                        <a:pos x="8" y="148"/>
                      </a:cxn>
                    </a:cxnLst>
                    <a:rect l="0" t="0" r="r" b="b"/>
                    <a:pathLst>
                      <a:path w="112" h="168">
                        <a:moveTo>
                          <a:pt x="8" y="148"/>
                        </a:moveTo>
                        <a:lnTo>
                          <a:pt x="8" y="148"/>
                        </a:lnTo>
                        <a:lnTo>
                          <a:pt x="8" y="144"/>
                        </a:lnTo>
                        <a:lnTo>
                          <a:pt x="10" y="134"/>
                        </a:lnTo>
                        <a:lnTo>
                          <a:pt x="20" y="104"/>
                        </a:lnTo>
                        <a:lnTo>
                          <a:pt x="28" y="88"/>
                        </a:lnTo>
                        <a:lnTo>
                          <a:pt x="38" y="72"/>
                        </a:lnTo>
                        <a:lnTo>
                          <a:pt x="48" y="56"/>
                        </a:lnTo>
                        <a:lnTo>
                          <a:pt x="60" y="44"/>
                        </a:lnTo>
                        <a:lnTo>
                          <a:pt x="60" y="44"/>
                        </a:lnTo>
                        <a:lnTo>
                          <a:pt x="90" y="20"/>
                        </a:lnTo>
                        <a:lnTo>
                          <a:pt x="108" y="6"/>
                        </a:lnTo>
                        <a:lnTo>
                          <a:pt x="108" y="6"/>
                        </a:lnTo>
                        <a:lnTo>
                          <a:pt x="110" y="4"/>
                        </a:lnTo>
                        <a:lnTo>
                          <a:pt x="112" y="2"/>
                        </a:lnTo>
                        <a:lnTo>
                          <a:pt x="112" y="2"/>
                        </a:lnTo>
                        <a:lnTo>
                          <a:pt x="110" y="2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lnTo>
                          <a:pt x="108" y="0"/>
                        </a:lnTo>
                        <a:lnTo>
                          <a:pt x="100" y="2"/>
                        </a:lnTo>
                        <a:lnTo>
                          <a:pt x="92" y="8"/>
                        </a:lnTo>
                        <a:lnTo>
                          <a:pt x="70" y="24"/>
                        </a:lnTo>
                        <a:lnTo>
                          <a:pt x="70" y="24"/>
                        </a:lnTo>
                        <a:lnTo>
                          <a:pt x="54" y="38"/>
                        </a:lnTo>
                        <a:lnTo>
                          <a:pt x="40" y="54"/>
                        </a:lnTo>
                        <a:lnTo>
                          <a:pt x="28" y="72"/>
                        </a:lnTo>
                        <a:lnTo>
                          <a:pt x="18" y="90"/>
                        </a:lnTo>
                        <a:lnTo>
                          <a:pt x="10" y="106"/>
                        </a:lnTo>
                        <a:lnTo>
                          <a:pt x="4" y="122"/>
                        </a:lnTo>
                        <a:lnTo>
                          <a:pt x="0" y="132"/>
                        </a:lnTo>
                        <a:lnTo>
                          <a:pt x="0" y="140"/>
                        </a:lnTo>
                        <a:lnTo>
                          <a:pt x="0" y="140"/>
                        </a:lnTo>
                        <a:lnTo>
                          <a:pt x="2" y="148"/>
                        </a:lnTo>
                        <a:lnTo>
                          <a:pt x="4" y="154"/>
                        </a:lnTo>
                        <a:lnTo>
                          <a:pt x="12" y="160"/>
                        </a:lnTo>
                        <a:lnTo>
                          <a:pt x="12" y="160"/>
                        </a:lnTo>
                        <a:lnTo>
                          <a:pt x="16" y="166"/>
                        </a:lnTo>
                        <a:lnTo>
                          <a:pt x="16" y="168"/>
                        </a:lnTo>
                        <a:lnTo>
                          <a:pt x="16" y="168"/>
                        </a:lnTo>
                        <a:lnTo>
                          <a:pt x="14" y="160"/>
                        </a:lnTo>
                        <a:lnTo>
                          <a:pt x="8" y="148"/>
                        </a:lnTo>
                        <a:lnTo>
                          <a:pt x="8" y="1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6" name="Freeform 472"/>
                  <p:cNvSpPr>
                    <a:spLocks/>
                  </p:cNvSpPr>
                  <p:nvPr/>
                </p:nvSpPr>
                <p:spPr bwMode="auto">
                  <a:xfrm>
                    <a:off x="7135813" y="2087563"/>
                    <a:ext cx="47625" cy="6350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4" y="2"/>
                      </a:cxn>
                      <a:cxn ang="0">
                        <a:pos x="14" y="8"/>
                      </a:cxn>
                      <a:cxn ang="0">
                        <a:pos x="18" y="12"/>
                      </a:cxn>
                      <a:cxn ang="0">
                        <a:pos x="24" y="20"/>
                      </a:cxn>
                      <a:cxn ang="0">
                        <a:pos x="28" y="30"/>
                      </a:cxn>
                      <a:cxn ang="0">
                        <a:pos x="30" y="40"/>
                      </a:cxn>
                      <a:cxn ang="0">
                        <a:pos x="30" y="40"/>
                      </a:cxn>
                      <a:cxn ang="0">
                        <a:pos x="20" y="22"/>
                      </a:cxn>
                      <a:cxn ang="0">
                        <a:pos x="10" y="8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0" h="40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4" y="2"/>
                        </a:lnTo>
                        <a:lnTo>
                          <a:pt x="14" y="8"/>
                        </a:lnTo>
                        <a:lnTo>
                          <a:pt x="18" y="12"/>
                        </a:lnTo>
                        <a:lnTo>
                          <a:pt x="24" y="20"/>
                        </a:lnTo>
                        <a:lnTo>
                          <a:pt x="28" y="30"/>
                        </a:lnTo>
                        <a:lnTo>
                          <a:pt x="30" y="40"/>
                        </a:lnTo>
                        <a:lnTo>
                          <a:pt x="30" y="40"/>
                        </a:lnTo>
                        <a:lnTo>
                          <a:pt x="20" y="22"/>
                        </a:lnTo>
                        <a:lnTo>
                          <a:pt x="10" y="8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87" name="그룹 1092"/>
                <p:cNvGrpSpPr/>
                <p:nvPr/>
              </p:nvGrpSpPr>
              <p:grpSpPr>
                <a:xfrm>
                  <a:off x="2754894" y="4370804"/>
                  <a:ext cx="359574" cy="518105"/>
                  <a:chOff x="4033480" y="4701560"/>
                  <a:chExt cx="844550" cy="1216901"/>
                </a:xfrm>
              </p:grpSpPr>
              <p:sp>
                <p:nvSpPr>
                  <p:cNvPr id="288" name="Freeform 65"/>
                  <p:cNvSpPr>
                    <a:spLocks/>
                  </p:cNvSpPr>
                  <p:nvPr/>
                </p:nvSpPr>
                <p:spPr bwMode="auto">
                  <a:xfrm rot="7196147" flipH="1">
                    <a:off x="3855972" y="4905061"/>
                    <a:ext cx="1186895" cy="806450"/>
                  </a:xfrm>
                  <a:custGeom>
                    <a:avLst/>
                    <a:gdLst/>
                    <a:ahLst/>
                    <a:cxnLst>
                      <a:cxn ang="0">
                        <a:pos x="650" y="508"/>
                      </a:cxn>
                      <a:cxn ang="0">
                        <a:pos x="0" y="408"/>
                      </a:cxn>
                      <a:cxn ang="0">
                        <a:pos x="62" y="0"/>
                      </a:cxn>
                      <a:cxn ang="0">
                        <a:pos x="712" y="100"/>
                      </a:cxn>
                      <a:cxn ang="0">
                        <a:pos x="650" y="508"/>
                      </a:cxn>
                    </a:cxnLst>
                    <a:rect l="0" t="0" r="r" b="b"/>
                    <a:pathLst>
                      <a:path w="712" h="508">
                        <a:moveTo>
                          <a:pt x="650" y="508"/>
                        </a:moveTo>
                        <a:lnTo>
                          <a:pt x="0" y="408"/>
                        </a:lnTo>
                        <a:lnTo>
                          <a:pt x="62" y="0"/>
                        </a:lnTo>
                        <a:lnTo>
                          <a:pt x="712" y="100"/>
                        </a:lnTo>
                        <a:lnTo>
                          <a:pt x="650" y="50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89" name="Freeform 66"/>
                  <p:cNvSpPr>
                    <a:spLocks/>
                  </p:cNvSpPr>
                  <p:nvPr/>
                </p:nvSpPr>
                <p:spPr bwMode="auto">
                  <a:xfrm rot="7196147" flipH="1">
                    <a:off x="3847304" y="4887736"/>
                    <a:ext cx="1216901" cy="844550"/>
                  </a:xfrm>
                  <a:custGeom>
                    <a:avLst/>
                    <a:gdLst/>
                    <a:ahLst/>
                    <a:cxnLst>
                      <a:cxn ang="0">
                        <a:pos x="0" y="430"/>
                      </a:cxn>
                      <a:cxn ang="0">
                        <a:pos x="68" y="0"/>
                      </a:cxn>
                      <a:cxn ang="0">
                        <a:pos x="730" y="104"/>
                      </a:cxn>
                      <a:cxn ang="0">
                        <a:pos x="664" y="526"/>
                      </a:cxn>
                      <a:cxn ang="0">
                        <a:pos x="664" y="532"/>
                      </a:cxn>
                      <a:cxn ang="0">
                        <a:pos x="0" y="430"/>
                      </a:cxn>
                      <a:cxn ang="0">
                        <a:pos x="0" y="430"/>
                      </a:cxn>
                    </a:cxnLst>
                    <a:rect l="0" t="0" r="r" b="b"/>
                    <a:pathLst>
                      <a:path w="730" h="532">
                        <a:moveTo>
                          <a:pt x="0" y="430"/>
                        </a:moveTo>
                        <a:lnTo>
                          <a:pt x="68" y="0"/>
                        </a:lnTo>
                        <a:lnTo>
                          <a:pt x="730" y="104"/>
                        </a:lnTo>
                        <a:lnTo>
                          <a:pt x="664" y="526"/>
                        </a:lnTo>
                        <a:lnTo>
                          <a:pt x="664" y="532"/>
                        </a:lnTo>
                        <a:lnTo>
                          <a:pt x="0" y="430"/>
                        </a:lnTo>
                        <a:lnTo>
                          <a:pt x="0" y="4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290" name="Freeform 67"/>
                  <p:cNvSpPr>
                    <a:spLocks/>
                  </p:cNvSpPr>
                  <p:nvPr/>
                </p:nvSpPr>
                <p:spPr bwMode="auto">
                  <a:xfrm rot="7196147" flipH="1">
                    <a:off x="3880602" y="4922005"/>
                    <a:ext cx="1160223" cy="777875"/>
                  </a:xfrm>
                  <a:custGeom>
                    <a:avLst/>
                    <a:gdLst/>
                    <a:ahLst/>
                    <a:cxnLst>
                      <a:cxn ang="0">
                        <a:pos x="0" y="394"/>
                      </a:cxn>
                      <a:cxn ang="0">
                        <a:pos x="634" y="490"/>
                      </a:cxn>
                      <a:cxn ang="0">
                        <a:pos x="696" y="98"/>
                      </a:cxn>
                      <a:cxn ang="0">
                        <a:pos x="60" y="0"/>
                      </a:cxn>
                      <a:cxn ang="0">
                        <a:pos x="0" y="394"/>
                      </a:cxn>
                      <a:cxn ang="0">
                        <a:pos x="0" y="394"/>
                      </a:cxn>
                    </a:cxnLst>
                    <a:rect l="0" t="0" r="r" b="b"/>
                    <a:pathLst>
                      <a:path w="696" h="490">
                        <a:moveTo>
                          <a:pt x="0" y="394"/>
                        </a:moveTo>
                        <a:lnTo>
                          <a:pt x="634" y="490"/>
                        </a:lnTo>
                        <a:lnTo>
                          <a:pt x="696" y="98"/>
                        </a:lnTo>
                        <a:lnTo>
                          <a:pt x="60" y="0"/>
                        </a:lnTo>
                        <a:lnTo>
                          <a:pt x="0" y="394"/>
                        </a:lnTo>
                        <a:lnTo>
                          <a:pt x="0" y="39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</p:grpSp>
            <p:grpSp>
              <p:nvGrpSpPr>
                <p:cNvPr id="291" name="그룹 1094"/>
                <p:cNvGrpSpPr/>
                <p:nvPr/>
              </p:nvGrpSpPr>
              <p:grpSpPr>
                <a:xfrm>
                  <a:off x="1564156" y="4437092"/>
                  <a:ext cx="493716" cy="518105"/>
                  <a:chOff x="2279554" y="4066792"/>
                  <a:chExt cx="493716" cy="518105"/>
                </a:xfrm>
              </p:grpSpPr>
              <p:sp>
                <p:nvSpPr>
                  <p:cNvPr id="292" name="Freeform 373"/>
                  <p:cNvSpPr>
                    <a:spLocks/>
                  </p:cNvSpPr>
                  <p:nvPr/>
                </p:nvSpPr>
                <p:spPr bwMode="auto">
                  <a:xfrm rot="11906982" flipH="1" flipV="1">
                    <a:off x="2651384" y="4351985"/>
                    <a:ext cx="121886" cy="92366"/>
                  </a:xfrm>
                  <a:custGeom>
                    <a:avLst/>
                    <a:gdLst/>
                    <a:ahLst/>
                    <a:cxnLst>
                      <a:cxn ang="0">
                        <a:pos x="0" y="210"/>
                      </a:cxn>
                      <a:cxn ang="0">
                        <a:pos x="0" y="210"/>
                      </a:cxn>
                      <a:cxn ang="0">
                        <a:pos x="8" y="212"/>
                      </a:cxn>
                      <a:cxn ang="0">
                        <a:pos x="28" y="216"/>
                      </a:cxn>
                      <a:cxn ang="0">
                        <a:pos x="42" y="218"/>
                      </a:cxn>
                      <a:cxn ang="0">
                        <a:pos x="58" y="216"/>
                      </a:cxn>
                      <a:cxn ang="0">
                        <a:pos x="74" y="214"/>
                      </a:cxn>
                      <a:cxn ang="0">
                        <a:pos x="92" y="210"/>
                      </a:cxn>
                      <a:cxn ang="0">
                        <a:pos x="108" y="202"/>
                      </a:cxn>
                      <a:cxn ang="0">
                        <a:pos x="124" y="190"/>
                      </a:cxn>
                      <a:cxn ang="0">
                        <a:pos x="138" y="174"/>
                      </a:cxn>
                      <a:cxn ang="0">
                        <a:pos x="150" y="154"/>
                      </a:cxn>
                      <a:cxn ang="0">
                        <a:pos x="154" y="142"/>
                      </a:cxn>
                      <a:cxn ang="0">
                        <a:pos x="158" y="128"/>
                      </a:cxn>
                      <a:cxn ang="0">
                        <a:pos x="164" y="98"/>
                      </a:cxn>
                      <a:cxn ang="0">
                        <a:pos x="166" y="60"/>
                      </a:cxn>
                      <a:cxn ang="0">
                        <a:pos x="164" y="14"/>
                      </a:cxn>
                      <a:cxn ang="0">
                        <a:pos x="116" y="0"/>
                      </a:cxn>
                      <a:cxn ang="0">
                        <a:pos x="116" y="0"/>
                      </a:cxn>
                      <a:cxn ang="0">
                        <a:pos x="118" y="30"/>
                      </a:cxn>
                      <a:cxn ang="0">
                        <a:pos x="118" y="60"/>
                      </a:cxn>
                      <a:cxn ang="0">
                        <a:pos x="118" y="76"/>
                      </a:cxn>
                      <a:cxn ang="0">
                        <a:pos x="114" y="92"/>
                      </a:cxn>
                      <a:cxn ang="0">
                        <a:pos x="112" y="106"/>
                      </a:cxn>
                      <a:cxn ang="0">
                        <a:pos x="106" y="120"/>
                      </a:cxn>
                      <a:cxn ang="0">
                        <a:pos x="100" y="132"/>
                      </a:cxn>
                      <a:cxn ang="0">
                        <a:pos x="90" y="140"/>
                      </a:cxn>
                      <a:cxn ang="0">
                        <a:pos x="78" y="146"/>
                      </a:cxn>
                      <a:cxn ang="0">
                        <a:pos x="72" y="146"/>
                      </a:cxn>
                      <a:cxn ang="0">
                        <a:pos x="64" y="146"/>
                      </a:cxn>
                      <a:cxn ang="0">
                        <a:pos x="46" y="144"/>
                      </a:cxn>
                      <a:cxn ang="0">
                        <a:pos x="26" y="134"/>
                      </a:cxn>
                      <a:cxn ang="0">
                        <a:pos x="0" y="210"/>
                      </a:cxn>
                    </a:cxnLst>
                    <a:rect l="0" t="0" r="r" b="b"/>
                    <a:pathLst>
                      <a:path w="166" h="218">
                        <a:moveTo>
                          <a:pt x="0" y="210"/>
                        </a:moveTo>
                        <a:lnTo>
                          <a:pt x="0" y="210"/>
                        </a:lnTo>
                        <a:lnTo>
                          <a:pt x="8" y="212"/>
                        </a:lnTo>
                        <a:lnTo>
                          <a:pt x="28" y="216"/>
                        </a:lnTo>
                        <a:lnTo>
                          <a:pt x="42" y="218"/>
                        </a:lnTo>
                        <a:lnTo>
                          <a:pt x="58" y="216"/>
                        </a:lnTo>
                        <a:lnTo>
                          <a:pt x="74" y="214"/>
                        </a:lnTo>
                        <a:lnTo>
                          <a:pt x="92" y="210"/>
                        </a:lnTo>
                        <a:lnTo>
                          <a:pt x="108" y="202"/>
                        </a:lnTo>
                        <a:lnTo>
                          <a:pt x="124" y="190"/>
                        </a:lnTo>
                        <a:lnTo>
                          <a:pt x="138" y="174"/>
                        </a:lnTo>
                        <a:lnTo>
                          <a:pt x="150" y="154"/>
                        </a:lnTo>
                        <a:lnTo>
                          <a:pt x="154" y="142"/>
                        </a:lnTo>
                        <a:lnTo>
                          <a:pt x="158" y="128"/>
                        </a:lnTo>
                        <a:lnTo>
                          <a:pt x="164" y="98"/>
                        </a:lnTo>
                        <a:lnTo>
                          <a:pt x="166" y="60"/>
                        </a:lnTo>
                        <a:lnTo>
                          <a:pt x="164" y="14"/>
                        </a:lnTo>
                        <a:lnTo>
                          <a:pt x="116" y="0"/>
                        </a:lnTo>
                        <a:lnTo>
                          <a:pt x="116" y="0"/>
                        </a:lnTo>
                        <a:lnTo>
                          <a:pt x="118" y="30"/>
                        </a:lnTo>
                        <a:lnTo>
                          <a:pt x="118" y="60"/>
                        </a:lnTo>
                        <a:lnTo>
                          <a:pt x="118" y="76"/>
                        </a:lnTo>
                        <a:lnTo>
                          <a:pt x="114" y="92"/>
                        </a:lnTo>
                        <a:lnTo>
                          <a:pt x="112" y="106"/>
                        </a:lnTo>
                        <a:lnTo>
                          <a:pt x="106" y="120"/>
                        </a:lnTo>
                        <a:lnTo>
                          <a:pt x="100" y="132"/>
                        </a:lnTo>
                        <a:lnTo>
                          <a:pt x="90" y="140"/>
                        </a:lnTo>
                        <a:lnTo>
                          <a:pt x="78" y="146"/>
                        </a:lnTo>
                        <a:lnTo>
                          <a:pt x="72" y="146"/>
                        </a:lnTo>
                        <a:lnTo>
                          <a:pt x="64" y="146"/>
                        </a:lnTo>
                        <a:lnTo>
                          <a:pt x="46" y="144"/>
                        </a:lnTo>
                        <a:lnTo>
                          <a:pt x="26" y="134"/>
                        </a:lnTo>
                        <a:lnTo>
                          <a:pt x="0" y="2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grpSp>
                <p:nvGrpSpPr>
                  <p:cNvPr id="293" name="그룹 828"/>
                  <p:cNvGrpSpPr/>
                  <p:nvPr/>
                </p:nvGrpSpPr>
                <p:grpSpPr>
                  <a:xfrm rot="7196147" flipH="1">
                    <a:off x="2222593" y="4123753"/>
                    <a:ext cx="518105" cy="404183"/>
                    <a:chOff x="5553075" y="4673600"/>
                    <a:chExt cx="1158875" cy="949325"/>
                  </a:xfrm>
                </p:grpSpPr>
                <p:sp>
                  <p:nvSpPr>
                    <p:cNvPr id="29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5565775" y="4803775"/>
                      <a:ext cx="1130300" cy="806450"/>
                    </a:xfrm>
                    <a:custGeom>
                      <a:avLst/>
                      <a:gdLst/>
                      <a:ahLst/>
                      <a:cxnLst>
                        <a:cxn ang="0">
                          <a:pos x="650" y="508"/>
                        </a:cxn>
                        <a:cxn ang="0">
                          <a:pos x="0" y="408"/>
                        </a:cxn>
                        <a:cxn ang="0">
                          <a:pos x="62" y="0"/>
                        </a:cxn>
                        <a:cxn ang="0">
                          <a:pos x="712" y="100"/>
                        </a:cxn>
                        <a:cxn ang="0">
                          <a:pos x="650" y="508"/>
                        </a:cxn>
                      </a:cxnLst>
                      <a:rect l="0" t="0" r="r" b="b"/>
                      <a:pathLst>
                        <a:path w="712" h="508">
                          <a:moveTo>
                            <a:pt x="650" y="508"/>
                          </a:moveTo>
                          <a:lnTo>
                            <a:pt x="0" y="408"/>
                          </a:lnTo>
                          <a:lnTo>
                            <a:pt x="62" y="0"/>
                          </a:lnTo>
                          <a:lnTo>
                            <a:pt x="712" y="100"/>
                          </a:lnTo>
                          <a:lnTo>
                            <a:pt x="650" y="50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9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5553075" y="4778375"/>
                      <a:ext cx="1158875" cy="8445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30"/>
                        </a:cxn>
                        <a:cxn ang="0">
                          <a:pos x="68" y="0"/>
                        </a:cxn>
                        <a:cxn ang="0">
                          <a:pos x="730" y="104"/>
                        </a:cxn>
                        <a:cxn ang="0">
                          <a:pos x="664" y="526"/>
                        </a:cxn>
                        <a:cxn ang="0">
                          <a:pos x="664" y="532"/>
                        </a:cxn>
                        <a:cxn ang="0">
                          <a:pos x="0" y="430"/>
                        </a:cxn>
                        <a:cxn ang="0">
                          <a:pos x="0" y="430"/>
                        </a:cxn>
                      </a:cxnLst>
                      <a:rect l="0" t="0" r="r" b="b"/>
                      <a:pathLst>
                        <a:path w="730" h="532">
                          <a:moveTo>
                            <a:pt x="0" y="430"/>
                          </a:moveTo>
                          <a:lnTo>
                            <a:pt x="68" y="0"/>
                          </a:lnTo>
                          <a:lnTo>
                            <a:pt x="730" y="104"/>
                          </a:lnTo>
                          <a:lnTo>
                            <a:pt x="664" y="526"/>
                          </a:lnTo>
                          <a:lnTo>
                            <a:pt x="664" y="532"/>
                          </a:lnTo>
                          <a:lnTo>
                            <a:pt x="0" y="430"/>
                          </a:lnTo>
                          <a:lnTo>
                            <a:pt x="0" y="4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9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5581650" y="4806950"/>
                      <a:ext cx="1104900" cy="77787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94"/>
                        </a:cxn>
                        <a:cxn ang="0">
                          <a:pos x="634" y="490"/>
                        </a:cxn>
                        <a:cxn ang="0">
                          <a:pos x="696" y="98"/>
                        </a:cxn>
                        <a:cxn ang="0">
                          <a:pos x="60" y="0"/>
                        </a:cxn>
                        <a:cxn ang="0">
                          <a:pos x="0" y="394"/>
                        </a:cxn>
                        <a:cxn ang="0">
                          <a:pos x="0" y="394"/>
                        </a:cxn>
                      </a:cxnLst>
                      <a:rect l="0" t="0" r="r" b="b"/>
                      <a:pathLst>
                        <a:path w="696" h="490">
                          <a:moveTo>
                            <a:pt x="0" y="394"/>
                          </a:moveTo>
                          <a:lnTo>
                            <a:pt x="634" y="490"/>
                          </a:lnTo>
                          <a:lnTo>
                            <a:pt x="696" y="98"/>
                          </a:lnTo>
                          <a:lnTo>
                            <a:pt x="60" y="0"/>
                          </a:lnTo>
                          <a:lnTo>
                            <a:pt x="0" y="394"/>
                          </a:lnTo>
                          <a:lnTo>
                            <a:pt x="0" y="3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97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6264275" y="4895850"/>
                      <a:ext cx="260350" cy="10160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64"/>
                        </a:cxn>
                        <a:cxn ang="0">
                          <a:pos x="0" y="64"/>
                        </a:cxn>
                        <a:cxn ang="0">
                          <a:pos x="16" y="62"/>
                        </a:cxn>
                        <a:cxn ang="0">
                          <a:pos x="28" y="58"/>
                        </a:cxn>
                        <a:cxn ang="0">
                          <a:pos x="54" y="46"/>
                        </a:cxn>
                        <a:cxn ang="0">
                          <a:pos x="54" y="46"/>
                        </a:cxn>
                        <a:cxn ang="0">
                          <a:pos x="66" y="42"/>
                        </a:cxn>
                        <a:cxn ang="0">
                          <a:pos x="80" y="40"/>
                        </a:cxn>
                        <a:cxn ang="0">
                          <a:pos x="106" y="38"/>
                        </a:cxn>
                        <a:cxn ang="0">
                          <a:pos x="132" y="38"/>
                        </a:cxn>
                        <a:cxn ang="0">
                          <a:pos x="146" y="34"/>
                        </a:cxn>
                        <a:cxn ang="0">
                          <a:pos x="158" y="30"/>
                        </a:cxn>
                        <a:cxn ang="0">
                          <a:pos x="158" y="30"/>
                        </a:cxn>
                        <a:cxn ang="0">
                          <a:pos x="164" y="28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26" y="4"/>
                        </a:cxn>
                        <a:cxn ang="0">
                          <a:pos x="26" y="4"/>
                        </a:cxn>
                        <a:cxn ang="0">
                          <a:pos x="20" y="10"/>
                        </a:cxn>
                        <a:cxn ang="0">
                          <a:pos x="14" y="16"/>
                        </a:cxn>
                        <a:cxn ang="0">
                          <a:pos x="8" y="32"/>
                        </a:cxn>
                        <a:cxn ang="0">
                          <a:pos x="2" y="48"/>
                        </a:cxn>
                        <a:cxn ang="0">
                          <a:pos x="0" y="64"/>
                        </a:cxn>
                        <a:cxn ang="0">
                          <a:pos x="0" y="64"/>
                        </a:cxn>
                      </a:cxnLst>
                      <a:rect l="0" t="0" r="r" b="b"/>
                      <a:pathLst>
                        <a:path w="164" h="64">
                          <a:moveTo>
                            <a:pt x="0" y="64"/>
                          </a:moveTo>
                          <a:lnTo>
                            <a:pt x="0" y="64"/>
                          </a:lnTo>
                          <a:lnTo>
                            <a:pt x="16" y="62"/>
                          </a:lnTo>
                          <a:lnTo>
                            <a:pt x="28" y="58"/>
                          </a:lnTo>
                          <a:lnTo>
                            <a:pt x="54" y="46"/>
                          </a:lnTo>
                          <a:lnTo>
                            <a:pt x="54" y="46"/>
                          </a:lnTo>
                          <a:lnTo>
                            <a:pt x="66" y="42"/>
                          </a:lnTo>
                          <a:lnTo>
                            <a:pt x="80" y="40"/>
                          </a:lnTo>
                          <a:lnTo>
                            <a:pt x="106" y="38"/>
                          </a:lnTo>
                          <a:lnTo>
                            <a:pt x="132" y="38"/>
                          </a:lnTo>
                          <a:lnTo>
                            <a:pt x="146" y="34"/>
                          </a:lnTo>
                          <a:lnTo>
                            <a:pt x="158" y="30"/>
                          </a:lnTo>
                          <a:lnTo>
                            <a:pt x="158" y="30"/>
                          </a:lnTo>
                          <a:lnTo>
                            <a:pt x="164" y="28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26" y="4"/>
                          </a:lnTo>
                          <a:lnTo>
                            <a:pt x="26" y="4"/>
                          </a:lnTo>
                          <a:lnTo>
                            <a:pt x="20" y="10"/>
                          </a:lnTo>
                          <a:lnTo>
                            <a:pt x="14" y="16"/>
                          </a:lnTo>
                          <a:lnTo>
                            <a:pt x="8" y="32"/>
                          </a:lnTo>
                          <a:lnTo>
                            <a:pt x="2" y="48"/>
                          </a:lnTo>
                          <a:lnTo>
                            <a:pt x="0" y="64"/>
                          </a:lnTo>
                          <a:lnTo>
                            <a:pt x="0" y="64"/>
                          </a:lnTo>
                          <a:close/>
                        </a:path>
                      </a:pathLst>
                    </a:custGeom>
                    <a:solidFill>
                      <a:srgbClr val="E3E3E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972175" y="4673600"/>
                      <a:ext cx="444500" cy="352425"/>
                    </a:xfrm>
                    <a:custGeom>
                      <a:avLst/>
                      <a:gdLst/>
                      <a:ahLst/>
                      <a:cxnLst>
                        <a:cxn ang="0">
                          <a:pos x="264" y="100"/>
                        </a:cxn>
                        <a:cxn ang="0">
                          <a:pos x="252" y="90"/>
                        </a:cxn>
                        <a:cxn ang="0">
                          <a:pos x="240" y="82"/>
                        </a:cxn>
                        <a:cxn ang="0">
                          <a:pos x="236" y="72"/>
                        </a:cxn>
                        <a:cxn ang="0">
                          <a:pos x="230" y="60"/>
                        </a:cxn>
                        <a:cxn ang="0">
                          <a:pos x="210" y="32"/>
                        </a:cxn>
                        <a:cxn ang="0">
                          <a:pos x="184" y="14"/>
                        </a:cxn>
                        <a:cxn ang="0">
                          <a:pos x="162" y="6"/>
                        </a:cxn>
                        <a:cxn ang="0">
                          <a:pos x="146" y="4"/>
                        </a:cxn>
                        <a:cxn ang="0">
                          <a:pos x="106" y="0"/>
                        </a:cxn>
                        <a:cxn ang="0">
                          <a:pos x="88" y="6"/>
                        </a:cxn>
                        <a:cxn ang="0">
                          <a:pos x="74" y="16"/>
                        </a:cxn>
                        <a:cxn ang="0">
                          <a:pos x="66" y="24"/>
                        </a:cxn>
                        <a:cxn ang="0">
                          <a:pos x="38" y="56"/>
                        </a:cxn>
                        <a:cxn ang="0">
                          <a:pos x="16" y="92"/>
                        </a:cxn>
                        <a:cxn ang="0">
                          <a:pos x="6" y="114"/>
                        </a:cxn>
                        <a:cxn ang="0">
                          <a:pos x="0" y="140"/>
                        </a:cxn>
                        <a:cxn ang="0">
                          <a:pos x="2" y="152"/>
                        </a:cxn>
                        <a:cxn ang="0">
                          <a:pos x="6" y="160"/>
                        </a:cxn>
                        <a:cxn ang="0">
                          <a:pos x="12" y="166"/>
                        </a:cxn>
                        <a:cxn ang="0">
                          <a:pos x="28" y="168"/>
                        </a:cxn>
                        <a:cxn ang="0">
                          <a:pos x="46" y="162"/>
                        </a:cxn>
                        <a:cxn ang="0">
                          <a:pos x="46" y="168"/>
                        </a:cxn>
                        <a:cxn ang="0">
                          <a:pos x="46" y="180"/>
                        </a:cxn>
                        <a:cxn ang="0">
                          <a:pos x="50" y="190"/>
                        </a:cxn>
                        <a:cxn ang="0">
                          <a:pos x="52" y="190"/>
                        </a:cxn>
                        <a:cxn ang="0">
                          <a:pos x="60" y="198"/>
                        </a:cxn>
                        <a:cxn ang="0">
                          <a:pos x="72" y="198"/>
                        </a:cxn>
                        <a:cxn ang="0">
                          <a:pos x="80" y="194"/>
                        </a:cxn>
                        <a:cxn ang="0">
                          <a:pos x="88" y="188"/>
                        </a:cxn>
                        <a:cxn ang="0">
                          <a:pos x="90" y="202"/>
                        </a:cxn>
                        <a:cxn ang="0">
                          <a:pos x="96" y="212"/>
                        </a:cxn>
                        <a:cxn ang="0">
                          <a:pos x="108" y="220"/>
                        </a:cxn>
                        <a:cxn ang="0">
                          <a:pos x="118" y="220"/>
                        </a:cxn>
                        <a:cxn ang="0">
                          <a:pos x="134" y="214"/>
                        </a:cxn>
                        <a:cxn ang="0">
                          <a:pos x="140" y="206"/>
                        </a:cxn>
                        <a:cxn ang="0">
                          <a:pos x="140" y="210"/>
                        </a:cxn>
                        <a:cxn ang="0">
                          <a:pos x="144" y="214"/>
                        </a:cxn>
                        <a:cxn ang="0">
                          <a:pos x="156" y="220"/>
                        </a:cxn>
                        <a:cxn ang="0">
                          <a:pos x="162" y="222"/>
                        </a:cxn>
                        <a:cxn ang="0">
                          <a:pos x="182" y="212"/>
                        </a:cxn>
                        <a:cxn ang="0">
                          <a:pos x="194" y="190"/>
                        </a:cxn>
                        <a:cxn ang="0">
                          <a:pos x="196" y="186"/>
                        </a:cxn>
                        <a:cxn ang="0">
                          <a:pos x="212" y="154"/>
                        </a:cxn>
                        <a:cxn ang="0">
                          <a:pos x="218" y="144"/>
                        </a:cxn>
                        <a:cxn ang="0">
                          <a:pos x="224" y="140"/>
                        </a:cxn>
                        <a:cxn ang="0">
                          <a:pos x="272" y="150"/>
                        </a:cxn>
                        <a:cxn ang="0">
                          <a:pos x="280" y="148"/>
                        </a:cxn>
                        <a:cxn ang="0">
                          <a:pos x="274" y="128"/>
                        </a:cxn>
                        <a:cxn ang="0">
                          <a:pos x="268" y="104"/>
                        </a:cxn>
                        <a:cxn ang="0">
                          <a:pos x="264" y="100"/>
                        </a:cxn>
                      </a:cxnLst>
                      <a:rect l="0" t="0" r="r" b="b"/>
                      <a:pathLst>
                        <a:path w="280" h="222">
                          <a:moveTo>
                            <a:pt x="264" y="100"/>
                          </a:moveTo>
                          <a:lnTo>
                            <a:pt x="264" y="100"/>
                          </a:lnTo>
                          <a:lnTo>
                            <a:pt x="258" y="94"/>
                          </a:lnTo>
                          <a:lnTo>
                            <a:pt x="252" y="90"/>
                          </a:lnTo>
                          <a:lnTo>
                            <a:pt x="246" y="86"/>
                          </a:lnTo>
                          <a:lnTo>
                            <a:pt x="240" y="82"/>
                          </a:lnTo>
                          <a:lnTo>
                            <a:pt x="240" y="82"/>
                          </a:lnTo>
                          <a:lnTo>
                            <a:pt x="236" y="72"/>
                          </a:lnTo>
                          <a:lnTo>
                            <a:pt x="230" y="60"/>
                          </a:lnTo>
                          <a:lnTo>
                            <a:pt x="230" y="60"/>
                          </a:lnTo>
                          <a:lnTo>
                            <a:pt x="220" y="44"/>
                          </a:lnTo>
                          <a:lnTo>
                            <a:pt x="210" y="32"/>
                          </a:lnTo>
                          <a:lnTo>
                            <a:pt x="198" y="22"/>
                          </a:lnTo>
                          <a:lnTo>
                            <a:pt x="184" y="14"/>
                          </a:lnTo>
                          <a:lnTo>
                            <a:pt x="172" y="10"/>
                          </a:lnTo>
                          <a:lnTo>
                            <a:pt x="162" y="6"/>
                          </a:lnTo>
                          <a:lnTo>
                            <a:pt x="146" y="4"/>
                          </a:lnTo>
                          <a:lnTo>
                            <a:pt x="146" y="4"/>
                          </a:lnTo>
                          <a:lnTo>
                            <a:pt x="126" y="0"/>
                          </a:lnTo>
                          <a:lnTo>
                            <a:pt x="106" y="0"/>
                          </a:lnTo>
                          <a:lnTo>
                            <a:pt x="98" y="2"/>
                          </a:lnTo>
                          <a:lnTo>
                            <a:pt x="88" y="6"/>
                          </a:lnTo>
                          <a:lnTo>
                            <a:pt x="80" y="10"/>
                          </a:lnTo>
                          <a:lnTo>
                            <a:pt x="74" y="16"/>
                          </a:lnTo>
                          <a:lnTo>
                            <a:pt x="74" y="16"/>
                          </a:lnTo>
                          <a:lnTo>
                            <a:pt x="66" y="24"/>
                          </a:lnTo>
                          <a:lnTo>
                            <a:pt x="48" y="42"/>
                          </a:lnTo>
                          <a:lnTo>
                            <a:pt x="38" y="56"/>
                          </a:lnTo>
                          <a:lnTo>
                            <a:pt x="28" y="72"/>
                          </a:lnTo>
                          <a:lnTo>
                            <a:pt x="16" y="92"/>
                          </a:lnTo>
                          <a:lnTo>
                            <a:pt x="6" y="114"/>
                          </a:lnTo>
                          <a:lnTo>
                            <a:pt x="6" y="114"/>
                          </a:lnTo>
                          <a:lnTo>
                            <a:pt x="2" y="130"/>
                          </a:lnTo>
                          <a:lnTo>
                            <a:pt x="0" y="140"/>
                          </a:lnTo>
                          <a:lnTo>
                            <a:pt x="0" y="140"/>
                          </a:lnTo>
                          <a:lnTo>
                            <a:pt x="2" y="152"/>
                          </a:lnTo>
                          <a:lnTo>
                            <a:pt x="6" y="160"/>
                          </a:lnTo>
                          <a:lnTo>
                            <a:pt x="6" y="160"/>
                          </a:lnTo>
                          <a:lnTo>
                            <a:pt x="12" y="166"/>
                          </a:lnTo>
                          <a:lnTo>
                            <a:pt x="12" y="166"/>
                          </a:lnTo>
                          <a:lnTo>
                            <a:pt x="20" y="168"/>
                          </a:lnTo>
                          <a:lnTo>
                            <a:pt x="28" y="168"/>
                          </a:lnTo>
                          <a:lnTo>
                            <a:pt x="38" y="166"/>
                          </a:lnTo>
                          <a:lnTo>
                            <a:pt x="46" y="162"/>
                          </a:lnTo>
                          <a:lnTo>
                            <a:pt x="46" y="162"/>
                          </a:lnTo>
                          <a:lnTo>
                            <a:pt x="46" y="168"/>
                          </a:lnTo>
                          <a:lnTo>
                            <a:pt x="46" y="168"/>
                          </a:lnTo>
                          <a:lnTo>
                            <a:pt x="46" y="180"/>
                          </a:lnTo>
                          <a:lnTo>
                            <a:pt x="50" y="190"/>
                          </a:lnTo>
                          <a:lnTo>
                            <a:pt x="50" y="190"/>
                          </a:lnTo>
                          <a:lnTo>
                            <a:pt x="52" y="190"/>
                          </a:lnTo>
                          <a:lnTo>
                            <a:pt x="52" y="190"/>
                          </a:lnTo>
                          <a:lnTo>
                            <a:pt x="56" y="194"/>
                          </a:lnTo>
                          <a:lnTo>
                            <a:pt x="60" y="198"/>
                          </a:lnTo>
                          <a:lnTo>
                            <a:pt x="66" y="198"/>
                          </a:lnTo>
                          <a:lnTo>
                            <a:pt x="72" y="198"/>
                          </a:lnTo>
                          <a:lnTo>
                            <a:pt x="72" y="198"/>
                          </a:lnTo>
                          <a:lnTo>
                            <a:pt x="80" y="194"/>
                          </a:lnTo>
                          <a:lnTo>
                            <a:pt x="88" y="188"/>
                          </a:lnTo>
                          <a:lnTo>
                            <a:pt x="88" y="188"/>
                          </a:lnTo>
                          <a:lnTo>
                            <a:pt x="90" y="194"/>
                          </a:lnTo>
                          <a:lnTo>
                            <a:pt x="90" y="202"/>
                          </a:lnTo>
                          <a:lnTo>
                            <a:pt x="96" y="212"/>
                          </a:lnTo>
                          <a:lnTo>
                            <a:pt x="96" y="212"/>
                          </a:lnTo>
                          <a:lnTo>
                            <a:pt x="102" y="216"/>
                          </a:lnTo>
                          <a:lnTo>
                            <a:pt x="108" y="220"/>
                          </a:lnTo>
                          <a:lnTo>
                            <a:pt x="108" y="220"/>
                          </a:lnTo>
                          <a:lnTo>
                            <a:pt x="118" y="220"/>
                          </a:lnTo>
                          <a:lnTo>
                            <a:pt x="126" y="218"/>
                          </a:lnTo>
                          <a:lnTo>
                            <a:pt x="134" y="214"/>
                          </a:lnTo>
                          <a:lnTo>
                            <a:pt x="140" y="206"/>
                          </a:lnTo>
                          <a:lnTo>
                            <a:pt x="140" y="206"/>
                          </a:lnTo>
                          <a:lnTo>
                            <a:pt x="140" y="210"/>
                          </a:lnTo>
                          <a:lnTo>
                            <a:pt x="140" y="210"/>
                          </a:lnTo>
                          <a:lnTo>
                            <a:pt x="144" y="214"/>
                          </a:lnTo>
                          <a:lnTo>
                            <a:pt x="144" y="214"/>
                          </a:lnTo>
                          <a:lnTo>
                            <a:pt x="152" y="220"/>
                          </a:lnTo>
                          <a:lnTo>
                            <a:pt x="156" y="220"/>
                          </a:lnTo>
                          <a:lnTo>
                            <a:pt x="162" y="222"/>
                          </a:lnTo>
                          <a:lnTo>
                            <a:pt x="162" y="222"/>
                          </a:lnTo>
                          <a:lnTo>
                            <a:pt x="172" y="218"/>
                          </a:lnTo>
                          <a:lnTo>
                            <a:pt x="182" y="212"/>
                          </a:lnTo>
                          <a:lnTo>
                            <a:pt x="188" y="202"/>
                          </a:lnTo>
                          <a:lnTo>
                            <a:pt x="194" y="190"/>
                          </a:lnTo>
                          <a:lnTo>
                            <a:pt x="196" y="186"/>
                          </a:lnTo>
                          <a:lnTo>
                            <a:pt x="196" y="186"/>
                          </a:lnTo>
                          <a:lnTo>
                            <a:pt x="206" y="164"/>
                          </a:lnTo>
                          <a:lnTo>
                            <a:pt x="212" y="154"/>
                          </a:lnTo>
                          <a:lnTo>
                            <a:pt x="218" y="144"/>
                          </a:lnTo>
                          <a:lnTo>
                            <a:pt x="218" y="144"/>
                          </a:lnTo>
                          <a:lnTo>
                            <a:pt x="224" y="140"/>
                          </a:lnTo>
                          <a:lnTo>
                            <a:pt x="224" y="140"/>
                          </a:lnTo>
                          <a:lnTo>
                            <a:pt x="264" y="148"/>
                          </a:lnTo>
                          <a:lnTo>
                            <a:pt x="272" y="150"/>
                          </a:lnTo>
                          <a:lnTo>
                            <a:pt x="280" y="148"/>
                          </a:lnTo>
                          <a:lnTo>
                            <a:pt x="280" y="148"/>
                          </a:lnTo>
                          <a:lnTo>
                            <a:pt x="278" y="142"/>
                          </a:lnTo>
                          <a:lnTo>
                            <a:pt x="274" y="128"/>
                          </a:lnTo>
                          <a:lnTo>
                            <a:pt x="270" y="112"/>
                          </a:lnTo>
                          <a:lnTo>
                            <a:pt x="268" y="104"/>
                          </a:lnTo>
                          <a:lnTo>
                            <a:pt x="264" y="100"/>
                          </a:lnTo>
                          <a:lnTo>
                            <a:pt x="264" y="1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981700" y="4683125"/>
                      <a:ext cx="412750" cy="317500"/>
                    </a:xfrm>
                    <a:custGeom>
                      <a:avLst/>
                      <a:gdLst/>
                      <a:ahLst/>
                      <a:cxnLst>
                        <a:cxn ang="0">
                          <a:pos x="260" y="126"/>
                        </a:cxn>
                        <a:cxn ang="0">
                          <a:pos x="256" y="108"/>
                        </a:cxn>
                        <a:cxn ang="0">
                          <a:pos x="244" y="92"/>
                        </a:cxn>
                        <a:cxn ang="0">
                          <a:pos x="240" y="88"/>
                        </a:cxn>
                        <a:cxn ang="0">
                          <a:pos x="226" y="80"/>
                        </a:cxn>
                        <a:cxn ang="0">
                          <a:pos x="222" y="74"/>
                        </a:cxn>
                        <a:cxn ang="0">
                          <a:pos x="214" y="56"/>
                        </a:cxn>
                        <a:cxn ang="0">
                          <a:pos x="212" y="50"/>
                        </a:cxn>
                        <a:cxn ang="0">
                          <a:pos x="196" y="30"/>
                        </a:cxn>
                        <a:cxn ang="0">
                          <a:pos x="160" y="10"/>
                        </a:cxn>
                        <a:cxn ang="0">
                          <a:pos x="126" y="0"/>
                        </a:cxn>
                        <a:cxn ang="0">
                          <a:pos x="104" y="2"/>
                        </a:cxn>
                        <a:cxn ang="0">
                          <a:pos x="84" y="8"/>
                        </a:cxn>
                        <a:cxn ang="0">
                          <a:pos x="76" y="14"/>
                        </a:cxn>
                        <a:cxn ang="0">
                          <a:pos x="30" y="64"/>
                        </a:cxn>
                        <a:cxn ang="0">
                          <a:pos x="6" y="108"/>
                        </a:cxn>
                        <a:cxn ang="0">
                          <a:pos x="0" y="124"/>
                        </a:cxn>
                        <a:cxn ang="0">
                          <a:pos x="2" y="134"/>
                        </a:cxn>
                        <a:cxn ang="0">
                          <a:pos x="6" y="142"/>
                        </a:cxn>
                        <a:cxn ang="0">
                          <a:pos x="22" y="146"/>
                        </a:cxn>
                        <a:cxn ang="0">
                          <a:pos x="40" y="138"/>
                        </a:cxn>
                        <a:cxn ang="0">
                          <a:pos x="46" y="130"/>
                        </a:cxn>
                        <a:cxn ang="0">
                          <a:pos x="64" y="100"/>
                        </a:cxn>
                        <a:cxn ang="0">
                          <a:pos x="90" y="72"/>
                        </a:cxn>
                        <a:cxn ang="0">
                          <a:pos x="84" y="80"/>
                        </a:cxn>
                        <a:cxn ang="0">
                          <a:pos x="66" y="104"/>
                        </a:cxn>
                        <a:cxn ang="0">
                          <a:pos x="52" y="134"/>
                        </a:cxn>
                        <a:cxn ang="0">
                          <a:pos x="46" y="150"/>
                        </a:cxn>
                        <a:cxn ang="0">
                          <a:pos x="46" y="164"/>
                        </a:cxn>
                        <a:cxn ang="0">
                          <a:pos x="50" y="172"/>
                        </a:cxn>
                        <a:cxn ang="0">
                          <a:pos x="58" y="176"/>
                        </a:cxn>
                        <a:cxn ang="0">
                          <a:pos x="66" y="176"/>
                        </a:cxn>
                        <a:cxn ang="0">
                          <a:pos x="76" y="170"/>
                        </a:cxn>
                        <a:cxn ang="0">
                          <a:pos x="86" y="158"/>
                        </a:cxn>
                        <a:cxn ang="0">
                          <a:pos x="92" y="140"/>
                        </a:cxn>
                        <a:cxn ang="0">
                          <a:pos x="98" y="130"/>
                        </a:cxn>
                        <a:cxn ang="0">
                          <a:pos x="120" y="104"/>
                        </a:cxn>
                        <a:cxn ang="0">
                          <a:pos x="102" y="132"/>
                        </a:cxn>
                        <a:cxn ang="0">
                          <a:pos x="90" y="164"/>
                        </a:cxn>
                        <a:cxn ang="0">
                          <a:pos x="90" y="178"/>
                        </a:cxn>
                        <a:cxn ang="0">
                          <a:pos x="98" y="194"/>
                        </a:cxn>
                        <a:cxn ang="0">
                          <a:pos x="112" y="200"/>
                        </a:cxn>
                        <a:cxn ang="0">
                          <a:pos x="126" y="190"/>
                        </a:cxn>
                        <a:cxn ang="0">
                          <a:pos x="132" y="182"/>
                        </a:cxn>
                        <a:cxn ang="0">
                          <a:pos x="146" y="140"/>
                        </a:cxn>
                        <a:cxn ang="0">
                          <a:pos x="164" y="120"/>
                        </a:cxn>
                        <a:cxn ang="0">
                          <a:pos x="154" y="140"/>
                        </a:cxn>
                        <a:cxn ang="0">
                          <a:pos x="140" y="168"/>
                        </a:cxn>
                        <a:cxn ang="0">
                          <a:pos x="138" y="184"/>
                        </a:cxn>
                        <a:cxn ang="0">
                          <a:pos x="140" y="192"/>
                        </a:cxn>
                        <a:cxn ang="0">
                          <a:pos x="150" y="200"/>
                        </a:cxn>
                        <a:cxn ang="0">
                          <a:pos x="162" y="198"/>
                        </a:cxn>
                        <a:cxn ang="0">
                          <a:pos x="174" y="188"/>
                        </a:cxn>
                        <a:cxn ang="0">
                          <a:pos x="182" y="174"/>
                        </a:cxn>
                        <a:cxn ang="0">
                          <a:pos x="188" y="158"/>
                        </a:cxn>
                        <a:cxn ang="0">
                          <a:pos x="206" y="132"/>
                        </a:cxn>
                        <a:cxn ang="0">
                          <a:pos x="218" y="124"/>
                        </a:cxn>
                        <a:cxn ang="0">
                          <a:pos x="242" y="128"/>
                        </a:cxn>
                        <a:cxn ang="0">
                          <a:pos x="258" y="128"/>
                        </a:cxn>
                        <a:cxn ang="0">
                          <a:pos x="260" y="126"/>
                        </a:cxn>
                      </a:cxnLst>
                      <a:rect l="0" t="0" r="r" b="b"/>
                      <a:pathLst>
                        <a:path w="260" h="200">
                          <a:moveTo>
                            <a:pt x="260" y="126"/>
                          </a:moveTo>
                          <a:lnTo>
                            <a:pt x="260" y="126"/>
                          </a:lnTo>
                          <a:lnTo>
                            <a:pt x="258" y="118"/>
                          </a:lnTo>
                          <a:lnTo>
                            <a:pt x="256" y="108"/>
                          </a:lnTo>
                          <a:lnTo>
                            <a:pt x="250" y="100"/>
                          </a:lnTo>
                          <a:lnTo>
                            <a:pt x="244" y="92"/>
                          </a:lnTo>
                          <a:lnTo>
                            <a:pt x="244" y="92"/>
                          </a:lnTo>
                          <a:lnTo>
                            <a:pt x="240" y="88"/>
                          </a:lnTo>
                          <a:lnTo>
                            <a:pt x="232" y="84"/>
                          </a:lnTo>
                          <a:lnTo>
                            <a:pt x="226" y="80"/>
                          </a:lnTo>
                          <a:lnTo>
                            <a:pt x="222" y="74"/>
                          </a:lnTo>
                          <a:lnTo>
                            <a:pt x="222" y="74"/>
                          </a:lnTo>
                          <a:lnTo>
                            <a:pt x="216" y="66"/>
                          </a:lnTo>
                          <a:lnTo>
                            <a:pt x="214" y="56"/>
                          </a:lnTo>
                          <a:lnTo>
                            <a:pt x="214" y="56"/>
                          </a:lnTo>
                          <a:lnTo>
                            <a:pt x="212" y="50"/>
                          </a:lnTo>
                          <a:lnTo>
                            <a:pt x="208" y="42"/>
                          </a:lnTo>
                          <a:lnTo>
                            <a:pt x="196" y="30"/>
                          </a:lnTo>
                          <a:lnTo>
                            <a:pt x="180" y="18"/>
                          </a:lnTo>
                          <a:lnTo>
                            <a:pt x="160" y="10"/>
                          </a:lnTo>
                          <a:lnTo>
                            <a:pt x="138" y="2"/>
                          </a:lnTo>
                          <a:lnTo>
                            <a:pt x="126" y="0"/>
                          </a:lnTo>
                          <a:lnTo>
                            <a:pt x="116" y="0"/>
                          </a:lnTo>
                          <a:lnTo>
                            <a:pt x="104" y="2"/>
                          </a:lnTo>
                          <a:lnTo>
                            <a:pt x="94" y="4"/>
                          </a:lnTo>
                          <a:lnTo>
                            <a:pt x="84" y="8"/>
                          </a:lnTo>
                          <a:lnTo>
                            <a:pt x="76" y="14"/>
                          </a:lnTo>
                          <a:lnTo>
                            <a:pt x="76" y="14"/>
                          </a:lnTo>
                          <a:lnTo>
                            <a:pt x="50" y="40"/>
                          </a:lnTo>
                          <a:lnTo>
                            <a:pt x="30" y="64"/>
                          </a:lnTo>
                          <a:lnTo>
                            <a:pt x="18" y="86"/>
                          </a:lnTo>
                          <a:lnTo>
                            <a:pt x="6" y="108"/>
                          </a:lnTo>
                          <a:lnTo>
                            <a:pt x="6" y="108"/>
                          </a:lnTo>
                          <a:lnTo>
                            <a:pt x="0" y="124"/>
                          </a:lnTo>
                          <a:lnTo>
                            <a:pt x="0" y="130"/>
                          </a:lnTo>
                          <a:lnTo>
                            <a:pt x="2" y="134"/>
                          </a:lnTo>
                          <a:lnTo>
                            <a:pt x="2" y="138"/>
                          </a:lnTo>
                          <a:lnTo>
                            <a:pt x="6" y="142"/>
                          </a:lnTo>
                          <a:lnTo>
                            <a:pt x="12" y="146"/>
                          </a:lnTo>
                          <a:lnTo>
                            <a:pt x="22" y="146"/>
                          </a:lnTo>
                          <a:lnTo>
                            <a:pt x="30" y="144"/>
                          </a:lnTo>
                          <a:lnTo>
                            <a:pt x="40" y="138"/>
                          </a:lnTo>
                          <a:lnTo>
                            <a:pt x="46" y="130"/>
                          </a:lnTo>
                          <a:lnTo>
                            <a:pt x="46" y="130"/>
                          </a:lnTo>
                          <a:lnTo>
                            <a:pt x="56" y="116"/>
                          </a:lnTo>
                          <a:lnTo>
                            <a:pt x="64" y="100"/>
                          </a:lnTo>
                          <a:lnTo>
                            <a:pt x="76" y="86"/>
                          </a:lnTo>
                          <a:lnTo>
                            <a:pt x="90" y="72"/>
                          </a:lnTo>
                          <a:lnTo>
                            <a:pt x="90" y="72"/>
                          </a:lnTo>
                          <a:lnTo>
                            <a:pt x="84" y="80"/>
                          </a:lnTo>
                          <a:lnTo>
                            <a:pt x="76" y="88"/>
                          </a:lnTo>
                          <a:lnTo>
                            <a:pt x="66" y="104"/>
                          </a:lnTo>
                          <a:lnTo>
                            <a:pt x="52" y="134"/>
                          </a:lnTo>
                          <a:lnTo>
                            <a:pt x="52" y="134"/>
                          </a:lnTo>
                          <a:lnTo>
                            <a:pt x="48" y="144"/>
                          </a:lnTo>
                          <a:lnTo>
                            <a:pt x="46" y="150"/>
                          </a:lnTo>
                          <a:lnTo>
                            <a:pt x="46" y="158"/>
                          </a:lnTo>
                          <a:lnTo>
                            <a:pt x="46" y="164"/>
                          </a:lnTo>
                          <a:lnTo>
                            <a:pt x="48" y="168"/>
                          </a:lnTo>
                          <a:lnTo>
                            <a:pt x="50" y="172"/>
                          </a:lnTo>
                          <a:lnTo>
                            <a:pt x="54" y="174"/>
                          </a:lnTo>
                          <a:lnTo>
                            <a:pt x="58" y="176"/>
                          </a:lnTo>
                          <a:lnTo>
                            <a:pt x="62" y="176"/>
                          </a:lnTo>
                          <a:lnTo>
                            <a:pt x="66" y="176"/>
                          </a:lnTo>
                          <a:lnTo>
                            <a:pt x="72" y="174"/>
                          </a:lnTo>
                          <a:lnTo>
                            <a:pt x="76" y="170"/>
                          </a:lnTo>
                          <a:lnTo>
                            <a:pt x="82" y="166"/>
                          </a:lnTo>
                          <a:lnTo>
                            <a:pt x="86" y="158"/>
                          </a:lnTo>
                          <a:lnTo>
                            <a:pt x="90" y="150"/>
                          </a:lnTo>
                          <a:lnTo>
                            <a:pt x="92" y="140"/>
                          </a:lnTo>
                          <a:lnTo>
                            <a:pt x="92" y="140"/>
                          </a:lnTo>
                          <a:lnTo>
                            <a:pt x="98" y="130"/>
                          </a:lnTo>
                          <a:lnTo>
                            <a:pt x="108" y="118"/>
                          </a:lnTo>
                          <a:lnTo>
                            <a:pt x="120" y="104"/>
                          </a:lnTo>
                          <a:lnTo>
                            <a:pt x="120" y="104"/>
                          </a:lnTo>
                          <a:lnTo>
                            <a:pt x="102" y="132"/>
                          </a:lnTo>
                          <a:lnTo>
                            <a:pt x="96" y="146"/>
                          </a:lnTo>
                          <a:lnTo>
                            <a:pt x="90" y="164"/>
                          </a:lnTo>
                          <a:lnTo>
                            <a:pt x="90" y="164"/>
                          </a:lnTo>
                          <a:lnTo>
                            <a:pt x="90" y="178"/>
                          </a:lnTo>
                          <a:lnTo>
                            <a:pt x="92" y="188"/>
                          </a:lnTo>
                          <a:lnTo>
                            <a:pt x="98" y="194"/>
                          </a:lnTo>
                          <a:lnTo>
                            <a:pt x="104" y="198"/>
                          </a:lnTo>
                          <a:lnTo>
                            <a:pt x="112" y="200"/>
                          </a:lnTo>
                          <a:lnTo>
                            <a:pt x="120" y="196"/>
                          </a:lnTo>
                          <a:lnTo>
                            <a:pt x="126" y="190"/>
                          </a:lnTo>
                          <a:lnTo>
                            <a:pt x="132" y="182"/>
                          </a:lnTo>
                          <a:lnTo>
                            <a:pt x="132" y="182"/>
                          </a:lnTo>
                          <a:lnTo>
                            <a:pt x="140" y="156"/>
                          </a:lnTo>
                          <a:lnTo>
                            <a:pt x="146" y="140"/>
                          </a:lnTo>
                          <a:lnTo>
                            <a:pt x="154" y="130"/>
                          </a:lnTo>
                          <a:lnTo>
                            <a:pt x="164" y="120"/>
                          </a:lnTo>
                          <a:lnTo>
                            <a:pt x="164" y="120"/>
                          </a:lnTo>
                          <a:lnTo>
                            <a:pt x="154" y="140"/>
                          </a:lnTo>
                          <a:lnTo>
                            <a:pt x="144" y="160"/>
                          </a:lnTo>
                          <a:lnTo>
                            <a:pt x="140" y="168"/>
                          </a:lnTo>
                          <a:lnTo>
                            <a:pt x="138" y="176"/>
                          </a:lnTo>
                          <a:lnTo>
                            <a:pt x="138" y="184"/>
                          </a:lnTo>
                          <a:lnTo>
                            <a:pt x="140" y="192"/>
                          </a:lnTo>
                          <a:lnTo>
                            <a:pt x="140" y="192"/>
                          </a:lnTo>
                          <a:lnTo>
                            <a:pt x="144" y="196"/>
                          </a:lnTo>
                          <a:lnTo>
                            <a:pt x="150" y="200"/>
                          </a:lnTo>
                          <a:lnTo>
                            <a:pt x="156" y="200"/>
                          </a:lnTo>
                          <a:lnTo>
                            <a:pt x="162" y="198"/>
                          </a:lnTo>
                          <a:lnTo>
                            <a:pt x="168" y="194"/>
                          </a:lnTo>
                          <a:lnTo>
                            <a:pt x="174" y="188"/>
                          </a:lnTo>
                          <a:lnTo>
                            <a:pt x="178" y="182"/>
                          </a:lnTo>
                          <a:lnTo>
                            <a:pt x="182" y="174"/>
                          </a:lnTo>
                          <a:lnTo>
                            <a:pt x="182" y="174"/>
                          </a:lnTo>
                          <a:lnTo>
                            <a:pt x="188" y="158"/>
                          </a:lnTo>
                          <a:lnTo>
                            <a:pt x="196" y="144"/>
                          </a:lnTo>
                          <a:lnTo>
                            <a:pt x="206" y="132"/>
                          </a:lnTo>
                          <a:lnTo>
                            <a:pt x="212" y="126"/>
                          </a:lnTo>
                          <a:lnTo>
                            <a:pt x="218" y="124"/>
                          </a:lnTo>
                          <a:lnTo>
                            <a:pt x="218" y="124"/>
                          </a:lnTo>
                          <a:lnTo>
                            <a:pt x="242" y="128"/>
                          </a:lnTo>
                          <a:lnTo>
                            <a:pt x="254" y="130"/>
                          </a:lnTo>
                          <a:lnTo>
                            <a:pt x="258" y="128"/>
                          </a:lnTo>
                          <a:lnTo>
                            <a:pt x="260" y="126"/>
                          </a:lnTo>
                          <a:lnTo>
                            <a:pt x="260" y="12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00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6162675" y="4705350"/>
                      <a:ext cx="158750" cy="13017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6"/>
                        </a:cxn>
                        <a:cxn ang="0">
                          <a:pos x="0" y="6"/>
                        </a:cxn>
                        <a:cxn ang="0">
                          <a:pos x="18" y="8"/>
                        </a:cxn>
                        <a:cxn ang="0">
                          <a:pos x="24" y="10"/>
                        </a:cxn>
                        <a:cxn ang="0">
                          <a:pos x="30" y="12"/>
                        </a:cxn>
                        <a:cxn ang="0">
                          <a:pos x="34" y="18"/>
                        </a:cxn>
                        <a:cxn ang="0">
                          <a:pos x="38" y="24"/>
                        </a:cxn>
                        <a:cxn ang="0">
                          <a:pos x="40" y="32"/>
                        </a:cxn>
                        <a:cxn ang="0">
                          <a:pos x="40" y="40"/>
                        </a:cxn>
                        <a:cxn ang="0">
                          <a:pos x="40" y="40"/>
                        </a:cxn>
                        <a:cxn ang="0">
                          <a:pos x="48" y="40"/>
                        </a:cxn>
                        <a:cxn ang="0">
                          <a:pos x="56" y="42"/>
                        </a:cxn>
                        <a:cxn ang="0">
                          <a:pos x="56" y="42"/>
                        </a:cxn>
                        <a:cxn ang="0">
                          <a:pos x="62" y="46"/>
                        </a:cxn>
                        <a:cxn ang="0">
                          <a:pos x="66" y="50"/>
                        </a:cxn>
                        <a:cxn ang="0">
                          <a:pos x="68" y="54"/>
                        </a:cxn>
                        <a:cxn ang="0">
                          <a:pos x="72" y="60"/>
                        </a:cxn>
                        <a:cxn ang="0">
                          <a:pos x="72" y="60"/>
                        </a:cxn>
                        <a:cxn ang="0">
                          <a:pos x="76" y="62"/>
                        </a:cxn>
                        <a:cxn ang="0">
                          <a:pos x="80" y="64"/>
                        </a:cxn>
                        <a:cxn ang="0">
                          <a:pos x="86" y="66"/>
                        </a:cxn>
                        <a:cxn ang="0">
                          <a:pos x="90" y="68"/>
                        </a:cxn>
                        <a:cxn ang="0">
                          <a:pos x="90" y="68"/>
                        </a:cxn>
                        <a:cxn ang="0">
                          <a:pos x="94" y="72"/>
                        </a:cxn>
                        <a:cxn ang="0">
                          <a:pos x="96" y="76"/>
                        </a:cxn>
                        <a:cxn ang="0">
                          <a:pos x="98" y="80"/>
                        </a:cxn>
                        <a:cxn ang="0">
                          <a:pos x="100" y="82"/>
                        </a:cxn>
                        <a:cxn ang="0">
                          <a:pos x="100" y="82"/>
                        </a:cxn>
                        <a:cxn ang="0">
                          <a:pos x="100" y="78"/>
                        </a:cxn>
                        <a:cxn ang="0">
                          <a:pos x="100" y="74"/>
                        </a:cxn>
                        <a:cxn ang="0">
                          <a:pos x="94" y="66"/>
                        </a:cxn>
                        <a:cxn ang="0">
                          <a:pos x="86" y="60"/>
                        </a:cxn>
                        <a:cxn ang="0">
                          <a:pos x="78" y="56"/>
                        </a:cxn>
                        <a:cxn ang="0">
                          <a:pos x="78" y="56"/>
                        </a:cxn>
                        <a:cxn ang="0">
                          <a:pos x="78" y="52"/>
                        </a:cxn>
                        <a:cxn ang="0">
                          <a:pos x="74" y="48"/>
                        </a:cxn>
                        <a:cxn ang="0">
                          <a:pos x="64" y="40"/>
                        </a:cxn>
                        <a:cxn ang="0">
                          <a:pos x="52" y="36"/>
                        </a:cxn>
                        <a:cxn ang="0">
                          <a:pos x="42" y="34"/>
                        </a:cxn>
                        <a:cxn ang="0">
                          <a:pos x="42" y="34"/>
                        </a:cxn>
                        <a:cxn ang="0">
                          <a:pos x="42" y="26"/>
                        </a:cxn>
                        <a:cxn ang="0">
                          <a:pos x="40" y="18"/>
                        </a:cxn>
                        <a:cxn ang="0">
                          <a:pos x="36" y="12"/>
                        </a:cxn>
                        <a:cxn ang="0">
                          <a:pos x="30" y="6"/>
                        </a:cxn>
                        <a:cxn ang="0">
                          <a:pos x="24" y="2"/>
                        </a:cxn>
                        <a:cxn ang="0">
                          <a:pos x="16" y="0"/>
                        </a:cxn>
                        <a:cxn ang="0">
                          <a:pos x="8" y="0"/>
                        </a:cxn>
                        <a:cxn ang="0">
                          <a:pos x="2" y="4"/>
                        </a:cxn>
                        <a:cxn ang="0">
                          <a:pos x="0" y="6"/>
                        </a:cxn>
                      </a:cxnLst>
                      <a:rect l="0" t="0" r="r" b="b"/>
                      <a:pathLst>
                        <a:path w="100" h="82">
                          <a:moveTo>
                            <a:pt x="0" y="6"/>
                          </a:moveTo>
                          <a:lnTo>
                            <a:pt x="0" y="6"/>
                          </a:lnTo>
                          <a:lnTo>
                            <a:pt x="18" y="8"/>
                          </a:lnTo>
                          <a:lnTo>
                            <a:pt x="24" y="10"/>
                          </a:lnTo>
                          <a:lnTo>
                            <a:pt x="30" y="12"/>
                          </a:lnTo>
                          <a:lnTo>
                            <a:pt x="34" y="18"/>
                          </a:lnTo>
                          <a:lnTo>
                            <a:pt x="38" y="24"/>
                          </a:lnTo>
                          <a:lnTo>
                            <a:pt x="40" y="32"/>
                          </a:lnTo>
                          <a:lnTo>
                            <a:pt x="40" y="40"/>
                          </a:lnTo>
                          <a:lnTo>
                            <a:pt x="40" y="40"/>
                          </a:lnTo>
                          <a:lnTo>
                            <a:pt x="48" y="40"/>
                          </a:lnTo>
                          <a:lnTo>
                            <a:pt x="56" y="42"/>
                          </a:lnTo>
                          <a:lnTo>
                            <a:pt x="56" y="42"/>
                          </a:lnTo>
                          <a:lnTo>
                            <a:pt x="62" y="46"/>
                          </a:lnTo>
                          <a:lnTo>
                            <a:pt x="66" y="50"/>
                          </a:lnTo>
                          <a:lnTo>
                            <a:pt x="68" y="54"/>
                          </a:lnTo>
                          <a:lnTo>
                            <a:pt x="72" y="60"/>
                          </a:lnTo>
                          <a:lnTo>
                            <a:pt x="72" y="60"/>
                          </a:lnTo>
                          <a:lnTo>
                            <a:pt x="76" y="62"/>
                          </a:lnTo>
                          <a:lnTo>
                            <a:pt x="80" y="64"/>
                          </a:lnTo>
                          <a:lnTo>
                            <a:pt x="86" y="66"/>
                          </a:lnTo>
                          <a:lnTo>
                            <a:pt x="90" y="68"/>
                          </a:lnTo>
                          <a:lnTo>
                            <a:pt x="90" y="68"/>
                          </a:lnTo>
                          <a:lnTo>
                            <a:pt x="94" y="72"/>
                          </a:lnTo>
                          <a:lnTo>
                            <a:pt x="96" y="76"/>
                          </a:lnTo>
                          <a:lnTo>
                            <a:pt x="98" y="80"/>
                          </a:lnTo>
                          <a:lnTo>
                            <a:pt x="100" y="82"/>
                          </a:lnTo>
                          <a:lnTo>
                            <a:pt x="100" y="82"/>
                          </a:lnTo>
                          <a:lnTo>
                            <a:pt x="100" y="78"/>
                          </a:lnTo>
                          <a:lnTo>
                            <a:pt x="100" y="74"/>
                          </a:lnTo>
                          <a:lnTo>
                            <a:pt x="94" y="66"/>
                          </a:lnTo>
                          <a:lnTo>
                            <a:pt x="86" y="60"/>
                          </a:lnTo>
                          <a:lnTo>
                            <a:pt x="78" y="56"/>
                          </a:lnTo>
                          <a:lnTo>
                            <a:pt x="78" y="56"/>
                          </a:lnTo>
                          <a:lnTo>
                            <a:pt x="78" y="52"/>
                          </a:lnTo>
                          <a:lnTo>
                            <a:pt x="74" y="48"/>
                          </a:lnTo>
                          <a:lnTo>
                            <a:pt x="64" y="40"/>
                          </a:lnTo>
                          <a:lnTo>
                            <a:pt x="52" y="36"/>
                          </a:lnTo>
                          <a:lnTo>
                            <a:pt x="42" y="34"/>
                          </a:lnTo>
                          <a:lnTo>
                            <a:pt x="42" y="34"/>
                          </a:lnTo>
                          <a:lnTo>
                            <a:pt x="42" y="26"/>
                          </a:lnTo>
                          <a:lnTo>
                            <a:pt x="40" y="18"/>
                          </a:lnTo>
                          <a:lnTo>
                            <a:pt x="36" y="12"/>
                          </a:lnTo>
                          <a:lnTo>
                            <a:pt x="30" y="6"/>
                          </a:lnTo>
                          <a:lnTo>
                            <a:pt x="24" y="2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2" y="4"/>
                          </a:lnTo>
                          <a:lnTo>
                            <a:pt x="0" y="6"/>
                          </a:lnTo>
                          <a:close/>
                        </a:path>
                      </a:pathLst>
                    </a:custGeom>
                    <a:solidFill>
                      <a:srgbClr val="E3E3E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</p:grpSp>
            </p:grpSp>
            <p:sp>
              <p:nvSpPr>
                <p:cNvPr id="301" name="모서리가 둥근 직사각형 300"/>
                <p:cNvSpPr/>
                <p:nvPr/>
              </p:nvSpPr>
              <p:spPr bwMode="auto">
                <a:xfrm>
                  <a:off x="1904094" y="4870870"/>
                  <a:ext cx="785818" cy="214314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 fontScale="77500" lnSpcReduction="20000"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</a:rPr>
                    <a:t>바인더</a:t>
                  </a: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</p:grpSp>
          <p:pic>
            <p:nvPicPr>
              <p:cNvPr id="302" name="Picture 20" descr="C:\Users\superdroid\Desktop\갈매기\7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9235146" flipH="1">
                <a:off x="1975194" y="4279064"/>
                <a:ext cx="568630" cy="57606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17" name="모서리가 둥근 직사각형 316"/>
          <p:cNvSpPr/>
          <p:nvPr/>
        </p:nvSpPr>
        <p:spPr>
          <a:xfrm>
            <a:off x="395537" y="1446684"/>
            <a:ext cx="2823914" cy="686172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/>
          <p:cNvSpPr/>
          <p:nvPr/>
        </p:nvSpPr>
        <p:spPr bwMode="auto">
          <a:xfrm>
            <a:off x="279955" y="3246276"/>
            <a:ext cx="1328293" cy="71438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kern="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intData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9" name="직사각형 318"/>
          <p:cNvSpPr/>
          <p:nvPr/>
        </p:nvSpPr>
        <p:spPr bwMode="auto">
          <a:xfrm>
            <a:off x="279955" y="3370102"/>
            <a:ext cx="1328293" cy="142876"/>
          </a:xfrm>
          <a:prstGeom prst="rect">
            <a:avLst/>
          </a:prstGeom>
          <a:solidFill>
            <a:srgbClr val="FF0000"/>
          </a:solidFill>
          <a:ln w="31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325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longData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004048" y="1606512"/>
            <a:ext cx="3960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바인더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(Binder)?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안드로이드에서 지원하는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IPC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프로토콜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리눅스에서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Message queue, Shared Memory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처럼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직렬화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여러 데이터를 메모리에 직렬로 할당하는 동작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02373" y="5003775"/>
            <a:ext cx="3792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strData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바인더를 통해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전달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intData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바인더를 통해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전달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longData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바인더를 통해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 전달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번의 바인더 통신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성능 저하 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68917" y="5926833"/>
            <a:ext cx="374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프로세스 간 직렬화 데이터 전달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번의 통신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232" grpId="0" animBg="1"/>
      <p:bldP spid="233" grpId="0" animBg="1"/>
      <p:bldP spid="234" grpId="0" animBg="1"/>
      <p:bldP spid="317" grpId="0" animBg="1"/>
      <p:bldP spid="318" grpId="0" animBg="1"/>
      <p:bldP spid="3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프로세스 간 데이터 전달</a:t>
            </a:r>
          </a:p>
        </p:txBody>
      </p:sp>
      <p:grpSp>
        <p:nvGrpSpPr>
          <p:cNvPr id="4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23528" y="62068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IPC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메모리에 직렬화가 기반이되어야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여기서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역시도 직렬화가 적용된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제대로 이해하려면 직렬화에 대해 이해해야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3528" y="1412776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직렬화 객체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인텐트는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다음과 같이 패키지로 묶어 이해해야 할 객체들이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42" name="갈매기형 수장 141"/>
          <p:cNvSpPr/>
          <p:nvPr/>
        </p:nvSpPr>
        <p:spPr bwMode="auto">
          <a:xfrm>
            <a:off x="1935195" y="1916832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4" name="갈매기형 수장 153"/>
          <p:cNvSpPr/>
          <p:nvPr/>
        </p:nvSpPr>
        <p:spPr bwMode="auto">
          <a:xfrm>
            <a:off x="3016399" y="1916832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5" name="갈매기형 수장 154"/>
          <p:cNvSpPr/>
          <p:nvPr/>
        </p:nvSpPr>
        <p:spPr bwMode="auto">
          <a:xfrm>
            <a:off x="3724522" y="1916832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6" name="갈매기형 수장 155"/>
          <p:cNvSpPr/>
          <p:nvPr/>
        </p:nvSpPr>
        <p:spPr bwMode="auto">
          <a:xfrm>
            <a:off x="4706490" y="1916832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7" name="갈매기형 수장 156"/>
          <p:cNvSpPr/>
          <p:nvPr/>
        </p:nvSpPr>
        <p:spPr bwMode="auto">
          <a:xfrm>
            <a:off x="5470004" y="1916832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8" name="갈매기형 수장 157"/>
          <p:cNvSpPr/>
          <p:nvPr/>
        </p:nvSpPr>
        <p:spPr bwMode="auto">
          <a:xfrm>
            <a:off x="683568" y="1916832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23528" y="2492896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IPC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 안드로이드 전반에 거쳐 사용되고 위의 객체들은 매우 빈번이 활용된다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직렬화 객체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5"/>
          <p:cNvGrpSpPr/>
          <p:nvPr/>
        </p:nvGrpSpPr>
        <p:grpSpPr>
          <a:xfrm>
            <a:off x="539552" y="1538789"/>
            <a:ext cx="7840488" cy="338554"/>
            <a:chOff x="539552" y="1538789"/>
            <a:chExt cx="7840488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5184" y="1538789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프리미티브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타입 직렬화 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9552" y="1548081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24"/>
          <p:cNvGrpSpPr/>
          <p:nvPr/>
        </p:nvGrpSpPr>
        <p:grpSpPr>
          <a:xfrm>
            <a:off x="539552" y="962725"/>
            <a:ext cx="7920880" cy="338554"/>
            <a:chOff x="539552" y="962725"/>
            <a:chExt cx="792088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962725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데이터 덩어리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39552" y="972017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6"/>
          <p:cNvGrpSpPr/>
          <p:nvPr/>
        </p:nvGrpSpPr>
        <p:grpSpPr>
          <a:xfrm>
            <a:off x="539552" y="2132856"/>
            <a:ext cx="7840488" cy="338554"/>
            <a:chOff x="539552" y="2132856"/>
            <a:chExt cx="7840488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675184" y="2132856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자바의 </a:t>
              </a:r>
              <a:r>
                <a:rPr lang="en-US" altLang="ko-KR" sz="1600" dirty="0" err="1">
                  <a:solidFill>
                    <a:schemeClr val="bg1"/>
                  </a:solidFill>
                  <a:latin typeface="+mn-ea"/>
                </a:rPr>
                <a:t>Serializable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인터페이스를 상속받은 직렬화 객체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9552" y="2142148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27"/>
          <p:cNvGrpSpPr/>
          <p:nvPr/>
        </p:nvGrpSpPr>
        <p:grpSpPr>
          <a:xfrm>
            <a:off x="539552" y="2708920"/>
            <a:ext cx="7840488" cy="338554"/>
            <a:chOff x="539552" y="2708920"/>
            <a:chExt cx="7840488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Parcel</a:t>
              </a:r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27"/>
          <p:cNvGrpSpPr/>
          <p:nvPr/>
        </p:nvGrpSpPr>
        <p:grpSpPr>
          <a:xfrm>
            <a:off x="539552" y="3284984"/>
            <a:ext cx="7840488" cy="338554"/>
            <a:chOff x="539552" y="2708920"/>
            <a:chExt cx="7840488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  <a:latin typeface="+mn-ea"/>
                </a:rPr>
                <a:t>Parcelable</a:t>
              </a:r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7"/>
          <p:cNvGrpSpPr/>
          <p:nvPr/>
        </p:nvGrpSpPr>
        <p:grpSpPr>
          <a:xfrm>
            <a:off x="539552" y="3861048"/>
            <a:ext cx="7840488" cy="338554"/>
            <a:chOff x="539552" y="2708920"/>
            <a:chExt cx="7840488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참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편리한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Bundle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클래스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7"/>
          <p:cNvGrpSpPr/>
          <p:nvPr/>
        </p:nvGrpSpPr>
        <p:grpSpPr>
          <a:xfrm>
            <a:off x="539552" y="4437112"/>
            <a:ext cx="7840488" cy="338554"/>
            <a:chOff x="539552" y="2708920"/>
            <a:chExt cx="7840488" cy="338554"/>
          </a:xfrm>
        </p:grpSpPr>
        <p:sp>
          <p:nvSpPr>
            <p:cNvPr id="27" name="TextBox 26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데이터 덩어리에서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인텐트로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변신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7"/>
          <p:cNvGrpSpPr/>
          <p:nvPr/>
        </p:nvGrpSpPr>
        <p:grpSpPr>
          <a:xfrm>
            <a:off x="539552" y="5013176"/>
            <a:ext cx="7840488" cy="338554"/>
            <a:chOff x="539552" y="2708920"/>
            <a:chExt cx="7840488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직렬화 객체들의 정리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실행의 매개체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539552" y="1538789"/>
            <a:ext cx="7840488" cy="338554"/>
            <a:chOff x="539552" y="1538789"/>
            <a:chExt cx="7840488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5184" y="1538789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그리고 패키지 매니저와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매니저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9552" y="1548081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9552" y="962725"/>
            <a:ext cx="7920880" cy="338554"/>
            <a:chOff x="539552" y="962725"/>
            <a:chExt cx="792088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962725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실행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39552" y="972017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39552" y="2132856"/>
            <a:ext cx="7840488" cy="338554"/>
            <a:chOff x="539552" y="2132856"/>
            <a:chExt cx="7840488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675184" y="2132856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실행될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액티비티에게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데이터 전달하기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9552" y="2142148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39552" y="2708920"/>
            <a:ext cx="7840488" cy="338554"/>
            <a:chOff x="539552" y="2708920"/>
            <a:chExt cx="7840488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프로세스 간 데이터 전달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덩어리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692696"/>
            <a:ext cx="84969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안드로이드에서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사용하는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인텐트는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사실 </a:t>
            </a:r>
            <a:r>
              <a:rPr lang="ko-KR" altLang="en-US" sz="1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데이터 덩어리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불과하다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즉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클래스 내부적으로 특별한 기능이 존재하지 않다는 의미다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다만 특징이라면 인텐트에 수많은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프리미티브</a:t>
            </a:r>
            <a:r>
              <a:rPr lang="ko-KR" altLang="en-US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타입 데이터와 그 밖에 직렬화된 데이터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담아 하나로 묶어 직렬화 데이터 덩어리로 만들 수 있다는 점이다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이 절에서는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단순히 </a:t>
            </a:r>
            <a:r>
              <a:rPr lang="ko-KR" altLang="en-US" sz="14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직렬화된 데이터 덩어리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로만 봐주길 바란다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갈매기형 수장 8"/>
          <p:cNvSpPr/>
          <p:nvPr/>
        </p:nvSpPr>
        <p:spPr bwMode="auto">
          <a:xfrm>
            <a:off x="1935195" y="3429000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갈매기형 수장 9"/>
          <p:cNvSpPr/>
          <p:nvPr/>
        </p:nvSpPr>
        <p:spPr bwMode="auto">
          <a:xfrm>
            <a:off x="3016399" y="3429000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갈매기형 수장 10"/>
          <p:cNvSpPr/>
          <p:nvPr/>
        </p:nvSpPr>
        <p:spPr bwMode="auto">
          <a:xfrm>
            <a:off x="3724522" y="3429000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갈매기형 수장 11"/>
          <p:cNvSpPr/>
          <p:nvPr/>
        </p:nvSpPr>
        <p:spPr bwMode="auto">
          <a:xfrm>
            <a:off x="4706490" y="3429000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5470004" y="3429000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갈매기형 수장 13"/>
          <p:cNvSpPr/>
          <p:nvPr/>
        </p:nvSpPr>
        <p:spPr bwMode="auto">
          <a:xfrm>
            <a:off x="683568" y="3429000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924944"/>
            <a:ext cx="84969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다음의 순서대로 직렬화 객체를 살펴보자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프리미티브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타입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1124744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프리미티브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타입이란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byte, char, short,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long, float, String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등과 같이 가공되지 않은  순수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자료형을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말한다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이러한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자료형은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각각 메모리에 분리되어 할당되지 않는다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형은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바이트를 사용하는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자료형이다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a = 0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변수를 선언하면 메모리에는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바이트 연속된 메모리에 할당해주는 것이다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그러므로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프리미티브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타입의 객체는 그 자체가 직렬화 객체며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별도의 처리를 하지 않고 다른 프로세스에 전달이 가능한 상태다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342900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프리미티브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타입의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변수 자체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전달하는 경우는 드물고 대부분 수많은 프리미티브 타입의 변수를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클래스 내에 정의하고 객체화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7544" y="4259188"/>
          <a:ext cx="4248472" cy="1313180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SampleClass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0;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long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mLongData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100L;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32040" y="4098845"/>
            <a:ext cx="385192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문제점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클래스를 객체화하면 내부의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프리미티브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타입 변수들이 서로 연속된 메모리에 할당되지 않아 직렬화 객체가 될 수 없다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해결책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SampleClass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클래스를 직렬화해야함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이를 위해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자바의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인터페이스를 사용해야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2" name="갈매기형 수장 11"/>
          <p:cNvSpPr/>
          <p:nvPr/>
        </p:nvSpPr>
        <p:spPr bwMode="auto">
          <a:xfrm>
            <a:off x="2854681" y="764704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3935885" y="764704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갈매기형 수장 13"/>
          <p:cNvSpPr/>
          <p:nvPr/>
        </p:nvSpPr>
        <p:spPr bwMode="auto">
          <a:xfrm>
            <a:off x="4644008" y="764704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갈매기형 수장 14"/>
          <p:cNvSpPr/>
          <p:nvPr/>
        </p:nvSpPr>
        <p:spPr bwMode="auto">
          <a:xfrm>
            <a:off x="5625976" y="764704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6" name="갈매기형 수장 15"/>
          <p:cNvSpPr/>
          <p:nvPr/>
        </p:nvSpPr>
        <p:spPr bwMode="auto">
          <a:xfrm>
            <a:off x="6389490" y="764704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" name="갈매기형 수장 16"/>
          <p:cNvSpPr/>
          <p:nvPr/>
        </p:nvSpPr>
        <p:spPr bwMode="auto">
          <a:xfrm>
            <a:off x="1603054" y="764704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47664" y="692696"/>
            <a:ext cx="1455762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3528" y="1268760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우선 직렬화되지 않은 클래스를 살펴보자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갈매기형 수장 8"/>
          <p:cNvSpPr/>
          <p:nvPr/>
        </p:nvSpPr>
        <p:spPr bwMode="auto">
          <a:xfrm>
            <a:off x="2854681" y="764704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갈매기형 수장 9"/>
          <p:cNvSpPr/>
          <p:nvPr/>
        </p:nvSpPr>
        <p:spPr bwMode="auto">
          <a:xfrm>
            <a:off x="3935885" y="764704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갈매기형 수장 10"/>
          <p:cNvSpPr/>
          <p:nvPr/>
        </p:nvSpPr>
        <p:spPr bwMode="auto">
          <a:xfrm>
            <a:off x="4644008" y="764704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갈매기형 수장 11"/>
          <p:cNvSpPr/>
          <p:nvPr/>
        </p:nvSpPr>
        <p:spPr bwMode="auto">
          <a:xfrm>
            <a:off x="5625976" y="764704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6389490" y="764704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갈매기형 수장 13"/>
          <p:cNvSpPr/>
          <p:nvPr/>
        </p:nvSpPr>
        <p:spPr bwMode="auto">
          <a:xfrm>
            <a:off x="1603054" y="764704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79512" y="1628800"/>
          <a:ext cx="4320480" cy="478790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 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0;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getStringData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setStringData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771800" y="692696"/>
            <a:ext cx="1311746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2470" y="1719857"/>
            <a:ext cx="4123506" cy="4633317"/>
          </a:xfrm>
          <a:prstGeom prst="roundRect">
            <a:avLst>
              <a:gd name="adj" fmla="val 3202"/>
            </a:avLst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9552" y="2060848"/>
            <a:ext cx="3600400" cy="504056"/>
          </a:xfrm>
          <a:prstGeom prst="roundRect">
            <a:avLst>
              <a:gd name="adj" fmla="val 17693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139952" y="1412776"/>
            <a:ext cx="3475839" cy="2890858"/>
            <a:chOff x="4139952" y="1412776"/>
            <a:chExt cx="3475839" cy="2890858"/>
          </a:xfrm>
        </p:grpSpPr>
        <p:sp>
          <p:nvSpPr>
            <p:cNvPr id="34" name="직사각형 33"/>
            <p:cNvSpPr/>
            <p:nvPr/>
          </p:nvSpPr>
          <p:spPr>
            <a:xfrm>
              <a:off x="6329907" y="1412776"/>
              <a:ext cx="1285884" cy="2890858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값이 변하는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멤버 변수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6444208" y="2012855"/>
              <a:ext cx="1071570" cy="1785950"/>
            </a:xfrm>
            <a:prstGeom prst="round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44208" y="387494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직렬화 메모리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할당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511656" y="2842909"/>
              <a:ext cx="932684" cy="360040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0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15646" y="3200099"/>
              <a:ext cx="932684" cy="360040"/>
            </a:xfrm>
            <a:prstGeom prst="rect">
              <a:avLst/>
            </a:prstGeom>
            <a:gradFill rotWithShape="1">
              <a:gsLst>
                <a:gs pos="0">
                  <a:srgbClr val="F79646">
                    <a:tint val="50000"/>
                    <a:satMod val="300000"/>
                  </a:srgbClr>
                </a:gs>
                <a:gs pos="35000">
                  <a:srgbClr val="F79646">
                    <a:tint val="37000"/>
                    <a:satMod val="300000"/>
                  </a:srgbClr>
                </a:gs>
                <a:gs pos="100000">
                  <a:srgbClr val="F7964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“Superdroid”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444208" y="2596688"/>
              <a:ext cx="107157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mIntData 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444208" y="3557289"/>
              <a:ext cx="107157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mStrData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오른쪽 화살표 42"/>
            <p:cNvSpPr/>
            <p:nvPr/>
          </p:nvSpPr>
          <p:spPr bwMode="auto">
            <a:xfrm>
              <a:off x="4139952" y="2144533"/>
              <a:ext cx="2186535" cy="228362"/>
            </a:xfrm>
            <a:prstGeom prst="rightArrow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44" name="Picture 9" descr="C:\Users\superdroid\Desktop\이미지 모음\칩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87096" y="2089056"/>
              <a:ext cx="572595" cy="500066"/>
            </a:xfrm>
            <a:prstGeom prst="rect">
              <a:avLst/>
            </a:prstGeom>
            <a:noFill/>
          </p:spPr>
        </p:pic>
      </p:grpSp>
      <p:grpSp>
        <p:nvGrpSpPr>
          <p:cNvPr id="46" name="그룹 45"/>
          <p:cNvGrpSpPr/>
          <p:nvPr/>
        </p:nvGrpSpPr>
        <p:grpSpPr>
          <a:xfrm>
            <a:off x="4355976" y="2492896"/>
            <a:ext cx="1831055" cy="1533536"/>
            <a:chOff x="4355976" y="2624575"/>
            <a:chExt cx="1831055" cy="1533536"/>
          </a:xfrm>
        </p:grpSpPr>
        <p:sp>
          <p:nvSpPr>
            <p:cNvPr id="33" name="직사각형 32"/>
            <p:cNvSpPr/>
            <p:nvPr/>
          </p:nvSpPr>
          <p:spPr>
            <a:xfrm>
              <a:off x="5115461" y="2624575"/>
              <a:ext cx="1071570" cy="1533536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소스 코드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15461" y="3848546"/>
              <a:ext cx="1071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클래스 파일</a:t>
              </a:r>
            </a:p>
          </p:txBody>
        </p:sp>
        <p:sp>
          <p:nvSpPr>
            <p:cNvPr id="42" name="오른쪽 화살표 41"/>
            <p:cNvSpPr/>
            <p:nvPr/>
          </p:nvSpPr>
          <p:spPr bwMode="auto">
            <a:xfrm>
              <a:off x="4355976" y="3344654"/>
              <a:ext cx="818383" cy="228361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45" name="Picture 8" descr="C:\Users\superdroid\Desktop\이미지 모음\파일3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82163" y="3211469"/>
              <a:ext cx="557220" cy="557220"/>
            </a:xfrm>
            <a:prstGeom prst="rect">
              <a:avLst/>
            </a:prstGeom>
            <a:noFill/>
          </p:spPr>
        </p:pic>
      </p:grpSp>
      <p:sp>
        <p:nvSpPr>
          <p:cNvPr id="48" name="TextBox 47"/>
          <p:cNvSpPr txBox="1"/>
          <p:nvPr/>
        </p:nvSpPr>
        <p:spPr>
          <a:xfrm>
            <a:off x="4572000" y="4365104"/>
            <a:ext cx="421196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너무 당연한 얘기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SimpleData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객체를 다른 프로세스로 전달할 때 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파일을 다른 프로세스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개발자에게 주고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변수들만 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IPC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통해 보낸다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너무 당연한 얘기지만 이것이 바로 직렬화 객체 전달의 </a:t>
            </a:r>
            <a:endParaRPr lang="en-US" altLang="ko-KR" sz="1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기본 원리다</a:t>
            </a:r>
            <a:r>
              <a:rPr lang="en-US" altLang="ko-KR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4662807" y="780664"/>
            <a:ext cx="4157665" cy="2000264"/>
            <a:chOff x="4662807" y="780664"/>
            <a:chExt cx="4157665" cy="2000264"/>
          </a:xfrm>
        </p:grpSpPr>
        <p:sp>
          <p:nvSpPr>
            <p:cNvPr id="81" name="AutoShape 11"/>
            <p:cNvSpPr>
              <a:spLocks noChangeArrowheads="1"/>
            </p:cNvSpPr>
            <p:nvPr/>
          </p:nvSpPr>
          <p:spPr bwMode="auto">
            <a:xfrm>
              <a:off x="4672331" y="782254"/>
              <a:ext cx="1358394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4662807" y="780664"/>
              <a:ext cx="136682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프로세스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672332" y="1066416"/>
              <a:ext cx="1356993" cy="1714512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4" name="AutoShape 11"/>
            <p:cNvSpPr>
              <a:spLocks noChangeArrowheads="1"/>
            </p:cNvSpPr>
            <p:nvPr/>
          </p:nvSpPr>
          <p:spPr bwMode="auto">
            <a:xfrm>
              <a:off x="7477593" y="782254"/>
              <a:ext cx="1342879" cy="503238"/>
            </a:xfrm>
            <a:prstGeom prst="roundRect">
              <a:avLst>
                <a:gd name="adj" fmla="val 16667"/>
              </a:avLst>
            </a:prstGeom>
            <a:solidFill>
              <a:sysClr val="windowText" lastClr="000000"/>
            </a:solidFill>
            <a:ln w="9525" algn="ctr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7476694" y="780664"/>
              <a:ext cx="133901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프로세스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477126" y="1066416"/>
              <a:ext cx="1342050" cy="1714512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724695" y="1566482"/>
            <a:ext cx="1376372" cy="246221"/>
            <a:chOff x="4724695" y="1566482"/>
            <a:chExt cx="1376372" cy="246221"/>
          </a:xfrm>
        </p:grpSpPr>
        <p:sp>
          <p:nvSpPr>
            <p:cNvPr id="91" name="TextBox 90"/>
            <p:cNvSpPr txBox="1"/>
            <p:nvPr/>
          </p:nvSpPr>
          <p:spPr>
            <a:xfrm>
              <a:off x="4886621" y="1566482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new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SampleData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4724695" y="158553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4724695" y="1852234"/>
            <a:ext cx="1376372" cy="393860"/>
            <a:chOff x="4724695" y="1852234"/>
            <a:chExt cx="1376372" cy="393860"/>
          </a:xfrm>
        </p:grpSpPr>
        <p:sp>
          <p:nvSpPr>
            <p:cNvPr id="94" name="TextBox 93"/>
            <p:cNvSpPr txBox="1"/>
            <p:nvPr/>
          </p:nvSpPr>
          <p:spPr>
            <a:xfrm>
              <a:off x="4886621" y="1852234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mIntData = 10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886621" y="1999873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mStrData = “hi”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4724695" y="192367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4724695" y="2279152"/>
            <a:ext cx="1318571" cy="449388"/>
            <a:chOff x="4724695" y="2279152"/>
            <a:chExt cx="1318571" cy="449388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4724695" y="227915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025507" y="2280862"/>
              <a:ext cx="357190" cy="2143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386687" y="2280862"/>
              <a:ext cx="357190" cy="2143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hi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742910" y="2482319"/>
              <a:ext cx="13003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멤버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변수값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직렬화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7386786" y="1566482"/>
            <a:ext cx="1376372" cy="246221"/>
            <a:chOff x="7386786" y="1566482"/>
            <a:chExt cx="1376372" cy="246221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7386786" y="156648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48712" y="1566482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new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SampleData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7386786" y="1833184"/>
            <a:ext cx="1395422" cy="519116"/>
            <a:chOff x="7386786" y="1833184"/>
            <a:chExt cx="1395422" cy="519116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7386786" y="185223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389198" y="1852234"/>
              <a:ext cx="357190" cy="2143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8389198" y="2137986"/>
              <a:ext cx="357190" cy="2143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hi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558237" y="1833184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mIntData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=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567762" y="2106079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mStrData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= 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5743877" y="2004983"/>
            <a:ext cx="1761823" cy="631929"/>
            <a:chOff x="5743877" y="2004983"/>
            <a:chExt cx="1761823" cy="631929"/>
          </a:xfrm>
        </p:grpSpPr>
        <p:sp>
          <p:nvSpPr>
            <p:cNvPr id="102" name="모서리가 둥근 직사각형 101"/>
            <p:cNvSpPr/>
            <p:nvPr/>
          </p:nvSpPr>
          <p:spPr>
            <a:xfrm>
              <a:off x="6343625" y="200498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09" name="구부러진 연결선 108"/>
            <p:cNvCxnSpPr>
              <a:stCxn id="99" idx="3"/>
            </p:cNvCxnSpPr>
            <p:nvPr/>
          </p:nvCxnSpPr>
          <p:spPr>
            <a:xfrm>
              <a:off x="5743877" y="2388019"/>
              <a:ext cx="1761823" cy="221831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sp>
          <p:nvSpPr>
            <p:cNvPr id="110" name="직사각형 109"/>
            <p:cNvSpPr/>
            <p:nvPr/>
          </p:nvSpPr>
          <p:spPr>
            <a:xfrm>
              <a:off x="6454267" y="2422598"/>
              <a:ext cx="357190" cy="2143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815447" y="2422598"/>
              <a:ext cx="357190" cy="214314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hi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6365545" y="2020778"/>
              <a:ext cx="8707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직렬화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전달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724695" y="923540"/>
            <a:ext cx="4076728" cy="592220"/>
            <a:chOff x="4724695" y="923540"/>
            <a:chExt cx="4076728" cy="592220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6243944" y="1316450"/>
              <a:ext cx="1000131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724695" y="1137854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SampleData.java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86977" y="1137854"/>
              <a:ext cx="12144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SampleData.java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315381" y="923540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동일한 클래스 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파일 존재</a:t>
              </a: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215635" y="97592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Picture 8" descr="C:\Users\superdroid\Desktop\이미지 모음\파일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79375" y="1099512"/>
              <a:ext cx="416248" cy="416248"/>
            </a:xfrm>
            <a:prstGeom prst="rect">
              <a:avLst/>
            </a:prstGeom>
            <a:noFill/>
          </p:spPr>
        </p:pic>
        <p:pic>
          <p:nvPicPr>
            <p:cNvPr id="114" name="Picture 8" descr="C:\Users\superdroid\Desktop\이미지 모음\파일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3085" y="1099512"/>
              <a:ext cx="416248" cy="416248"/>
            </a:xfrm>
            <a:prstGeom prst="rect">
              <a:avLst/>
            </a:prstGeom>
            <a:noFill/>
          </p:spPr>
        </p:pic>
      </p:grpSp>
      <p:graphicFrame>
        <p:nvGraphicFramePr>
          <p:cNvPr id="115" name="표 114"/>
          <p:cNvGraphicFramePr>
            <a:graphicFrameLocks noGrp="1"/>
          </p:cNvGraphicFramePr>
          <p:nvPr/>
        </p:nvGraphicFramePr>
        <p:xfrm>
          <a:off x="251520" y="764704"/>
          <a:ext cx="4320480" cy="478790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 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0;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getStringData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setStringData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모서리가 둥근 직사각형 115"/>
          <p:cNvSpPr/>
          <p:nvPr/>
        </p:nvSpPr>
        <p:spPr>
          <a:xfrm>
            <a:off x="304478" y="861095"/>
            <a:ext cx="4123506" cy="4633317"/>
          </a:xfrm>
          <a:prstGeom prst="roundRect">
            <a:avLst>
              <a:gd name="adj" fmla="val 3202"/>
            </a:avLst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539552" y="1196752"/>
            <a:ext cx="3600400" cy="504056"/>
          </a:xfrm>
          <a:prstGeom prst="roundRect">
            <a:avLst>
              <a:gd name="adj" fmla="val 17693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624958" y="2223914"/>
            <a:ext cx="1455762" cy="485006"/>
          </a:xfrm>
          <a:prstGeom prst="roundRect">
            <a:avLst>
              <a:gd name="adj" fmla="val 8515"/>
            </a:avLst>
          </a:prstGeom>
          <a:solidFill>
            <a:srgbClr val="FF0000">
              <a:alpha val="30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572000" y="2852936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멤버 변수들을 직렬화 하는 방법만 알면 되겠다</a:t>
            </a:r>
            <a:r>
              <a:rPr lang="en-US" altLang="ko-KR" sz="1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5148064" y="3130917"/>
            <a:ext cx="392392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SampleData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객체를 전달하기 위해 각각 동일한 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클래스를 가져야한다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A</a:t>
            </a:r>
            <a:r>
              <a:rPr kumimoji="1" lang="ko-KR" altLang="en-US" sz="12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앱에서 </a:t>
            </a:r>
            <a:r>
              <a:rPr kumimoji="1" lang="en-US" altLang="ko-KR" sz="1200" b="1" baseline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SampleData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객체를 생성함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200" b="1" baseline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  <a:r>
              <a:rPr kumimoji="1" lang="ko-KR" altLang="en-US" sz="1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생성된 객체의 멤버 변수를 변경함</a:t>
            </a:r>
            <a:r>
              <a:rPr kumimoji="1" lang="en-US" altLang="ko-KR" sz="1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멤버 변수들을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직렬화함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직렬화 데이터를 바인더로 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앱에 전달함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데이터를 수신한 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앱은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SampleData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생성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생성된 객체에 전달받은 직렬화 데이터 값을 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넣는다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04048" y="342900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004048" y="393305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004048" y="4279098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004048" y="4629087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08856" y="502350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004048" y="5390697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08856" y="5765590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692696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클래스의 멤버 변수를 직렬화하는 것은 매우 간단하다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그냥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객체만 상속 받으면 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251520" y="1124744"/>
          <a:ext cx="5976664" cy="4627012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 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implements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Serializable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static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final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long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serialVersionUID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1000000L;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0;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getStringData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setStringData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String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99896" marR="99896" marT="99896" marB="998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모서리가 둥근 직사각형 55"/>
          <p:cNvSpPr/>
          <p:nvPr/>
        </p:nvSpPr>
        <p:spPr>
          <a:xfrm>
            <a:off x="2051720" y="1196752"/>
            <a:ext cx="2448272" cy="288032"/>
          </a:xfrm>
          <a:prstGeom prst="roundRect">
            <a:avLst>
              <a:gd name="adj" fmla="val 176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549076" y="1590700"/>
            <a:ext cx="5463083" cy="288032"/>
          </a:xfrm>
          <a:prstGeom prst="roundRect">
            <a:avLst>
              <a:gd name="adj" fmla="val 1769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4572000" y="4365104"/>
            <a:ext cx="4229423" cy="2000264"/>
            <a:chOff x="4572000" y="4365104"/>
            <a:chExt cx="4229423" cy="2000264"/>
          </a:xfrm>
        </p:grpSpPr>
        <p:grpSp>
          <p:nvGrpSpPr>
            <p:cNvPr id="118" name="그룹 117"/>
            <p:cNvGrpSpPr/>
            <p:nvPr/>
          </p:nvGrpSpPr>
          <p:grpSpPr>
            <a:xfrm>
              <a:off x="4572000" y="4365104"/>
              <a:ext cx="4157665" cy="2000264"/>
              <a:chOff x="4662807" y="780664"/>
              <a:chExt cx="4157665" cy="2000264"/>
            </a:xfrm>
          </p:grpSpPr>
          <p:sp>
            <p:nvSpPr>
              <p:cNvPr id="119" name="AutoShape 11"/>
              <p:cNvSpPr>
                <a:spLocks noChangeArrowheads="1"/>
              </p:cNvSpPr>
              <p:nvPr/>
            </p:nvSpPr>
            <p:spPr bwMode="auto">
              <a:xfrm>
                <a:off x="4672331" y="782254"/>
                <a:ext cx="1358394" cy="503238"/>
              </a:xfrm>
              <a:prstGeom prst="roundRect">
                <a:avLst>
                  <a:gd name="adj" fmla="val 1666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Text Box 12"/>
              <p:cNvSpPr txBox="1">
                <a:spLocks noChangeArrowheads="1"/>
              </p:cNvSpPr>
              <p:nvPr/>
            </p:nvSpPr>
            <p:spPr bwMode="auto">
              <a:xfrm>
                <a:off x="4662807" y="780664"/>
                <a:ext cx="136682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A </a:t>
                </a:r>
                <a:r>
                  <a:rPr kumimoji="0" lang="ko-KR" altLang="en-US" sz="1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앱</a:t>
                </a:r>
                <a:r>
                  <a: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프로세스</a:t>
                </a: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4672332" y="1066416"/>
                <a:ext cx="1356993" cy="1714512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6" name="AutoShape 11"/>
              <p:cNvSpPr>
                <a:spLocks noChangeArrowheads="1"/>
              </p:cNvSpPr>
              <p:nvPr/>
            </p:nvSpPr>
            <p:spPr bwMode="auto">
              <a:xfrm>
                <a:off x="7477593" y="782254"/>
                <a:ext cx="1342879" cy="503238"/>
              </a:xfrm>
              <a:prstGeom prst="roundRect">
                <a:avLst>
                  <a:gd name="adj" fmla="val 16667"/>
                </a:avLst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7" name="Text Box 12"/>
              <p:cNvSpPr txBox="1">
                <a:spLocks noChangeArrowheads="1"/>
              </p:cNvSpPr>
              <p:nvPr/>
            </p:nvSpPr>
            <p:spPr bwMode="auto">
              <a:xfrm>
                <a:off x="7476694" y="780664"/>
                <a:ext cx="133901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B </a:t>
                </a:r>
                <a:r>
                  <a:rPr kumimoji="0" lang="ko-KR" altLang="en-US" sz="1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앱</a:t>
                </a:r>
                <a:r>
                  <a:rPr kumimoji="0" lang="ko-KR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 프로세스</a:t>
                </a:r>
                <a:endPara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477126" y="1066416"/>
                <a:ext cx="1342050" cy="1714512"/>
              </a:xfrm>
              <a:prstGeom prst="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4724695" y="4653136"/>
              <a:ext cx="4076728" cy="592220"/>
              <a:chOff x="4724695" y="923540"/>
              <a:chExt cx="4076728" cy="59222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6243944" y="1316450"/>
                <a:ext cx="1000131" cy="1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headEnd type="arrow" w="med" len="med"/>
                <a:tailEnd type="arrow" w="med" len="med"/>
              </a:ln>
              <a:effectLst/>
            </p:spPr>
          </p:cxnSp>
          <p:sp>
            <p:nvSpPr>
              <p:cNvPr id="133" name="TextBox 132"/>
              <p:cNvSpPr txBox="1"/>
              <p:nvPr/>
            </p:nvSpPr>
            <p:spPr>
              <a:xfrm>
                <a:off x="4724695" y="1137854"/>
                <a:ext cx="12144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SampleData.java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586977" y="1137854"/>
                <a:ext cx="121444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SampleData.java</a:t>
                </a: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220131" y="923540"/>
                <a:ext cx="10715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동일한 클래스 </a:t>
                </a:r>
                <a:endPara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파일 존재</a:t>
                </a:r>
              </a:p>
            </p:txBody>
          </p:sp>
          <p:pic>
            <p:nvPicPr>
              <p:cNvPr id="137" name="Picture 8" descr="C:\Users\superdroid\Desktop\이미지 모음\파일3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79375" y="1099512"/>
                <a:ext cx="416248" cy="416248"/>
              </a:xfrm>
              <a:prstGeom prst="rect">
                <a:avLst/>
              </a:prstGeom>
              <a:noFill/>
            </p:spPr>
          </p:pic>
          <p:pic>
            <p:nvPicPr>
              <p:cNvPr id="138" name="Picture 8" descr="C:\Users\superdroid\Desktop\이미지 모음\파일3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793085" y="1099512"/>
                <a:ext cx="416248" cy="416248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39" name="직사각형 138"/>
          <p:cNvSpPr/>
          <p:nvPr/>
        </p:nvSpPr>
        <p:spPr>
          <a:xfrm>
            <a:off x="4557142" y="5229200"/>
            <a:ext cx="1438214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serialVersionUID</a:t>
            </a:r>
            <a:r>
              <a:rPr lang="en-US" altLang="ko-KR" sz="1050" b="1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</a:p>
          <a:p>
            <a:pPr algn="ctr"/>
            <a:r>
              <a:rPr lang="en-US" altLang="ko-KR" sz="1400" b="1" kern="0" dirty="0">
                <a:solidFill>
                  <a:srgbClr val="000000"/>
                </a:solidFill>
                <a:latin typeface="Consolas"/>
                <a:cs typeface="Times New Roman"/>
              </a:rPr>
              <a:t>100000</a:t>
            </a:r>
            <a:r>
              <a:rPr lang="en-US" altLang="ko-KR" sz="1400" b="1" kern="0" dirty="0">
                <a:solidFill>
                  <a:srgbClr val="FF0000"/>
                </a:solidFill>
                <a:latin typeface="Consolas"/>
                <a:cs typeface="Times New Roman"/>
              </a:rPr>
              <a:t>1</a:t>
            </a:r>
            <a:r>
              <a:rPr lang="en-US" altLang="ko-KR" sz="1400" b="1" kern="0" dirty="0">
                <a:solidFill>
                  <a:srgbClr val="000000"/>
                </a:solidFill>
                <a:latin typeface="Consolas"/>
                <a:cs typeface="Times New Roman"/>
              </a:rPr>
              <a:t>L</a:t>
            </a:r>
            <a:endParaRPr lang="ko-KR" altLang="en-US" sz="1400" dirty="0"/>
          </a:p>
        </p:txBody>
      </p:sp>
      <p:sp>
        <p:nvSpPr>
          <p:cNvPr id="140" name="직사각형 139"/>
          <p:cNvSpPr/>
          <p:nvPr/>
        </p:nvSpPr>
        <p:spPr>
          <a:xfrm>
            <a:off x="7346404" y="5229200"/>
            <a:ext cx="1438214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serialVersionUID</a:t>
            </a:r>
            <a:r>
              <a:rPr lang="en-US" altLang="ko-KR" sz="1050" b="1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</a:p>
          <a:p>
            <a:pPr algn="ctr"/>
            <a:r>
              <a:rPr lang="en-US" altLang="ko-KR" sz="1400" b="1" kern="0" dirty="0">
                <a:solidFill>
                  <a:srgbClr val="000000"/>
                </a:solidFill>
                <a:latin typeface="Consolas"/>
                <a:cs typeface="Times New Roman"/>
              </a:rPr>
              <a:t>1000000L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351737" y="5634955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과거 버전의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SampleData.java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클래스를 가지고 있다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8" name="그룹 147"/>
          <p:cNvGrpSpPr/>
          <p:nvPr/>
        </p:nvGrpSpPr>
        <p:grpSpPr>
          <a:xfrm>
            <a:off x="5633070" y="5632673"/>
            <a:ext cx="2186535" cy="432048"/>
            <a:chOff x="5633070" y="5632673"/>
            <a:chExt cx="2186535" cy="432048"/>
          </a:xfrm>
        </p:grpSpPr>
        <p:sp>
          <p:nvSpPr>
            <p:cNvPr id="149" name="오른쪽 화살표 148"/>
            <p:cNvSpPr/>
            <p:nvPr/>
          </p:nvSpPr>
          <p:spPr bwMode="auto">
            <a:xfrm>
              <a:off x="5633070" y="5733256"/>
              <a:ext cx="2186535" cy="228362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50" name="&quot;없음&quot; 기호 149"/>
            <p:cNvSpPr/>
            <p:nvPr/>
          </p:nvSpPr>
          <p:spPr>
            <a:xfrm>
              <a:off x="6491833" y="5632673"/>
              <a:ext cx="432048" cy="432048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142144" y="1626704"/>
            <a:ext cx="1717888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>
            <a:stCxn id="41" idx="2"/>
            <a:endCxn id="45" idx="0"/>
          </p:cNvCxnSpPr>
          <p:nvPr/>
        </p:nvCxnSpPr>
        <p:spPr>
          <a:xfrm rot="16200000" flipH="1">
            <a:off x="4956366" y="887450"/>
            <a:ext cx="748589" cy="265914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55976" y="2591317"/>
            <a:ext cx="46085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직렬화된 클래스의 버전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객체의 송수신 측에서 해당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파일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동일한지 체크하기 위해 사용됨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버전이 다르다면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어느 한쪽에서 멤버 변수가 추가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삭제된다면 객체 내부 멤버 변수에 엉뚱한 값이 들어감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버전 관리로 안드로이드가 에러를 발생시킴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  <p:bldP spid="1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331640" y="1700808"/>
            <a:ext cx="6552728" cy="3096344"/>
            <a:chOff x="2411760" y="2204864"/>
            <a:chExt cx="6552728" cy="3096344"/>
          </a:xfrm>
        </p:grpSpPr>
        <p:grpSp>
          <p:nvGrpSpPr>
            <p:cNvPr id="77" name="그룹 76"/>
            <p:cNvGrpSpPr/>
            <p:nvPr/>
          </p:nvGrpSpPr>
          <p:grpSpPr>
            <a:xfrm>
              <a:off x="2411760" y="2204864"/>
              <a:ext cx="6552728" cy="3096344"/>
              <a:chOff x="2411760" y="2204864"/>
              <a:chExt cx="6552728" cy="3096344"/>
            </a:xfrm>
          </p:grpSpPr>
          <p:grpSp>
            <p:nvGrpSpPr>
              <p:cNvPr id="65" name="그룹 116"/>
              <p:cNvGrpSpPr/>
              <p:nvPr/>
            </p:nvGrpSpPr>
            <p:grpSpPr>
              <a:xfrm>
                <a:off x="2411760" y="2204864"/>
                <a:ext cx="6552728" cy="3096344"/>
                <a:chOff x="5364088" y="548680"/>
                <a:chExt cx="6552728" cy="3096344"/>
              </a:xfrm>
            </p:grpSpPr>
            <p:sp>
              <p:nvSpPr>
                <p:cNvPr id="69" name="모서리가 둥근 직사각형 68"/>
                <p:cNvSpPr/>
                <p:nvPr/>
              </p:nvSpPr>
              <p:spPr bwMode="auto">
                <a:xfrm>
                  <a:off x="5364088" y="548680"/>
                  <a:ext cx="6552728" cy="3096344"/>
                </a:xfrm>
                <a:prstGeom prst="roundRect">
                  <a:avLst>
                    <a:gd name="adj" fmla="val 5484"/>
                  </a:avLst>
                </a:prstGeom>
                <a:gradFill rotWithShape="1">
                  <a:gsLst>
                    <a:gs pos="0">
                      <a:sysClr val="windowText" lastClr="000000">
                        <a:tint val="50000"/>
                        <a:satMod val="300000"/>
                      </a:sysClr>
                    </a:gs>
                    <a:gs pos="35000">
                      <a:sysClr val="windowText" lastClr="000000">
                        <a:tint val="37000"/>
                        <a:satMod val="300000"/>
                      </a:sysClr>
                    </a:gs>
                    <a:gs pos="100000">
                      <a:sysClr val="windowText" lastClr="000000">
                        <a:tint val="15000"/>
                        <a:satMod val="350000"/>
                      </a:sysClr>
                    </a:gs>
                  </a:gsLst>
                  <a:lin ang="16200000" scaled="1"/>
                </a:gradFill>
                <a:ln w="9525" cap="flat" cmpd="sng" algn="ctr">
                  <a:solidFill>
                    <a:sysClr val="windowText" lastClr="000000">
                      <a:shade val="95000"/>
                      <a:satMod val="105000"/>
                    </a:sysClr>
                  </a:solidFill>
                  <a:prstDash val="solid"/>
                  <a:headEnd/>
                  <a:tailEnd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5364088" y="591085"/>
                  <a:ext cx="65527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 err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Serializable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이 뭐길래</a:t>
                  </a:r>
                  <a:r>
                    <a:rPr lang="en-US" altLang="ko-KR" sz="14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?</a:t>
                  </a:r>
                  <a:endParaRPr lang="ko-KR" altLang="en-US" sz="14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5508104" y="2131403"/>
                  <a:ext cx="6336704" cy="1441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즉 클래스를 객체화할 때 내부 변수들을 직렬화해야 한다고 알리는 용도이다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.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시스템은 클래스가 </a:t>
                  </a:r>
                  <a:r>
                    <a:rPr lang="en-US" altLang="ko-KR" sz="1200" b="1" dirty="0" err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Serializable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인터페이스를 상속받았다면 내부의 멤버변수들을 </a:t>
                  </a:r>
                  <a:endParaRPr lang="en-US" altLang="ko-KR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모두 직렬화하여 객체를 만든다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.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그러므로 개발자는 </a:t>
                  </a:r>
                  <a:r>
                    <a:rPr lang="en-US" altLang="ko-KR" sz="1200" b="1" dirty="0" err="1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Serializable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인터페이스를 상속받아 직렬화 객체임을 알리면 그만이다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.</a:t>
                  </a:r>
                  <a:endParaRPr lang="ko-KR" altLang="en-US" sz="12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9612560" y="908720"/>
                  <a:ext cx="2304256" cy="1164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보다시피 인터페이스만 정의되어 있을 뿐 아무런 내용이 없다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.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이런 클래스를 </a:t>
                  </a:r>
                  <a:r>
                    <a:rPr lang="ko-KR" altLang="en-US" sz="1200" b="1" dirty="0" err="1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마커인터페이스</a:t>
                  </a:r>
                  <a:r>
                    <a:rPr lang="en-US" altLang="ko-KR" sz="1200" b="1" baseline="30000" dirty="0" err="1">
                      <a:solidFill>
                        <a:srgbClr val="FF0000"/>
                      </a:solidFill>
                      <a:latin typeface="맑은 고딕" pitchFamily="50" charset="-127"/>
                      <a:ea typeface="맑은 고딕" pitchFamily="50" charset="-127"/>
                    </a:rPr>
                    <a:t>MarkerInterface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라고 한다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맑은 고딕" pitchFamily="50" charset="-127"/>
                      <a:ea typeface="맑은 고딕" pitchFamily="50" charset="-127"/>
                    </a:rPr>
                    <a:t>. </a:t>
                  </a:r>
                </a:p>
              </p:txBody>
            </p:sp>
          </p:grpSp>
          <p:pic>
            <p:nvPicPr>
              <p:cNvPr id="74" name="Picture 18" descr="C:\Users\superdroid\Desktop\갈매기\5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555776" y="2348880"/>
                <a:ext cx="974724" cy="966734"/>
              </a:xfrm>
              <a:prstGeom prst="rect">
                <a:avLst/>
              </a:prstGeom>
              <a:noFill/>
            </p:spPr>
          </p:pic>
        </p:grpSp>
        <p:sp>
          <p:nvSpPr>
            <p:cNvPr id="79" name="TextBox 78"/>
            <p:cNvSpPr txBox="1"/>
            <p:nvPr/>
          </p:nvSpPr>
          <p:spPr>
            <a:xfrm>
              <a:off x="3635896" y="2636912"/>
              <a:ext cx="2952328" cy="110799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600" b="1" kern="0" dirty="0">
                  <a:solidFill>
                    <a:srgbClr val="244061"/>
                  </a:solidFill>
                  <a:latin typeface="Consolas"/>
                  <a:cs typeface="Times New Roman"/>
                </a:rPr>
                <a:t>자바의 </a:t>
              </a:r>
              <a:r>
                <a:rPr lang="en-US" altLang="ko-KR" sz="1600" b="1" kern="0" dirty="0">
                  <a:solidFill>
                    <a:srgbClr val="244061"/>
                  </a:solidFill>
                  <a:latin typeface="Consolas"/>
                  <a:cs typeface="Times New Roman"/>
                </a:rPr>
                <a:t>Serializable.java</a:t>
              </a:r>
              <a:endParaRPr lang="ko-KR" altLang="ko-KR" sz="1100" kern="100" dirty="0">
                <a:latin typeface="맑은 고딕"/>
                <a:cs typeface="Times New Roman"/>
              </a:endParaRPr>
            </a:p>
            <a:p>
              <a:pPr latinLnBrk="0"/>
              <a:endParaRPr lang="en-US" altLang="ko-KR" sz="1200" b="1" kern="0" dirty="0">
                <a:solidFill>
                  <a:srgbClr val="7F0055"/>
                </a:solidFill>
                <a:latin typeface="Consolas"/>
                <a:cs typeface="Times New Roman"/>
              </a:endParaRPr>
            </a:p>
            <a:p>
              <a:pPr latinLnBrk="0"/>
              <a:r>
                <a:rPr lang="en-US" altLang="ko-KR" sz="1200" b="1" kern="0" dirty="0">
                  <a:solidFill>
                    <a:srgbClr val="7F0055"/>
                  </a:solidFill>
                  <a:latin typeface="Consolas"/>
                  <a:cs typeface="Times New Roman"/>
                </a:rPr>
                <a:t>public</a:t>
              </a:r>
              <a:r>
                <a:rPr lang="en-US" altLang="ko-KR" sz="1200" kern="0" dirty="0">
                  <a:solidFill>
                    <a:srgbClr val="000000"/>
                  </a:solidFill>
                  <a:latin typeface="Consolas"/>
                  <a:cs typeface="Times New Roman"/>
                </a:rPr>
                <a:t> </a:t>
              </a:r>
              <a:r>
                <a:rPr lang="en-US" altLang="ko-KR" sz="1200" b="1" kern="0" dirty="0">
                  <a:solidFill>
                    <a:srgbClr val="7F0055"/>
                  </a:solidFill>
                  <a:latin typeface="Consolas"/>
                  <a:cs typeface="Times New Roman"/>
                </a:rPr>
                <a:t>interface</a:t>
              </a:r>
              <a:r>
                <a:rPr lang="en-US" altLang="ko-KR" sz="1200" kern="0" dirty="0">
                  <a:solidFill>
                    <a:srgbClr val="000000"/>
                  </a:solidFill>
                  <a:latin typeface="Consolas"/>
                  <a:cs typeface="Times New Roman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Consolas"/>
                  <a:cs typeface="Times New Roman"/>
                </a:rPr>
                <a:t>Serializable</a:t>
              </a:r>
              <a:r>
                <a:rPr lang="en-US" altLang="ko-KR" sz="1200" kern="0" dirty="0">
                  <a:solidFill>
                    <a:srgbClr val="000000"/>
                  </a:solidFill>
                  <a:latin typeface="Consolas"/>
                  <a:cs typeface="Times New Roman"/>
                </a:rPr>
                <a:t> {</a:t>
              </a:r>
              <a:endParaRPr lang="ko-KR" altLang="ko-KR" sz="1200" kern="100" dirty="0">
                <a:latin typeface="맑은 고딕"/>
                <a:cs typeface="Times New Roman"/>
              </a:endParaRPr>
            </a:p>
            <a:p>
              <a:pPr latinLnBrk="0"/>
              <a:r>
                <a:rPr lang="en-US" altLang="ko-KR" sz="1200" kern="0" dirty="0">
                  <a:solidFill>
                    <a:srgbClr val="000000"/>
                  </a:solidFill>
                  <a:latin typeface="Consolas"/>
                  <a:cs typeface="Times New Roman"/>
                </a:rPr>
                <a:t>}</a:t>
              </a:r>
              <a:endParaRPr lang="ko-KR" altLang="ko-KR" sz="1200" kern="100" dirty="0">
                <a:latin typeface="맑은 고딕"/>
                <a:cs typeface="Times New Roman"/>
              </a:endParaRPr>
            </a:p>
            <a:p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953686"/>
      </p:ext>
    </p:extLst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692696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객체를 직접 전송해보자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333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320" y="1686541"/>
            <a:ext cx="22574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직선 연결선 52"/>
          <p:cNvCxnSpPr/>
          <p:nvPr/>
        </p:nvCxnSpPr>
        <p:spPr>
          <a:xfrm rot="5400000">
            <a:off x="1272711" y="2933782"/>
            <a:ext cx="3391718" cy="1839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39552" y="123884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직렬화 객체 전송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11320" y="123884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직렬화 객체 수신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068206" y="2062761"/>
            <a:ext cx="4348175" cy="500080"/>
            <a:chOff x="1068206" y="2062761"/>
            <a:chExt cx="4348175" cy="50008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1068206" y="2391391"/>
              <a:ext cx="1300176" cy="17145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411372" y="2062761"/>
              <a:ext cx="2005009" cy="33812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9" name="구부러진 연결선 58"/>
            <p:cNvCxnSpPr>
              <a:stCxn id="51" idx="3"/>
              <a:endCxn id="52" idx="1"/>
            </p:cNvCxnSpPr>
            <p:nvPr/>
          </p:nvCxnSpPr>
          <p:spPr>
            <a:xfrm flipV="1">
              <a:off x="2368382" y="2231823"/>
              <a:ext cx="1042990" cy="245293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251520" y="764704"/>
          <a:ext cx="5857240" cy="399542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/AActivity.java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AActivity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...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onClick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View v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chemeClr val="bg1"/>
                          </a:solidFill>
                          <a:latin typeface="Consolas"/>
                          <a:cs typeface="Times New Roman"/>
                        </a:rPr>
                        <a:t>...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생성하고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멤버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변수를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변경한다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baseline="0" dirty="0">
                          <a:solidFill>
                            <a:schemeClr val="tx1"/>
                          </a:solidFill>
                          <a:latin typeface="맑은 고딕"/>
                          <a:cs typeface="Times New Roman"/>
                        </a:rPr>
                        <a:t>     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new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4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sampleData.setIntData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(123456789);</a:t>
                      </a:r>
                      <a:endParaRPr lang="ko-KR" sz="11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sampleData.setStringData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400" b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Serializable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Object"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);</a:t>
                      </a:r>
                      <a:endParaRPr lang="en-US" sz="1100" b="1" kern="100" dirty="0">
                        <a:solidFill>
                          <a:schemeClr val="tx1"/>
                        </a:solidFill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100" baseline="0" dirty="0">
                        <a:solidFill>
                          <a:schemeClr val="tx1"/>
                        </a:solidFill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100" baseline="0" dirty="0">
                          <a:solidFill>
                            <a:schemeClr val="tx1"/>
                          </a:solidFill>
                          <a:latin typeface="맑은 고딕"/>
                          <a:cs typeface="Times New Roman"/>
                        </a:rPr>
                        <a:t>    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인텐트에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추가한다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intent.putExtra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"SAMPLE_DATA"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③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B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앱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액티비티에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인텐트를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전달과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동시에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실행한다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startActivity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intent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899592" y="2420888"/>
            <a:ext cx="4824536" cy="936104"/>
          </a:xfrm>
          <a:prstGeom prst="roundRect">
            <a:avLst>
              <a:gd name="adj" fmla="val 1057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592" y="3419475"/>
            <a:ext cx="4624908" cy="432048"/>
          </a:xfrm>
          <a:prstGeom prst="roundRect">
            <a:avLst>
              <a:gd name="adj" fmla="val 1057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8" y="5301208"/>
            <a:ext cx="6619048" cy="619048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82929"/>
              </p:ext>
            </p:extLst>
          </p:nvPr>
        </p:nvGraphicFramePr>
        <p:xfrm>
          <a:off x="292710" y="685602"/>
          <a:ext cx="6648406" cy="5543186"/>
        </p:xfrm>
        <a:graphic>
          <a:graphicData uri="http://schemas.openxmlformats.org/drawingml/2006/table">
            <a:tbl>
              <a:tblPr/>
              <a:tblGrid>
                <a:gridCol w="664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/BActivity.java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b="1" kern="0" dirty="0">
                        <a:solidFill>
                          <a:srgbClr val="7F0055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activity_b_layout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자신을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호출한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액티비티가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보낸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인텐트에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직렬화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추출한다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Intent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</a:t>
                      </a:r>
                      <a:endParaRPr lang="en-US" sz="1400" b="1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intent.getSerializableExtra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"SAMPLE_DATA"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if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Toast.</a:t>
                      </a:r>
                      <a:r>
                        <a:rPr lang="en-US" sz="110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makeText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this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10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Null!"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Toast.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LENGTH_LONG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).show();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전달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받은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직렬화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내용을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출력한다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intent_received_data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receivedStr.setText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10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sampleData.getIntData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",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sampleData.getStringData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89353" marR="89353" marT="89353" marB="8935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모서리가 둥근 직사각형 38"/>
          <p:cNvSpPr/>
          <p:nvPr/>
        </p:nvSpPr>
        <p:spPr>
          <a:xfrm>
            <a:off x="868774" y="2826792"/>
            <a:ext cx="5688632" cy="432048"/>
          </a:xfrm>
          <a:prstGeom prst="roundRect">
            <a:avLst>
              <a:gd name="adj" fmla="val 1057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50306" y="4862066"/>
            <a:ext cx="5895131" cy="1008112"/>
          </a:xfrm>
          <a:prstGeom prst="roundRect">
            <a:avLst>
              <a:gd name="adj" fmla="val 10570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3851920" y="234549"/>
            <a:ext cx="4896544" cy="1295940"/>
            <a:chOff x="3203848" y="908720"/>
            <a:chExt cx="5544616" cy="1510630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03848" y="908720"/>
              <a:ext cx="5544616" cy="1510630"/>
            </a:xfrm>
            <a:prstGeom prst="roundRect">
              <a:avLst>
                <a:gd name="adj" fmla="val 8951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7864" y="1033686"/>
              <a:ext cx="2362010" cy="932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" name="직사각형 62"/>
            <p:cNvSpPr/>
            <p:nvPr/>
          </p:nvSpPr>
          <p:spPr bwMode="auto">
            <a:xfrm>
              <a:off x="3347864" y="1033686"/>
              <a:ext cx="2362010" cy="1219221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778698" y="498642"/>
            <a:ext cx="698178" cy="502180"/>
            <a:chOff x="4130626" y="1172812"/>
            <a:chExt cx="790584" cy="58537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4705186" y="117281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6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532707">
              <a:off x="4230287" y="1203240"/>
              <a:ext cx="455284" cy="6546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6" name="그룹 75"/>
          <p:cNvGrpSpPr/>
          <p:nvPr/>
        </p:nvGrpSpPr>
        <p:grpSpPr>
          <a:xfrm>
            <a:off x="6065034" y="359516"/>
            <a:ext cx="2611422" cy="1045946"/>
            <a:chOff x="5633880" y="1033686"/>
            <a:chExt cx="2957051" cy="1219221"/>
          </a:xfrm>
        </p:grpSpPr>
        <p:pic>
          <p:nvPicPr>
            <p:cNvPr id="7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62508" y="1033686"/>
              <a:ext cx="2528423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6105371" y="1657578"/>
              <a:ext cx="2428892" cy="21431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6062508" y="1033686"/>
              <a:ext cx="2514630" cy="1219221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4" name="오른쪽 화살표 73"/>
            <p:cNvSpPr/>
            <p:nvPr/>
          </p:nvSpPr>
          <p:spPr bwMode="auto">
            <a:xfrm>
              <a:off x="5633880" y="1676628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8282216" y="148792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3" y="4225278"/>
            <a:ext cx="6480720" cy="6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63746"/>
      </p:ext>
    </p:extLst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자바의 </a:t>
            </a:r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Serializable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인터페이스를 상속받은 직렬화 객체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모서리가 둥근 직사각형 191"/>
          <p:cNvSpPr/>
          <p:nvPr/>
        </p:nvSpPr>
        <p:spPr>
          <a:xfrm>
            <a:off x="1374676" y="1988840"/>
            <a:ext cx="961754" cy="30601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grpSp>
        <p:nvGrpSpPr>
          <p:cNvPr id="263" name="그룹 262"/>
          <p:cNvGrpSpPr/>
          <p:nvPr/>
        </p:nvGrpSpPr>
        <p:grpSpPr>
          <a:xfrm>
            <a:off x="2336430" y="1578452"/>
            <a:ext cx="2214578" cy="1236384"/>
            <a:chOff x="2336430" y="1124744"/>
            <a:chExt cx="2214578" cy="1236384"/>
          </a:xfrm>
        </p:grpSpPr>
        <p:sp>
          <p:nvSpPr>
            <p:cNvPr id="191" name="모서리가 둥근 직사각형 190"/>
            <p:cNvSpPr/>
            <p:nvPr/>
          </p:nvSpPr>
          <p:spPr>
            <a:xfrm>
              <a:off x="2606792" y="1209000"/>
              <a:ext cx="1944216" cy="1152128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2822816" y="1857072"/>
              <a:ext cx="504056" cy="3600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int</a:t>
              </a: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3326872" y="1857072"/>
              <a:ext cx="504056" cy="3600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int</a:t>
              </a: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830928" y="1857072"/>
              <a:ext cx="504056" cy="360040"/>
            </a:xfrm>
            <a:prstGeom prst="rect">
              <a:avLst/>
            </a:prstGeom>
            <a:solidFill>
              <a:srgbClr val="FFFF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int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606792" y="1281008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직렬화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객체를 전송할 수 있는 상태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2550744" y="112474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9" name="직선 화살표 연결선 198"/>
            <p:cNvCxnSpPr/>
            <p:nvPr/>
          </p:nvCxnSpPr>
          <p:spPr>
            <a:xfrm>
              <a:off x="2336430" y="1696248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</p:grpSp>
      <p:grpSp>
        <p:nvGrpSpPr>
          <p:cNvPr id="264" name="그룹 263"/>
          <p:cNvGrpSpPr/>
          <p:nvPr/>
        </p:nvGrpSpPr>
        <p:grpSpPr>
          <a:xfrm>
            <a:off x="4551008" y="1736224"/>
            <a:ext cx="1285884" cy="521598"/>
            <a:chOff x="4551008" y="1282516"/>
            <a:chExt cx="1285884" cy="521598"/>
          </a:xfrm>
        </p:grpSpPr>
        <p:sp>
          <p:nvSpPr>
            <p:cNvPr id="197" name="직사각형 196"/>
            <p:cNvSpPr/>
            <p:nvPr/>
          </p:nvSpPr>
          <p:spPr>
            <a:xfrm>
              <a:off x="4816155" y="1282516"/>
              <a:ext cx="94929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Write Stream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0" name="직선 화살표 연결선 199"/>
            <p:cNvCxnSpPr/>
            <p:nvPr/>
          </p:nvCxnSpPr>
          <p:spPr>
            <a:xfrm>
              <a:off x="4551008" y="1696248"/>
              <a:ext cx="128588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sp>
          <p:nvSpPr>
            <p:cNvPr id="201" name="직사각형 200"/>
            <p:cNvSpPr/>
            <p:nvPr/>
          </p:nvSpPr>
          <p:spPr>
            <a:xfrm>
              <a:off x="4987819" y="1588090"/>
              <a:ext cx="216024" cy="216024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5203843" y="1588090"/>
              <a:ext cx="216024" cy="216024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5419867" y="1588090"/>
              <a:ext cx="216024" cy="216024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4705889" y="157015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836892" y="1578452"/>
            <a:ext cx="895348" cy="4658859"/>
            <a:chOff x="5836892" y="1124744"/>
            <a:chExt cx="895348" cy="4658859"/>
          </a:xfrm>
        </p:grpSpPr>
        <p:sp>
          <p:nvSpPr>
            <p:cNvPr id="211" name="모서리가 둥근 직사각형 210"/>
            <p:cNvSpPr/>
            <p:nvPr/>
          </p:nvSpPr>
          <p:spPr>
            <a:xfrm>
              <a:off x="5854195" y="1203666"/>
              <a:ext cx="839953" cy="4579937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36892" y="1267620"/>
              <a:ext cx="89534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저장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전송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파일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소켓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메모리</a:t>
              </a: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5836892" y="112474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14" name="Picture 9" descr="C:\Users\superdroid\Desktop\이미지 모음\칩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54613" y="4703484"/>
              <a:ext cx="659615" cy="576064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5" name="Picture 10" descr="C:\Users\superdroid\Desktop\이미지 모음\네트워크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65937" y="3372836"/>
              <a:ext cx="576064" cy="583849"/>
            </a:xfrm>
            <a:prstGeom prst="rect">
              <a:avLst/>
            </a:prstGeom>
            <a:noFill/>
          </p:spPr>
        </p:pic>
        <p:pic>
          <p:nvPicPr>
            <p:cNvPr id="216" name="그림 215" descr="파일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3188" y="2096338"/>
              <a:ext cx="576064" cy="576064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8" name="그룹 267"/>
          <p:cNvGrpSpPr/>
          <p:nvPr/>
        </p:nvGrpSpPr>
        <p:grpSpPr>
          <a:xfrm>
            <a:off x="1374676" y="3606924"/>
            <a:ext cx="1247506" cy="306013"/>
            <a:chOff x="1374676" y="3153216"/>
            <a:chExt cx="1247506" cy="306013"/>
          </a:xfrm>
        </p:grpSpPr>
        <p:cxnSp>
          <p:nvCxnSpPr>
            <p:cNvPr id="261" name="직선 화살표 연결선 260"/>
            <p:cNvCxnSpPr/>
            <p:nvPr/>
          </p:nvCxnSpPr>
          <p:spPr>
            <a:xfrm rot="10800000">
              <a:off x="2336430" y="3339322"/>
              <a:ext cx="285752" cy="158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모서리가 둥근 직사각형 241"/>
            <p:cNvSpPr/>
            <p:nvPr/>
          </p:nvSpPr>
          <p:spPr>
            <a:xfrm>
              <a:off x="1374676" y="3153216"/>
              <a:ext cx="961754" cy="306013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객체</a:t>
              </a:r>
            </a:p>
          </p:txBody>
        </p:sp>
      </p:grpSp>
      <p:grpSp>
        <p:nvGrpSpPr>
          <p:cNvPr id="267" name="그룹 266"/>
          <p:cNvGrpSpPr/>
          <p:nvPr/>
        </p:nvGrpSpPr>
        <p:grpSpPr>
          <a:xfrm>
            <a:off x="2550744" y="3284984"/>
            <a:ext cx="2000264" cy="3024336"/>
            <a:chOff x="2550744" y="2831276"/>
            <a:chExt cx="2000264" cy="3024336"/>
          </a:xfrm>
        </p:grpSpPr>
        <p:sp>
          <p:nvSpPr>
            <p:cNvPr id="247" name="모서리가 둥근 직사각형 246"/>
            <p:cNvSpPr/>
            <p:nvPr/>
          </p:nvSpPr>
          <p:spPr>
            <a:xfrm>
              <a:off x="2550744" y="2831276"/>
              <a:ext cx="2000264" cy="302433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79319" y="3058913"/>
              <a:ext cx="19716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역직렬화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객체화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)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4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07934" y="3623364"/>
              <a:ext cx="1296144" cy="1999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0" name="모서리가 둥근 직사각형 249"/>
            <p:cNvSpPr/>
            <p:nvPr/>
          </p:nvSpPr>
          <p:spPr>
            <a:xfrm>
              <a:off x="2550744" y="283127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4558051" y="3435840"/>
            <a:ext cx="1296144" cy="491883"/>
            <a:chOff x="4558051" y="2982132"/>
            <a:chExt cx="1296144" cy="491883"/>
          </a:xfrm>
        </p:grpSpPr>
        <p:cxnSp>
          <p:nvCxnSpPr>
            <p:cNvPr id="262" name="직선 화살표 연결선 261"/>
            <p:cNvCxnSpPr/>
            <p:nvPr/>
          </p:nvCxnSpPr>
          <p:spPr>
            <a:xfrm>
              <a:off x="4558051" y="3375020"/>
              <a:ext cx="1296144" cy="158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직사각형 255"/>
            <p:cNvSpPr/>
            <p:nvPr/>
          </p:nvSpPr>
          <p:spPr>
            <a:xfrm>
              <a:off x="4803220" y="3257991"/>
              <a:ext cx="216024" cy="216024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5019244" y="3257991"/>
              <a:ext cx="216024" cy="216024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5235268" y="3257991"/>
              <a:ext cx="216024" cy="216024"/>
            </a:xfrm>
            <a:prstGeom prst="rect">
              <a:avLst/>
            </a:prstGeom>
            <a:solidFill>
              <a:srgbClr val="FFFF00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4693884" y="2982132"/>
              <a:ext cx="928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Read Stream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모서리가 둥근 직사각형 259"/>
            <p:cNvSpPr/>
            <p:nvPr/>
          </p:nvSpPr>
          <p:spPr>
            <a:xfrm>
              <a:off x="5500058" y="3253799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323528" y="600943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23528" y="83671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인터페이스는 프로세스 간 통신을 위해서만 활용되는 것은 아니다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들면 파일에 쓰거나 네트워크를 이용해 다른 단말기나 서버로 전송할 때 활용되기도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과정을 그림으로 표현해보자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4900" y="908720"/>
            <a:ext cx="4143404" cy="2571768"/>
            <a:chOff x="1767108" y="908720"/>
            <a:chExt cx="4143404" cy="2571768"/>
          </a:xfrm>
        </p:grpSpPr>
        <p:sp>
          <p:nvSpPr>
            <p:cNvPr id="30" name="오른쪽 화살표 29"/>
            <p:cNvSpPr/>
            <p:nvPr/>
          </p:nvSpPr>
          <p:spPr bwMode="auto">
            <a:xfrm>
              <a:off x="1767108" y="2266042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 bwMode="auto">
            <a:xfrm>
              <a:off x="2195736" y="908720"/>
              <a:ext cx="3714776" cy="2571768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67174" y="1337348"/>
              <a:ext cx="1231035" cy="2071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TextBox 35"/>
            <p:cNvSpPr txBox="1"/>
            <p:nvPr/>
          </p:nvSpPr>
          <p:spPr>
            <a:xfrm>
              <a:off x="3481620" y="970633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설정앱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 bwMode="auto">
            <a:xfrm>
              <a:off x="2419415" y="3123298"/>
              <a:ext cx="928694" cy="214314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액티비티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11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674727" y="2194604"/>
            <a:ext cx="542929" cy="369332"/>
            <a:chOff x="5276935" y="2194604"/>
            <a:chExt cx="542929" cy="369332"/>
          </a:xfrm>
        </p:grpSpPr>
        <p:sp>
          <p:nvSpPr>
            <p:cNvPr id="37" name="오른쪽 화살표 36"/>
            <p:cNvSpPr/>
            <p:nvPr/>
          </p:nvSpPr>
          <p:spPr bwMode="auto">
            <a:xfrm>
              <a:off x="5276935" y="2266042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05550" y="2194604"/>
              <a:ext cx="214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…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967439" y="1337348"/>
            <a:ext cx="1659663" cy="2071678"/>
            <a:chOff x="3569647" y="1337348"/>
            <a:chExt cx="1659663" cy="2071678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8275" y="1337348"/>
              <a:ext cx="1231035" cy="2071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오른쪽 화살표 33"/>
            <p:cNvSpPr/>
            <p:nvPr/>
          </p:nvSpPr>
          <p:spPr bwMode="auto">
            <a:xfrm>
              <a:off x="3569647" y="2266042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 bwMode="auto">
            <a:xfrm>
              <a:off x="4167265" y="3123298"/>
              <a:ext cx="928694" cy="214314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액티비티</a:t>
              </a: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736140" y="908720"/>
            <a:ext cx="1357322" cy="2571768"/>
            <a:chOff x="338348" y="908720"/>
            <a:chExt cx="1357322" cy="2571768"/>
          </a:xfrm>
        </p:grpSpPr>
        <p:sp>
          <p:nvSpPr>
            <p:cNvPr id="28" name="모서리가 둥근 직사각형 27"/>
            <p:cNvSpPr/>
            <p:nvPr/>
          </p:nvSpPr>
          <p:spPr bwMode="auto">
            <a:xfrm>
              <a:off x="338348" y="908720"/>
              <a:ext cx="1357322" cy="2571768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9786" y="1337348"/>
              <a:ext cx="1231035" cy="2071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TextBox 34"/>
            <p:cNvSpPr txBox="1"/>
            <p:nvPr/>
          </p:nvSpPr>
          <p:spPr>
            <a:xfrm>
              <a:off x="624100" y="965870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홈앱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 bwMode="auto">
            <a:xfrm>
              <a:off x="552662" y="3123298"/>
              <a:ext cx="928694" cy="214314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액티비티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707829" y="2433982"/>
            <a:ext cx="1100145" cy="403564"/>
            <a:chOff x="2310037" y="2433982"/>
            <a:chExt cx="1100145" cy="403564"/>
          </a:xfrm>
        </p:grpSpPr>
        <p:sp>
          <p:nvSpPr>
            <p:cNvPr id="43" name="모서리가 둥근 직사각형 42"/>
            <p:cNvSpPr/>
            <p:nvPr/>
          </p:nvSpPr>
          <p:spPr bwMode="auto">
            <a:xfrm>
              <a:off x="2310037" y="2613707"/>
              <a:ext cx="1100145" cy="223839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45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532707">
              <a:off x="2895597" y="2357858"/>
              <a:ext cx="347761" cy="500009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4" name="그룹 53"/>
          <p:cNvGrpSpPr/>
          <p:nvPr/>
        </p:nvGrpSpPr>
        <p:grpSpPr>
          <a:xfrm>
            <a:off x="2736272" y="1862476"/>
            <a:ext cx="552242" cy="471420"/>
            <a:chOff x="1338480" y="1862476"/>
            <a:chExt cx="552242" cy="471420"/>
          </a:xfrm>
        </p:grpSpPr>
        <p:sp>
          <p:nvSpPr>
            <p:cNvPr id="47" name="모서리가 둥근 직사각형 46"/>
            <p:cNvSpPr/>
            <p:nvPr/>
          </p:nvSpPr>
          <p:spPr bwMode="auto">
            <a:xfrm>
              <a:off x="1338480" y="1943356"/>
              <a:ext cx="271487" cy="39054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48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4532707">
              <a:off x="1466837" y="1786352"/>
              <a:ext cx="347761" cy="500009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그룹 101"/>
          <p:cNvGrpSpPr/>
          <p:nvPr/>
        </p:nvGrpSpPr>
        <p:grpSpPr>
          <a:xfrm>
            <a:off x="323527" y="4365104"/>
            <a:ext cx="2664296" cy="1656184"/>
            <a:chOff x="323527" y="4149080"/>
            <a:chExt cx="2664296" cy="1656184"/>
          </a:xfrm>
        </p:grpSpPr>
        <p:sp>
          <p:nvSpPr>
            <p:cNvPr id="87" name="모서리가 둥근 직사각형 86"/>
            <p:cNvSpPr/>
            <p:nvPr/>
          </p:nvSpPr>
          <p:spPr bwMode="auto">
            <a:xfrm>
              <a:off x="323527" y="4149080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28137" y="4149080"/>
              <a:ext cx="2580653" cy="178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435676" y="4509120"/>
              <a:ext cx="2436235" cy="1133475"/>
              <a:chOff x="714348" y="2428868"/>
              <a:chExt cx="3152775" cy="1466850"/>
            </a:xfrm>
          </p:grpSpPr>
          <p:pic>
            <p:nvPicPr>
              <p:cNvPr id="7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14348" y="2428868"/>
                <a:ext cx="3152775" cy="146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0" name="직사각형 79"/>
              <p:cNvSpPr/>
              <p:nvPr/>
            </p:nvSpPr>
            <p:spPr>
              <a:xfrm>
                <a:off x="714348" y="2428868"/>
                <a:ext cx="3143272" cy="1461939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pic>
        <p:nvPicPr>
          <p:cNvPr id="83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4532707">
            <a:off x="1610855" y="5086342"/>
            <a:ext cx="406440" cy="58437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5" name="TextBox 84"/>
          <p:cNvSpPr txBox="1"/>
          <p:nvPr/>
        </p:nvSpPr>
        <p:spPr>
          <a:xfrm>
            <a:off x="323528" y="4005064"/>
            <a:ext cx="763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다음의 예제를 구현해본다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서로 다른 앱의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실행한다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3059832" y="4365104"/>
            <a:ext cx="3096344" cy="1656184"/>
            <a:chOff x="3059832" y="4149080"/>
            <a:chExt cx="3096344" cy="1656184"/>
          </a:xfrm>
        </p:grpSpPr>
        <p:sp>
          <p:nvSpPr>
            <p:cNvPr id="81" name="오른쪽 화살표 80"/>
            <p:cNvSpPr/>
            <p:nvPr/>
          </p:nvSpPr>
          <p:spPr bwMode="auto">
            <a:xfrm>
              <a:off x="3059832" y="4937748"/>
              <a:ext cx="357190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 bwMode="auto">
            <a:xfrm>
              <a:off x="3491880" y="4149080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496490" y="4149080"/>
              <a:ext cx="258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3607086" y="4509120"/>
              <a:ext cx="2424124" cy="1118755"/>
              <a:chOff x="357158" y="642918"/>
              <a:chExt cx="3137102" cy="1447800"/>
            </a:xfrm>
          </p:grpSpPr>
          <p:pic>
            <p:nvPicPr>
              <p:cNvPr id="100" name="Picture 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57158" y="642918"/>
                <a:ext cx="313372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1" name="직사각형 100"/>
              <p:cNvSpPr/>
              <p:nvPr/>
            </p:nvSpPr>
            <p:spPr>
              <a:xfrm>
                <a:off x="357158" y="642918"/>
                <a:ext cx="3137102" cy="1437286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갈매기형 수장 7"/>
          <p:cNvSpPr/>
          <p:nvPr/>
        </p:nvSpPr>
        <p:spPr bwMode="auto">
          <a:xfrm>
            <a:off x="2854681" y="764704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갈매기형 수장 8"/>
          <p:cNvSpPr/>
          <p:nvPr/>
        </p:nvSpPr>
        <p:spPr bwMode="auto">
          <a:xfrm>
            <a:off x="3935885" y="764704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갈매기형 수장 9"/>
          <p:cNvSpPr/>
          <p:nvPr/>
        </p:nvSpPr>
        <p:spPr bwMode="auto">
          <a:xfrm>
            <a:off x="4644008" y="764704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갈매기형 수장 10"/>
          <p:cNvSpPr/>
          <p:nvPr/>
        </p:nvSpPr>
        <p:spPr bwMode="auto">
          <a:xfrm>
            <a:off x="5625976" y="764704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갈매기형 수장 11"/>
          <p:cNvSpPr/>
          <p:nvPr/>
        </p:nvSpPr>
        <p:spPr bwMode="auto">
          <a:xfrm>
            <a:off x="6389490" y="764704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1603054" y="764704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692696"/>
            <a:ext cx="1008112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23528" y="1268760"/>
            <a:ext cx="8783985" cy="4220994"/>
            <a:chOff x="323528" y="1268760"/>
            <a:chExt cx="8783985" cy="4220994"/>
          </a:xfrm>
        </p:grpSpPr>
        <p:sp>
          <p:nvSpPr>
            <p:cNvPr id="15" name="TextBox 14"/>
            <p:cNvSpPr txBox="1"/>
            <p:nvPr/>
          </p:nvSpPr>
          <p:spPr>
            <a:xfrm>
              <a:off x="323528" y="1268760"/>
              <a:ext cx="84969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Parcel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클래스는 </a:t>
              </a:r>
              <a:r>
                <a:rPr lang="ko-KR" altLang="en-US" sz="1400" b="1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안드로이드에서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IPC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전용 데이터로 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사용하기 위해 만들어진 클래스다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528" y="1628800"/>
              <a:ext cx="8496944" cy="8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따라서 프로세스 간 데이터 전달에 최적화되어 속도가 매우 빠르다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그렇다면 무조건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Parcel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클래스를 사용해야 할까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?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안드로이드는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굳이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Parcel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객체를 사용하지 않아도 내부적으로 전송되는 데이터들은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Parcel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객체로 변환하여 전송한다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다만 직접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Parcel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객체를 사용하면 변환 과정을 거치지 않으므로 좀 더 성능이 좋다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9001" y="4843423"/>
              <a:ext cx="4608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모든 직렬화 객체를 담을 수 있음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즉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프리미티브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타입의 데이터와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Serializable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객체를 모두 포함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23528" y="2708920"/>
          <a:ext cx="3888432" cy="3477260"/>
        </p:xfrm>
        <a:graphic>
          <a:graphicData uri="http://schemas.openxmlformats.org/drawingml/2006/table">
            <a:tbl>
              <a:tblPr/>
              <a:tblGrid>
                <a:gridCol w="3888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solidFill>
                            <a:srgbClr val="24406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Parcel </a:t>
                      </a:r>
                      <a:r>
                        <a:rPr lang="ko-KR" altLang="en-US" sz="1600" b="1" kern="0" dirty="0">
                          <a:solidFill>
                            <a:srgbClr val="24406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클래스가 제공하는 몇 가지 함수</a:t>
                      </a:r>
                      <a:endParaRPr lang="en-US" altLang="ko-KR" sz="1600" b="1" kern="0" dirty="0">
                        <a:solidFill>
                          <a:srgbClr val="24406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Parcel </a:t>
                      </a:r>
                      <a:r>
                        <a:rPr lang="ko-KR" altLang="en-US" sz="11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객체를 반환하는 함수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Parcel obtain()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각종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직렬화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객체를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쓰는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함수들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writeInt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writeLong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writeString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(String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writeSerializable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s)</a:t>
                      </a: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endParaRPr lang="en-US" altLang="ko-KR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각종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직렬화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객체를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읽는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함수들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readInt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readLong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String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readString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readSerializable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()</a:t>
                      </a: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683568" y="4562078"/>
            <a:ext cx="3312368" cy="21602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5752306"/>
            <a:ext cx="3312368" cy="21602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35696" y="4077072"/>
            <a:ext cx="1717888" cy="792088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구부러진 연결선 22"/>
          <p:cNvCxnSpPr>
            <a:stCxn id="22" idx="2"/>
            <a:endCxn id="21" idx="1"/>
          </p:cNvCxnSpPr>
          <p:nvPr/>
        </p:nvCxnSpPr>
        <p:spPr>
          <a:xfrm rot="16200000" flipH="1">
            <a:off x="3448106" y="4115693"/>
            <a:ext cx="297429" cy="1804361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3528" y="1052736"/>
          <a:ext cx="6120680" cy="4919296"/>
        </p:xfrm>
        <a:graphic>
          <a:graphicData uri="http://schemas.openxmlformats.org/drawingml/2006/table">
            <a:tbl>
              <a:tblPr/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1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/BActivity.java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activity_b_layout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Parcel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생성하고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프리미티브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타입의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데이터를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쓴다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Parcel.</a:t>
                      </a:r>
                      <a:r>
                        <a:rPr lang="en-US" sz="1200" b="1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obtain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05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parcel.writeInt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(10);</a:t>
                      </a:r>
                      <a:endParaRPr lang="ko-KR" sz="105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parcel.writeString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);</a:t>
                      </a:r>
                      <a:endParaRPr lang="ko-KR" sz="105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Parcel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저장된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프리미티브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타입의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데이터를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읽어서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화면에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출력한다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intent_received_data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parcel.setDataPosition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( 0 );</a:t>
                      </a:r>
                      <a:endParaRPr lang="ko-KR" sz="105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receivedStr.setText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: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parcel.readInt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+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",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    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parcel.readString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82208" marR="82208" marT="82208" marB="8220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3528" y="620688"/>
            <a:ext cx="84969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간단한 예제를 통해 이해해보자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71600" y="3068960"/>
            <a:ext cx="2880320" cy="720080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71600" y="4869160"/>
            <a:ext cx="4824536" cy="57606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196752"/>
            <a:ext cx="2664296" cy="134074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3528" y="620688"/>
            <a:ext cx="84969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주의 사항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Parcel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객체는 데이트를 쓴 순서와 읽는 순서가 일치해야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395536" y="1124744"/>
            <a:ext cx="4464496" cy="576064"/>
            <a:chOff x="395536" y="1124744"/>
            <a:chExt cx="4464496" cy="576064"/>
          </a:xfrm>
        </p:grpSpPr>
        <p:sp>
          <p:nvSpPr>
            <p:cNvPr id="190" name="모서리가 둥근 직사각형 189"/>
            <p:cNvSpPr/>
            <p:nvPr/>
          </p:nvSpPr>
          <p:spPr bwMode="auto">
            <a:xfrm>
              <a:off x="395536" y="1124744"/>
              <a:ext cx="4464496" cy="576064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296244" y="1219552"/>
              <a:ext cx="2563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1 ) </a:t>
              </a: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parcel.writeInt</a:t>
              </a: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( 10 );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2 ) </a:t>
              </a: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parcel.writeString</a:t>
              </a: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“</a:t>
              </a:r>
              <a:r>
                <a:rPr kumimoji="0" lang="en-US" altLang="ko-KR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Superdroid</a:t>
              </a: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” );</a:t>
              </a:r>
              <a:endPara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74260" y="1196752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객체에 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데이터를 쓴 순서</a:t>
              </a:r>
            </a:p>
          </p:txBody>
        </p:sp>
        <p:cxnSp>
          <p:nvCxnSpPr>
            <p:cNvPr id="199" name="직선 연결선 198"/>
            <p:cNvCxnSpPr/>
            <p:nvPr/>
          </p:nvCxnSpPr>
          <p:spPr>
            <a:xfrm>
              <a:off x="2224236" y="1196752"/>
              <a:ext cx="0" cy="43204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00" name="모서리가 둥근 직사각형 199"/>
            <p:cNvSpPr/>
            <p:nvPr/>
          </p:nvSpPr>
          <p:spPr>
            <a:xfrm>
              <a:off x="467544" y="119675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12966" y="1772816"/>
            <a:ext cx="2214578" cy="2071702"/>
            <a:chOff x="412966" y="1933932"/>
            <a:chExt cx="2214578" cy="2071702"/>
          </a:xfrm>
        </p:grpSpPr>
        <p:sp>
          <p:nvSpPr>
            <p:cNvPr id="192" name="모서리가 둥근 직사각형 191"/>
            <p:cNvSpPr/>
            <p:nvPr/>
          </p:nvSpPr>
          <p:spPr bwMode="auto">
            <a:xfrm>
              <a:off x="412966" y="1933932"/>
              <a:ext cx="2214578" cy="2071702"/>
            </a:xfrm>
            <a:prstGeom prst="roundRect">
              <a:avLst>
                <a:gd name="adj" fmla="val 8391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54993" y="2010135"/>
              <a:ext cx="15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쓴 순서대로 읽음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4404" y="2291122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parcel.readInt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);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parcel.readString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)</a:t>
              </a: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모서리가 둥근 직사각형 200"/>
            <p:cNvSpPr/>
            <p:nvPr/>
          </p:nvSpPr>
          <p:spPr>
            <a:xfrm>
              <a:off x="524694" y="203646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3" name="Picture 1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582985" y="2881511"/>
              <a:ext cx="1872208" cy="942143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</p:pic>
        <p:sp>
          <p:nvSpPr>
            <p:cNvPr id="204" name="도넛 203"/>
            <p:cNvSpPr/>
            <p:nvPr/>
          </p:nvSpPr>
          <p:spPr bwMode="auto">
            <a:xfrm>
              <a:off x="2227491" y="3410313"/>
              <a:ext cx="357190" cy="357190"/>
            </a:xfrm>
            <a:prstGeom prst="donu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208" name="그룹 207"/>
          <p:cNvGrpSpPr/>
          <p:nvPr/>
        </p:nvGrpSpPr>
        <p:grpSpPr>
          <a:xfrm>
            <a:off x="2699792" y="1772816"/>
            <a:ext cx="2143140" cy="2071702"/>
            <a:chOff x="2841858" y="1933932"/>
            <a:chExt cx="2143140" cy="2071702"/>
          </a:xfrm>
        </p:grpSpPr>
        <p:sp>
          <p:nvSpPr>
            <p:cNvPr id="191" name="모서리가 둥근 직사각형 190"/>
            <p:cNvSpPr/>
            <p:nvPr/>
          </p:nvSpPr>
          <p:spPr bwMode="auto">
            <a:xfrm>
              <a:off x="2841858" y="1933932"/>
              <a:ext cx="2143140" cy="2071702"/>
            </a:xfrm>
            <a:prstGeom prst="roundRect">
              <a:avLst>
                <a:gd name="adj" fmla="val 7472"/>
              </a:avLst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8084" y="2010135"/>
              <a:ext cx="1785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쓴 순서의 반대로 읽음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841858" y="2291122"/>
              <a:ext cx="2143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parcel.readString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) 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kumimoji="0" lang="en-US" altLang="ko-KR" sz="10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parcel.readInt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 );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endPara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2915816" y="2036465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0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4391" y="2852936"/>
              <a:ext cx="1945444" cy="1080120"/>
            </a:xfrm>
            <a:prstGeom prst="rect">
              <a:avLst/>
            </a:prstGeom>
            <a:noFill/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</p:pic>
        <p:sp>
          <p:nvSpPr>
            <p:cNvPr id="206" name="&quot;없음&quot; 기호 205"/>
            <p:cNvSpPr/>
            <p:nvPr/>
          </p:nvSpPr>
          <p:spPr bwMode="auto">
            <a:xfrm>
              <a:off x="4494457" y="3362692"/>
              <a:ext cx="357190" cy="357190"/>
            </a:xfrm>
            <a:prstGeom prst="noSmoking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211" name="모서리가 둥근 직사각형 210"/>
          <p:cNvSpPr/>
          <p:nvPr/>
        </p:nvSpPr>
        <p:spPr>
          <a:xfrm>
            <a:off x="2845758" y="3402375"/>
            <a:ext cx="864096" cy="288032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TextBox 232"/>
          <p:cNvSpPr txBox="1"/>
          <p:nvPr/>
        </p:nvSpPr>
        <p:spPr>
          <a:xfrm>
            <a:off x="323528" y="4293096"/>
            <a:ext cx="33843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객체를 사용함에 있어 순서를 유지해야 한다는 것은 너무 불편하다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단독으로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사용되지 않고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통한다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갈매기형 수장 7"/>
          <p:cNvSpPr/>
          <p:nvPr/>
        </p:nvSpPr>
        <p:spPr bwMode="auto">
          <a:xfrm>
            <a:off x="2854681" y="764704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갈매기형 수장 8"/>
          <p:cNvSpPr/>
          <p:nvPr/>
        </p:nvSpPr>
        <p:spPr bwMode="auto">
          <a:xfrm>
            <a:off x="3935885" y="764704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갈매기형 수장 9"/>
          <p:cNvSpPr/>
          <p:nvPr/>
        </p:nvSpPr>
        <p:spPr bwMode="auto">
          <a:xfrm>
            <a:off x="4644008" y="764704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갈매기형 수장 10"/>
          <p:cNvSpPr/>
          <p:nvPr/>
        </p:nvSpPr>
        <p:spPr bwMode="auto">
          <a:xfrm>
            <a:off x="5625976" y="764704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갈매기형 수장 11"/>
          <p:cNvSpPr/>
          <p:nvPr/>
        </p:nvSpPr>
        <p:spPr bwMode="auto">
          <a:xfrm>
            <a:off x="6389490" y="764704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1603054" y="764704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72000" y="692696"/>
            <a:ext cx="1224136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23528" y="1268760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클래스는 일종의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데이터를 사용하는 설명서와도 같다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 이유는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내부에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데이터를 읽고 쓰는 함수들을 구현하기 때문이다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76872"/>
            <a:ext cx="84969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클래스를 구현해보자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51520" y="764704"/>
          <a:ext cx="7272808" cy="5521514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151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/SampleData.java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implements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Parcelable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</a:t>
                      </a:r>
                      <a:r>
                        <a:rPr lang="en-US" sz="12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0;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private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 </a:t>
                      </a:r>
                      <a:r>
                        <a:rPr lang="en-US" sz="12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"Superdroid"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String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getStringData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setStringData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String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strData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describeContents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0;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68400" marR="68400" marT="68400" marB="684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2051720" y="1168177"/>
            <a:ext cx="1758280" cy="241523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9552" y="2032273"/>
            <a:ext cx="3528392" cy="3124920"/>
          </a:xfrm>
          <a:prstGeom prst="roundRect">
            <a:avLst>
              <a:gd name="adj" fmla="val 284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39552" y="1503834"/>
            <a:ext cx="3528392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25476"/>
              </p:ext>
            </p:extLst>
          </p:nvPr>
        </p:nvGraphicFramePr>
        <p:xfrm>
          <a:off x="755576" y="620688"/>
          <a:ext cx="7272808" cy="522282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457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3F7F5F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    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송신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사용함수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writeToParcel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Parcel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dest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flags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dest.writeInt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mIntData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dest.writeString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mStrData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static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final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Parcelable.Creator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&lt;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&gt; </a:t>
                      </a:r>
                      <a:r>
                        <a:rPr lang="en-US" sz="1100" i="1" kern="0" dirty="0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CREATOR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Creator&lt;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&gt;()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baseline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수신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사용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함수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        @Override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       public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createFromParcel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Parcel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en-US" sz="1100" b="1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sampleData.setIntData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src.readInt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 );</a:t>
                      </a:r>
                      <a:endParaRPr lang="ko-KR" sz="11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sampleData.setStringData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src.readString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 );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000000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[]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newArray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size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43473" marR="43473" marT="43473" marB="434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43608" y="812479"/>
            <a:ext cx="4464496" cy="129614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31640" y="2531147"/>
            <a:ext cx="4320480" cy="2016224"/>
          </a:xfrm>
          <a:prstGeom prst="roundRect">
            <a:avLst>
              <a:gd name="adj" fmla="val 4046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288207" y="1523034"/>
            <a:ext cx="2664296" cy="432048"/>
          </a:xfrm>
          <a:prstGeom prst="roundRect">
            <a:avLst>
              <a:gd name="adj" fmla="val 750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763688" y="3241701"/>
            <a:ext cx="3816424" cy="790575"/>
          </a:xfrm>
          <a:prstGeom prst="roundRect">
            <a:avLst>
              <a:gd name="adj" fmla="val 750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4718" y="5814378"/>
            <a:ext cx="8779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유사하다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하지만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Serializable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상속만 받으면 직렬화 클래스가 되지만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은 읽고 쓰는 함수를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구현해야함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451484"/>
      </p:ext>
    </p:extLst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18126"/>
            <a:ext cx="2333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1320" y="2103859"/>
            <a:ext cx="22574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직선 연결선 18"/>
          <p:cNvCxnSpPr/>
          <p:nvPr/>
        </p:nvCxnSpPr>
        <p:spPr>
          <a:xfrm rot="5400000">
            <a:off x="1272711" y="3351100"/>
            <a:ext cx="3391718" cy="1839"/>
          </a:xfrm>
          <a:prstGeom prst="line">
            <a:avLst/>
          </a:prstGeom>
          <a:noFill/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ysDash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9552" y="1656160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직렬화 객체 전송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11320" y="1656160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직렬화 객체 수신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앱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68206" y="2480079"/>
            <a:ext cx="4348175" cy="500080"/>
            <a:chOff x="1068206" y="2062761"/>
            <a:chExt cx="4348175" cy="50008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068206" y="2391391"/>
              <a:ext cx="1300176" cy="17145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411372" y="2062761"/>
              <a:ext cx="2005009" cy="33812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구부러진 연결선 27"/>
            <p:cNvCxnSpPr>
              <a:stCxn id="26" idx="3"/>
              <a:endCxn id="27" idx="1"/>
            </p:cNvCxnSpPr>
            <p:nvPr/>
          </p:nvCxnSpPr>
          <p:spPr>
            <a:xfrm flipV="1">
              <a:off x="2368382" y="2231823"/>
              <a:ext cx="1042990" cy="245293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323528" y="764704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클래스도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Serializable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같이 클래스 파일을 수신측에 포함시켜야 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A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앱으로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객체를 전달해보자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23528" y="764704"/>
          <a:ext cx="6984776" cy="4825132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/AActivity.java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AActivity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activity_a_layout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onClick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View v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bg1"/>
                          </a:solidFill>
                          <a:latin typeface="Consolas"/>
                          <a:cs typeface="Times New Roman"/>
                        </a:rPr>
                        <a:t>        ...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solidFill>
                          <a:schemeClr val="bg1"/>
                        </a:solidFill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Parcelable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생성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및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데이터를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변경하고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실행될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액티비티에게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전달할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 //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인텐트에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추가한다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05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sampleData.setIntData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(123456789);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sampleData.setStringData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Parcelable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Object"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intent.putExtra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"SAMPLE_DATA"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startActivity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intent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99896" marR="99896" marT="99896" marB="9989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947217" y="3803898"/>
            <a:ext cx="4243908" cy="93116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01759"/>
              </p:ext>
            </p:extLst>
          </p:nvPr>
        </p:nvGraphicFramePr>
        <p:xfrm>
          <a:off x="461134" y="631845"/>
          <a:ext cx="6419543" cy="5720342"/>
        </p:xfrm>
        <a:graphic>
          <a:graphicData uri="http://schemas.openxmlformats.org/drawingml/2006/table">
            <a:tbl>
              <a:tblPr/>
              <a:tblGrid>
                <a:gridCol w="6419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/BActivity.java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b="1" kern="0" dirty="0">
                        <a:solidFill>
                          <a:srgbClr val="7F0055"/>
                        </a:solidFill>
                        <a:latin typeface="Consolas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activity_b_layout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자신을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호출한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액티비티가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보낸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인텐트에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직렬화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추출한다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Intent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getIntent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intent.getParcelableExtra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"SAMPLE_DATA"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2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if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==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{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Toast.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makeText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this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Null!"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Toast.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LENGTH_LONG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).show();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전달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받은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직렬화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객체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내용을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cs typeface="Consolas"/>
                        </a:rPr>
                        <a:t>출력한다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   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intent_received_data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receivedStr.setText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</a:t>
                      </a:r>
                      <a:r>
                        <a:rPr lang="en-US" sz="1050" kern="0" dirty="0" err="1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SampleData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: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sampleData.getIntData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+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", 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sampleData.getStringData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cs typeface="Times New Roman"/>
                      </a:endParaRPr>
                    </a:p>
                  </a:txBody>
                  <a:tcPr marL="82681" marR="82681" marT="82681" marB="8268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1048029" y="2811135"/>
            <a:ext cx="5184576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8029" y="5399231"/>
            <a:ext cx="5400600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563888" y="8152"/>
            <a:ext cx="5544616" cy="1510630"/>
            <a:chOff x="3203848" y="908720"/>
            <a:chExt cx="5544616" cy="151063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03848" y="908720"/>
              <a:ext cx="5544616" cy="1510630"/>
            </a:xfrm>
            <a:prstGeom prst="roundRect">
              <a:avLst>
                <a:gd name="adj" fmla="val 8951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9524" y="1033686"/>
              <a:ext cx="2522806" cy="932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6" name="직사각형 45"/>
            <p:cNvSpPr/>
            <p:nvPr/>
          </p:nvSpPr>
          <p:spPr bwMode="auto">
            <a:xfrm>
              <a:off x="3369524" y="1033686"/>
              <a:ext cx="2514630" cy="1219221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512326" y="256790"/>
            <a:ext cx="780931" cy="600826"/>
            <a:chOff x="4152286" y="1157358"/>
            <a:chExt cx="780931" cy="600826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4717193" y="115735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51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532707">
              <a:off x="4251947" y="1203239"/>
              <a:ext cx="455284" cy="6546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그룹 58"/>
          <p:cNvGrpSpPr/>
          <p:nvPr/>
        </p:nvGrpSpPr>
        <p:grpSpPr>
          <a:xfrm>
            <a:off x="6015580" y="133118"/>
            <a:ext cx="2952764" cy="1219221"/>
            <a:chOff x="5655540" y="1033686"/>
            <a:chExt cx="2952764" cy="121922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84168" y="1033686"/>
              <a:ext cx="2524136" cy="99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4" name="모서리가 둥근 직사각형 53"/>
            <p:cNvSpPr/>
            <p:nvPr/>
          </p:nvSpPr>
          <p:spPr>
            <a:xfrm>
              <a:off x="6127031" y="1657578"/>
              <a:ext cx="2428892" cy="214314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6084168" y="1033686"/>
              <a:ext cx="2514630" cy="1219221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6" name="오른쪽 화살표 55"/>
            <p:cNvSpPr/>
            <p:nvPr/>
          </p:nvSpPr>
          <p:spPr bwMode="auto">
            <a:xfrm>
              <a:off x="5655540" y="1676628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7870118" y="139087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694879"/>
      </p:ext>
    </p:extLst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Parcelable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23528" y="764704"/>
            <a:ext cx="84969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은 프리미티브 타입 변수 몇 개만 전달하는 경우 너무 불편하다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119675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클래스를 구현해야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구현된 </a:t>
            </a: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 파일을 송신 측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앱에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배포해야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만일 구현된 </a:t>
            </a: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클래스가 변경되었다면 다시 송신 측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앱에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수정 </a:t>
            </a: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클래스를 공유해야 한다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220486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이를 위해 </a:t>
            </a:r>
            <a:r>
              <a:rPr lang="ko-KR" altLang="en-US" sz="1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안드로이드는</a:t>
            </a:r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Bundle </a:t>
            </a:r>
            <a:r>
              <a:rPr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클래스를 제공한다</a:t>
            </a:r>
            <a:r>
              <a:rPr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2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20108"/>
              </p:ext>
            </p:extLst>
          </p:nvPr>
        </p:nvGraphicFramePr>
        <p:xfrm>
          <a:off x="107504" y="970062"/>
          <a:ext cx="7920880" cy="549656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65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encoding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"utf-8"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?&gt;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package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android:versionCode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android:versionName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uses-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sdk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android:minSdkVersion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android:targetSdkVersion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"16"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android:allowBackup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android:icon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drawable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ic_launcher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"@style/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AppTheme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android.intent.action.MAIN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android.intent.category.LAUNCHER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23528" y="65459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실행될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먼저 구현한다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95536" y="1772816"/>
            <a:ext cx="4176464" cy="22578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27000" y="4047355"/>
            <a:ext cx="5861223" cy="1752575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90455"/>
              </p:ext>
            </p:extLst>
          </p:nvPr>
        </p:nvGraphicFramePr>
        <p:xfrm>
          <a:off x="4319465" y="1998605"/>
          <a:ext cx="4501007" cy="2105660"/>
        </p:xfrm>
        <a:graphic>
          <a:graphicData uri="http://schemas.openxmlformats.org/drawingml/2006/table">
            <a:tbl>
              <a:tblPr/>
              <a:tblGrid>
                <a:gridCol w="450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4451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/BActivity.java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activity_b_layout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참 편리한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Bundle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갈매기형 수장 7"/>
          <p:cNvSpPr/>
          <p:nvPr/>
        </p:nvSpPr>
        <p:spPr bwMode="auto">
          <a:xfrm>
            <a:off x="2854681" y="764704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갈매기형 수장 8"/>
          <p:cNvSpPr/>
          <p:nvPr/>
        </p:nvSpPr>
        <p:spPr bwMode="auto">
          <a:xfrm>
            <a:off x="3935885" y="764704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" name="갈매기형 수장 9"/>
          <p:cNvSpPr/>
          <p:nvPr/>
        </p:nvSpPr>
        <p:spPr bwMode="auto">
          <a:xfrm>
            <a:off x="4644008" y="764704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갈매기형 수장 10"/>
          <p:cNvSpPr/>
          <p:nvPr/>
        </p:nvSpPr>
        <p:spPr bwMode="auto">
          <a:xfrm>
            <a:off x="5625976" y="764704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갈매기형 수장 11"/>
          <p:cNvSpPr/>
          <p:nvPr/>
        </p:nvSpPr>
        <p:spPr bwMode="auto">
          <a:xfrm>
            <a:off x="6389490" y="764704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갈매기형 수장 12"/>
          <p:cNvSpPr/>
          <p:nvPr/>
        </p:nvSpPr>
        <p:spPr bwMode="auto">
          <a:xfrm>
            <a:off x="1603054" y="764704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55729" y="692696"/>
            <a:ext cx="936104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23528" y="2924944"/>
          <a:ext cx="4248472" cy="3141980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dirty="0">
                          <a:solidFill>
                            <a:srgbClr val="24406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Parcel </a:t>
                      </a:r>
                      <a:r>
                        <a:rPr lang="ko-KR" altLang="en-US" sz="1600" b="1" kern="0" dirty="0">
                          <a:solidFill>
                            <a:srgbClr val="24406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클래스가 제공하는 몇 가지 함수</a:t>
                      </a:r>
                      <a:endParaRPr lang="en-US" altLang="ko-KR" sz="1600" b="1" kern="0" dirty="0">
                        <a:solidFill>
                          <a:srgbClr val="24406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endParaRPr lang="en-US" altLang="ko-KR" sz="1100" kern="1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각종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직렬화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객체를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쓰는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함수들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putInt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putLong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key,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putString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key, 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val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putSerializable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key,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s)</a:t>
                      </a: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endParaRPr lang="en-US" altLang="ko-KR" sz="1100" b="1" kern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각종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직렬화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객체를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읽는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sz="1100" b="1" kern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Consolas"/>
                        </a:rPr>
                        <a:t>함수들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getInt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getString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endParaRPr lang="ko-KR" sz="11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public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getSerializable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key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…</a:t>
                      </a: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Char char="•"/>
                      </a:pPr>
                      <a:endParaRPr lang="en-US" altLang="ko-KR" sz="1100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342900" lvl="0" indent="-342900" algn="l" latinLnBrk="0">
                        <a:spcAft>
                          <a:spcPts val="0"/>
                        </a:spcAft>
                        <a:buFont typeface="맑은 고딕"/>
                        <a:buNone/>
                      </a:pPr>
                      <a:r>
                        <a:rPr lang="en-US" altLang="ko-KR" sz="11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put, get</a:t>
                      </a:r>
                      <a:r>
                        <a:rPr lang="en-US" altLang="ko-KR" sz="1100" b="1" kern="10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100" b="1" kern="10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뒤에 타입명만 변경해서 쓰면 된다</a:t>
                      </a:r>
                      <a:r>
                        <a:rPr lang="en-US" altLang="ko-KR" sz="1100" b="1" kern="10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 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428733" y="1340768"/>
            <a:ext cx="8823787" cy="2784505"/>
            <a:chOff x="428733" y="1340768"/>
            <a:chExt cx="8823787" cy="2784505"/>
          </a:xfrm>
        </p:grpSpPr>
        <p:grpSp>
          <p:nvGrpSpPr>
            <p:cNvPr id="21" name="그룹 20"/>
            <p:cNvGrpSpPr/>
            <p:nvPr/>
          </p:nvGrpSpPr>
          <p:grpSpPr>
            <a:xfrm>
              <a:off x="428733" y="1340768"/>
              <a:ext cx="8607763" cy="1477328"/>
              <a:chOff x="428733" y="1340768"/>
              <a:chExt cx="8607763" cy="1477328"/>
            </a:xfrm>
          </p:grpSpPr>
          <p:pic>
            <p:nvPicPr>
              <p:cNvPr id="18" name="Picture 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733" y="1340768"/>
                <a:ext cx="1971675" cy="895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428733" y="1340768"/>
                <a:ext cx="1983027" cy="92869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1162163" y="2055148"/>
                <a:ext cx="609625" cy="171466"/>
              </a:xfrm>
              <a:prstGeom prst="roundRect">
                <a:avLst/>
              </a:prstGeom>
              <a:solidFill>
                <a:srgbClr val="FF0000">
                  <a:alpha val="30000"/>
                </a:srgbClr>
              </a:solidFill>
              <a:ln w="19050" cap="flat" cmpd="sng" algn="ctr">
                <a:noFill/>
                <a:prstDash val="sysDot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83768" y="1340768"/>
                <a:ext cx="655272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번들 클래스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Parcelable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클래스를 상속 받아 구현된 클래스다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pPr marL="228600" indent="-2286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200" dirty="0" err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안드로이드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SDK 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라이브러리에 포함되어 있기 때문에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클래스 파일 자체를 </a:t>
                </a:r>
                <a:endParaRPr lang="en-US" altLang="ko-KR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228600" indent="-228600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   배포할 필요가 없다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 </a:t>
                </a:r>
              </a:p>
              <a:p>
                <a:pPr marL="228600" indent="-2286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Bundle</a:t>
                </a:r>
                <a:r>
                  <a:rPr lang="ko-KR" altLang="en-US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은 모든 타입의 직렬화 객체를 담을 수 있을 뿐만 아니라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Parcel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과는 달리 읽고</a:t>
                </a:r>
                <a:endParaRPr lang="en-US" altLang="ko-KR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marL="228600" indent="-228600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    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쓰는 순서를 일치시킬 필요가 없다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572000" y="2924944"/>
              <a:ext cx="4680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Bundle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은 자바 컬렉션 프레임워크</a:t>
              </a:r>
              <a:r>
                <a:rPr lang="en-US" altLang="ko-KR" sz="1200" baseline="300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JAVA Collection Framework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의 </a:t>
              </a:r>
              <a:endPara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Map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과 같은 방식으로 데이터를 읽고 쓴다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즉 키와 값 형식으로 사용한다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실제로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Bundle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내부에는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Map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참 편리한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Bundle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764704"/>
          <a:ext cx="6624736" cy="446449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/AActivity.java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AActivity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activity_a_layout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onClick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View v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...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new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Bundle();</a:t>
                      </a:r>
                      <a:endParaRPr lang="ko-KR" sz="14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bundleData.putInt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"INT_DATA"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123456789);</a:t>
                      </a:r>
                      <a:endParaRPr lang="ko-KR" sz="14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bundleData.putString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"STR_DATA"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"Bundle String"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);</a:t>
                      </a:r>
                      <a:endParaRPr lang="ko-KR" sz="14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intent.putExtra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"SAMPLE_DATA"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startActivity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intent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102748" marR="102748" marT="102748" marB="1027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899592" y="3356992"/>
            <a:ext cx="5184576" cy="115212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72383" y="3635499"/>
            <a:ext cx="1080120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1365" y="3870573"/>
            <a:ext cx="1080120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참 편리한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Bundle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클래스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25876"/>
              </p:ext>
            </p:extLst>
          </p:nvPr>
        </p:nvGraphicFramePr>
        <p:xfrm>
          <a:off x="364718" y="899478"/>
          <a:ext cx="6955837" cy="5367614"/>
        </p:xfrm>
        <a:graphic>
          <a:graphicData uri="http://schemas.openxmlformats.org/drawingml/2006/table">
            <a:tbl>
              <a:tblPr/>
              <a:tblGrid>
                <a:gridCol w="695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cs typeface="Times New Roman"/>
                        </a:rPr>
                        <a:t>/BActivity.java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public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class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BActivity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extends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Activity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kern="0" dirty="0">
                          <a:solidFill>
                            <a:srgbClr val="646464"/>
                          </a:solidFill>
                          <a:latin typeface="Consolas"/>
                          <a:cs typeface="Times New Roman"/>
                        </a:rPr>
                        <a:t>@Override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protected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void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Bundle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 err="1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super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.onCreate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savedInstanceState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setContentView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R.layout.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activity_b_layout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Intent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intent.getBundleExtra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"SAMPLE_DATA"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b="1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if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==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null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{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Toast.</a:t>
                      </a:r>
                      <a:r>
                        <a:rPr lang="en-US" sz="1100" i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makeText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this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"Bundle Data Null!"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,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Toast.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LENGTH_LONG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).show();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</a:t>
                      </a: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cs typeface="Times New Roman"/>
                        </a:rPr>
                        <a:t>return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= (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TextView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findViewById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         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R.id.</a:t>
                      </a:r>
                      <a:r>
                        <a:rPr lang="en-US" sz="1100" i="1" kern="0" dirty="0" err="1">
                          <a:solidFill>
                            <a:srgbClr val="0000C0"/>
                          </a:solidFill>
                          <a:latin typeface="Consolas"/>
                          <a:cs typeface="Times New Roman"/>
                        </a:rPr>
                        <a:t>intent_received_data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receivedStr.setText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"Bundle String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bundleData.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getString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"STR_DATA"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 </a:t>
                      </a: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"\n"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                             "Bundle Integer : "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+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                        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bundleData.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getInt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(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cs typeface="Times New Roman"/>
                        </a:rPr>
                        <a:t>"INT_DATA"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)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);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    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cs typeface="Times New Roman"/>
                        </a:rPr>
                        <a:t>}</a:t>
                      </a:r>
                      <a:endParaRPr lang="ko-KR" sz="1100" kern="100" dirty="0">
                        <a:latin typeface="맑은 고딕"/>
                        <a:cs typeface="Times New Roman"/>
                      </a:endParaRPr>
                    </a:p>
                  </a:txBody>
                  <a:tcPr marL="77767" marR="77767" marT="77767" marB="777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940782" y="2843694"/>
            <a:ext cx="5976664" cy="288032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0782" y="5075942"/>
            <a:ext cx="5976664" cy="864096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94506" y="5291966"/>
            <a:ext cx="1080120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57716" y="5633472"/>
            <a:ext cx="1080120" cy="2160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599384" y="144163"/>
            <a:ext cx="5544616" cy="1510630"/>
            <a:chOff x="3203848" y="908720"/>
            <a:chExt cx="5544616" cy="151063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203848" y="908720"/>
              <a:ext cx="5544616" cy="1510630"/>
            </a:xfrm>
            <a:prstGeom prst="roundRect">
              <a:avLst>
                <a:gd name="adj" fmla="val 8951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47864" y="1052736"/>
              <a:ext cx="2522806" cy="932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직사각형 46"/>
            <p:cNvSpPr/>
            <p:nvPr/>
          </p:nvSpPr>
          <p:spPr bwMode="auto">
            <a:xfrm>
              <a:off x="3347864" y="1052736"/>
              <a:ext cx="2514630" cy="1219221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6029416" y="288179"/>
            <a:ext cx="3000396" cy="1219221"/>
            <a:chOff x="5633880" y="1052736"/>
            <a:chExt cx="3000396" cy="121922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105371" y="1676628"/>
              <a:ext cx="2428892" cy="214314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" name="오른쪽 화살표 47"/>
            <p:cNvSpPr/>
            <p:nvPr/>
          </p:nvSpPr>
          <p:spPr bwMode="auto">
            <a:xfrm>
              <a:off x="5633880" y="1695678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848458" y="1409926"/>
              <a:ext cx="216024" cy="216024"/>
            </a:xfrm>
            <a:prstGeom prst="roundRect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pic>
          <p:nvPicPr>
            <p:cNvPr id="50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62508" y="1052736"/>
              <a:ext cx="2571768" cy="1053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" name="직사각형 50"/>
            <p:cNvSpPr/>
            <p:nvPr/>
          </p:nvSpPr>
          <p:spPr bwMode="auto">
            <a:xfrm>
              <a:off x="6062508" y="1052736"/>
              <a:ext cx="2571768" cy="1219221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6095846" y="1681390"/>
              <a:ext cx="1797090" cy="340221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78160" y="172299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526162" y="419820"/>
            <a:ext cx="779349" cy="592857"/>
            <a:chOff x="4130626" y="1184377"/>
            <a:chExt cx="779349" cy="592857"/>
          </a:xfrm>
        </p:grpSpPr>
        <p:pic>
          <p:nvPicPr>
            <p:cNvPr id="54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4532707">
              <a:off x="4230287" y="1222289"/>
              <a:ext cx="455284" cy="654605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모서리가 둥근 직사각형 54"/>
            <p:cNvSpPr/>
            <p:nvPr/>
          </p:nvSpPr>
          <p:spPr>
            <a:xfrm>
              <a:off x="4693951" y="1184377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891795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덩어리에서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Intent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로 변신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갈매기형 수장 30"/>
          <p:cNvSpPr/>
          <p:nvPr/>
        </p:nvSpPr>
        <p:spPr bwMode="auto">
          <a:xfrm>
            <a:off x="2854681" y="764704"/>
            <a:ext cx="1162737" cy="288032"/>
          </a:xfrm>
          <a:prstGeom prst="chevron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Serializable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2" name="갈매기형 수장 31"/>
          <p:cNvSpPr/>
          <p:nvPr/>
        </p:nvSpPr>
        <p:spPr bwMode="auto">
          <a:xfrm>
            <a:off x="3935885" y="764704"/>
            <a:ext cx="797627" cy="288032"/>
          </a:xfrm>
          <a:prstGeom prst="chevr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3" name="갈매기형 수장 32"/>
          <p:cNvSpPr/>
          <p:nvPr/>
        </p:nvSpPr>
        <p:spPr bwMode="auto">
          <a:xfrm>
            <a:off x="4644008" y="764704"/>
            <a:ext cx="1068066" cy="288032"/>
          </a:xfrm>
          <a:prstGeom prst="chevron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Parcelable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갈매기형 수장 33"/>
          <p:cNvSpPr/>
          <p:nvPr/>
        </p:nvSpPr>
        <p:spPr bwMode="auto">
          <a:xfrm>
            <a:off x="5625976" y="764704"/>
            <a:ext cx="848097" cy="288032"/>
          </a:xfrm>
          <a:prstGeom prst="chevron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Bundle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5" name="갈매기형 수장 34"/>
          <p:cNvSpPr/>
          <p:nvPr/>
        </p:nvSpPr>
        <p:spPr bwMode="auto">
          <a:xfrm>
            <a:off x="6389490" y="764704"/>
            <a:ext cx="827534" cy="288032"/>
          </a:xfrm>
          <a:prstGeom prst="chevron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Intent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6" name="갈매기형 수장 35"/>
          <p:cNvSpPr/>
          <p:nvPr/>
        </p:nvSpPr>
        <p:spPr bwMode="auto">
          <a:xfrm>
            <a:off x="1603054" y="764704"/>
            <a:ext cx="1332691" cy="288032"/>
          </a:xfrm>
          <a:prstGeom prst="chevro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Primitive </a:t>
            </a:r>
            <a:r>
              <a: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타입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72200" y="692696"/>
            <a:ext cx="936104" cy="432048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85720" y="1340768"/>
            <a:ext cx="8606760" cy="923330"/>
            <a:chOff x="285720" y="1340768"/>
            <a:chExt cx="8606760" cy="923330"/>
          </a:xfrm>
        </p:grpSpPr>
        <p:pic>
          <p:nvPicPr>
            <p:cNvPr id="4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5720" y="1340768"/>
              <a:ext cx="1924050" cy="866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6" name="직사각형 55"/>
            <p:cNvSpPr/>
            <p:nvPr/>
          </p:nvSpPr>
          <p:spPr>
            <a:xfrm>
              <a:off x="285720" y="1340768"/>
              <a:ext cx="1928826" cy="857256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1009626" y="1997998"/>
              <a:ext cx="609625" cy="171466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39752" y="1340768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2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인텐트도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Parcelable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클래스를 상속 받아 구현된 클래스다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228600" indent="-228600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참고로 </a:t>
              </a:r>
              <a:r>
                <a:rPr lang="ko-KR" altLang="en-US" sz="1200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안드로이드는</a:t>
              </a:r>
              <a:r>
                <a:rPr lang="ko-KR" altLang="en-US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프로세스간 통신이 필요한 클래스는 대부분</a:t>
              </a:r>
              <a:endPara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28600" indent="-228600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en-US" altLang="ko-KR" sz="1200" dirty="0" err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Parcelable</a:t>
              </a:r>
              <a:r>
                <a:rPr lang="en-US" altLang="ko-KR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클래스를 상속받아 구현한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23528" y="2420888"/>
            <a:ext cx="4968552" cy="2471102"/>
            <a:chOff x="323528" y="2420888"/>
            <a:chExt cx="4968552" cy="2471102"/>
          </a:xfrm>
        </p:grpSpPr>
        <p:sp>
          <p:nvSpPr>
            <p:cNvPr id="59" name="TextBox 58"/>
            <p:cNvSpPr txBox="1"/>
            <p:nvPr/>
          </p:nvSpPr>
          <p:spPr>
            <a:xfrm>
              <a:off x="323528" y="2420888"/>
              <a:ext cx="49685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■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인텐트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내부에서 사용되는 멤버 변수를 살펴보자</a:t>
              </a:r>
              <a:r>
                <a:rPr lang="en-US" altLang="ko-KR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369" name="Rectangle 1"/>
            <p:cNvSpPr>
              <a:spLocks noChangeArrowheads="1"/>
            </p:cNvSpPr>
            <p:nvPr/>
          </p:nvSpPr>
          <p:spPr bwMode="auto">
            <a:xfrm>
              <a:off x="395536" y="2952998"/>
              <a:ext cx="4320480" cy="193899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String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mAction</a:t>
              </a: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Uri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mData</a:t>
              </a: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String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mType</a:t>
              </a: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String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mPackage</a:t>
              </a: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ComponentName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mComponent</a:t>
              </a: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 err="1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int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mFlags</a:t>
              </a: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HashSet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&lt;String&gt;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mCategories</a:t>
              </a:r>
              <a:endParaRPr kumimoji="1" lang="en-US" altLang="ko-KR" sz="1400" b="0" i="0" u="none" strike="noStrike" cap="none" normalizeH="0" baseline="0" dirty="0">
                <a:ln>
                  <a:noFill/>
                </a:ln>
                <a:solidFill>
                  <a:srgbClr val="0000C0"/>
                </a:solidFill>
                <a:effectLst/>
                <a:latin typeface="Consolas" pitchFamily="49" charset="0"/>
                <a:ea typeface="맑은 고딕" pitchFamily="50" charset="-127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</a:t>
              </a: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private</a:t>
              </a:r>
              <a:r>
                <a:rPr kumimoji="1" lang="en-US" altLang="ko-K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 Bundle </a:t>
              </a:r>
              <a:r>
                <a:rPr kumimoji="1" lang="en-US" altLang="ko-KR" sz="1400" b="0" i="0" u="none" strike="noStrike" cap="none" normalizeH="0" baseline="0" dirty="0" err="1">
                  <a:ln>
                    <a:noFill/>
                  </a:ln>
                  <a:solidFill>
                    <a:srgbClr val="0000C0"/>
                  </a:solidFill>
                  <a:effectLst/>
                  <a:latin typeface="Consolas" pitchFamily="49" charset="0"/>
                  <a:ea typeface="맑은 고딕" pitchFamily="50" charset="-127"/>
                  <a:cs typeface="Consolas" pitchFamily="49" charset="0"/>
                </a:rPr>
                <a:t>mExtras</a:t>
              </a:r>
              <a:endPara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788024" y="292494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인텐트도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Bundle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같이 각종 직렬화 객체를 </a:t>
            </a: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포함시킬 수 있다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바로 내부에 </a:t>
            </a:r>
            <a:r>
              <a:rPr lang="en-US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mExtras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Bundle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객체가 있기 때문이다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67544" y="4581128"/>
            <a:ext cx="2520280" cy="288032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95536" y="5013176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각 변수들은 </a:t>
            </a:r>
            <a:r>
              <a:rPr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클래스 측면에서 특별한 기능을 위해 존재하는 것이 아니며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단지 직렬화된 데이터 덩어리다</a:t>
            </a:r>
            <a:r>
              <a:rPr lang="en-US" altLang="ko-KR" sz="1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앱과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매니저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패키지 매니저 등의 시스템 서비스 간에 약속된 의미 있는</a:t>
            </a:r>
            <a:endParaRPr lang="en-US" altLang="ko-KR" sz="16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정보를 채워 넣으면서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라는 것이 된다</a:t>
            </a:r>
            <a:r>
              <a:rPr lang="en-US" altLang="ko-KR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데이터 덩어리에서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인텐트로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변신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3528" y="764704"/>
            <a:ext cx="496855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의미를 부여하는 여섯 가지 정보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51520" y="5088470"/>
            <a:ext cx="849694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인텐트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정보의 주 목적은 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특정 컴포넌트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에 대한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정보를 넣어서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해당 컴포넌트를 실행하고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실행되는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컴포넌트에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원하는 데이터</a:t>
            </a:r>
            <a:r>
              <a:rPr kumimoji="1" lang="ko-K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전달하는 것이다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kumimoji="1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23528" y="1196752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160" y="40466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28" y="404664"/>
            <a:ext cx="144016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5"/>
          <p:cNvGrpSpPr/>
          <p:nvPr/>
        </p:nvGrpSpPr>
        <p:grpSpPr>
          <a:xfrm>
            <a:off x="539552" y="1438907"/>
            <a:ext cx="7840488" cy="338554"/>
            <a:chOff x="539552" y="1538789"/>
            <a:chExt cx="7840488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5184" y="1538789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9552" y="1548081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24"/>
          <p:cNvGrpSpPr/>
          <p:nvPr/>
        </p:nvGrpSpPr>
        <p:grpSpPr>
          <a:xfrm>
            <a:off x="539552" y="962725"/>
            <a:ext cx="7920880" cy="338554"/>
            <a:chOff x="539552" y="962725"/>
            <a:chExt cx="7920880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962725"/>
              <a:ext cx="7776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명시적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39552" y="972017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26"/>
          <p:cNvGrpSpPr/>
          <p:nvPr/>
        </p:nvGrpSpPr>
        <p:grpSpPr>
          <a:xfrm>
            <a:off x="539552" y="1915089"/>
            <a:ext cx="7840488" cy="338554"/>
            <a:chOff x="539552" y="2132856"/>
            <a:chExt cx="7840488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675184" y="2132856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액션과 카테고리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39552" y="2142148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27"/>
          <p:cNvGrpSpPr/>
          <p:nvPr/>
        </p:nvGrpSpPr>
        <p:grpSpPr>
          <a:xfrm>
            <a:off x="539552" y="2391271"/>
            <a:ext cx="7840488" cy="338554"/>
            <a:chOff x="539552" y="2708920"/>
            <a:chExt cx="7840488" cy="338554"/>
          </a:xfrm>
        </p:grpSpPr>
        <p:sp>
          <p:nvSpPr>
            <p:cNvPr id="18" name="TextBox 17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액션과 데이터 위치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27"/>
          <p:cNvGrpSpPr/>
          <p:nvPr/>
        </p:nvGrpSpPr>
        <p:grpSpPr>
          <a:xfrm>
            <a:off x="539552" y="2867453"/>
            <a:ext cx="7840488" cy="338554"/>
            <a:chOff x="539552" y="2708920"/>
            <a:chExt cx="7840488" cy="338554"/>
          </a:xfrm>
        </p:grpSpPr>
        <p:sp>
          <p:nvSpPr>
            <p:cNvPr id="21" name="TextBox 20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–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액션과 데이터 위치 및 타입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7"/>
          <p:cNvGrpSpPr/>
          <p:nvPr/>
        </p:nvGrpSpPr>
        <p:grpSpPr>
          <a:xfrm>
            <a:off x="539552" y="3343635"/>
            <a:ext cx="7840488" cy="338554"/>
            <a:chOff x="539552" y="2708920"/>
            <a:chExt cx="7840488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컴포넌트 등록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- 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액션과 카테고리로 실행 가능한 암시적 컴포넌트 만들기 </a:t>
              </a: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7"/>
          <p:cNvGrpSpPr/>
          <p:nvPr/>
        </p:nvGrpSpPr>
        <p:grpSpPr>
          <a:xfrm>
            <a:off x="539552" y="3819817"/>
            <a:ext cx="8496944" cy="584775"/>
            <a:chOff x="539552" y="2708920"/>
            <a:chExt cx="8496944" cy="584775"/>
          </a:xfrm>
        </p:grpSpPr>
        <p:sp>
          <p:nvSpPr>
            <p:cNvPr id="27" name="TextBox 26"/>
            <p:cNvSpPr txBox="1"/>
            <p:nvPr/>
          </p:nvSpPr>
          <p:spPr>
            <a:xfrm>
              <a:off x="675184" y="2708920"/>
              <a:ext cx="8361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컴포넌트 등록 </a:t>
              </a:r>
              <a:r>
                <a:rPr lang="en-US" altLang="ko-KR" sz="1600" dirty="0">
                  <a:solidFill>
                    <a:schemeClr val="bg1"/>
                  </a:solidFill>
                  <a:latin typeface="+mn-ea"/>
                </a:rPr>
                <a:t>– </a:t>
              </a:r>
            </a:p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액션과 카테고리 그리고 데이터 위치 및 타입으로 실행 가능한 암시적 컴포넌트 만들기   </a:t>
              </a: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7"/>
          <p:cNvGrpSpPr/>
          <p:nvPr/>
        </p:nvGrpSpPr>
        <p:grpSpPr>
          <a:xfrm>
            <a:off x="539552" y="4542220"/>
            <a:ext cx="7840488" cy="338554"/>
            <a:chOff x="539552" y="2708920"/>
            <a:chExt cx="7840488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암시적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인텐트와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암시적 컴포넌트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필터 </a:t>
              </a:r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매칭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조건 정리</a:t>
              </a: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27"/>
          <p:cNvGrpSpPr/>
          <p:nvPr/>
        </p:nvGrpSpPr>
        <p:grpSpPr>
          <a:xfrm>
            <a:off x="539552" y="6021288"/>
            <a:ext cx="7840488" cy="338554"/>
            <a:chOff x="539552" y="2708920"/>
            <a:chExt cx="7840488" cy="338554"/>
          </a:xfrm>
        </p:grpSpPr>
        <p:sp>
          <p:nvSpPr>
            <p:cNvPr id="33" name="TextBox 32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패키지   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27"/>
          <p:cNvGrpSpPr/>
          <p:nvPr/>
        </p:nvGrpSpPr>
        <p:grpSpPr>
          <a:xfrm>
            <a:off x="539552" y="5494584"/>
            <a:ext cx="7840488" cy="338554"/>
            <a:chOff x="539552" y="2708920"/>
            <a:chExt cx="7840488" cy="338554"/>
          </a:xfrm>
        </p:grpSpPr>
        <p:sp>
          <p:nvSpPr>
            <p:cNvPr id="36" name="TextBox 35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엑스트라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27"/>
          <p:cNvGrpSpPr/>
          <p:nvPr/>
        </p:nvGrpSpPr>
        <p:grpSpPr>
          <a:xfrm>
            <a:off x="539552" y="5013176"/>
            <a:ext cx="7840488" cy="338554"/>
            <a:chOff x="539552" y="2708920"/>
            <a:chExt cx="7840488" cy="338554"/>
          </a:xfrm>
        </p:grpSpPr>
        <p:sp>
          <p:nvSpPr>
            <p:cNvPr id="39" name="TextBox 38"/>
            <p:cNvSpPr txBox="1"/>
            <p:nvPr/>
          </p:nvSpPr>
          <p:spPr>
            <a:xfrm>
              <a:off x="675184" y="2708920"/>
              <a:ext cx="7704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1"/>
                  </a:solidFill>
                  <a:latin typeface="+mn-ea"/>
                </a:rPr>
                <a:t>인텐트</a:t>
              </a:r>
              <a:r>
                <a:rPr lang="ko-KR" altLang="en-US" sz="1600" dirty="0">
                  <a:solidFill>
                    <a:schemeClr val="bg1"/>
                  </a:solidFill>
                  <a:latin typeface="+mn-ea"/>
                </a:rPr>
                <a:t> 플래그</a:t>
              </a: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39552" y="2718212"/>
              <a:ext cx="144016" cy="21602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9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3528" y="764704"/>
            <a:ext cx="856895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이용해서 원하는 컴포넌트를 실행하기 위해서는 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명시적</a:t>
            </a:r>
            <a:r>
              <a:rPr lang="en-US" altLang="ko-KR" sz="1600" b="1" baseline="300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Explicit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 방법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암시적</a:t>
            </a:r>
            <a:r>
              <a:rPr lang="en-US" altLang="ko-KR" sz="1600" b="1" baseline="300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Implicit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 방법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 있다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명시적인 방법을 명시적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인텐트라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하고 암시적인 방법을 암시적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인텐트라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718" y="25649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명시적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인텐트는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실행할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컴포넌트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정확히 명시하는 것을 말한다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그러므로 실행될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컴포넌트명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작성해주어야 한다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764704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1892846" y="1628800"/>
            <a:ext cx="2463130" cy="216024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788024" y="1412776"/>
            <a:ext cx="3888432" cy="432048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5536" y="4797152"/>
            <a:ext cx="8208912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참고로 명시적 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위해 사용된 </a:t>
            </a: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ComponentName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클래스도 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Parcelable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상속받은 직렬화 클래스다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1205612"/>
          <a:ext cx="7920880" cy="2151380"/>
        </p:xfrm>
        <a:graphic>
          <a:graphicData uri="http://schemas.openxmlformats.org/drawingml/2006/table">
            <a:tbl>
              <a:tblPr/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Intent </a:t>
                      </a:r>
                      <a:r>
                        <a:rPr lang="en-US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altLang="ko-KR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Intent();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(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 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intent.setComponent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en-US" sz="11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altLang="ko-KR" sz="110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altLang="ko-KR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intent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1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3528" y="620688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이전 예제에서 사용한 내용을 잠시 살펴보자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3573016"/>
            <a:ext cx="8079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외부 패키지의 </a:t>
            </a:r>
            <a:r>
              <a:rPr kumimoji="1"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액티비티를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실행하기 위해 </a:t>
            </a:r>
            <a:r>
              <a:rPr kumimoji="1"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ComponentName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클래스를 이용하여 실행될 패키지명과 컴포넌트명을 정확히 기록함</a:t>
            </a:r>
            <a:r>
              <a:rPr kumimoji="1"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179512" y="4293096"/>
            <a:ext cx="8712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하지만 외부 패키지에 있는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액티비티를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활성화하기 위해서는 명시적 </a:t>
            </a:r>
            <a:r>
              <a:rPr kumimoji="1"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인텐트를</a:t>
            </a:r>
            <a:r>
              <a:rPr kumimoji="1"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사용하는 경우가 거의 없다</a:t>
            </a: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9552" y="4509120"/>
            <a:ext cx="80797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외부 패키지는 정확한 패키지명과 </a:t>
            </a:r>
            <a:r>
              <a:rPr lang="ko-KR" altLang="ko-KR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컴포넌트명을</a:t>
            </a:r>
            <a:r>
              <a:rPr lang="ko-KR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미리 알고 있는 경우가 드</a:t>
            </a:r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물다</a:t>
            </a:r>
            <a:r>
              <a:rPr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알고 있더라도 해당 단말기에 실행될 </a:t>
            </a:r>
            <a:r>
              <a:rPr kumimoji="1"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앱이</a:t>
            </a:r>
            <a:r>
              <a:rPr kumimoji="1"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설치되어 있지 않을 수도 있다</a:t>
            </a:r>
            <a:r>
              <a:rPr kumimoji="1"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1"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외부 </a:t>
            </a:r>
            <a:r>
              <a:rPr kumimoji="1"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앱들도</a:t>
            </a:r>
            <a:r>
              <a:rPr kumimoji="1"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보안상 자신의 </a:t>
            </a:r>
            <a:r>
              <a:rPr kumimoji="1" lang="ko-KR" altLang="en-US" sz="12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액티비티를</a:t>
            </a:r>
            <a:r>
              <a:rPr kumimoji="1"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외부에 공개하지 않는다</a:t>
            </a:r>
            <a:r>
              <a:rPr kumimoji="1" lang="en-US" altLang="ko-KR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517232"/>
            <a:ext cx="8568952" cy="8309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명시적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패키지 내부의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실행할 때만 사용하는 것이 맞다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외부 패키지의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암시적 </a:t>
            </a:r>
            <a:r>
              <a:rPr lang="ko-KR" altLang="en-US" sz="16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인텐트</a:t>
            </a:r>
            <a:r>
              <a:rPr lang="ko-KR" altLang="en-US" sz="16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사용해야 한다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9552" y="5157192"/>
            <a:ext cx="4824536" cy="216024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0" y="555834"/>
            <a:ext cx="8568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명시적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내부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&gt; 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패키지에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A2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추가한다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66811"/>
              </p:ext>
            </p:extLst>
          </p:nvPr>
        </p:nvGraphicFramePr>
        <p:xfrm>
          <a:off x="179512" y="1399540"/>
          <a:ext cx="5857240" cy="26390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res/layout/activity_a2_layout.xml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1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android:padding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"10dp"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&lt;</a:t>
                      </a:r>
                      <a:r>
                        <a:rPr lang="en-US" sz="11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1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내부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A2 </a:t>
                      </a:r>
                      <a:r>
                        <a:rPr lang="ko-KR" sz="11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액티비티가</a:t>
                      </a:r>
                      <a:r>
                        <a:rPr lang="ko-KR" sz="110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</a:t>
                      </a:r>
                      <a:r>
                        <a:rPr lang="ko-KR" sz="110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실행되었습니다</a:t>
                      </a:r>
                      <a:r>
                        <a:rPr lang="en-US" sz="11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10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1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0948"/>
              </p:ext>
            </p:extLst>
          </p:nvPr>
        </p:nvGraphicFramePr>
        <p:xfrm>
          <a:off x="179512" y="4207852"/>
          <a:ext cx="5857240" cy="2029460"/>
        </p:xfrm>
        <a:graphic>
          <a:graphicData uri="http://schemas.openxmlformats.org/drawingml/2006/table">
            <a:tbl>
              <a:tblPr/>
              <a:tblGrid>
                <a:gridCol w="585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/A2Activity.java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A2Activity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R.layout.</a:t>
                      </a:r>
                      <a:r>
                        <a:rPr lang="en-US" sz="1050" i="1" kern="0" dirty="0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activity_a2_layout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959" y="2119050"/>
            <a:ext cx="2599243" cy="928694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</p:pic>
      <p:grpSp>
        <p:nvGrpSpPr>
          <p:cNvPr id="3" name="그룹 2"/>
          <p:cNvGrpSpPr/>
          <p:nvPr/>
        </p:nvGrpSpPr>
        <p:grpSpPr>
          <a:xfrm>
            <a:off x="4035937" y="154742"/>
            <a:ext cx="5108063" cy="1186026"/>
            <a:chOff x="4035937" y="154742"/>
            <a:chExt cx="5544616" cy="1296144"/>
          </a:xfrm>
        </p:grpSpPr>
        <p:grpSp>
          <p:nvGrpSpPr>
            <p:cNvPr id="52" name="그룹 51"/>
            <p:cNvGrpSpPr/>
            <p:nvPr/>
          </p:nvGrpSpPr>
          <p:grpSpPr>
            <a:xfrm>
              <a:off x="4035937" y="154742"/>
              <a:ext cx="5544616" cy="1296144"/>
              <a:chOff x="3059832" y="1484784"/>
              <a:chExt cx="5544616" cy="1296144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059832" y="1484784"/>
                <a:ext cx="5544616" cy="1296144"/>
              </a:xfrm>
              <a:prstGeom prst="roundRect">
                <a:avLst>
                  <a:gd name="adj" fmla="val 8951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65748" y="1628800"/>
                <a:ext cx="2599243" cy="928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6" name="직사각형 45"/>
              <p:cNvSpPr/>
              <p:nvPr/>
            </p:nvSpPr>
            <p:spPr bwMode="auto">
              <a:xfrm>
                <a:off x="3165748" y="1628801"/>
                <a:ext cx="2586068" cy="947756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210366" y="448650"/>
              <a:ext cx="787450" cy="581026"/>
              <a:chOff x="4234261" y="1778692"/>
              <a:chExt cx="787450" cy="581026"/>
            </a:xfrm>
          </p:grpSpPr>
          <p:pic>
            <p:nvPicPr>
              <p:cNvPr id="50" name="Picture 5" descr="E:\Android Programming\WorkSpace\AndroidBooks\working2\참고 데이터\이미지 모음\손가락 작은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4532707">
                <a:off x="4333922" y="1804773"/>
                <a:ext cx="455284" cy="654605"/>
              </a:xfrm>
              <a:prstGeom prst="rect">
                <a:avLst/>
              </a:prstGeom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1" name="모서리가 둥근 직사각형 50"/>
              <p:cNvSpPr/>
              <p:nvPr/>
            </p:nvSpPr>
            <p:spPr>
              <a:xfrm>
                <a:off x="4805687" y="1778692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1</a:t>
                </a:r>
                <a:endPara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70745" y="298758"/>
              <a:ext cx="2857521" cy="947757"/>
              <a:chOff x="5594640" y="1628800"/>
              <a:chExt cx="2857521" cy="947757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852918" y="1628800"/>
                <a:ext cx="2599243" cy="9286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5" name="직사각형 54"/>
              <p:cNvSpPr/>
              <p:nvPr/>
            </p:nvSpPr>
            <p:spPr bwMode="auto">
              <a:xfrm>
                <a:off x="5861342" y="1628801"/>
                <a:ext cx="2586068" cy="947756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56" name="오른쪽 화살표 55"/>
              <p:cNvSpPr/>
              <p:nvPr/>
            </p:nvSpPr>
            <p:spPr bwMode="auto">
              <a:xfrm>
                <a:off x="5594640" y="2271742"/>
                <a:ext cx="428628" cy="214314"/>
              </a:xfrm>
              <a:prstGeom prst="rightArrow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8166408" y="1700238"/>
                <a:ext cx="216024" cy="216024"/>
              </a:xfrm>
              <a:prstGeom prst="roundRect">
                <a:avLst>
                  <a:gd name="adj" fmla="val 50000"/>
                </a:avLst>
              </a:prstGeom>
              <a:solidFill>
                <a:sysClr val="windowText" lastClr="000000"/>
              </a:solidFill>
              <a:ln w="31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573235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3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228184" y="620688"/>
            <a:ext cx="2664296" cy="1656184"/>
            <a:chOff x="3491880" y="4149080"/>
            <a:chExt cx="2664296" cy="1656184"/>
          </a:xfrm>
        </p:grpSpPr>
        <p:sp>
          <p:nvSpPr>
            <p:cNvPr id="49" name="모서리가 둥근 직사각형 48"/>
            <p:cNvSpPr/>
            <p:nvPr/>
          </p:nvSpPr>
          <p:spPr bwMode="auto">
            <a:xfrm>
              <a:off x="3491880" y="4149080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496490" y="4149080"/>
              <a:ext cx="258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1" name="그룹 98"/>
            <p:cNvGrpSpPr/>
            <p:nvPr/>
          </p:nvGrpSpPr>
          <p:grpSpPr>
            <a:xfrm>
              <a:off x="3607086" y="4509120"/>
              <a:ext cx="2424124" cy="1118755"/>
              <a:chOff x="357158" y="642918"/>
              <a:chExt cx="3137102" cy="1447800"/>
            </a:xfrm>
          </p:grpSpPr>
          <p:pic>
            <p:nvPicPr>
              <p:cNvPr id="5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7158" y="642918"/>
                <a:ext cx="3133725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357158" y="642918"/>
                <a:ext cx="3137102" cy="1437286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323528" y="654596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실행될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먼저 구현한다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45883"/>
              </p:ext>
            </p:extLst>
          </p:nvPr>
        </p:nvGraphicFramePr>
        <p:xfrm>
          <a:off x="539552" y="1191745"/>
          <a:ext cx="5400600" cy="2669540"/>
        </p:xfrm>
        <a:graphic>
          <a:graphicData uri="http://schemas.openxmlformats.org/drawingml/2006/table">
            <a:tbl>
              <a:tblPr/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res/layout/activity_b_layout.xml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 err="1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android:padding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"10dp"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TextView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 </a:t>
                      </a:r>
                      <a:r>
                        <a:rPr lang="ko-KR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액티비티가</a:t>
                      </a:r>
                      <a:r>
                        <a:rPr lang="ko-KR" sz="105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실행되었습니다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 err="1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467544" y="4581128"/>
            <a:ext cx="6552728" cy="1440160"/>
            <a:chOff x="7092280" y="3645024"/>
            <a:chExt cx="2664296" cy="1656184"/>
          </a:xfrm>
        </p:grpSpPr>
        <p:sp>
          <p:nvSpPr>
            <p:cNvPr id="62" name="모서리가 둥근 직사각형 61"/>
            <p:cNvSpPr/>
            <p:nvPr/>
          </p:nvSpPr>
          <p:spPr bwMode="auto">
            <a:xfrm>
              <a:off x="7092280" y="3645024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2280" y="3693790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참고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92280" y="4141879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kern="0" dirty="0">
                  <a:solidFill>
                    <a:srgbClr val="008080"/>
                  </a:solidFill>
                  <a:latin typeface="Consolas"/>
                  <a:ea typeface="맑은 고딕"/>
                  <a:cs typeface="Times New Roman"/>
                </a:rPr>
                <a:t>&lt;</a:t>
              </a:r>
              <a:r>
                <a:rPr lang="en-US" altLang="ko-KR" sz="1050" kern="0" dirty="0">
                  <a:solidFill>
                    <a:srgbClr val="3F7F7F"/>
                  </a:solidFill>
                  <a:latin typeface="Consolas"/>
                  <a:ea typeface="맑은 고딕"/>
                  <a:cs typeface="Times New Roman"/>
                </a:rPr>
                <a:t>activity </a:t>
              </a:r>
              <a:r>
                <a:rPr lang="en-US" altLang="ko-KR" sz="1400" b="1" kern="0" dirty="0" err="1">
                  <a:solidFill>
                    <a:srgbClr val="7F007F"/>
                  </a:solidFill>
                  <a:latin typeface="Consolas"/>
                  <a:ea typeface="맑은 고딕"/>
                  <a:cs typeface="Times New Roman"/>
                </a:rPr>
                <a:t>android:name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Consolas"/>
                  <a:ea typeface="맑은 고딕"/>
                  <a:cs typeface="Times New Roman"/>
                </a:rPr>
                <a:t>=</a:t>
              </a:r>
              <a:r>
                <a:rPr lang="en-US" altLang="ko-KR" sz="14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r>
                <a:rPr lang="en-US" altLang="ko-KR" sz="1400" b="1" i="1" kern="0" dirty="0" err="1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com.superdroid.test.activity.b.BActivity</a:t>
              </a:r>
              <a:r>
                <a:rPr lang="en-US" altLang="ko-KR" sz="14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endParaRPr lang="ko-KR" altLang="ko-KR" sz="1050" kern="100" dirty="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092280" y="4789951"/>
              <a:ext cx="26642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050" kern="0" dirty="0">
                  <a:solidFill>
                    <a:srgbClr val="008080"/>
                  </a:solidFill>
                  <a:latin typeface="Consolas"/>
                  <a:ea typeface="맑은 고딕"/>
                  <a:cs typeface="Times New Roman"/>
                </a:rPr>
                <a:t>&lt;</a:t>
              </a:r>
              <a:r>
                <a:rPr lang="en-US" altLang="ko-KR" sz="1050" kern="0" dirty="0">
                  <a:solidFill>
                    <a:srgbClr val="3F7F7F"/>
                  </a:solidFill>
                  <a:latin typeface="Consolas"/>
                  <a:ea typeface="맑은 고딕"/>
                  <a:cs typeface="Times New Roman"/>
                </a:rPr>
                <a:t>activity </a:t>
              </a:r>
              <a:r>
                <a:rPr lang="en-US" altLang="ko-KR" sz="1400" b="1" kern="0" dirty="0" err="1">
                  <a:solidFill>
                    <a:srgbClr val="7F007F"/>
                  </a:solidFill>
                  <a:latin typeface="Consolas"/>
                  <a:ea typeface="맑은 고딕"/>
                  <a:cs typeface="Times New Roman"/>
                </a:rPr>
                <a:t>android:name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Consolas"/>
                  <a:ea typeface="맑은 고딕"/>
                  <a:cs typeface="Times New Roman"/>
                </a:rPr>
                <a:t>=</a:t>
              </a:r>
              <a:r>
                <a:rPr lang="en-US" altLang="ko-KR" sz="14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“.</a:t>
              </a:r>
              <a:r>
                <a:rPr lang="en-US" altLang="ko-KR" sz="1400" b="1" i="1" kern="0" dirty="0" err="1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BActivity</a:t>
              </a:r>
              <a:r>
                <a:rPr lang="en-US" altLang="ko-KR" sz="1400" b="1" i="1" kern="0" dirty="0">
                  <a:solidFill>
                    <a:srgbClr val="2A00FF"/>
                  </a:solidFill>
                  <a:latin typeface="Consolas"/>
                  <a:ea typeface="맑은 고딕"/>
                  <a:cs typeface="Times New Roman"/>
                </a:rPr>
                <a:t>"</a:t>
              </a:r>
              <a:endParaRPr lang="ko-KR" altLang="ko-KR" sz="1050" kern="100" dirty="0"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092280" y="4473345"/>
              <a:ext cx="2664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200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다음과 같이 </a:t>
              </a:r>
              <a:r>
                <a:rPr lang="ko-KR" altLang="en-US" sz="1200" kern="100" dirty="0" err="1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패키지명을</a:t>
              </a:r>
              <a:r>
                <a:rPr lang="ko-KR" altLang="en-US" sz="1200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 생략하고 사용할 수 있다</a:t>
              </a:r>
              <a:r>
                <a:rPr lang="en-US" altLang="ko-KR" sz="1200" kern="100" dirty="0">
                  <a:solidFill>
                    <a:schemeClr val="bg1"/>
                  </a:solidFill>
                  <a:latin typeface="맑은 고딕"/>
                  <a:ea typeface="맑은 고딕"/>
                  <a:cs typeface="Times New Roman"/>
                </a:rPr>
                <a:t>.</a:t>
              </a:r>
              <a:endParaRPr lang="ko-KR" altLang="ko-KR" sz="1200" kern="100" dirty="0">
                <a:solidFill>
                  <a:schemeClr val="bg1"/>
                </a:solidFill>
                <a:latin typeface="맑은 고딕"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069752"/>
      </p:ext>
    </p:extLst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3528" y="54868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Activity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외에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A2 Activity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AndroidManifest.xml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에 등록한다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&gt;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컴포넌트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(Activity, Service,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BroadcastReceiver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ContentProivder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추가되면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AndroidManifest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파일에 등록해야 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12099"/>
              </p:ext>
            </p:extLst>
          </p:nvPr>
        </p:nvGraphicFramePr>
        <p:xfrm>
          <a:off x="2555776" y="1268760"/>
          <a:ext cx="6011627" cy="5358412"/>
        </p:xfrm>
        <a:graphic>
          <a:graphicData uri="http://schemas.openxmlformats.org/drawingml/2006/table">
            <a:tbl>
              <a:tblPr/>
              <a:tblGrid>
                <a:gridCol w="6011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encoding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"utf-8"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?&gt;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package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com.superdroid.test.activity.a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android:versionCode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android:versionName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uses-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sdk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android:minSdkVersion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android:targetSdkVersion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"16"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android:allowBackup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android:icon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drawable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ic_launcher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"@style/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AppTheme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com.superdroid.test.activity.a.AActivity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android.intent.action.MAIN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android.intent.category.LAUNCHER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&lt;!--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호출될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내부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액티비티를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하나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Consolas"/>
                        </a:rPr>
                        <a:t>추가한다</a:t>
                      </a:r>
                      <a:r>
                        <a:rPr lang="en-US" sz="1050" kern="0" dirty="0">
                          <a:solidFill>
                            <a:srgbClr val="3F5FB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 --&gt;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4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&lt;activity</a:t>
                      </a:r>
                      <a:r>
                        <a:rPr lang="en-US" sz="14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".A2Activity"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"A2 Activity"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</a:t>
                      </a:r>
                      <a:r>
                        <a:rPr lang="en-US" sz="1100" b="1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android:exported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"false"</a:t>
                      </a:r>
                      <a:r>
                        <a:rPr lang="en-US" sz="14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2216" marR="92216" marT="92216" marB="9221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3203848" y="5229200"/>
            <a:ext cx="3672408" cy="864096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67311"/>
      </p:ext>
    </p:extLst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3528" y="548680"/>
            <a:ext cx="8568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패키지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A1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액티비티에서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A2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실행한다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26432"/>
              </p:ext>
            </p:extLst>
          </p:nvPr>
        </p:nvGraphicFramePr>
        <p:xfrm>
          <a:off x="395536" y="908720"/>
          <a:ext cx="6984776" cy="5253804"/>
        </p:xfrm>
        <a:graphic>
          <a:graphicData uri="http://schemas.openxmlformats.org/drawingml/2006/table">
            <a:tbl>
              <a:tblPr/>
              <a:tblGrid>
                <a:gridCol w="698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super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setContentView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R.layout.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activity_a_layout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첫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번째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방법</a:t>
                      </a:r>
                      <a:endParaRPr lang="en-US" altLang="ko-KR" sz="1050" kern="0" dirty="0">
                        <a:solidFill>
                          <a:srgbClr val="3F7F5F"/>
                        </a:solidFill>
                        <a:latin typeface="Consolas"/>
                        <a:ea typeface="맑은 고딕"/>
                        <a:cs typeface="Consolas"/>
                      </a:endParaRPr>
                    </a:p>
                    <a:p>
                      <a:pPr indent="508000" algn="l" latinLnBrk="0">
                        <a:spcAft>
                          <a:spcPts val="0"/>
                        </a:spcAft>
                      </a:pPr>
                      <a:r>
                        <a:rPr lang="en-US" alt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alt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/*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Intent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Intent();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(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"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com.superdroid.test.activity.a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",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   "com.superdroid.test.activity.a.A2Activity" );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intent.setComponent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intent ); </a:t>
                      </a:r>
                      <a:r>
                        <a:rPr lang="en-US" alt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*/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번째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방법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Intent</a:t>
                      </a:r>
                      <a:r>
                        <a:rPr lang="en-US" sz="120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baseline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20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altLang="ko-KR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altLang="ko-KR" sz="105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Intent( </a:t>
                      </a:r>
                      <a:r>
                        <a:rPr lang="en-US" altLang="ko-KR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this</a:t>
                      </a:r>
                      <a:r>
                        <a:rPr lang="en-US" altLang="ko-KR" sz="105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A2Activity.</a:t>
                      </a:r>
                      <a:r>
                        <a:rPr lang="en-US" altLang="ko-KR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altLang="ko-KR" sz="105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altLang="ko-KR" sz="120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5632" marR="85632" marT="85632" marB="856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971600" y="3068960"/>
            <a:ext cx="5328592" cy="1682026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71600" y="4797152"/>
            <a:ext cx="5328592" cy="996040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5816275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사실 같은 방법이다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내부적으로 첫 번째 방법을 사용하기 때문이다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82184"/>
      </p:ext>
    </p:extLst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672962" cy="3456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Intent Constructors 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4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0" y="4446776"/>
            <a:ext cx="4085714" cy="13904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20" y="5805264"/>
            <a:ext cx="8568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Activity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클래스가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클래스를 상속받기 때문에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객체 대신에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Activity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객체를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인자의 전달이 가능함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2710" y="3308837"/>
            <a:ext cx="4639330" cy="480203"/>
          </a:xfrm>
          <a:prstGeom prst="roundRect">
            <a:avLst>
              <a:gd name="adj" fmla="val 662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1760" y="3332914"/>
            <a:ext cx="864096" cy="216024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2568899"/>
            <a:ext cx="2592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실행될 컴포넌트의 클래스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구부러진 연결선 14"/>
          <p:cNvCxnSpPr>
            <a:stCxn id="13" idx="3"/>
            <a:endCxn id="14" idx="1"/>
          </p:cNvCxnSpPr>
          <p:nvPr/>
        </p:nvCxnSpPr>
        <p:spPr>
          <a:xfrm flipV="1">
            <a:off x="3275856" y="2776648"/>
            <a:ext cx="792088" cy="66427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97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06443"/>
              </p:ext>
            </p:extLst>
          </p:nvPr>
        </p:nvGraphicFramePr>
        <p:xfrm>
          <a:off x="323528" y="1287051"/>
          <a:ext cx="6192688" cy="3431540"/>
        </p:xfrm>
        <a:graphic>
          <a:graphicData uri="http://schemas.openxmlformats.org/drawingml/2006/table">
            <a:tbl>
              <a:tblPr/>
              <a:tblGrid>
                <a:gridCol w="619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alt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…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android:allowBackup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android:icon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drawable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ic_launcher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"@style/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AppTheme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android.intent.action.MAIN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1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1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android.intent.category.LAUNCHER</a:t>
                      </a:r>
                      <a:r>
                        <a:rPr lang="en-US" sz="11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100" b="1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1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b="1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200" b="1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1115616" y="3284984"/>
            <a:ext cx="5040560" cy="1099865"/>
            <a:chOff x="1187624" y="3140968"/>
            <a:chExt cx="5040560" cy="1099865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187624" y="3140968"/>
              <a:ext cx="5040560" cy="792088"/>
            </a:xfrm>
            <a:prstGeom prst="roundRect">
              <a:avLst>
                <a:gd name="adj" fmla="val 18179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99792" y="3933056"/>
              <a:ext cx="35283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암시적 컴포넌트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23528" y="76470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컴포넌트의 공개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비공개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명시적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46139"/>
              </p:ext>
            </p:extLst>
          </p:nvPr>
        </p:nvGraphicFramePr>
        <p:xfrm>
          <a:off x="323528" y="1287051"/>
          <a:ext cx="6192688" cy="3172460"/>
        </p:xfrm>
        <a:graphic>
          <a:graphicData uri="http://schemas.openxmlformats.org/drawingml/2006/table">
            <a:tbl>
              <a:tblPr/>
              <a:tblGrid>
                <a:gridCol w="619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altLang="ko-KR" sz="1000" kern="10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…</a:t>
                      </a:r>
                      <a:endParaRPr lang="ko-KR" sz="10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android:allowBackup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android:icon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drawable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ic_launcher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"@style/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AppTheme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2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0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0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0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0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0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149524" y="3087484"/>
            <a:ext cx="3097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7F007F"/>
                </a:solidFill>
                <a:highlight>
                  <a:srgbClr val="E8F2FE"/>
                </a:highlight>
                <a:latin typeface="Consolas"/>
              </a:rPr>
              <a:t>android:exported</a:t>
            </a:r>
            <a:r>
              <a:rPr lang="en-US" altLang="ko-KR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"true"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657932" y="1710100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명시적 컴포넌트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기본적으로 외부에 공개되지 않는다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              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즉 외부에서 실행할 수 없다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618716" y="3806255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해당 값을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로 설정하면 외부에 공개되고 외부 실행이</a:t>
            </a:r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ko-KR" altLang="en-US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된다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3528" y="5247491"/>
            <a:ext cx="8568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exported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속성의 기본 값은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false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기본으로 </a:t>
            </a:r>
            <a:r>
              <a:rPr lang="ko-KR" altLang="en-US" sz="1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액티비티는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외부에 공개되지 않는다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그런데 암시적 컴포넌트는 자동으로 이 값이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그 이유는 암시적 컴포넌트의 경우</a:t>
            </a:r>
            <a:endParaRPr lang="en-US" altLang="ko-KR" sz="1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외부에 공개 목적으로 등록된 컴포넌트기 때문이다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764704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컴포넌트의 공개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비공개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구부러진 연결선 18"/>
          <p:cNvCxnSpPr>
            <a:endCxn id="28" idx="0"/>
          </p:cNvCxnSpPr>
          <p:nvPr/>
        </p:nvCxnSpPr>
        <p:spPr>
          <a:xfrm>
            <a:off x="4067944" y="3272150"/>
            <a:ext cx="2215068" cy="534105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043608" y="2722217"/>
            <a:ext cx="5040560" cy="1161420"/>
            <a:chOff x="1187624" y="3140968"/>
            <a:chExt cx="5040560" cy="116142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7624" y="3140968"/>
              <a:ext cx="5040560" cy="792088"/>
            </a:xfrm>
            <a:prstGeom prst="roundRect">
              <a:avLst>
                <a:gd name="adj" fmla="val 18179"/>
              </a:avLst>
            </a:prstGeom>
            <a:solidFill>
              <a:srgbClr val="FF0000">
                <a:alpha val="30000"/>
              </a:srgbClr>
            </a:solidFill>
            <a:ln w="19050" cap="flat" cmpd="sng" algn="ctr">
              <a:noFill/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699792" y="3933056"/>
              <a:ext cx="35283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ko-KR" altLang="en-US" dirty="0"/>
            </a:p>
          </p:txBody>
        </p:sp>
      </p:grpSp>
      <p:cxnSp>
        <p:nvCxnSpPr>
          <p:cNvPr id="26" name="구부러진 연결선 25"/>
          <p:cNvCxnSpPr>
            <a:stCxn id="22" idx="0"/>
            <a:endCxn id="27" idx="2"/>
          </p:cNvCxnSpPr>
          <p:nvPr/>
        </p:nvCxnSpPr>
        <p:spPr>
          <a:xfrm rot="5400000" flipH="1" flipV="1">
            <a:off x="4698610" y="1098599"/>
            <a:ext cx="488897" cy="27583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112198"/>
      </p:ext>
    </p:extLst>
  </p:cSld>
  <p:clrMapOvr>
    <a:masterClrMapping/>
  </p:clrMapOvr>
  <p:transition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3766010"/>
            <a:ext cx="856895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인텐트를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한국어로 번역하면 ‘의도’라고 해석할 수 있으며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암시적</a:t>
            </a:r>
            <a:r>
              <a:rPr lang="en-US" altLang="ko-KR" sz="1400" b="1" baseline="30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Implicit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가장 부합되는 의미이기도 하다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이는 명시적 인텐트트와 달리 암시적 인텐트는 어떤 ‘의도’만으로 원하는 </a:t>
            </a:r>
            <a:endParaRPr lang="en-US" altLang="ko-KR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컴포넌트를 실행할 수 있기 때문이다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764704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371153" y="1954931"/>
            <a:ext cx="8352928" cy="1051545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4" name="Picture 2" descr="android implicit intent web chromeì ëí ì´ë¯¸ì§ ê²ìê²°ê³¼">
            <a:extLst>
              <a:ext uri="{FF2B5EF4-FFF2-40B4-BE49-F238E27FC236}">
                <a16:creationId xmlns:a16="http://schemas.microsoft.com/office/drawing/2014/main" id="{31219BD5-0342-4F47-8DD7-C3973D21D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8817"/>
            <a:ext cx="2088232" cy="371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AutoShape 34"/>
          <p:cNvSpPr>
            <a:spLocks noChangeArrowheads="1"/>
          </p:cNvSpPr>
          <p:nvPr/>
        </p:nvSpPr>
        <p:spPr bwMode="auto">
          <a:xfrm>
            <a:off x="3212968" y="5036322"/>
            <a:ext cx="2143140" cy="12241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12968" y="5036322"/>
            <a:ext cx="214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D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12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34"/>
          <p:cNvSpPr>
            <a:spLocks noChangeArrowheads="1"/>
          </p:cNvSpPr>
          <p:nvPr/>
        </p:nvSpPr>
        <p:spPr bwMode="auto">
          <a:xfrm>
            <a:off x="3262808" y="5324355"/>
            <a:ext cx="2043459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텍스트를 보여줌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34"/>
          <p:cNvSpPr>
            <a:spLocks noChangeArrowheads="1"/>
          </p:cNvSpPr>
          <p:nvPr/>
        </p:nvSpPr>
        <p:spPr bwMode="auto">
          <a:xfrm>
            <a:off x="3212968" y="2808064"/>
            <a:ext cx="2143140" cy="7200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12968" y="2808064"/>
            <a:ext cx="214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12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34"/>
          <p:cNvSpPr>
            <a:spLocks noChangeArrowheads="1"/>
          </p:cNvSpPr>
          <p:nvPr/>
        </p:nvSpPr>
        <p:spPr bwMode="auto">
          <a:xfrm>
            <a:off x="3262808" y="3096097"/>
            <a:ext cx="2043459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음악을 재생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AutoShape 34"/>
          <p:cNvSpPr>
            <a:spLocks noChangeArrowheads="1"/>
          </p:cNvSpPr>
          <p:nvPr/>
        </p:nvSpPr>
        <p:spPr bwMode="auto">
          <a:xfrm>
            <a:off x="3212968" y="3672160"/>
            <a:ext cx="2143140" cy="12241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12968" y="3672160"/>
            <a:ext cx="2143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12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AutoShape 34"/>
          <p:cNvSpPr>
            <a:spLocks noChangeArrowheads="1"/>
          </p:cNvSpPr>
          <p:nvPr/>
        </p:nvSpPr>
        <p:spPr bwMode="auto">
          <a:xfrm>
            <a:off x="3262808" y="3960193"/>
            <a:ext cx="2043459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메일을 보냄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AutoShape 34"/>
          <p:cNvSpPr>
            <a:spLocks noChangeArrowheads="1"/>
          </p:cNvSpPr>
          <p:nvPr/>
        </p:nvSpPr>
        <p:spPr bwMode="auto">
          <a:xfrm>
            <a:off x="3262808" y="4392240"/>
            <a:ext cx="2043459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계산기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AutoShape 34"/>
          <p:cNvSpPr>
            <a:spLocks noChangeArrowheads="1"/>
          </p:cNvSpPr>
          <p:nvPr/>
        </p:nvSpPr>
        <p:spPr bwMode="auto">
          <a:xfrm>
            <a:off x="179512" y="1871960"/>
            <a:ext cx="1533258" cy="30627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572" y="1892480"/>
            <a:ext cx="15001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2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1200" b="1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rot="5400000">
            <a:off x="1247628" y="4558295"/>
            <a:ext cx="3500462" cy="1588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</a:ln>
          <a:effectLst/>
        </p:spPr>
      </p:cxnSp>
      <p:grpSp>
        <p:nvGrpSpPr>
          <p:cNvPr id="72" name="그룹 71"/>
          <p:cNvGrpSpPr/>
          <p:nvPr/>
        </p:nvGrpSpPr>
        <p:grpSpPr>
          <a:xfrm>
            <a:off x="251520" y="2136622"/>
            <a:ext cx="2293426" cy="864096"/>
            <a:chOff x="674448" y="1101374"/>
            <a:chExt cx="2293426" cy="864096"/>
          </a:xfrm>
        </p:grpSpPr>
        <p:sp>
          <p:nvSpPr>
            <p:cNvPr id="58" name="모서리가 둥근 사각형 설명선 57"/>
            <p:cNvSpPr/>
            <p:nvPr/>
          </p:nvSpPr>
          <p:spPr bwMode="auto">
            <a:xfrm>
              <a:off x="1610552" y="1245390"/>
              <a:ext cx="1357322" cy="285752"/>
            </a:xfrm>
            <a:prstGeom prst="wedgeRoundRectCallout">
              <a:avLst>
                <a:gd name="adj1" fmla="val -62424"/>
                <a:gd name="adj2" fmla="val -17499"/>
                <a:gd name="adj3" fmla="val 16667"/>
              </a:avLst>
            </a:prstGeom>
            <a:solidFill>
              <a:sysClr val="window" lastClr="FFFFFF">
                <a:lumMod val="95000"/>
              </a:sysClr>
            </a:solidFill>
            <a:ln w="3175">
              <a:solidFill>
                <a:sysClr val="windowText" lastClr="000000">
                  <a:lumMod val="50000"/>
                  <a:lumOff val="50000"/>
                </a:sysClr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웹페이지를 보여줘</a:t>
              </a:r>
              <a:r>
                <a:rPr kumimoji="1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!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pic>
          <p:nvPicPr>
            <p:cNvPr id="65" name="Picture 2" descr="E:\Android Programming\WorkSpace\AndroidBooks\working2\참고 데이터\인물 아이콘\7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4448" y="1101374"/>
              <a:ext cx="720080" cy="720080"/>
            </a:xfrm>
            <a:prstGeom prst="rect">
              <a:avLst/>
            </a:prstGeom>
            <a:noFill/>
          </p:spPr>
        </p:pic>
        <p:pic>
          <p:nvPicPr>
            <p:cNvPr id="66" name="Picture 2" descr="E:\Android Programming\WorkSpace\AndroidBooks\working2\참고 데이터\인물 아이콘\8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22520" y="1605430"/>
              <a:ext cx="635071" cy="360040"/>
            </a:xfrm>
            <a:prstGeom prst="rect">
              <a:avLst/>
            </a:prstGeom>
            <a:noFill/>
          </p:spPr>
        </p:pic>
      </p:grpSp>
      <p:grpSp>
        <p:nvGrpSpPr>
          <p:cNvPr id="73" name="그룹 72"/>
          <p:cNvGrpSpPr/>
          <p:nvPr/>
        </p:nvGrpSpPr>
        <p:grpSpPr>
          <a:xfrm>
            <a:off x="251520" y="2943530"/>
            <a:ext cx="1889878" cy="1071570"/>
            <a:chOff x="674448" y="1908282"/>
            <a:chExt cx="1889878" cy="1071570"/>
          </a:xfrm>
        </p:grpSpPr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1032939" y="1908282"/>
              <a:ext cx="646331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2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인텐트</a:t>
              </a:r>
              <a:endParaRPr lang="en-US" altLang="ko-KR" sz="12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 bwMode="auto">
            <a:xfrm>
              <a:off x="1278442" y="2622662"/>
              <a:ext cx="1285884" cy="35719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액티비티</a:t>
              </a: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 매니저</a:t>
              </a:r>
            </a:p>
          </p:txBody>
        </p:sp>
        <p:cxnSp>
          <p:nvCxnSpPr>
            <p:cNvPr id="61" name="Shape 60"/>
            <p:cNvCxnSpPr>
              <a:endCxn id="59" idx="1"/>
            </p:cNvCxnSpPr>
            <p:nvPr/>
          </p:nvCxnSpPr>
          <p:spPr>
            <a:xfrm rot="16200000" flipH="1">
              <a:off x="773818" y="2296632"/>
              <a:ext cx="615263" cy="393985"/>
            </a:xfrm>
            <a:prstGeom prst="curvedConnector2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pic>
          <p:nvPicPr>
            <p:cNvPr id="67" name="Picture 4" descr="C:\Users\superdroid\Desktop\이미지 모음\우편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4448" y="1919340"/>
              <a:ext cx="455987" cy="285752"/>
            </a:xfrm>
            <a:prstGeom prst="rect">
              <a:avLst/>
            </a:prstGeom>
            <a:noFill/>
          </p:spPr>
        </p:pic>
        <p:sp>
          <p:nvSpPr>
            <p:cNvPr id="68" name="모서리가 둥근 직사각형 67"/>
            <p:cNvSpPr/>
            <p:nvPr/>
          </p:nvSpPr>
          <p:spPr>
            <a:xfrm>
              <a:off x="818464" y="2325510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2122019" y="4164356"/>
            <a:ext cx="1121410" cy="1810712"/>
            <a:chOff x="2141398" y="3189606"/>
            <a:chExt cx="1121410" cy="1810712"/>
          </a:xfrm>
        </p:grpSpPr>
        <p:cxnSp>
          <p:nvCxnSpPr>
            <p:cNvPr id="62" name="Shape 139"/>
            <p:cNvCxnSpPr>
              <a:stCxn id="59" idx="3"/>
            </p:cNvCxnSpPr>
            <p:nvPr/>
          </p:nvCxnSpPr>
          <p:spPr>
            <a:xfrm>
              <a:off x="2141398" y="3836505"/>
              <a:ext cx="1121410" cy="1163813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tailEnd type="arrow"/>
            </a:ln>
            <a:effectLst/>
          </p:spPr>
        </p:cxnSp>
        <p:sp>
          <p:nvSpPr>
            <p:cNvPr id="69" name="모서리가 둥근 직사각형 68"/>
            <p:cNvSpPr/>
            <p:nvPr/>
          </p:nvSpPr>
          <p:spPr>
            <a:xfrm>
              <a:off x="2997754" y="3189606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691680" y="4015894"/>
            <a:ext cx="216024" cy="571504"/>
            <a:chOff x="2114608" y="2980646"/>
            <a:chExt cx="216024" cy="571504"/>
          </a:xfrm>
        </p:grpSpPr>
        <p:cxnSp>
          <p:nvCxnSpPr>
            <p:cNvPr id="57" name="꺾인 연결선 56"/>
            <p:cNvCxnSpPr/>
            <p:nvPr/>
          </p:nvCxnSpPr>
          <p:spPr>
            <a:xfrm rot="5400000">
              <a:off x="1938170" y="3265604"/>
              <a:ext cx="571504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arrow" w="med" len="med"/>
              <a:tailEnd type="none" w="med" len="med"/>
            </a:ln>
            <a:effectLst/>
          </p:spPr>
        </p:cxnSp>
        <p:sp>
          <p:nvSpPr>
            <p:cNvPr id="70" name="모서리가 둥근 직사각형 69"/>
            <p:cNvSpPr/>
            <p:nvPr/>
          </p:nvSpPr>
          <p:spPr>
            <a:xfrm>
              <a:off x="2114608" y="316082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55514" y="4015894"/>
            <a:ext cx="1285884" cy="927900"/>
            <a:chOff x="1278442" y="2980646"/>
            <a:chExt cx="1285884" cy="927900"/>
          </a:xfrm>
        </p:grpSpPr>
        <p:sp>
          <p:nvSpPr>
            <p:cNvPr id="60" name="모서리가 둥근 직사각형 59"/>
            <p:cNvSpPr/>
            <p:nvPr/>
          </p:nvSpPr>
          <p:spPr bwMode="auto">
            <a:xfrm>
              <a:off x="1278442" y="3551356"/>
              <a:ext cx="1285884" cy="35719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패키지 매니저</a:t>
              </a:r>
            </a:p>
          </p:txBody>
        </p:sp>
        <p:cxnSp>
          <p:nvCxnSpPr>
            <p:cNvPr id="64" name="꺾인 연결선 63"/>
            <p:cNvCxnSpPr/>
            <p:nvPr/>
          </p:nvCxnSpPr>
          <p:spPr>
            <a:xfrm rot="5400000">
              <a:off x="1374008" y="3265604"/>
              <a:ext cx="571504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71" name="모서리가 둥근 직사각형 70"/>
            <p:cNvSpPr/>
            <p:nvPr/>
          </p:nvSpPr>
          <p:spPr>
            <a:xfrm>
              <a:off x="1538544" y="3160828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AutoShape 34"/>
          <p:cNvSpPr>
            <a:spLocks noChangeArrowheads="1"/>
          </p:cNvSpPr>
          <p:nvPr/>
        </p:nvSpPr>
        <p:spPr bwMode="auto">
          <a:xfrm>
            <a:off x="3262808" y="5760392"/>
            <a:ext cx="2043459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웹페이지를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보여줌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AutoShape 34"/>
          <p:cNvSpPr>
            <a:spLocks noChangeArrowheads="1"/>
          </p:cNvSpPr>
          <p:nvPr/>
        </p:nvSpPr>
        <p:spPr bwMode="auto">
          <a:xfrm>
            <a:off x="3265926" y="5760392"/>
            <a:ext cx="2043459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웹페이지를 보여줌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2710" y="603679"/>
            <a:ext cx="85689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예를 들어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 내에서 웹 페이지를 보여주는 기능이 필요하지만 해당하는 기능이 없을 수 있다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그렇다면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웹 페이지를 보여줘야 하는 의도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요청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인텐트에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담아 보내면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매니저는 그 기능을 가지는 컴포넌트를 찾아서 실행함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"/>
          <p:cNvSpPr>
            <a:spLocks noChangeArrowheads="1"/>
          </p:cNvSpPr>
          <p:nvPr/>
        </p:nvSpPr>
        <p:spPr bwMode="auto">
          <a:xfrm>
            <a:off x="5620599" y="1652203"/>
            <a:ext cx="346523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웹 페이지를 보여 달라는 의도를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인텐트에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담아 </a:t>
            </a:r>
            <a:r>
              <a:rPr kumimoji="1"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startActivity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를 한다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액티비티는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패키지 매니저에게 실행시켜줄 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패키지 정보를 요청함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패키지 매니저는 설치된 앱 정보를 검색해서 </a:t>
            </a:r>
            <a:endParaRPr kumimoji="1" lang="en-US" altLang="ko-KR" sz="1200" b="1" baseline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baseline="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매니저에게 </a:t>
            </a:r>
            <a:r>
              <a:rPr kumimoji="1" lang="ko-KR" altLang="en-US" sz="12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패키지 정보를 전달함</a:t>
            </a:r>
            <a:r>
              <a:rPr kumimoji="1" lang="en-US" altLang="ko-KR" sz="1200" b="1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매니저는 전달받은 정보를 통해 </a:t>
            </a: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원하는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액티비티를</a:t>
            </a:r>
            <a:r>
              <a:rPr kumimoji="1" lang="ko-KR" altLang="en-US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실행함</a:t>
            </a:r>
            <a:r>
              <a:rPr kumimoji="1"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442492" y="2006916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442492" y="2510972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442492" y="3030909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442492" y="3615444"/>
            <a:ext cx="216024" cy="216024"/>
          </a:xfrm>
          <a:prstGeom prst="roundRect">
            <a:avLst>
              <a:gd name="adj" fmla="val 50000"/>
            </a:avLst>
          </a:prstGeom>
          <a:solidFill>
            <a:sysClr val="windowText" lastClr="000000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1"/>
          <p:cNvSpPr>
            <a:spLocks noChangeArrowheads="1"/>
          </p:cNvSpPr>
          <p:nvPr/>
        </p:nvSpPr>
        <p:spPr bwMode="auto">
          <a:xfrm>
            <a:off x="5370231" y="3966155"/>
            <a:ext cx="36816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참고로</a:t>
            </a:r>
            <a:r>
              <a:rPr kumimoji="1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, </a:t>
            </a:r>
            <a:r>
              <a:rPr kumimoji="1"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패키지 매니저는 모든 설치된 앱의 정보를 관리한다</a:t>
            </a:r>
            <a:r>
              <a:rPr kumimoji="1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kumimoji="1"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 정보를 앱의 </a:t>
            </a:r>
            <a:r>
              <a:rPr kumimoji="1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AndroidManifest.xml</a:t>
            </a:r>
            <a:r>
              <a:rPr kumimoji="1" lang="ko-KR" altLang="en-US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을 통해 수집한다</a:t>
            </a:r>
            <a:r>
              <a:rPr kumimoji="1" lang="en-US" altLang="ko-KR" sz="1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3528" y="764704"/>
            <a:ext cx="8568952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의도 정보는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인텐트의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네 가지 정보를 통해 설정한다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1340768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/>
                <a:ea typeface="맑은 고딕"/>
              </a:rPr>
              <a:t>①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액션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동작을 설명하는 미리 정의된 문자열을 말한다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SMS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발송한다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메일을 보낸다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전화를 건다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이미지를 본다 등이 될 수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204864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/>
                <a:ea typeface="맑은 고딕"/>
              </a:rPr>
              <a:t>②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카테고리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액티비티의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분류에 해당한다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 해당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액티비티가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홈의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아이콘을 눌렀을 때 실행되는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액티비티라면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android.intent.category.LAUNCHER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따라서 대부분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앱은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android.intent.category.LAUNCHER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카테고리를 가진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하나가 존재한다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하나 더 예를 들자면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안드로이드의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기본 내장 </a:t>
            </a:r>
            <a:r>
              <a:rPr lang="ko-KR" altLang="en-US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앱인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계산기의 컴포넌트는 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</a:t>
            </a:r>
            <a:r>
              <a:rPr lang="en-US" altLang="ko-KR" sz="1400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android.intent.category.APP_CALCULATOR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 한다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4293096"/>
            <a:ext cx="85689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③ 데이터 위치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실행될 컴포넌트가 특정 데이터를 필요로 한다면 추가될 수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 액션이 음악을 재생한다면 데이터는 음악 파일의 경로가 될 수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5157192"/>
            <a:ext cx="8568952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/>
                <a:ea typeface="맑은 고딕"/>
              </a:rPr>
              <a:t>④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데이터 타입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③번의 데이터 타입을 정의할 수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예를 들어 데이터가 음악 파일의 주소를 넘겨준다면 타입은 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MP3, WAV, MOV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등과 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</a:t>
            </a:r>
            <a:r>
              <a:rPr lang="ko-KR" altLang="en-US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같이 음악 파일의 다양한 포맷을 추가할 수 있다</a:t>
            </a:r>
            <a:r>
              <a:rPr lang="en-US" altLang="ko-KR" sz="14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3528" y="736129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352103" y="1907307"/>
            <a:ext cx="4334197" cy="528811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카테고리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6726" y="738448"/>
            <a:ext cx="8568952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액션과 카테고리를 이용하여 외부 계산기 컴포넌트를 실행해보자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85316"/>
              </p:ext>
            </p:extLst>
          </p:nvPr>
        </p:nvGraphicFramePr>
        <p:xfrm>
          <a:off x="580742" y="1255336"/>
          <a:ext cx="7848872" cy="2893744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374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chemeClr val="bg1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 </a:t>
                      </a:r>
                      <a:r>
                        <a:rPr lang="en-US" altLang="ko-KR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altLang="ko-KR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new Intent();</a:t>
                      </a: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단말기에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설치된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앱을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실행했을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때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가장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첫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번째로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실행되는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보여달라는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  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액션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ACTION_MAIN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endParaRPr lang="en-US" sz="1100" kern="0" dirty="0">
                        <a:solidFill>
                          <a:srgbClr val="3F7F5F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안드로이드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앱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중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맵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카테고리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intent.addCategory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CATEGORY_APP_MAP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400" b="1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alt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3.</a:t>
                      </a:r>
                      <a:r>
                        <a:rPr lang="ko-KR" alt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alt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지도 기능을 가지는 액티비티의 실행을 요청한다</a:t>
                      </a:r>
                      <a:r>
                        <a:rPr lang="en-US" alt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. </a:t>
                      </a:r>
                      <a:endParaRPr lang="ko-KR" sz="11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400" kern="0" baseline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(intent);</a:t>
                      </a: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6" y="4278446"/>
            <a:ext cx="1272492" cy="218499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</p:pic>
      <p:sp>
        <p:nvSpPr>
          <p:cNvPr id="19" name="오른쪽 화살표 18"/>
          <p:cNvSpPr/>
          <p:nvPr/>
        </p:nvSpPr>
        <p:spPr bwMode="auto">
          <a:xfrm>
            <a:off x="1761444" y="5249954"/>
            <a:ext cx="428628" cy="214314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20" name="Picture 5" descr="E:\Android Programming\WorkSpace\AndroidBooks\working2\참고 데이터\이미지 모음\손가락 작은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579630">
            <a:off x="738106" y="4508596"/>
            <a:ext cx="422395" cy="607318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6" name="모서리가 둥근 직사각형 15"/>
          <p:cNvSpPr/>
          <p:nvPr/>
        </p:nvSpPr>
        <p:spPr>
          <a:xfrm>
            <a:off x="3491880" y="2608838"/>
            <a:ext cx="1152128" cy="316106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6" y="1304546"/>
            <a:ext cx="345638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앱의 첫 화면이 지도인 컴포넌트를 실행해 달라는 요청을 한다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구부러진 연결선 22"/>
          <p:cNvCxnSpPr>
            <a:stCxn id="16" idx="3"/>
            <a:endCxn id="22" idx="1"/>
          </p:cNvCxnSpPr>
          <p:nvPr/>
        </p:nvCxnSpPr>
        <p:spPr>
          <a:xfrm flipV="1">
            <a:off x="4644008" y="1653071"/>
            <a:ext cx="792088" cy="11138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FC9168F-39B8-46AD-920E-F5739035C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450" y="4556155"/>
            <a:ext cx="4923809" cy="1333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49B203-38E6-47CA-82B4-B9418691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626" y="4278446"/>
            <a:ext cx="1270970" cy="21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4993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65459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구현한다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23528" y="971203"/>
          <a:ext cx="6624736" cy="5016500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AndroidManifest.xml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&lt;?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encoding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"utf-8"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?&gt;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b="1" kern="0" dirty="0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package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com.superdroid.test.activity.a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android:versionCode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android:versionName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"1.0"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uses-</a:t>
                      </a:r>
                      <a:r>
                        <a:rPr lang="en-US" sz="1050" kern="0" dirty="0" err="1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sdk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android:minSdkVersion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android:targetSdkVersion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"16"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android:allowBackup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"true"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android:icon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drawable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ic_launcher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android:theme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"@style/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AppTheme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400" b="1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400" b="1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com.superdroid.test.activity.a.AActivity</a:t>
                      </a:r>
                      <a:r>
                        <a:rPr lang="en-US" sz="1400" b="1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android:label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"@string/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app_name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android.intent.action.MAIN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category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android.intent.category.LAUNCHER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intent-filter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activity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000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application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manifest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674044" y="1613942"/>
            <a:ext cx="4032448" cy="21602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71600" y="3861048"/>
            <a:ext cx="5832648" cy="1440160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</a:t>
            </a: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323528" y="736129"/>
          <a:ext cx="8424935" cy="2880320"/>
        </p:xfrm>
        <a:graphic>
          <a:graphicData uri="http://schemas.openxmlformats.org/drawingml/2006/table">
            <a:tbl>
              <a:tblPr/>
              <a:tblGrid>
                <a:gridCol w="153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8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정보 분류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멤버변수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설명</a:t>
                      </a:r>
                      <a:endParaRPr lang="ko-KR" sz="12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컴포넌트 정보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mPackage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ComponentName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mComponent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mAction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암시적으로 원하는 컴포넌트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액티비티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, 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리시버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를 실행하기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카테고리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HashSet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&lt;String&gt;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mCategories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데이터 위치와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타입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Uri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mData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String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mType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엑스트라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Bundle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mExtras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컴포넌트에 순수 데이터를 전달하기 위한 용도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int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mFlags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각종 컴포넌트를 제어하기 위한 플래그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352103" y="1907307"/>
            <a:ext cx="4334197" cy="245343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2425" y="2536329"/>
            <a:ext cx="4324350" cy="245343"/>
          </a:xfrm>
          <a:prstGeom prst="roundRect">
            <a:avLst>
              <a:gd name="adj" fmla="val 9121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5536" y="18864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암시적 </a:t>
            </a:r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인텐트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– 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액션과 데이터 위치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618546"/>
            <a:ext cx="8568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액션과 데이터 위치를 이용하여 외부 브라우저 컴포넌트를 실행해보자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60634"/>
              </p:ext>
            </p:extLst>
          </p:nvPr>
        </p:nvGraphicFramePr>
        <p:xfrm>
          <a:off x="423145" y="1094618"/>
          <a:ext cx="6768752" cy="1938020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6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...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어떤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보여달라는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액션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intent.setAction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ACTION_VIEW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54000"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다음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위치의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데이터를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보여달라는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10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의미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intent.setData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 </a:t>
                      </a:r>
                      <a:r>
                        <a:rPr lang="en-US" sz="14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Uri.</a:t>
                      </a:r>
                      <a:r>
                        <a:rPr lang="en-US" sz="1400" b="1" i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parse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4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"http://m.naver.com"</a:t>
                      </a:r>
                      <a:r>
                        <a:rPr lang="en-US" sz="14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 );</a:t>
                      </a:r>
                      <a:endParaRPr lang="ko-KR" sz="14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...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1331640" y="3212976"/>
            <a:ext cx="1486803" cy="2644676"/>
            <a:chOff x="498114" y="3643554"/>
            <a:chExt cx="1486803" cy="2644676"/>
          </a:xfrm>
        </p:grpSpPr>
        <p:pic>
          <p:nvPicPr>
            <p:cNvPr id="23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8114" y="3645024"/>
              <a:ext cx="1486803" cy="26432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pic>
          <p:nvPicPr>
            <p:cNvPr id="29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457218">
              <a:off x="917463" y="3716853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모서리가 둥근 직사각형 29"/>
            <p:cNvSpPr/>
            <p:nvPr/>
          </p:nvSpPr>
          <p:spPr>
            <a:xfrm>
              <a:off x="1264957" y="3643554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60400" y="3214446"/>
            <a:ext cx="1971689" cy="2643206"/>
            <a:chOff x="1926874" y="3645024"/>
            <a:chExt cx="1971689" cy="2643206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11760" y="3645024"/>
              <a:ext cx="1486803" cy="26432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37" name="오른쪽 화살표 36"/>
            <p:cNvSpPr/>
            <p:nvPr/>
          </p:nvSpPr>
          <p:spPr bwMode="auto">
            <a:xfrm>
              <a:off x="1926874" y="4859470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29616" y="4340125"/>
            <a:ext cx="647258" cy="513514"/>
            <a:chOff x="2796090" y="4770703"/>
            <a:chExt cx="647258" cy="513514"/>
          </a:xfrm>
        </p:grpSpPr>
        <p:pic>
          <p:nvPicPr>
            <p:cNvPr id="40" name="Picture 5" descr="E:\Android Programming\WorkSpace\AndroidBooks\working2\참고 데이터\이미지 모음\손가락 작은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4457218">
              <a:off x="2874865" y="4845571"/>
              <a:ext cx="359871" cy="517421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모서리가 둥근 직사각형 40"/>
            <p:cNvSpPr/>
            <p:nvPr/>
          </p:nvSpPr>
          <p:spPr>
            <a:xfrm>
              <a:off x="3227324" y="4770703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2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660651" y="3214446"/>
            <a:ext cx="1944006" cy="2643206"/>
            <a:chOff x="3827125" y="3645024"/>
            <a:chExt cx="1944006" cy="2643206"/>
          </a:xfrm>
        </p:grpSpPr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84328" y="3645024"/>
              <a:ext cx="1486803" cy="264320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</p:pic>
        <p:sp>
          <p:nvSpPr>
            <p:cNvPr id="44" name="오른쪽 화살표 43"/>
            <p:cNvSpPr/>
            <p:nvPr/>
          </p:nvSpPr>
          <p:spPr bwMode="auto">
            <a:xfrm>
              <a:off x="3827125" y="4859470"/>
              <a:ext cx="428628" cy="214314"/>
            </a:xfrm>
            <a:prstGeom prst="rightArrow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4355766" y="3716462"/>
              <a:ext cx="216024" cy="216024"/>
            </a:xfrm>
            <a:prstGeom prst="roundRect">
              <a:avLst>
                <a:gd name="adj" fmla="val 50000"/>
              </a:avLst>
            </a:prstGeom>
            <a:solidFill>
              <a:sysClr val="windowText" lastClr="000000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3</a:t>
              </a: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3145062" y="1872708"/>
            <a:ext cx="1210913" cy="316106"/>
          </a:xfrm>
          <a:prstGeom prst="roundRect">
            <a:avLst>
              <a:gd name="adj" fmla="val 18179"/>
            </a:avLst>
          </a:prstGeom>
          <a:solidFill>
            <a:srgbClr val="FF0000">
              <a:alpha val="30000"/>
            </a:srgbClr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1431" y="1017298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무엇을 보여달라는 액션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예제에서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해당 주소를 웹 브라우저를 통해 보여달라는 의미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구부러진 연결선 30"/>
          <p:cNvCxnSpPr>
            <a:stCxn id="27" idx="0"/>
          </p:cNvCxnSpPr>
          <p:nvPr/>
        </p:nvCxnSpPr>
        <p:spPr>
          <a:xfrm rot="5400000" flipH="1" flipV="1">
            <a:off x="4178368" y="1119035"/>
            <a:ext cx="325824" cy="1181523"/>
          </a:xfrm>
          <a:prstGeom prst="curvedConnector2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499" y="5801731"/>
            <a:ext cx="856895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ACTION_VIEW: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음악을 재생하거나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웹 페이지를 보거나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텍스트 파일을 보는 등 다양한 콘텐츠를 보거나 재생을 지정하는 동작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3121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65459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구현한다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47536"/>
              </p:ext>
            </p:extLst>
          </p:nvPr>
        </p:nvGraphicFramePr>
        <p:xfrm>
          <a:off x="395536" y="1268760"/>
          <a:ext cx="5641216" cy="2669540"/>
        </p:xfrm>
        <a:graphic>
          <a:graphicData uri="http://schemas.openxmlformats.org/drawingml/2006/table">
            <a:tbl>
              <a:tblPr/>
              <a:tblGrid>
                <a:gridCol w="5641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res/layout/activity_a_layout.xml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 err="1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xmlns:android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"http://schemas.android.com/apk/res/android"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match_parent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android:orientation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"vertical"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android:padding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"10dp"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050" kern="0" dirty="0">
                          <a:solidFill>
                            <a:srgbClr val="3F7F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android:layout_width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android:layout_height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wrap_content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android:text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"B </a:t>
                      </a:r>
                      <a:r>
                        <a:rPr lang="ko-KR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sz="1050" i="1" kern="0" dirty="0">
                          <a:solidFill>
                            <a:srgbClr val="2A00F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 err="1">
                          <a:solidFill>
                            <a:srgbClr val="7F007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android:onClick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i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50" i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050" kern="0" dirty="0">
                        <a:solidFill>
                          <a:srgbClr val="008080"/>
                        </a:solidFill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050" kern="0" dirty="0" err="1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LinearLayout</a:t>
                      </a:r>
                      <a:r>
                        <a:rPr lang="en-US" sz="1050" kern="0" dirty="0">
                          <a:solidFill>
                            <a:srgbClr val="00808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7950" marR="107950" marT="107950" marB="10795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6228184" y="620688"/>
            <a:ext cx="2664296" cy="1656184"/>
            <a:chOff x="323527" y="4149080"/>
            <a:chExt cx="2664296" cy="1656184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323527" y="4149080"/>
              <a:ext cx="2664296" cy="1656184"/>
            </a:xfrm>
            <a:prstGeom prst="roundRect">
              <a:avLst>
                <a:gd name="adj" fmla="val 5484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8137" y="4149080"/>
              <a:ext cx="2580653" cy="178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 </a:t>
              </a:r>
              <a:r>
                <a:rPr kumimoji="0" lang="ko-KR" alt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앱</a:t>
              </a: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6" name="그룹 77"/>
            <p:cNvGrpSpPr/>
            <p:nvPr/>
          </p:nvGrpSpPr>
          <p:grpSpPr>
            <a:xfrm>
              <a:off x="435676" y="4509120"/>
              <a:ext cx="2436235" cy="1133475"/>
              <a:chOff x="714348" y="2428868"/>
              <a:chExt cx="3152775" cy="1466850"/>
            </a:xfrm>
          </p:grpSpPr>
          <p:pic>
            <p:nvPicPr>
              <p:cNvPr id="47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4348" y="2428868"/>
                <a:ext cx="3152775" cy="14668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48" name="직사각형 47"/>
              <p:cNvSpPr/>
              <p:nvPr/>
            </p:nvSpPr>
            <p:spPr>
              <a:xfrm>
                <a:off x="714348" y="2428868"/>
                <a:ext cx="3143272" cy="1461939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7074255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모서리가 둥근 직사각형 26"/>
          <p:cNvSpPr/>
          <p:nvPr/>
        </p:nvSpPr>
        <p:spPr>
          <a:xfrm>
            <a:off x="475566" y="1698227"/>
            <a:ext cx="4032448" cy="21602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73122" y="3945333"/>
            <a:ext cx="5832648" cy="1440160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64718" y="1196752"/>
          <a:ext cx="6624736" cy="5330004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799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1" kern="0" dirty="0" err="1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400" b="1" kern="0" dirty="0">
                          <a:solidFill>
                            <a:srgbClr val="24406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/AActivity.java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AActivity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Activity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kern="0" dirty="0">
                          <a:solidFill>
                            <a:srgbClr val="646464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@Override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protected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onCreate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Bundle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savedInstanceState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b="1" kern="0" dirty="0">
                          <a:solidFill>
                            <a:schemeClr val="bg1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  <a:endParaRPr lang="ko-KR" sz="1050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View v )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{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①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인텐트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 하나를 생성한다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Intent();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②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인텐트에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실행할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패키지의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정보</a:t>
                      </a:r>
                      <a:r>
                        <a:rPr lang="en-US" alt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(</a:t>
                      </a:r>
                      <a:r>
                        <a:rPr lang="ko-KR" alt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패키지 이름</a:t>
                      </a:r>
                      <a:r>
                        <a:rPr lang="en-US" alt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,</a:t>
                      </a:r>
                      <a:r>
                        <a:rPr lang="en-US" altLang="ko-KR" sz="1050" kern="0" baseline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ko-KR" altLang="en-US" sz="1050" kern="0" baseline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</a:t>
                      </a:r>
                      <a:r>
                        <a:rPr lang="ko-KR" altLang="en-US" sz="1050" kern="0" baseline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 이름</a:t>
                      </a:r>
                      <a:r>
                        <a:rPr lang="en-US" altLang="ko-KR" sz="1050" kern="0" baseline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)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설정한다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new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(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                       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 err="1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com.superdroid.test.activity.b.BActivity</a:t>
                      </a:r>
                      <a:r>
                        <a:rPr lang="en-US" sz="1200" b="1" kern="0" dirty="0">
                          <a:solidFill>
                            <a:srgbClr val="2A00F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 </a:t>
                      </a:r>
                      <a:endParaRPr lang="ko-KR" sz="12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intent.setComponent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componentName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);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맑은 고딕"/>
                          <a:cs typeface="Consolas"/>
                        </a:rPr>
                        <a:t>③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B </a:t>
                      </a:r>
                      <a:r>
                        <a:rPr lang="ko-KR" sz="1050" kern="0" dirty="0" err="1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액티비티를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Consolas"/>
                        </a:rPr>
                        <a:t>실행한다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b="1" kern="0" dirty="0" err="1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startActivity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( intent );</a:t>
                      </a:r>
                      <a:endParaRPr lang="ko-KR" sz="105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// ====================================================================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맑은 고딕"/>
                          <a:cs typeface="Times New Roman"/>
                        </a:rPr>
                        <a:t>    } ...</a:t>
                      </a:r>
                      <a:endParaRPr lang="ko-KR" sz="105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5632" marR="85632" marT="85632" marB="856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모서리가 둥근 직사각형 36"/>
          <p:cNvSpPr/>
          <p:nvPr/>
        </p:nvSpPr>
        <p:spPr>
          <a:xfrm>
            <a:off x="845130" y="3223842"/>
            <a:ext cx="5976663" cy="73151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845130" y="4087937"/>
            <a:ext cx="5976663" cy="1368152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5130" y="5581055"/>
            <a:ext cx="5976663" cy="731514"/>
          </a:xfrm>
          <a:prstGeom prst="roundRect">
            <a:avLst>
              <a:gd name="adj" fmla="val 85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28714" y="580097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Intent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컴포넌트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등등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간에 통신을 위해 주고 받는 메시지 또는 데이터 덩어리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예제에서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생성되는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액티비티로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메시지를 전달하기 위해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startActivity</a:t>
            </a:r>
            <a:r>
              <a:rPr lang="ko-KR" altLang="en-US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인자로 전달됨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885751"/>
      </p:ext>
    </p:extLst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8864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액티비티</a:t>
            </a:r>
            <a:r>
              <a: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실행</a:t>
            </a:r>
            <a:endParaRPr lang="en-US" altLang="ko-KR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292710" y="457389"/>
            <a:ext cx="7231618" cy="144016"/>
            <a:chOff x="292710" y="457389"/>
            <a:chExt cx="7231618" cy="144016"/>
          </a:xfrm>
        </p:grpSpPr>
        <p:cxnSp>
          <p:nvCxnSpPr>
            <p:cNvPr id="120" name="직선 화살표 연결선 119"/>
            <p:cNvCxnSpPr/>
            <p:nvPr/>
          </p:nvCxnSpPr>
          <p:spPr>
            <a:xfrm>
              <a:off x="395536" y="531262"/>
              <a:ext cx="7128792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직사각형 120"/>
            <p:cNvSpPr/>
            <p:nvPr/>
          </p:nvSpPr>
          <p:spPr>
            <a:xfrm>
              <a:off x="292710" y="457389"/>
              <a:ext cx="72008" cy="14401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364718" y="457389"/>
              <a:ext cx="72008" cy="1440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3528" y="65459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ComponentName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: Component(Activity, Service,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BroadcastReceiver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ContentProvider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Identifier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e.g., one of public constructors : Component(String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pkgName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String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componentName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56" y="1183565"/>
            <a:ext cx="7843285" cy="22047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0708" y="338836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■ </a:t>
            </a:r>
            <a:r>
              <a:rPr lang="en-US" altLang="ko-KR" sz="1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Intent.setComponent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() </a:t>
            </a:r>
          </a:p>
          <a:p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56" y="3743164"/>
            <a:ext cx="7475120" cy="2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9056"/>
      </p:ext>
    </p:extLst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4BACC6">
                <a:tint val="50000"/>
                <a:satMod val="300000"/>
              </a:srgbClr>
            </a:gs>
            <a:gs pos="35000">
              <a:srgbClr val="4BACC6">
                <a:tint val="37000"/>
                <a:satMod val="300000"/>
              </a:srgbClr>
            </a:gs>
            <a:gs pos="100000">
              <a:srgbClr val="4BACC6"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4BACC6">
              <a:shade val="95000"/>
              <a:satMod val="105000"/>
            </a:srgbClr>
          </a:solidFill>
          <a:prstDash val="solid"/>
          <a:headEnd/>
          <a:tailEnd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norm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kern="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  <a:cs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13537</TotalTime>
  <Words>7135</Words>
  <Application>Microsoft Office PowerPoint</Application>
  <PresentationFormat>화면 슬라이드 쇼(4:3)</PresentationFormat>
  <Paragraphs>1523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1" baseType="lpstr">
      <vt:lpstr>Arial Unicode MS</vt:lpstr>
      <vt:lpstr>HY견명조</vt:lpstr>
      <vt:lpstr>굴림</vt:lpstr>
      <vt:lpstr>맑은 고딕</vt:lpstr>
      <vt:lpstr>Arial</vt:lpstr>
      <vt:lpstr>Consolas</vt:lpstr>
      <vt:lpstr>Georgia</vt:lpstr>
      <vt:lpstr>Wingdings</vt:lpstr>
      <vt:lpstr>Wingdings 2</vt:lpstr>
      <vt:lpstr>테크닉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안드로이드다. 박성근의 안드로이드 앱프로그래밍</dc:title>
  <dc:creator>pmystory</dc:creator>
  <cp:lastModifiedBy>최성훈</cp:lastModifiedBy>
  <cp:revision>1573</cp:revision>
  <dcterms:created xsi:type="dcterms:W3CDTF">2014-05-30T04:53:52Z</dcterms:created>
  <dcterms:modified xsi:type="dcterms:W3CDTF">2019-09-30T15:25:24Z</dcterms:modified>
</cp:coreProperties>
</file>