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541" r:id="rId3"/>
    <p:sldId id="498" r:id="rId4"/>
    <p:sldId id="520" r:id="rId5"/>
    <p:sldId id="521" r:id="rId6"/>
    <p:sldId id="525" r:id="rId7"/>
    <p:sldId id="526" r:id="rId8"/>
    <p:sldId id="518" r:id="rId9"/>
    <p:sldId id="500" r:id="rId10"/>
    <p:sldId id="534" r:id="rId11"/>
    <p:sldId id="527" r:id="rId12"/>
    <p:sldId id="535" r:id="rId13"/>
    <p:sldId id="528" r:id="rId14"/>
    <p:sldId id="516" r:id="rId15"/>
    <p:sldId id="542" r:id="rId16"/>
    <p:sldId id="544" r:id="rId17"/>
    <p:sldId id="545" r:id="rId18"/>
    <p:sldId id="543" r:id="rId19"/>
    <p:sldId id="537" r:id="rId20"/>
    <p:sldId id="538" r:id="rId21"/>
    <p:sldId id="539" r:id="rId22"/>
    <p:sldId id="540" r:id="rId23"/>
    <p:sldId id="531" r:id="rId24"/>
    <p:sldId id="522" r:id="rId25"/>
    <p:sldId id="530" r:id="rId26"/>
    <p:sldId id="533" r:id="rId27"/>
    <p:sldId id="536" r:id="rId28"/>
    <p:sldId id="524" r:id="rId29"/>
    <p:sldId id="503" r:id="rId30"/>
    <p:sldId id="504" r:id="rId31"/>
    <p:sldId id="512" r:id="rId32"/>
    <p:sldId id="513" r:id="rId33"/>
    <p:sldId id="50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7218" autoAdjust="0"/>
  </p:normalViewPr>
  <p:slideViewPr>
    <p:cSldViewPr>
      <p:cViewPr varScale="1">
        <p:scale>
          <a:sx n="130" d="100"/>
          <a:sy n="130" d="100"/>
        </p:scale>
        <p:origin x="139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EE2B-C8D4-49CD-B9EF-E9CEA439A49A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AADF-498B-481E-94B0-F1C6789B7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9127-A070-493D-9630-E31AA50BF38D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6795-75E5-469C-9703-EE648AEE4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3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8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2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8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1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2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7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7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4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3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EBE-612B-49DB-ADD4-DE384D26A4D8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07504" y="116632"/>
            <a:ext cx="8928992" cy="6408712"/>
          </a:xfrm>
          <a:prstGeom prst="roundRect">
            <a:avLst>
              <a:gd name="adj" fmla="val 32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C26EF9-0A6C-4422-B12F-D34BA3BCEBD2}" type="datetime1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tel:010123456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2396.txt?number=239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564904"/>
            <a:ext cx="8388424" cy="1368152"/>
          </a:xfrm>
          <a:prstGeom prst="rect">
            <a:avLst/>
          </a:prstGeom>
        </p:spPr>
        <p:txBody>
          <a:bodyPr vert="horz" lIns="45720" rIns="4572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ko-KR" altLang="en-US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장 </a:t>
            </a:r>
            <a:r>
              <a:rPr kumimoji="0" lang="ko-KR" altLang="en-US" sz="3200" b="1" i="0" u="none" strike="noStrike" kern="1200" cap="none" spc="150" normalizeH="0" baseline="0" noProof="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액티비티</a:t>
            </a:r>
            <a:r>
              <a:rPr kumimoji="0" lang="ko-KR" altLang="en-US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실행과 </a:t>
            </a:r>
            <a:r>
              <a:rPr kumimoji="0" lang="ko-KR" altLang="en-US" sz="3200" b="1" i="0" u="none" strike="noStrike" kern="1200" cap="none" spc="150" normalizeH="0" baseline="0" noProof="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인텐트</a:t>
            </a: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(2)</a:t>
            </a:r>
            <a:endParaRPr kumimoji="0" lang="ko-KR" altLang="en-US" sz="40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데이터 위치의 조합에 따른 동작들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6726" y="738448"/>
            <a:ext cx="8568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액션과 데이터 위치 설정에 따른 실행 예제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65575"/>
              </p:ext>
            </p:extLst>
          </p:nvPr>
        </p:nvGraphicFramePr>
        <p:xfrm>
          <a:off x="251520" y="1255336"/>
          <a:ext cx="8640960" cy="2806700"/>
        </p:xfrm>
        <a:graphic>
          <a:graphicData uri="http://schemas.openxmlformats.org/drawingml/2006/table">
            <a:tbl>
              <a:tblPr/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3704">
                <a:tc>
                  <a:txBody>
                    <a:bodyPr/>
                    <a:lstStyle/>
                    <a:p>
                      <a:pPr indent="254000"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chemeClr val="bg1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 </a:t>
                      </a:r>
                      <a:r>
                        <a:rPr lang="en-US" sz="1400" b="1" kern="0" dirty="0" err="1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</a:t>
                      </a:r>
                      <a:r>
                        <a:rPr lang="en-US" sz="1400" b="1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new Intent(</a:t>
                      </a:r>
                      <a:r>
                        <a:rPr lang="en-US" sz="1400" b="1" kern="0" baseline="0" dirty="0" err="1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Intent.ACTION_VIEW</a:t>
                      </a:r>
                      <a:r>
                        <a:rPr lang="en-US" sz="1400" b="1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400" b="1" kern="0" baseline="0" dirty="0" err="1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Intent.setData</a:t>
                      </a:r>
                      <a:r>
                        <a:rPr lang="en-US" sz="1400" b="1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b="1" kern="0" baseline="0" dirty="0" err="1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Uri.parse</a:t>
                      </a:r>
                      <a:r>
                        <a:rPr lang="en-US" sz="1400" b="1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(“content://contacts/people/1));</a:t>
                      </a:r>
                      <a:endParaRPr lang="en-US" sz="1400" b="1" kern="0" dirty="0">
                        <a:solidFill>
                          <a:schemeClr val="bg1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chemeClr val="bg1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chemeClr val="bg1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ACTION_VIEW       content://contacts/people/1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 1</a:t>
                      </a: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번 연락처 정보를 표시한다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14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ACTION_DIAL       content://contacts/people/1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 1</a:t>
                      </a: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번 연락처로 </a:t>
                      </a:r>
                      <a:r>
                        <a:rPr lang="ko-KR" alt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전화걸기</a:t>
                      </a: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 화면을 표시한다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14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ACTION_VIEW      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hlinkClick r:id="rId2"/>
                        </a:rPr>
                        <a:t>tel:0101234567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hlinkClick r:id="rId2"/>
                        </a:rPr>
                        <a:t>0101234567</a:t>
                      </a: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번 전화번호로 </a:t>
                      </a:r>
                      <a:r>
                        <a:rPr lang="ko-KR" alt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전화걸기</a:t>
                      </a: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화면을 표시한다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marL="0" marR="0" indent="254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ACTION_DIAL      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hlinkClick r:id="rId2"/>
                        </a:rPr>
                        <a:t>tel:0101234567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hlinkClick r:id="rId2"/>
                        </a:rPr>
                        <a:t>0101234567</a:t>
                      </a: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번 전화번호로 </a:t>
                      </a:r>
                      <a:r>
                        <a:rPr lang="ko-KR" alt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전화걸기</a:t>
                      </a: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화면을 표시한다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ACTION_EDIT       content://contacts/people/1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 1</a:t>
                      </a: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번 연락처 정보를 편집한다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ACTION_VIEW       content://contacts/people   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연락처 리스트를 표시한다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14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endParaRPr lang="en-US" altLang="ko-KR" sz="14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539552" y="2348880"/>
            <a:ext cx="1296144" cy="1420172"/>
          </a:xfrm>
          <a:prstGeom prst="roundRect">
            <a:avLst>
              <a:gd name="adj" fmla="val 1817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67744" y="2348880"/>
            <a:ext cx="2880320" cy="358328"/>
          </a:xfrm>
          <a:prstGeom prst="roundRect">
            <a:avLst>
              <a:gd name="adj" fmla="val 1817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구부러진 연결선 25"/>
          <p:cNvCxnSpPr/>
          <p:nvPr/>
        </p:nvCxnSpPr>
        <p:spPr>
          <a:xfrm rot="16200000" flipH="1">
            <a:off x="944901" y="4011775"/>
            <a:ext cx="989505" cy="50405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6745" y="4754612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액션</a:t>
            </a:r>
            <a:endParaRPr lang="en-US" altLang="ko-KR" sz="14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구부러진 연결선 27"/>
          <p:cNvCxnSpPr>
            <a:stCxn id="25" idx="0"/>
            <a:endCxn id="29" idx="1"/>
          </p:cNvCxnSpPr>
          <p:nvPr/>
        </p:nvCxnSpPr>
        <p:spPr>
          <a:xfrm rot="5400000" flipH="1" flipV="1">
            <a:off x="4333721" y="1465825"/>
            <a:ext cx="257239" cy="1508873"/>
          </a:xfrm>
          <a:prstGeom prst="curvedConnector2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16777" y="1904698"/>
            <a:ext cx="144016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데이터 위치</a:t>
            </a:r>
            <a:endParaRPr lang="en-US" altLang="ko-KR" sz="14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93932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              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카테고리로 실행 가능한 암시적 컴포넌트 만들기 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8924"/>
              </p:ext>
            </p:extLst>
          </p:nvPr>
        </p:nvGraphicFramePr>
        <p:xfrm>
          <a:off x="251520" y="1477420"/>
          <a:ext cx="6696744" cy="3751780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661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&lt;?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version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"1.0"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encoding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"utf-8"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?&gt;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암시적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dirty="0" err="1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컴포넌트를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등록한다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 --&gt;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2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action.ACTION_IMAGE_VIEW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android.intent.category.DEFAULT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2810" marR="92810" marT="92810" marB="928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259632" y="3402586"/>
            <a:ext cx="5472608" cy="864096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20272" y="1489500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암시적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등록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99892" y="3793756"/>
            <a:ext cx="2916324" cy="23226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048" y="4466050"/>
            <a:ext cx="334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암시적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명시함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없다면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명시적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의미함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41500" y="3389128"/>
            <a:ext cx="1728192" cy="285017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65908" y="3995123"/>
            <a:ext cx="1728192" cy="285017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358" y="932205"/>
            <a:ext cx="613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어떻게 암시적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등록할까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cxnSp>
        <p:nvCxnSpPr>
          <p:cNvPr id="21" name="구부러진 연결선 20"/>
          <p:cNvCxnSpPr>
            <a:stCxn id="33" idx="2"/>
            <a:endCxn id="34" idx="1"/>
          </p:cNvCxnSpPr>
          <p:nvPr/>
        </p:nvCxnSpPr>
        <p:spPr>
          <a:xfrm rot="5400000">
            <a:off x="4626369" y="4403697"/>
            <a:ext cx="809364" cy="54006"/>
          </a:xfrm>
          <a:prstGeom prst="curvedConnector4">
            <a:avLst>
              <a:gd name="adj1" fmla="val 27184"/>
              <a:gd name="adj2" fmla="val 523286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37047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필터 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08720"/>
            <a:ext cx="524178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5048" y="378904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필터란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&gt;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통과시킬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기술하는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&lt;intent-filter&gt; … &lt;/intent-filter&gt;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부분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&gt;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필터에 기술된 조건에 맞는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인텐트만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처리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&gt;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조건을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action,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category,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데이터 위치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타입으로 기술함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비교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위치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타입이 일치하지 않으면 해당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컴포넌트에 전달하지 않음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결국 </a:t>
            </a:r>
            <a:r>
              <a:rPr lang="ko-KR" altLang="en-US" sz="1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인텐트가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처리되지 않고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컴포넌트도 실행되지 않음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6114093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              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카테고리로 실행 가능한 암시적 컴포넌트 만들기 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05249"/>
              </p:ext>
            </p:extLst>
          </p:nvPr>
        </p:nvGraphicFramePr>
        <p:xfrm>
          <a:off x="611560" y="1412776"/>
          <a:ext cx="6696744" cy="1092200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이미지를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보여달라는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액션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intent.setAction(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action.ACTION_IMAGE_VIEW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05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918642" y="1888257"/>
            <a:ext cx="4229422" cy="388615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380312" y="1352848"/>
            <a:ext cx="1800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액티비티에서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앱의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암시적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2708920"/>
            <a:ext cx="4680520" cy="1296144"/>
          </a:xfrm>
          <a:prstGeom prst="roundRect">
            <a:avLst>
              <a:gd name="adj" fmla="val 89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881511"/>
            <a:ext cx="2000264" cy="94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 bwMode="auto">
          <a:xfrm>
            <a:off x="2627784" y="2881512"/>
            <a:ext cx="2000264" cy="947756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8" name="오른쪽 화살표 37"/>
          <p:cNvSpPr/>
          <p:nvPr/>
        </p:nvSpPr>
        <p:spPr bwMode="auto">
          <a:xfrm>
            <a:off x="4556610" y="3453015"/>
            <a:ext cx="428628" cy="214314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004288" y="2881511"/>
            <a:ext cx="2009789" cy="947757"/>
            <a:chOff x="3204088" y="4321671"/>
            <a:chExt cx="2009789" cy="947757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13613" y="4321671"/>
              <a:ext cx="2000264" cy="942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" name="직사각형 46"/>
            <p:cNvSpPr/>
            <p:nvPr/>
          </p:nvSpPr>
          <p:spPr bwMode="auto">
            <a:xfrm>
              <a:off x="3204088" y="4321672"/>
              <a:ext cx="2000264" cy="947756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256476" y="439310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409525" y="3024387"/>
            <a:ext cx="772555" cy="568698"/>
            <a:chOff x="1609325" y="4464547"/>
            <a:chExt cx="772555" cy="56869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165856" y="4464547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51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4457218">
              <a:off x="1706115" y="4494284"/>
              <a:ext cx="442171" cy="635752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2" name="TextBox 51"/>
          <p:cNvSpPr txBox="1"/>
          <p:nvPr/>
        </p:nvSpPr>
        <p:spPr>
          <a:xfrm>
            <a:off x="292040" y="4869160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(i.e.,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action.ACTION_IMAGE_VIEW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있지만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카테고리는 설정하지 않았다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이유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startActivity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함수가 내부적으로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android.intent.category.DEFAULT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강제로 추가한다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73443509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              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카테고리로 실행 가능한 암시적 컴포넌트 만들기 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980728"/>
            <a:ext cx="8568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주의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b="1" kern="0" dirty="0">
                <a:solidFill>
                  <a:srgbClr val="008080"/>
                </a:solidFill>
                <a:latin typeface="Consolas"/>
                <a:ea typeface="맑은 고딕"/>
                <a:cs typeface="Times New Roman"/>
              </a:rPr>
              <a:t>&lt;</a:t>
            </a:r>
            <a:r>
              <a:rPr lang="en-US" altLang="ko-KR" sz="1400" b="1" kern="0" dirty="0">
                <a:solidFill>
                  <a:srgbClr val="3F7F7F"/>
                </a:solidFill>
                <a:latin typeface="Consolas"/>
                <a:ea typeface="맑은 고딕"/>
                <a:cs typeface="Times New Roman"/>
              </a:rPr>
              <a:t>category</a:t>
            </a:r>
            <a:r>
              <a:rPr lang="en-US" altLang="ko-KR" sz="1400" b="1" kern="0" dirty="0"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7F"/>
                </a:solidFill>
                <a:latin typeface="Consolas"/>
                <a:ea typeface="맑은 고딕"/>
                <a:cs typeface="Times New Roman"/>
              </a:rPr>
              <a:t>android:name</a:t>
            </a:r>
            <a:r>
              <a:rPr lang="en-US" altLang="ko-KR" sz="1400" b="1" kern="0" dirty="0">
                <a:solidFill>
                  <a:srgbClr val="000000"/>
                </a:solidFill>
                <a:latin typeface="Consolas"/>
                <a:ea typeface="맑은 고딕"/>
                <a:cs typeface="Times New Roman"/>
              </a:rPr>
              <a:t>=</a:t>
            </a:r>
            <a:r>
              <a:rPr lang="en-US" altLang="ko-KR" sz="1400" b="1" i="1" kern="0" dirty="0">
                <a:solidFill>
                  <a:srgbClr val="2A00FF"/>
                </a:solidFill>
                <a:latin typeface="Consolas"/>
                <a:ea typeface="맑은 고딕"/>
                <a:cs typeface="Times New Roman"/>
              </a:rPr>
              <a:t>"</a:t>
            </a:r>
            <a:r>
              <a:rPr lang="en-US" altLang="ko-KR" sz="1400" b="1" i="1" kern="0" dirty="0" err="1">
                <a:solidFill>
                  <a:srgbClr val="2A00FF"/>
                </a:solidFill>
                <a:latin typeface="Consolas"/>
                <a:ea typeface="맑은 고딕"/>
                <a:cs typeface="Times New Roman"/>
              </a:rPr>
              <a:t>android.intent.category.DEFAULT</a:t>
            </a:r>
            <a:r>
              <a:rPr lang="en-US" altLang="ko-KR" sz="1400" b="1" i="1" kern="0" dirty="0">
                <a:solidFill>
                  <a:srgbClr val="2A00FF"/>
                </a:solidFill>
                <a:latin typeface="Consolas"/>
                <a:ea typeface="맑은 고딕"/>
                <a:cs typeface="Times New Roman"/>
              </a:rPr>
              <a:t>"</a:t>
            </a:r>
            <a:r>
              <a:rPr lang="en-US" altLang="ko-KR" sz="1400" b="1" kern="0" dirty="0">
                <a:latin typeface="Consolas"/>
                <a:ea typeface="맑은 고딕"/>
                <a:cs typeface="Times New Roman"/>
              </a:rPr>
              <a:t> </a:t>
            </a:r>
            <a:r>
              <a:rPr lang="en-US" altLang="ko-KR" sz="1400" b="1" kern="0" dirty="0">
                <a:solidFill>
                  <a:srgbClr val="008080"/>
                </a:solidFill>
                <a:latin typeface="Consolas"/>
                <a:ea typeface="맑은 고딕"/>
                <a:cs typeface="Times New Roman"/>
              </a:rPr>
              <a:t>/&gt;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3528" y="1484784"/>
            <a:ext cx="5184576" cy="648072"/>
            <a:chOff x="323528" y="1628800"/>
            <a:chExt cx="5184576" cy="648072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323528" y="1988840"/>
              <a:ext cx="5184576" cy="28803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1988840"/>
              <a:ext cx="518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200" b="1" kern="0" dirty="0">
                  <a:solidFill>
                    <a:srgbClr val="008080"/>
                  </a:solidFill>
                  <a:latin typeface="Consolas"/>
                  <a:ea typeface="맑은 고딕"/>
                  <a:cs typeface="Times New Roman"/>
                </a:rPr>
                <a:t>&lt;</a:t>
              </a:r>
              <a:r>
                <a:rPr lang="en-US" altLang="ko-KR" sz="1200" b="1" kern="0" dirty="0">
                  <a:solidFill>
                    <a:srgbClr val="3F7F7F"/>
                  </a:solidFill>
                  <a:latin typeface="Consolas"/>
                  <a:ea typeface="맑은 고딕"/>
                  <a:cs typeface="Times New Roman"/>
                </a:rPr>
                <a:t>action</a:t>
              </a:r>
              <a:r>
                <a:rPr lang="en-US" altLang="ko-KR" sz="1200" b="1" kern="0" dirty="0"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altLang="ko-KR" sz="1200" b="1" kern="0" dirty="0" err="1">
                  <a:solidFill>
                    <a:srgbClr val="7F007F"/>
                  </a:solidFill>
                  <a:latin typeface="Consolas"/>
                  <a:ea typeface="맑은 고딕"/>
                  <a:cs typeface="Times New Roman"/>
                </a:rPr>
                <a:t>android:name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Consolas"/>
                  <a:ea typeface="맑은 고딕"/>
                  <a:cs typeface="Times New Roman"/>
                </a:rPr>
                <a:t>=</a:t>
              </a:r>
              <a:r>
                <a:rPr lang="en-US" altLang="ko-KR" sz="1200" b="1" i="1" kern="0" dirty="0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"</a:t>
              </a:r>
              <a:r>
                <a:rPr lang="en-US" altLang="ko-KR" sz="1200" b="1" i="1" kern="0" dirty="0" err="1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action.ACTION_IMAGE_VIEW</a:t>
              </a:r>
              <a:r>
                <a:rPr lang="en-US" altLang="ko-KR" sz="1200" b="1" i="1" kern="0" dirty="0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"</a:t>
              </a:r>
              <a:r>
                <a:rPr lang="en-US" altLang="ko-KR" sz="1200" b="1" kern="0" dirty="0"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altLang="ko-KR" sz="1200" b="1" kern="0" dirty="0">
                  <a:solidFill>
                    <a:srgbClr val="008080"/>
                  </a:solidFill>
                  <a:latin typeface="Consolas"/>
                  <a:ea typeface="맑은 고딕"/>
                  <a:cs typeface="Times New Roman"/>
                </a:rPr>
                <a:t>/&gt;</a:t>
              </a:r>
              <a:endParaRPr lang="ko-KR" altLang="ko-KR" sz="1200" b="1" kern="100" dirty="0"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3528" y="1628800"/>
              <a:ext cx="28803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액티비티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컴포넌트 등록 필터 정보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23528" y="2708920"/>
            <a:ext cx="5184576" cy="576064"/>
            <a:chOff x="323528" y="2708920"/>
            <a:chExt cx="5184576" cy="576064"/>
          </a:xfrm>
        </p:grpSpPr>
        <p:grpSp>
          <p:nvGrpSpPr>
            <p:cNvPr id="33" name="그룹 32"/>
            <p:cNvGrpSpPr/>
            <p:nvPr/>
          </p:nvGrpSpPr>
          <p:grpSpPr>
            <a:xfrm>
              <a:off x="323528" y="2996952"/>
              <a:ext cx="5184576" cy="288032"/>
              <a:chOff x="323528" y="2996952"/>
              <a:chExt cx="5184576" cy="288032"/>
            </a:xfrm>
          </p:grpSpPr>
          <p:sp>
            <p:nvSpPr>
              <p:cNvPr id="17" name="모서리가 둥근 직사각형 16"/>
              <p:cNvSpPr/>
              <p:nvPr/>
            </p:nvSpPr>
            <p:spPr bwMode="auto">
              <a:xfrm>
                <a:off x="323528" y="2996952"/>
                <a:ext cx="5184576" cy="288032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3528" y="2996952"/>
                <a:ext cx="5184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US" altLang="ko-KR" sz="1200" b="1" kern="0" dirty="0">
                    <a:solidFill>
                      <a:srgbClr val="000000"/>
                    </a:solidFill>
                    <a:latin typeface="Consolas"/>
                    <a:ea typeface="맑은 고딕"/>
                    <a:cs typeface="Times New Roman"/>
                  </a:rPr>
                  <a:t>intent.setAction( </a:t>
                </a:r>
                <a:r>
                  <a:rPr lang="en-US" altLang="ko-KR" sz="1200" b="1" kern="0" dirty="0">
                    <a:solidFill>
                      <a:srgbClr val="2A00FF"/>
                    </a:solidFill>
                    <a:latin typeface="Consolas"/>
                    <a:ea typeface="맑은 고딕"/>
                    <a:cs typeface="Times New Roman"/>
                  </a:rPr>
                  <a:t>"</a:t>
                </a:r>
                <a:r>
                  <a:rPr lang="en-US" altLang="ko-KR" sz="1200" b="1" kern="0" dirty="0" err="1">
                    <a:solidFill>
                      <a:srgbClr val="2A00FF"/>
                    </a:solidFill>
                    <a:latin typeface="Consolas"/>
                    <a:ea typeface="맑은 고딕"/>
                    <a:cs typeface="Times New Roman"/>
                  </a:rPr>
                  <a:t>action.ACTION_IMAGE_VIEW</a:t>
                </a:r>
                <a:r>
                  <a:rPr lang="en-US" altLang="ko-KR" sz="1200" b="1" kern="0" dirty="0">
                    <a:solidFill>
                      <a:srgbClr val="2A00FF"/>
                    </a:solidFill>
                    <a:latin typeface="Consolas"/>
                    <a:ea typeface="맑은 고딕"/>
                    <a:cs typeface="Times New Roman"/>
                  </a:rPr>
                  <a:t>" </a:t>
                </a:r>
                <a:r>
                  <a:rPr lang="en-US" altLang="ko-KR" sz="1200" b="1" kern="0" dirty="0">
                    <a:solidFill>
                      <a:srgbClr val="000000"/>
                    </a:solidFill>
                    <a:latin typeface="Consolas"/>
                    <a:ea typeface="맑은 고딕"/>
                    <a:cs typeface="Times New Roman"/>
                  </a:rPr>
                  <a:t>);</a:t>
                </a:r>
                <a:endParaRPr lang="ko-KR" altLang="ko-KR" sz="1200" b="1" kern="100" dirty="0">
                  <a:latin typeface="맑은 고딕"/>
                  <a:ea typeface="맑은 고딕"/>
                  <a:cs typeface="Times New Roman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323528" y="2708920"/>
              <a:ext cx="28803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인텐트</a:t>
              </a:r>
              <a:endParaRPr lang="ko-KR" altLang="en-US" dirty="0"/>
            </a:p>
          </p:txBody>
        </p:sp>
      </p:grpSp>
      <p:cxnSp>
        <p:nvCxnSpPr>
          <p:cNvPr id="28" name="구부러진 연결선 27"/>
          <p:cNvCxnSpPr>
            <a:stCxn id="13" idx="3"/>
            <a:endCxn id="9" idx="3"/>
          </p:cNvCxnSpPr>
          <p:nvPr/>
        </p:nvCxnSpPr>
        <p:spPr>
          <a:xfrm flipV="1">
            <a:off x="5508104" y="1983324"/>
            <a:ext cx="12700" cy="1152128"/>
          </a:xfrm>
          <a:prstGeom prst="curvedConnector3">
            <a:avLst>
              <a:gd name="adj1" fmla="val 1800000"/>
            </a:avLst>
          </a:prstGeom>
          <a:ln w="190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323528" y="2204864"/>
            <a:ext cx="5184576" cy="288032"/>
            <a:chOff x="323528" y="2204864"/>
            <a:chExt cx="5184576" cy="288032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323528" y="2204864"/>
              <a:ext cx="5184576" cy="28803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2204864"/>
              <a:ext cx="518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200" b="1" kern="0" dirty="0">
                  <a:solidFill>
                    <a:srgbClr val="008080"/>
                  </a:solidFill>
                  <a:latin typeface="Consolas"/>
                  <a:ea typeface="맑은 고딕"/>
                  <a:cs typeface="Times New Roman"/>
                </a:rPr>
                <a:t>&lt;</a:t>
              </a:r>
              <a:r>
                <a:rPr lang="en-US" altLang="ko-KR" sz="1200" b="1" kern="0" dirty="0">
                  <a:solidFill>
                    <a:srgbClr val="3F7F7F"/>
                  </a:solidFill>
                  <a:latin typeface="Consolas"/>
                  <a:ea typeface="맑은 고딕"/>
                  <a:cs typeface="Times New Roman"/>
                </a:rPr>
                <a:t>category</a:t>
              </a:r>
              <a:r>
                <a:rPr lang="en-US" altLang="ko-KR" sz="1200" b="1" kern="0" dirty="0"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altLang="ko-KR" sz="1200" b="1" kern="0" dirty="0" err="1">
                  <a:solidFill>
                    <a:srgbClr val="7F007F"/>
                  </a:solidFill>
                  <a:latin typeface="Consolas"/>
                  <a:ea typeface="맑은 고딕"/>
                  <a:cs typeface="Times New Roman"/>
                </a:rPr>
                <a:t>android:name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Consolas"/>
                  <a:ea typeface="맑은 고딕"/>
                  <a:cs typeface="Times New Roman"/>
                </a:rPr>
                <a:t>=</a:t>
              </a:r>
              <a:r>
                <a:rPr lang="en-US" altLang="ko-KR" sz="1200" b="1" i="1" kern="0" dirty="0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"</a:t>
              </a:r>
              <a:r>
                <a:rPr lang="en-US" altLang="ko-KR" sz="1200" b="1" i="1" kern="0" dirty="0" err="1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android.intent.category.DEFAULT</a:t>
              </a:r>
              <a:r>
                <a:rPr lang="en-US" altLang="ko-KR" sz="1200" b="1" i="1" kern="0" dirty="0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"</a:t>
              </a:r>
              <a:r>
                <a:rPr lang="en-US" altLang="ko-KR" sz="1200" b="1" kern="0" dirty="0">
                  <a:latin typeface="Consolas"/>
                  <a:ea typeface="맑은 고딕"/>
                  <a:cs typeface="Times New Roman"/>
                </a:rPr>
                <a:t> </a:t>
              </a:r>
              <a:r>
                <a:rPr lang="en-US" altLang="ko-KR" sz="1200" b="1" kern="0" dirty="0">
                  <a:solidFill>
                    <a:srgbClr val="008080"/>
                  </a:solidFill>
                  <a:latin typeface="Consolas"/>
                  <a:ea typeface="맑은 고딕"/>
                  <a:cs typeface="Times New Roman"/>
                </a:rPr>
                <a:t>/&gt;</a:t>
              </a:r>
              <a:endParaRPr lang="ko-KR" altLang="ko-KR" sz="1200" b="1" kern="100" dirty="0">
                <a:latin typeface="맑은 고딕"/>
                <a:ea typeface="맑은 고딕"/>
                <a:cs typeface="Times New Roman"/>
              </a:endParaRPr>
            </a:p>
          </p:txBody>
        </p:sp>
      </p:grpSp>
      <p:cxnSp>
        <p:nvCxnSpPr>
          <p:cNvPr id="42" name="구부러진 연결선 41"/>
          <p:cNvCxnSpPr>
            <a:stCxn id="40" idx="3"/>
            <a:endCxn id="31" idx="3"/>
          </p:cNvCxnSpPr>
          <p:nvPr/>
        </p:nvCxnSpPr>
        <p:spPr>
          <a:xfrm flipH="1" flipV="1">
            <a:off x="5508104" y="2343364"/>
            <a:ext cx="720080" cy="1373668"/>
          </a:xfrm>
          <a:prstGeom prst="curvedConnector3">
            <a:avLst>
              <a:gd name="adj1" fmla="val -31746"/>
            </a:avLst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323528" y="3356992"/>
            <a:ext cx="5904656" cy="765666"/>
            <a:chOff x="323528" y="3356992"/>
            <a:chExt cx="5904656" cy="765666"/>
          </a:xfrm>
        </p:grpSpPr>
        <p:pic>
          <p:nvPicPr>
            <p:cNvPr id="37" name="그림 36" descr="시스템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528" y="3356992"/>
              <a:ext cx="566944" cy="566944"/>
            </a:xfrm>
            <a:prstGeom prst="rect">
              <a:avLst/>
            </a:prstGeom>
          </p:spPr>
        </p:pic>
        <p:pic>
          <p:nvPicPr>
            <p:cNvPr id="38" name="Picture 2" descr="E:\Android Programming\WorkSpace\AndroidBooks\working2\참고 데이터\이미지 모음\안드로이드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3501008"/>
              <a:ext cx="432048" cy="579458"/>
            </a:xfrm>
            <a:prstGeom prst="rect">
              <a:avLst/>
            </a:prstGeom>
            <a:noFill/>
          </p:spPr>
        </p:pic>
        <p:grpSp>
          <p:nvGrpSpPr>
            <p:cNvPr id="39" name="그룹 38"/>
            <p:cNvGrpSpPr/>
            <p:nvPr/>
          </p:nvGrpSpPr>
          <p:grpSpPr>
            <a:xfrm>
              <a:off x="1043608" y="3573016"/>
              <a:ext cx="5184576" cy="288032"/>
              <a:chOff x="323528" y="2204864"/>
              <a:chExt cx="5184576" cy="288032"/>
            </a:xfrm>
          </p:grpSpPr>
          <p:sp>
            <p:nvSpPr>
              <p:cNvPr id="40" name="모서리가 둥근 직사각형 39"/>
              <p:cNvSpPr/>
              <p:nvPr/>
            </p:nvSpPr>
            <p:spPr bwMode="auto">
              <a:xfrm>
                <a:off x="323528" y="2204864"/>
                <a:ext cx="5184576" cy="288032"/>
              </a:xfrm>
              <a:prstGeom prst="round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23528" y="2204864"/>
                <a:ext cx="5184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US" altLang="ko-KR" sz="1200" b="1" kern="0" dirty="0">
                    <a:solidFill>
                      <a:srgbClr val="008080"/>
                    </a:solidFill>
                    <a:latin typeface="Consolas"/>
                    <a:ea typeface="맑은 고딕"/>
                    <a:cs typeface="Times New Roman"/>
                  </a:rPr>
                  <a:t>&lt;</a:t>
                </a:r>
                <a:r>
                  <a:rPr lang="en-US" altLang="ko-KR" sz="1200" b="1" kern="0" dirty="0">
                    <a:solidFill>
                      <a:srgbClr val="3F7F7F"/>
                    </a:solidFill>
                    <a:latin typeface="Consolas"/>
                    <a:ea typeface="맑은 고딕"/>
                    <a:cs typeface="Times New Roman"/>
                  </a:rPr>
                  <a:t>category</a:t>
                </a:r>
                <a:r>
                  <a:rPr lang="en-US" altLang="ko-KR" sz="1200" b="1" kern="0" dirty="0">
                    <a:latin typeface="Consolas"/>
                    <a:ea typeface="맑은 고딕"/>
                    <a:cs typeface="Times New Roman"/>
                  </a:rPr>
                  <a:t> </a:t>
                </a:r>
                <a:r>
                  <a:rPr lang="en-US" altLang="ko-KR" sz="1200" b="1" kern="0" dirty="0" err="1">
                    <a:solidFill>
                      <a:srgbClr val="7F007F"/>
                    </a:solidFill>
                    <a:latin typeface="Consolas"/>
                    <a:ea typeface="맑은 고딕"/>
                    <a:cs typeface="Times New Roman"/>
                  </a:rPr>
                  <a:t>android:name</a:t>
                </a:r>
                <a:r>
                  <a:rPr lang="en-US" altLang="ko-KR" sz="1200" b="1" kern="0" dirty="0">
                    <a:solidFill>
                      <a:srgbClr val="000000"/>
                    </a:solidFill>
                    <a:latin typeface="Consolas"/>
                    <a:ea typeface="맑은 고딕"/>
                    <a:cs typeface="Times New Roman"/>
                  </a:rPr>
                  <a:t>=</a:t>
                </a:r>
                <a:r>
                  <a:rPr lang="en-US" altLang="ko-KR" sz="1200" b="1" i="1" kern="0" dirty="0">
                    <a:solidFill>
                      <a:srgbClr val="2A00FF"/>
                    </a:solidFill>
                    <a:latin typeface="Consolas"/>
                    <a:ea typeface="맑은 고딕"/>
                    <a:cs typeface="Times New Roman"/>
                  </a:rPr>
                  <a:t>"</a:t>
                </a:r>
                <a:r>
                  <a:rPr lang="en-US" altLang="ko-KR" sz="1200" b="1" i="1" kern="0" dirty="0" err="1">
                    <a:solidFill>
                      <a:srgbClr val="2A00FF"/>
                    </a:solidFill>
                    <a:latin typeface="Consolas"/>
                    <a:ea typeface="맑은 고딕"/>
                    <a:cs typeface="Times New Roman"/>
                  </a:rPr>
                  <a:t>android.intent.category.DEFAULT</a:t>
                </a:r>
                <a:r>
                  <a:rPr lang="en-US" altLang="ko-KR" sz="1200" b="1" i="1" kern="0" dirty="0">
                    <a:solidFill>
                      <a:srgbClr val="2A00FF"/>
                    </a:solidFill>
                    <a:latin typeface="Consolas"/>
                    <a:ea typeface="맑은 고딕"/>
                    <a:cs typeface="Times New Roman"/>
                  </a:rPr>
                  <a:t>"</a:t>
                </a:r>
                <a:r>
                  <a:rPr lang="en-US" altLang="ko-KR" sz="1200" b="1" kern="0" dirty="0">
                    <a:latin typeface="Consolas"/>
                    <a:ea typeface="맑은 고딕"/>
                    <a:cs typeface="Times New Roman"/>
                  </a:rPr>
                  <a:t> </a:t>
                </a:r>
                <a:r>
                  <a:rPr lang="en-US" altLang="ko-KR" sz="1200" b="1" kern="0" dirty="0">
                    <a:solidFill>
                      <a:srgbClr val="008080"/>
                    </a:solidFill>
                    <a:latin typeface="Consolas"/>
                    <a:ea typeface="맑은 고딕"/>
                    <a:cs typeface="Times New Roman"/>
                  </a:rPr>
                  <a:t>/&gt;</a:t>
                </a:r>
                <a:endParaRPr lang="ko-KR" altLang="ko-KR" sz="1200" b="1" kern="100" dirty="0">
                  <a:latin typeface="맑은 고딕"/>
                  <a:ea typeface="맑은 고딕"/>
                  <a:cs typeface="Times New Roman"/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043608" y="3861048"/>
              <a:ext cx="518457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안드로이드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시스템은 이 카테고리를 강제로 넣어 버린다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051720" y="4759549"/>
            <a:ext cx="4896544" cy="1040197"/>
            <a:chOff x="6588224" y="1628800"/>
            <a:chExt cx="2304256" cy="1512168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6588224" y="1628800"/>
              <a:ext cx="2304256" cy="1512168"/>
            </a:xfrm>
            <a:prstGeom prst="roundRect">
              <a:avLst>
                <a:gd name="adj" fmla="val 6746"/>
              </a:avLst>
            </a:prstGeom>
            <a:solidFill>
              <a:schemeClr val="tx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660232" y="1914217"/>
              <a:ext cx="2160240" cy="9395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인텐트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 필터에 카테고리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endParaRPr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설정하지 않으면 어떤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암시적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인텐트도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 받을 수 없다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115616" y="578505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그러므로 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암시적 인텐트 사용을 위한 카테고리이기도 하다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64088" y="240542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Action, default category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조건이 모두 일치하는 </a:t>
            </a:r>
            <a:endParaRPr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인텐트에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대해서만 암시적 컴포넌트를 실행함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카테고리 활용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38935"/>
              </p:ext>
            </p:extLst>
          </p:nvPr>
        </p:nvGraphicFramePr>
        <p:xfrm>
          <a:off x="539552" y="2007042"/>
          <a:ext cx="7992888" cy="1282900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14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</a:t>
                      </a:r>
                      <a:r>
                        <a:rPr lang="en-US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Manifestfile.xml for two App “MyCalculator1” and MyCalculator2”</a:t>
                      </a:r>
                      <a:endParaRPr lang="en-US" sz="1200" b="1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action.ACTION_MAIN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android.intent.category.APP_CALCULATOR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android.intent.category.DEFAULT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2810" marR="92810" marT="92810" marB="928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3059832" y="2629262"/>
            <a:ext cx="3384376" cy="23226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56176" y="2213764"/>
            <a:ext cx="26642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시스템에 정의된 카테고리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358" y="932205"/>
            <a:ext cx="854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카테고리의 역할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앱이 어떤 그룹에 속할지를 지정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어떤 기능적 속성을 가지는지 지정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두 개의 앱을 구현하고 계산기 그룹에 등록하고 싶다면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cxnSp>
        <p:nvCxnSpPr>
          <p:cNvPr id="21" name="구부러진 연결선 20"/>
          <p:cNvCxnSpPr>
            <a:endCxn id="34" idx="2"/>
          </p:cNvCxnSpPr>
          <p:nvPr/>
        </p:nvCxnSpPr>
        <p:spPr>
          <a:xfrm flipV="1">
            <a:off x="6444208" y="2629262"/>
            <a:ext cx="1044116" cy="116912"/>
          </a:xfrm>
          <a:prstGeom prst="curvedConnector2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708" y="4085126"/>
            <a:ext cx="1602372" cy="2376264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69776"/>
              </p:ext>
            </p:extLst>
          </p:nvPr>
        </p:nvGraphicFramePr>
        <p:xfrm>
          <a:off x="539552" y="4293096"/>
          <a:ext cx="4707284" cy="1130300"/>
        </p:xfrm>
        <a:graphic>
          <a:graphicData uri="http://schemas.openxmlformats.org/drawingml/2006/table">
            <a:tbl>
              <a:tblPr/>
              <a:tblGrid>
                <a:gridCol w="470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266">
                <a:tc>
                  <a:txBody>
                    <a:bodyPr/>
                    <a:lstStyle/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Aactivity.java</a:t>
                      </a: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endParaRPr lang="en-US" sz="12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ACTION_MAIN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intent.addCategory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CATEGORY_APP_CALCULATOR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(intent);</a:t>
                      </a:r>
                      <a:endParaRPr lang="en-US" sz="12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7310708" y="5751253"/>
            <a:ext cx="1152128" cy="432048"/>
          </a:xfrm>
          <a:prstGeom prst="roundRect">
            <a:avLst>
              <a:gd name="adj" fmla="val 1319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091446"/>
            <a:ext cx="2000264" cy="94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직사각형 50"/>
          <p:cNvSpPr/>
          <p:nvPr/>
        </p:nvSpPr>
        <p:spPr bwMode="auto">
          <a:xfrm>
            <a:off x="5076056" y="4091447"/>
            <a:ext cx="2000264" cy="947756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2" name="오른쪽 화살표 51"/>
          <p:cNvSpPr/>
          <p:nvPr/>
        </p:nvSpPr>
        <p:spPr bwMode="auto">
          <a:xfrm>
            <a:off x="7004882" y="4662950"/>
            <a:ext cx="428628" cy="214314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414328" y="4234322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5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4457218">
            <a:off x="5954587" y="4264059"/>
            <a:ext cx="442171" cy="6357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6" name="모서리가 둥근 직사각형 55"/>
          <p:cNvSpPr/>
          <p:nvPr/>
        </p:nvSpPr>
        <p:spPr>
          <a:xfrm>
            <a:off x="7325498" y="3897994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2306" y="3295106"/>
            <a:ext cx="85431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MyCalculator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MyCalculator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계산기 카테고리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(APP_CALCULATOR)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등록함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602770"/>
      </p:ext>
    </p:extLst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6" y="2352981"/>
            <a:ext cx="1582111" cy="2812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06" y="2350146"/>
            <a:ext cx="1583706" cy="2815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카테고리와 데이터 위치의 활용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1358" y="932205"/>
            <a:ext cx="854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App indexing: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사이트의 링크를 클릭했을 때 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내가 구현한 앱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연결함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결국 링크에 연결된 내용을 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내가 구현한 앱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보여지게 함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48880"/>
            <a:ext cx="1539171" cy="273630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348880"/>
            <a:ext cx="1539172" cy="27363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1589109" y="3789041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8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4457218">
            <a:off x="1129368" y="3818778"/>
            <a:ext cx="442171" cy="6357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9" name="오른쪽 화살표 28"/>
          <p:cNvSpPr/>
          <p:nvPr/>
        </p:nvSpPr>
        <p:spPr bwMode="auto">
          <a:xfrm>
            <a:off x="1928132" y="3717032"/>
            <a:ext cx="428628" cy="214314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303748" y="2060848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04004" y="4484268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2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4457218">
            <a:off x="5744263" y="4514005"/>
            <a:ext cx="442171" cy="6357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5" name="오른쪽 화살표 34"/>
          <p:cNvSpPr/>
          <p:nvPr/>
        </p:nvSpPr>
        <p:spPr bwMode="auto">
          <a:xfrm>
            <a:off x="6623787" y="3717032"/>
            <a:ext cx="428628" cy="214314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051876" y="4869160"/>
            <a:ext cx="600244" cy="188712"/>
          </a:xfrm>
          <a:prstGeom prst="roundRect">
            <a:avLst>
              <a:gd name="adj" fmla="val 1319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92280" y="2060848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85608" y="5085184"/>
            <a:ext cx="1629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내가 구현한 앱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유투브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4774" y="5094882"/>
            <a:ext cx="1629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내가 구현한 앱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구글 스토어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34" y="5179495"/>
            <a:ext cx="16294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링크 클릭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94381" y="5190503"/>
            <a:ext cx="16294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링크 클릭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675787"/>
      </p:ext>
    </p:extLst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카테고리와 데이터 위치의 활용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37041"/>
              </p:ext>
            </p:extLst>
          </p:nvPr>
        </p:nvGraphicFramePr>
        <p:xfrm>
          <a:off x="539552" y="2007042"/>
          <a:ext cx="7992888" cy="2380180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146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</a:t>
                      </a:r>
                      <a:r>
                        <a:rPr lang="en-US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Manifestfile.xml for App “</a:t>
                      </a:r>
                      <a:r>
                        <a:rPr lang="en-US" sz="1200" b="1" kern="0" baseline="0" dirty="0" err="1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Youtube</a:t>
                      </a:r>
                      <a:r>
                        <a:rPr lang="en-US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”</a:t>
                      </a:r>
                      <a:endParaRPr lang="en-US" sz="1200" b="1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&lt;activity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en-US" sz="1200" b="1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action.ACTION_VIEW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android.intent.category.DEFAULT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&lt;</a:t>
                      </a:r>
                      <a:r>
                        <a:rPr lang="en-US" altLang="ko-KR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android.intent.category.BROWSABLE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&lt;data</a:t>
                      </a: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android:scheme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“http”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android:host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“m.youtube.com”</a:t>
                      </a:r>
                      <a:r>
                        <a:rPr lang="en-US" altLang="ko-KR" sz="1200" b="1" i="1" kern="0" baseline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en-US" altLang="ko-KR" sz="1200" b="1" kern="0" baseline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&lt;/activity&gt;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2810" marR="92810" marT="92810" marB="928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1403648" y="3178868"/>
            <a:ext cx="4801443" cy="23226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358" y="932205"/>
            <a:ext cx="85431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android.intent.category.BROWSABLE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 브라우저가 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내가 구현한 앱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접근할 수 있도록 허락함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59932" y="4588550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“http://m.youtube.com”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시작하는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허락함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구부러진 연결선 24"/>
          <p:cNvCxnSpPr>
            <a:stCxn id="26" idx="2"/>
            <a:endCxn id="24" idx="1"/>
          </p:cNvCxnSpPr>
          <p:nvPr/>
        </p:nvCxnSpPr>
        <p:spPr>
          <a:xfrm rot="16200000" flipH="1">
            <a:off x="2920371" y="3918320"/>
            <a:ext cx="1165863" cy="913259"/>
          </a:xfrm>
          <a:prstGeom prst="curvedConnector2">
            <a:avLst/>
          </a:prstGeom>
          <a:ln w="190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835696" y="3577705"/>
            <a:ext cx="2421954" cy="214314"/>
          </a:xfrm>
          <a:prstGeom prst="roundRect">
            <a:avLst/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226328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데이터 위치의 활용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5660" y="978273"/>
            <a:ext cx="8712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Twitter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앱은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twitter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있는 링크를 클릭 되면 자신의 앱을 어떻게 실행하나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웹브라우저가 아닌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임의의 앱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이메일이나 메모장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있는 링크를 클릭했을 때만으로 가정함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2" y="1664797"/>
            <a:ext cx="3710301" cy="2844323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75707"/>
              </p:ext>
            </p:extLst>
          </p:nvPr>
        </p:nvGraphicFramePr>
        <p:xfrm>
          <a:off x="220748" y="4581128"/>
          <a:ext cx="6696744" cy="1465780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AndroidManifestfile.xml</a:t>
                      </a:r>
                      <a:r>
                        <a:rPr lang="en-US" sz="1200" b="1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for </a:t>
                      </a:r>
                      <a:r>
                        <a:rPr lang="en-US" sz="1200" b="1" kern="0" dirty="0" err="1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Twiteter</a:t>
                      </a:r>
                      <a:r>
                        <a:rPr lang="en-US" sz="1200" b="1" kern="0" baseline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App</a:t>
                      </a:r>
                      <a:endParaRPr lang="en-US" sz="1200" b="1" kern="0" dirty="0">
                        <a:solidFill>
                          <a:schemeClr val="bg1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200" b="1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action.ACTION_VIEW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android.intent.category.DEFAULT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&lt;</a:t>
                      </a:r>
                      <a:r>
                        <a:rPr lang="en-US" altLang="ko-KR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data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android:scheme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“http”</a:t>
                      </a: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android:host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“twitter.com”</a:t>
                      </a: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2810" marR="92810" marT="92810" marB="928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3059832" y="5589240"/>
            <a:ext cx="2304430" cy="255633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4021614"/>
            <a:ext cx="3384376" cy="4154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Host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대상 웹사이트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지정함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구부러진 연결선 22"/>
          <p:cNvCxnSpPr>
            <a:stCxn id="21" idx="3"/>
            <a:endCxn id="22" idx="1"/>
          </p:cNvCxnSpPr>
          <p:nvPr/>
        </p:nvCxnSpPr>
        <p:spPr>
          <a:xfrm flipH="1" flipV="1">
            <a:off x="5004048" y="4229363"/>
            <a:ext cx="360214" cy="1487694"/>
          </a:xfrm>
          <a:prstGeom prst="curvedConnector5">
            <a:avLst>
              <a:gd name="adj1" fmla="val -63462"/>
              <a:gd name="adj2" fmla="val 47314"/>
              <a:gd name="adj3" fmla="val 163462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556" y="6102396"/>
            <a:ext cx="7956884" cy="4154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웹브라우저에 있는 링크가 아니기 때문에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BROWSALBE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카테고리가 추가 되지 않는다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624569"/>
      </p:ext>
    </p:extLst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데이터 위치와 타입 활용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1358" y="932205"/>
            <a:ext cx="818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임의의 앱에서 텍스트를 선택하여 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버튼을 클릭했을 때 </a:t>
            </a:r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AppCelerator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란 앱이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리스트에 나타나게 하고 싶다면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64" y="1813870"/>
            <a:ext cx="2074544" cy="31272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2" y="1813871"/>
            <a:ext cx="2135520" cy="31272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44" y="1813870"/>
            <a:ext cx="2064324" cy="31272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6236" y="4903934"/>
            <a:ext cx="197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텍스트를 선택 후에 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62092" y="4941167"/>
            <a:ext cx="197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리스트에서 공유할 앱 선택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64302" y="3645024"/>
            <a:ext cx="1639746" cy="216023"/>
          </a:xfrm>
          <a:prstGeom prst="roundRect">
            <a:avLst>
              <a:gd name="adj" fmla="val 1319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76093" y="4954360"/>
            <a:ext cx="226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텍스트를 화면에 출력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719118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카테고리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11418"/>
              </p:ext>
            </p:extLst>
          </p:nvPr>
        </p:nvGraphicFramePr>
        <p:xfrm>
          <a:off x="412428" y="1127488"/>
          <a:ext cx="4608512" cy="947420"/>
        </p:xfrm>
        <a:graphic>
          <a:graphicData uri="http://schemas.openxmlformats.org/drawingml/2006/table">
            <a:tbl>
              <a:tblPr/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en-US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ACTION_MAIN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altLang="ko-KR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(intent);</a:t>
                      </a:r>
                      <a:endParaRPr lang="ko-KR" alt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220072" y="548681"/>
            <a:ext cx="1194256" cy="1986166"/>
            <a:chOff x="5737238" y="4221088"/>
            <a:chExt cx="1285884" cy="2143140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7238" y="4221088"/>
              <a:ext cx="1285884" cy="214314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44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457218">
              <a:off x="6145758" y="4245290"/>
              <a:ext cx="359871" cy="517421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9" name="오른쪽 화살표 48"/>
          <p:cNvSpPr/>
          <p:nvPr/>
        </p:nvSpPr>
        <p:spPr bwMode="auto">
          <a:xfrm>
            <a:off x="6434518" y="1548813"/>
            <a:ext cx="428628" cy="214314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004" y="548680"/>
            <a:ext cx="1328621" cy="1986167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48369"/>
              </p:ext>
            </p:extLst>
          </p:nvPr>
        </p:nvGraphicFramePr>
        <p:xfrm>
          <a:off x="364718" y="3080639"/>
          <a:ext cx="4680520" cy="1130300"/>
        </p:xfrm>
        <a:graphic>
          <a:graphicData uri="http://schemas.openxmlformats.org/drawingml/2006/table">
            <a:tbl>
              <a:tblPr/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en-US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intent.setAction(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ACTION_MAIN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intent.addCategory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altLang="ko-KR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CATEGORY_BROWSABLE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  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(intent);</a:t>
                      </a:r>
                      <a:endParaRPr lang="ko-KR" alt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5222106" y="2654011"/>
            <a:ext cx="1212412" cy="1983557"/>
            <a:chOff x="5737238" y="4221088"/>
            <a:chExt cx="1285884" cy="214314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7238" y="4221088"/>
              <a:ext cx="1285884" cy="214314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29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457218">
              <a:off x="6145758" y="4245290"/>
              <a:ext cx="359871" cy="517421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" name="오른쪽 화살표 32"/>
          <p:cNvSpPr/>
          <p:nvPr/>
        </p:nvSpPr>
        <p:spPr bwMode="auto">
          <a:xfrm>
            <a:off x="6436552" y="3654143"/>
            <a:ext cx="428628" cy="214314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2684" y="3718588"/>
            <a:ext cx="4503401" cy="216023"/>
          </a:xfrm>
          <a:prstGeom prst="roundRect">
            <a:avLst>
              <a:gd name="adj" fmla="val 9121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843" y="2671481"/>
            <a:ext cx="1327782" cy="196608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175" y="4770907"/>
            <a:ext cx="1355625" cy="2010347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46330"/>
              </p:ext>
            </p:extLst>
          </p:nvPr>
        </p:nvGraphicFramePr>
        <p:xfrm>
          <a:off x="395536" y="5114077"/>
          <a:ext cx="4594330" cy="1130300"/>
        </p:xfrm>
        <a:graphic>
          <a:graphicData uri="http://schemas.openxmlformats.org/drawingml/2006/table">
            <a:tbl>
              <a:tblPr/>
              <a:tblGrid>
                <a:gridCol w="459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4645">
                <a:tc>
                  <a:txBody>
                    <a:bodyPr/>
                    <a:lstStyle/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endParaRPr lang="en-US" sz="12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ACTION_MAIN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intent.addCategory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CATEGORY_APP_CALCULATOR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(intent);</a:t>
                      </a:r>
                      <a:endParaRPr lang="en-US" sz="12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6991385" y="6156002"/>
            <a:ext cx="1124482" cy="422242"/>
          </a:xfrm>
          <a:prstGeom prst="roundRect">
            <a:avLst>
              <a:gd name="adj" fmla="val 1319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 bwMode="auto">
          <a:xfrm>
            <a:off x="6500912" y="5748584"/>
            <a:ext cx="418343" cy="209450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031127" y="5114077"/>
            <a:ext cx="210840" cy="211121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220072" y="4725144"/>
            <a:ext cx="1192222" cy="1999125"/>
            <a:chOff x="5737238" y="4221088"/>
            <a:chExt cx="1285884" cy="2143140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7238" y="4221088"/>
              <a:ext cx="1285884" cy="214314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57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457218">
              <a:off x="6145758" y="4245290"/>
              <a:ext cx="359871" cy="517421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8" name="TextBox 57"/>
          <p:cNvSpPr txBox="1"/>
          <p:nvPr/>
        </p:nvSpPr>
        <p:spPr>
          <a:xfrm>
            <a:off x="107504" y="686933"/>
            <a:ext cx="871296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ACTION_MAIN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등록된 모든 앱이 나타남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9512" y="2641747"/>
            <a:ext cx="8712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ACTION_MAIN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등록된 앱 중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BROWSABLE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앱만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6656" y="4689875"/>
            <a:ext cx="8712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ACTION_MAIN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으로 등록된 앱 중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CALCULATAOR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앱만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1000" y="5783563"/>
            <a:ext cx="4503401" cy="216023"/>
          </a:xfrm>
          <a:prstGeom prst="roundRect">
            <a:avLst>
              <a:gd name="adj" fmla="val 9121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832270"/>
      </p:ext>
    </p:extLst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데이터 위치와 타입 활용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61022"/>
              </p:ext>
            </p:extLst>
          </p:nvPr>
        </p:nvGraphicFramePr>
        <p:xfrm>
          <a:off x="251520" y="1477420"/>
          <a:ext cx="6696744" cy="3934660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661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 </a:t>
                      </a:r>
                      <a:r>
                        <a:rPr lang="en-US" sz="140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for </a:t>
                      </a:r>
                      <a:r>
                        <a:rPr lang="en-US" sz="1400" b="1" kern="0" dirty="0" err="1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AppCelerator</a:t>
                      </a:r>
                      <a:r>
                        <a:rPr lang="en-US" sz="140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App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&lt;?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version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"1.0"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encoding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"utf-8"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?&gt;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암시적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dirty="0" err="1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컴포넌트를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등록한다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 --&gt;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2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“Translate to Pig Latin"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action.ACTION_SEND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android.intent.category.DEFAULT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&lt;</a:t>
                      </a:r>
                      <a:r>
                        <a:rPr lang="en-US" altLang="ko-KR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data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android:mineType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“text/plain”</a:t>
                      </a: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2810" marR="92810" marT="92810" marB="928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259632" y="3402586"/>
            <a:ext cx="5472608" cy="864096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55676" y="3982679"/>
            <a:ext cx="3276364" cy="23226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4048" y="4466050"/>
            <a:ext cx="2376264" cy="4154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타입이 일반 텍스트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358" y="932205"/>
            <a:ext cx="613608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데이터를 누군가와 공유하고 싶다면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cxnSp>
        <p:nvCxnSpPr>
          <p:cNvPr id="21" name="구부러진 연결선 20"/>
          <p:cNvCxnSpPr>
            <a:stCxn id="33" idx="2"/>
            <a:endCxn id="34" idx="1"/>
          </p:cNvCxnSpPr>
          <p:nvPr/>
        </p:nvCxnSpPr>
        <p:spPr>
          <a:xfrm rot="16200000" flipH="1">
            <a:off x="3919524" y="3589275"/>
            <a:ext cx="458858" cy="1710190"/>
          </a:xfrm>
          <a:prstGeom prst="curvedConnector2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455876" y="3639157"/>
            <a:ext cx="1692188" cy="190227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구부러진 연결선 21"/>
          <p:cNvCxnSpPr>
            <a:stCxn id="17" idx="3"/>
            <a:endCxn id="23" idx="1"/>
          </p:cNvCxnSpPr>
          <p:nvPr/>
        </p:nvCxnSpPr>
        <p:spPr>
          <a:xfrm flipV="1">
            <a:off x="5148064" y="2701976"/>
            <a:ext cx="1008112" cy="103229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6176" y="2332644"/>
            <a:ext cx="237626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데이터를 누군가에게 전달한다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공유하는 동작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22254" y="3420491"/>
            <a:ext cx="1989906" cy="214314"/>
          </a:xfrm>
          <a:prstGeom prst="roundRect">
            <a:avLst/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61674" y="3091251"/>
            <a:ext cx="209802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리스트에서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표시될 이름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구부러진 연결선 24"/>
          <p:cNvCxnSpPr>
            <a:stCxn id="19" idx="3"/>
            <a:endCxn id="24" idx="1"/>
          </p:cNvCxnSpPr>
          <p:nvPr/>
        </p:nvCxnSpPr>
        <p:spPr>
          <a:xfrm flipV="1">
            <a:off x="6012160" y="3460583"/>
            <a:ext cx="849514" cy="6706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8481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데이터 위치와 타입 활용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1358" y="932205"/>
            <a:ext cx="613608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웹브라우저로 등록하고 싶다면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707673"/>
            <a:ext cx="2048744" cy="302433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9965"/>
              </p:ext>
            </p:extLst>
          </p:nvPr>
        </p:nvGraphicFramePr>
        <p:xfrm>
          <a:off x="251520" y="1346229"/>
          <a:ext cx="5067061" cy="947420"/>
        </p:xfrm>
        <a:graphic>
          <a:graphicData uri="http://schemas.openxmlformats.org/drawingml/2006/table">
            <a:tbl>
              <a:tblPr/>
              <a:tblGrid>
                <a:gridCol w="506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715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ACTION_VIEW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Uri.</a:t>
                      </a:r>
                      <a:r>
                        <a:rPr lang="en-US" sz="1200" b="1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parse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"http://m.naver.com"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 );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...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759217" y="2707673"/>
            <a:ext cx="1931533" cy="3024336"/>
            <a:chOff x="498114" y="3643554"/>
            <a:chExt cx="1486803" cy="2644676"/>
          </a:xfrm>
        </p:grpSpPr>
        <p:pic>
          <p:nvPicPr>
            <p:cNvPr id="21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8114" y="3645024"/>
              <a:ext cx="1486803" cy="264320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22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4457218">
              <a:off x="917463" y="3716853"/>
              <a:ext cx="359871" cy="517421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1264957" y="364355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6" name="오른쪽 화살표 25"/>
          <p:cNvSpPr/>
          <p:nvPr/>
        </p:nvSpPr>
        <p:spPr bwMode="auto">
          <a:xfrm>
            <a:off x="3775441" y="4075825"/>
            <a:ext cx="759006" cy="214314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11872"/>
      </p:ext>
    </p:extLst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데이터 위치와 타입 활용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66868"/>
              </p:ext>
            </p:extLst>
          </p:nvPr>
        </p:nvGraphicFramePr>
        <p:xfrm>
          <a:off x="467544" y="879652"/>
          <a:ext cx="6696744" cy="2837380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31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10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암시적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dirty="0" err="1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컴포넌트를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등록한다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 --&gt;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2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en-US" altLang="ko-KR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MyWebBrowser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action.ACTION_VIEW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android.intent.category.DEFAULT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&lt;</a:t>
                      </a:r>
                      <a:r>
                        <a:rPr lang="en-US" altLang="ko-KR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data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android:scheme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“http”</a:t>
                      </a: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2810" marR="92810" marT="92810" marB="928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475656" y="2247804"/>
            <a:ext cx="5472608" cy="864096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81690" y="2827896"/>
            <a:ext cx="3276364" cy="23226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05426" y="2476961"/>
            <a:ext cx="1692188" cy="190227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59832" y="2277244"/>
            <a:ext cx="2300098" cy="214314"/>
          </a:xfrm>
          <a:prstGeom prst="roundRect">
            <a:avLst/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93567"/>
              </p:ext>
            </p:extLst>
          </p:nvPr>
        </p:nvGraphicFramePr>
        <p:xfrm>
          <a:off x="395536" y="3831980"/>
          <a:ext cx="6696744" cy="2258260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93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2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2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en-US" altLang="ko-KR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MyWebBrowser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action.ACTION_VIEW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android.intent.category.DEFAULT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&lt;</a:t>
                      </a:r>
                      <a:r>
                        <a:rPr lang="en-US" altLang="ko-KR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data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android:scheme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“http”</a:t>
                      </a: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</a:t>
                      </a:r>
                      <a:r>
                        <a:rPr lang="en-US" altLang="ko-KR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android:mimeType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altLang="ko-KR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“video/*"</a:t>
                      </a:r>
                      <a:r>
                        <a:rPr lang="en-US" altLang="ko-KR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0" baseline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2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2810" marR="92810" marT="92810" marB="9281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2267744" y="5229200"/>
            <a:ext cx="2304256" cy="383820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3166" y="6024470"/>
            <a:ext cx="3528392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데이터 위치가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http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이며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이미지를 링크를 클릭했을 때 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구부러진 연결선 29"/>
          <p:cNvCxnSpPr>
            <a:stCxn id="28" idx="1"/>
            <a:endCxn id="29" idx="1"/>
          </p:cNvCxnSpPr>
          <p:nvPr/>
        </p:nvCxnSpPr>
        <p:spPr>
          <a:xfrm rot="10800000" flipV="1">
            <a:off x="263166" y="5421110"/>
            <a:ext cx="2004578" cy="972692"/>
          </a:xfrm>
          <a:prstGeom prst="curvedConnector3">
            <a:avLst>
              <a:gd name="adj1" fmla="val 111404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47820"/>
              </p:ext>
            </p:extLst>
          </p:nvPr>
        </p:nvGraphicFramePr>
        <p:xfrm>
          <a:off x="4203605" y="5707970"/>
          <a:ext cx="4896544" cy="764540"/>
        </p:xfrm>
        <a:graphic>
          <a:graphicData uri="http://schemas.openxmlformats.org/drawingml/2006/table">
            <a:tbl>
              <a:tblPr/>
              <a:tblGrid>
                <a:gridCol w="489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721">
                <a:tc>
                  <a:txBody>
                    <a:bodyPr/>
                    <a:lstStyle/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intent.setAction(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ACTION_VIEW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Uri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videoUri</a:t>
                      </a:r>
                      <a:r>
                        <a:rPr lang="en-US" sz="1200" b="1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baseline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Uri.parse</a:t>
                      </a:r>
                      <a:r>
                        <a:rPr lang="en-US" sz="1200" b="1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"http://www.abc.com/file.avi"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en-US" sz="12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intent.setDataAndType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videoUri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“</a:t>
                      </a:r>
                      <a:r>
                        <a:rPr lang="en-US" sz="1200" b="1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video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avi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”);</a:t>
                      </a:r>
                      <a:r>
                        <a:rPr lang="en-US" sz="1200" b="1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07924"/>
      </p:ext>
    </p:extLst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87855"/>
              </p:ext>
            </p:extLst>
          </p:nvPr>
        </p:nvGraphicFramePr>
        <p:xfrm>
          <a:off x="251520" y="1867024"/>
          <a:ext cx="7200800" cy="2463800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altLang="ko-KR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 </a:t>
                      </a:r>
                      <a:r>
                        <a:rPr lang="en-US" altLang="ko-KR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</a:t>
                      </a:r>
                      <a:r>
                        <a:rPr lang="en-US" altLang="ko-KR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new Intent();</a:t>
                      </a:r>
                      <a:endParaRPr lang="ko-KR" alt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intent.setAction(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action.ACTION_IMAGE_VIEW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Uri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Uri.</a:t>
                      </a:r>
                      <a:r>
                        <a:rPr lang="en-US" sz="1200" b="1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parse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"http://www.superdroid.com:80/files/images/test.png?a=0#3"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intent.setDataAndType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"image/</a:t>
                      </a:r>
                      <a:r>
                        <a:rPr lang="en-US" sz="12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png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endParaRPr lang="en-US" altLang="ko-KR" sz="12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altLang="ko-KR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(intent);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복잡한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URI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582985" y="2564904"/>
            <a:ext cx="6365280" cy="432048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91680" y="3154928"/>
            <a:ext cx="4248472" cy="288032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79512" y="1153382"/>
            <a:ext cx="871296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scheme, host, port, path, query, fragment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등등으로 구성된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URI</a:t>
            </a:r>
          </a:p>
        </p:txBody>
      </p:sp>
    </p:spTree>
    <p:extLst>
      <p:ext uri="{BB962C8B-B14F-4D97-AF65-F5344CB8AC3E}">
        <p14:creationId xmlns:p14="http://schemas.microsoft.com/office/powerpoint/2010/main" val="3875954354"/>
      </p:ext>
    </p:extLst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복잡한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URI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619672" y="1385564"/>
            <a:ext cx="5553175" cy="570208"/>
            <a:chOff x="160693" y="1052736"/>
            <a:chExt cx="5553175" cy="570208"/>
          </a:xfrm>
        </p:grpSpPr>
        <p:sp>
          <p:nvSpPr>
            <p:cNvPr id="44" name="직사각형 43"/>
            <p:cNvSpPr/>
            <p:nvPr/>
          </p:nvSpPr>
          <p:spPr>
            <a:xfrm>
              <a:off x="179512" y="1284390"/>
              <a:ext cx="55343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http://www.google.com:80/korea/user/list.asp?age=18#3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160693" y="1052736"/>
              <a:ext cx="638316" cy="540776"/>
              <a:chOff x="1312821" y="1469964"/>
              <a:chExt cx="638316" cy="54077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31654" y="1739296"/>
                <a:ext cx="357189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312821" y="1469964"/>
                <a:ext cx="6383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Scheme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860554" y="1052736"/>
              <a:ext cx="1547840" cy="540776"/>
              <a:chOff x="2012682" y="1469964"/>
              <a:chExt cx="1547840" cy="540776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012682" y="1739296"/>
                <a:ext cx="1547840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627784" y="1469964"/>
                <a:ext cx="4555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Host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2392710" y="1052736"/>
              <a:ext cx="425116" cy="540776"/>
              <a:chOff x="3544838" y="1469964"/>
              <a:chExt cx="425116" cy="54077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660520" y="1739296"/>
                <a:ext cx="185752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544838" y="1469964"/>
                <a:ext cx="4251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Port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732229" y="1052736"/>
              <a:ext cx="1725867" cy="540776"/>
              <a:chOff x="3884357" y="1469964"/>
              <a:chExt cx="1725867" cy="540776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884357" y="1739296"/>
                <a:ext cx="1725867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572000" y="1469964"/>
                <a:ext cx="44435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Path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05198"/>
              </p:ext>
            </p:extLst>
          </p:nvPr>
        </p:nvGraphicFramePr>
        <p:xfrm>
          <a:off x="1379056" y="2033636"/>
          <a:ext cx="5857240" cy="405638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&lt;!-- 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암시적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 err="1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컴포넌트를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등록한다</a:t>
                      </a: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 --&gt;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action.ACTION_IMAGE_VIEW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android.intent.category.DEFAULT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data</a:t>
                      </a:r>
                      <a:r>
                        <a:rPr lang="en-US" sz="14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android:scheme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 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android:host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"www.superdroid.com"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 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android:port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"80"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 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android:path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"/files/images/test.png"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 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android:mimeType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"image/</a:t>
                      </a:r>
                      <a:r>
                        <a:rPr lang="en-US" sz="14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png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모서리가 둥근 직사각형 74"/>
          <p:cNvSpPr/>
          <p:nvPr/>
        </p:nvSpPr>
        <p:spPr>
          <a:xfrm>
            <a:off x="2608734" y="4078434"/>
            <a:ext cx="4483546" cy="1195561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91808" y="970066"/>
            <a:ext cx="871296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암시적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등록함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데이터 위치와 타입을 함께 등록해보는 예제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2710" y="6075530"/>
            <a:ext cx="8712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예제의 암시적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실행할 수 있도록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데이터와 타입을 동일하게 등록함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복잡한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URI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84878"/>
              </p:ext>
            </p:extLst>
          </p:nvPr>
        </p:nvGraphicFramePr>
        <p:xfrm>
          <a:off x="292710" y="1196752"/>
          <a:ext cx="7921786" cy="5208384"/>
        </p:xfrm>
        <a:graphic>
          <a:graphicData uri="http://schemas.openxmlformats.org/drawingml/2006/table">
            <a:tbl>
              <a:tblPr/>
              <a:tblGrid>
                <a:gridCol w="7921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/BActivity.java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b="1" kern="0" dirty="0">
                        <a:solidFill>
                          <a:srgbClr val="7F0055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BActivity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...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Intent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getIntent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전달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받은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인텐트에서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데이터를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추출한다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Uri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intent.getData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데이터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URI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의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내용을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문자열로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저장한다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StringBuilder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temp 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StringBuilder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temp.append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"Scheme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imageUri.getScheme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"\n"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temp.append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"Host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imageUri.getHost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"\n"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temp.append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"Port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imageUri.getPort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"\n"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temp.append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"Path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imageUri.getPath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"\n"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temp.append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"Query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imageUri.getQuery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"\n"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temp.append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"Fragment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imageUri.getFragment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"\n"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temp.append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"Authority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imageUri.getAuthority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"\n"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temp.append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"Last Path Segment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imageUri.getLastPathSegment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③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텍스트뷰에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데이터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URI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문자열을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출력한다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10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TextView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textView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(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TextView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findViewById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R.id.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intent_received_data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textView.setText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temp 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352" marR="74352" marT="74352" marB="743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79512" y="792045"/>
            <a:ext cx="511256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실행되는 암시적 컴포넌트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35596" y="3800944"/>
            <a:ext cx="3132348" cy="26039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6104" y="2636912"/>
            <a:ext cx="352839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문자열들을 담는 객체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문자열 추가 및 변경이 가능함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Mutable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특성을 가짐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구부러진 연결선 13"/>
          <p:cNvCxnSpPr>
            <a:stCxn id="9" idx="3"/>
            <a:endCxn id="13" idx="1"/>
          </p:cNvCxnSpPr>
          <p:nvPr/>
        </p:nvCxnSpPr>
        <p:spPr>
          <a:xfrm flipV="1">
            <a:off x="4067944" y="2960078"/>
            <a:ext cx="618160" cy="9710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3336"/>
      </p:ext>
    </p:extLst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복잡한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URI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예제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368626" y="721250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259632" y="1436146"/>
            <a:ext cx="5760640" cy="4464496"/>
            <a:chOff x="179512" y="1124744"/>
            <a:chExt cx="5760640" cy="4464496"/>
          </a:xfrm>
        </p:grpSpPr>
        <p:grpSp>
          <p:nvGrpSpPr>
            <p:cNvPr id="81" name="그룹 95"/>
            <p:cNvGrpSpPr/>
            <p:nvPr/>
          </p:nvGrpSpPr>
          <p:grpSpPr>
            <a:xfrm>
              <a:off x="179512" y="1124744"/>
              <a:ext cx="5760640" cy="4464496"/>
              <a:chOff x="179512" y="1124744"/>
              <a:chExt cx="5760640" cy="4464496"/>
            </a:xfrm>
          </p:grpSpPr>
          <p:sp>
            <p:nvSpPr>
              <p:cNvPr id="83" name="모서리가 둥근 직사각형 82"/>
              <p:cNvSpPr/>
              <p:nvPr/>
            </p:nvSpPr>
            <p:spPr bwMode="auto">
              <a:xfrm>
                <a:off x="179512" y="1124744"/>
                <a:ext cx="5760640" cy="4464496"/>
              </a:xfrm>
              <a:prstGeom prst="roundRect">
                <a:avLst>
                  <a:gd name="adj" fmla="val 3203"/>
                </a:avLst>
              </a:prstGeom>
              <a:solidFill>
                <a:schemeClr val="tx1">
                  <a:lumMod val="95000"/>
                </a:schemeClr>
              </a:soli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37298" y="3238522"/>
                <a:ext cx="442915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&lt;data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         </a:t>
                </a:r>
                <a:r>
                  <a:rPr kumimoji="0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android:scheme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=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http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“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         </a:t>
                </a:r>
                <a:r>
                  <a:rPr kumimoji="0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android:host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=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www.superdroid.com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         </a:t>
                </a:r>
                <a:r>
                  <a:rPr kumimoji="0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android:port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=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80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“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         </a:t>
                </a:r>
                <a:r>
                  <a:rPr kumimoji="0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android:path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=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/files/images/test.png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                    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         </a:t>
                </a:r>
                <a:r>
                  <a:rPr kumimoji="0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android:mimeType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=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image/</a:t>
                </a:r>
                <a:r>
                  <a:rPr kumimoji="0" lang="en-US" altLang="ko-KR" sz="16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png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</a:t>
                </a: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/&gt;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 bwMode="auto">
              <a:xfrm>
                <a:off x="308670" y="1196752"/>
                <a:ext cx="2286016" cy="357190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인텐트 발신 측 데이터 </a:t>
                </a: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URI</a:t>
                </a:r>
                <a:endPara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51520" y="1625380"/>
                <a:ext cx="556263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Uri </a:t>
                </a:r>
                <a:r>
                  <a:rPr kumimoji="0" lang="en-US" altLang="ko-KR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imageUri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= </a:t>
                </a:r>
                <a:r>
                  <a:rPr kumimoji="0" lang="en-US" altLang="ko-KR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Uri.</a:t>
                </a: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parse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(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    "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http://www.superdroid.com:80/files/images/test.png?a=0#3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 );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intent.setDataAndType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( </a:t>
                </a:r>
                <a:r>
                  <a:rPr kumimoji="0" lang="en-US" altLang="ko-KR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imageUri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, "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image/</a:t>
                </a:r>
                <a:r>
                  <a:rPr kumimoji="0" lang="en-US" altLang="ko-KR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png</a:t>
                </a: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");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 bwMode="auto">
              <a:xfrm>
                <a:off x="308670" y="2839826"/>
                <a:ext cx="4143404" cy="357190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암시적 컴포넌트 인텐트 필터 설정 </a:t>
                </a: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(AndroidManifest.xml)</a:t>
                </a:r>
                <a:endParaRPr kumimoji="1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251520" y="5157192"/>
                <a:ext cx="556263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단 하나의 조건이라도 일치하지 않으면 </a:t>
                </a:r>
                <a:r>
                  <a:rPr kumimoji="0" lang="ko-KR" altLang="en-US" sz="12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액티비티는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실행되지 않는다</a:t>
                </a: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>
              <a:off x="308702" y="2696950"/>
              <a:ext cx="5429256" cy="15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</p:grpSp>
      <p:sp>
        <p:nvSpPr>
          <p:cNvPr id="88" name="다이아몬드 87"/>
          <p:cNvSpPr/>
          <p:nvPr/>
        </p:nvSpPr>
        <p:spPr bwMode="auto">
          <a:xfrm>
            <a:off x="2577586" y="3861618"/>
            <a:ext cx="2232248" cy="216024"/>
          </a:xfrm>
          <a:prstGeom prst="diamond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9" name="다이아몬드 88"/>
          <p:cNvSpPr/>
          <p:nvPr/>
        </p:nvSpPr>
        <p:spPr bwMode="auto">
          <a:xfrm>
            <a:off x="2577586" y="4115742"/>
            <a:ext cx="3528392" cy="177924"/>
          </a:xfrm>
          <a:prstGeom prst="diamond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0" name="다이아몬드 89"/>
          <p:cNvSpPr/>
          <p:nvPr/>
        </p:nvSpPr>
        <p:spPr bwMode="auto">
          <a:xfrm>
            <a:off x="2577586" y="4365674"/>
            <a:ext cx="1800200" cy="144016"/>
          </a:xfrm>
          <a:prstGeom prst="diamond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2" name="다이아몬드 91"/>
          <p:cNvSpPr/>
          <p:nvPr/>
        </p:nvSpPr>
        <p:spPr bwMode="auto">
          <a:xfrm>
            <a:off x="2577586" y="4653706"/>
            <a:ext cx="3528392" cy="144016"/>
          </a:xfrm>
          <a:prstGeom prst="diamond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3" name="다이아몬드 92"/>
          <p:cNvSpPr/>
          <p:nvPr/>
        </p:nvSpPr>
        <p:spPr bwMode="auto">
          <a:xfrm>
            <a:off x="2577586" y="5157762"/>
            <a:ext cx="3240360" cy="72008"/>
          </a:xfrm>
          <a:prstGeom prst="diamond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793606" y="2217771"/>
            <a:ext cx="783979" cy="1823867"/>
            <a:chOff x="713486" y="1906369"/>
            <a:chExt cx="783979" cy="1823867"/>
          </a:xfrm>
        </p:grpSpPr>
        <p:sp>
          <p:nvSpPr>
            <p:cNvPr id="95" name="직사각형 94"/>
            <p:cNvSpPr/>
            <p:nvPr/>
          </p:nvSpPr>
          <p:spPr>
            <a:xfrm>
              <a:off x="713486" y="1906369"/>
              <a:ext cx="357189" cy="242903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6" name="Shape 95"/>
            <p:cNvCxnSpPr>
              <a:stCxn id="95" idx="2"/>
              <a:endCxn id="88" idx="1"/>
            </p:cNvCxnSpPr>
            <p:nvPr/>
          </p:nvCxnSpPr>
          <p:spPr>
            <a:xfrm rot="16200000" flipH="1">
              <a:off x="404291" y="2637061"/>
              <a:ext cx="1580964" cy="605385"/>
            </a:xfrm>
            <a:prstGeom prst="curvedConnector2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97" name="그룹 96"/>
          <p:cNvGrpSpPr/>
          <p:nvPr/>
        </p:nvGrpSpPr>
        <p:grpSpPr>
          <a:xfrm>
            <a:off x="2331772" y="2217771"/>
            <a:ext cx="1676424" cy="2058941"/>
            <a:chOff x="1251652" y="1906369"/>
            <a:chExt cx="1676424" cy="2058941"/>
          </a:xfrm>
        </p:grpSpPr>
        <p:sp>
          <p:nvSpPr>
            <p:cNvPr id="98" name="직사각형 97"/>
            <p:cNvSpPr/>
            <p:nvPr/>
          </p:nvSpPr>
          <p:spPr>
            <a:xfrm>
              <a:off x="1251652" y="1906369"/>
              <a:ext cx="1676424" cy="242903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9" name="Shape 98"/>
            <p:cNvCxnSpPr>
              <a:stCxn id="98" idx="2"/>
              <a:endCxn id="89" idx="1"/>
            </p:cNvCxnSpPr>
            <p:nvPr/>
          </p:nvCxnSpPr>
          <p:spPr>
            <a:xfrm rot="5400000">
              <a:off x="885646" y="2761092"/>
              <a:ext cx="1816038" cy="592398"/>
            </a:xfrm>
            <a:prstGeom prst="curvedConnector4">
              <a:avLst>
                <a:gd name="adj1" fmla="val 47551"/>
                <a:gd name="adj2" fmla="val 138589"/>
              </a:avLst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00" name="그룹 99"/>
          <p:cNvGrpSpPr/>
          <p:nvPr/>
        </p:nvGrpSpPr>
        <p:grpSpPr>
          <a:xfrm>
            <a:off x="4065335" y="2217771"/>
            <a:ext cx="312451" cy="2291919"/>
            <a:chOff x="2985215" y="1906369"/>
            <a:chExt cx="312451" cy="2291919"/>
          </a:xfrm>
        </p:grpSpPr>
        <p:sp>
          <p:nvSpPr>
            <p:cNvPr id="101" name="직사각형 100"/>
            <p:cNvSpPr/>
            <p:nvPr/>
          </p:nvSpPr>
          <p:spPr>
            <a:xfrm>
              <a:off x="2985215" y="1906369"/>
              <a:ext cx="171462" cy="242903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2" name="Shape 101"/>
            <p:cNvCxnSpPr>
              <a:stCxn id="101" idx="2"/>
              <a:endCxn id="90" idx="3"/>
            </p:cNvCxnSpPr>
            <p:nvPr/>
          </p:nvCxnSpPr>
          <p:spPr>
            <a:xfrm rot="16200000" flipH="1">
              <a:off x="2159798" y="3060420"/>
              <a:ext cx="2049016" cy="226720"/>
            </a:xfrm>
            <a:prstGeom prst="curvedConnector4">
              <a:avLst>
                <a:gd name="adj1" fmla="val 48243"/>
                <a:gd name="adj2" fmla="val 200829"/>
              </a:avLst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03" name="그룹 102"/>
          <p:cNvGrpSpPr/>
          <p:nvPr/>
        </p:nvGrpSpPr>
        <p:grpSpPr>
          <a:xfrm>
            <a:off x="4255835" y="2217771"/>
            <a:ext cx="1850143" cy="2579951"/>
            <a:chOff x="3175715" y="1906369"/>
            <a:chExt cx="1850143" cy="2579951"/>
          </a:xfrm>
        </p:grpSpPr>
        <p:sp>
          <p:nvSpPr>
            <p:cNvPr id="104" name="직사각형 103"/>
            <p:cNvSpPr/>
            <p:nvPr/>
          </p:nvSpPr>
          <p:spPr>
            <a:xfrm>
              <a:off x="3175715" y="1906369"/>
              <a:ext cx="1724035" cy="242903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5" name="Shape 27"/>
            <p:cNvCxnSpPr>
              <a:stCxn id="104" idx="3"/>
              <a:endCxn id="92" idx="3"/>
            </p:cNvCxnSpPr>
            <p:nvPr/>
          </p:nvCxnSpPr>
          <p:spPr>
            <a:xfrm>
              <a:off x="4899750" y="2027821"/>
              <a:ext cx="126108" cy="2458499"/>
            </a:xfrm>
            <a:prstGeom prst="curvedConnector3">
              <a:avLst>
                <a:gd name="adj1" fmla="val 281273"/>
              </a:avLst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06" name="그룹 105"/>
          <p:cNvGrpSpPr/>
          <p:nvPr/>
        </p:nvGrpSpPr>
        <p:grpSpPr>
          <a:xfrm>
            <a:off x="4260598" y="2632112"/>
            <a:ext cx="1557348" cy="2633662"/>
            <a:chOff x="3180478" y="2320710"/>
            <a:chExt cx="1557348" cy="2633662"/>
          </a:xfrm>
        </p:grpSpPr>
        <p:sp>
          <p:nvSpPr>
            <p:cNvPr id="107" name="직사각형 106"/>
            <p:cNvSpPr/>
            <p:nvPr/>
          </p:nvSpPr>
          <p:spPr>
            <a:xfrm>
              <a:off x="3180478" y="2320710"/>
              <a:ext cx="890598" cy="242903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8" name="Shape 30"/>
            <p:cNvCxnSpPr>
              <a:stCxn id="107" idx="3"/>
              <a:endCxn id="93" idx="3"/>
            </p:cNvCxnSpPr>
            <p:nvPr/>
          </p:nvCxnSpPr>
          <p:spPr>
            <a:xfrm>
              <a:off x="4071076" y="2442162"/>
              <a:ext cx="666750" cy="2512210"/>
            </a:xfrm>
            <a:prstGeom prst="curvedConnector3">
              <a:avLst>
                <a:gd name="adj1" fmla="val 134286"/>
              </a:avLst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72105212"/>
      </p:ext>
    </p:extLst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인텐트와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암시적 컴포넌트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필터 비교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모서리가 둥근 직사각형 38"/>
          <p:cNvSpPr/>
          <p:nvPr/>
        </p:nvSpPr>
        <p:spPr bwMode="auto">
          <a:xfrm>
            <a:off x="1350450" y="1473318"/>
            <a:ext cx="2501470" cy="4435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인텐트 발신 측</a:t>
            </a: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5292080" y="1473318"/>
            <a:ext cx="2501470" cy="4435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인텐트 필터 설정 측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AndroidManifest.xml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38350" y="2450507"/>
            <a:ext cx="3509012" cy="263746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85000"/>
              </a:sysClr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action.ACTION_IMAGE_VIEW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4879412" y="2450507"/>
            <a:ext cx="3509012" cy="263746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85000"/>
              </a:sysClr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action.ACTION_IMAGE_VIEW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48" name="직선 화살표 연결선 47"/>
          <p:cNvCxnSpPr>
            <a:stCxn id="46" idx="3"/>
            <a:endCxn id="47" idx="1"/>
          </p:cNvCxnSpPr>
          <p:nvPr/>
        </p:nvCxnSpPr>
        <p:spPr>
          <a:xfrm>
            <a:off x="4147362" y="2582380"/>
            <a:ext cx="732050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62" name="모서리가 둥근 직사각형 61"/>
          <p:cNvSpPr/>
          <p:nvPr/>
        </p:nvSpPr>
        <p:spPr bwMode="auto">
          <a:xfrm>
            <a:off x="4879412" y="3956096"/>
            <a:ext cx="3509012" cy="286322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category.EDITABLE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638350" y="3379830"/>
            <a:ext cx="3509012" cy="557786"/>
            <a:chOff x="638350" y="3379830"/>
            <a:chExt cx="3509012" cy="557786"/>
          </a:xfrm>
        </p:grpSpPr>
        <p:sp>
          <p:nvSpPr>
            <p:cNvPr id="60" name="모서리가 둥근 직사각형 59"/>
            <p:cNvSpPr/>
            <p:nvPr/>
          </p:nvSpPr>
          <p:spPr bwMode="auto">
            <a:xfrm>
              <a:off x="638350" y="3651294"/>
              <a:ext cx="3509012" cy="286322"/>
            </a:xfrm>
            <a:prstGeom prst="roundRect">
              <a:avLst/>
            </a:prstGeom>
            <a:solidFill>
              <a:sysClr val="windowText" lastClr="000000"/>
            </a:solidFill>
            <a:ln w="3175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android.intent.category.DEFAULT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38350" y="3379830"/>
              <a:ext cx="19864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시스템에서 자동으로 추가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879412" y="3379830"/>
            <a:ext cx="3509012" cy="557786"/>
            <a:chOff x="4879412" y="3379830"/>
            <a:chExt cx="3509012" cy="557786"/>
          </a:xfrm>
        </p:grpSpPr>
        <p:sp>
          <p:nvSpPr>
            <p:cNvPr id="61" name="모서리가 둥근 직사각형 60"/>
            <p:cNvSpPr/>
            <p:nvPr/>
          </p:nvSpPr>
          <p:spPr bwMode="auto">
            <a:xfrm>
              <a:off x="4879412" y="3651294"/>
              <a:ext cx="3509012" cy="2863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ysClr val="window" lastClr="FFFFFF">
                  <a:lumMod val="85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android.intent.category.DEFAULT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879412" y="3379830"/>
              <a:ext cx="15584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꼭 추가되어야 한다</a:t>
              </a: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65" name="직선 화살표 연결선 64"/>
          <p:cNvCxnSpPr>
            <a:stCxn id="60" idx="3"/>
            <a:endCxn id="61" idx="1"/>
          </p:cNvCxnSpPr>
          <p:nvPr/>
        </p:nvCxnSpPr>
        <p:spPr>
          <a:xfrm>
            <a:off x="4147362" y="3794455"/>
            <a:ext cx="732050" cy="0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66" name="모서리가 둥근 직사각형 65"/>
          <p:cNvSpPr/>
          <p:nvPr/>
        </p:nvSpPr>
        <p:spPr bwMode="auto">
          <a:xfrm>
            <a:off x="4879412" y="4260898"/>
            <a:ext cx="3509012" cy="286322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…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4879411" y="5091230"/>
            <a:ext cx="3451255" cy="1218090"/>
          </a:xfrm>
          <a:prstGeom prst="roundRect">
            <a:avLst>
              <a:gd name="adj" fmla="val 7246"/>
            </a:avLst>
          </a:prstGeom>
          <a:solidFill>
            <a:sysClr val="window" lastClr="FFFFFF"/>
          </a:solidFill>
          <a:ln w="3175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android:scheme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="http“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android:host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="www.superdroid.com"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android:port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="80“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android:path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="/files/images/test.png“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android:mimeType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="image/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png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"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638349" y="5091230"/>
            <a:ext cx="3451255" cy="1218090"/>
          </a:xfrm>
          <a:prstGeom prst="roundRect">
            <a:avLst>
              <a:gd name="adj" fmla="val 10000"/>
            </a:avLst>
          </a:prstGeom>
          <a:solidFill>
            <a:sysClr val="window" lastClr="FFFFFF"/>
          </a:solidFill>
          <a:ln w="3175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URI 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http://www.superdroid.com:80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    /files/images/test.png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타입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image/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png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꺾인 연결선 33"/>
          <p:cNvCxnSpPr>
            <a:stCxn id="75" idx="3"/>
            <a:endCxn id="74" idx="1"/>
          </p:cNvCxnSpPr>
          <p:nvPr/>
        </p:nvCxnSpPr>
        <p:spPr>
          <a:xfrm>
            <a:off x="4089604" y="5700275"/>
            <a:ext cx="789807" cy="127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00B0F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9" name="직선 연결선 78"/>
          <p:cNvCxnSpPr/>
          <p:nvPr/>
        </p:nvCxnSpPr>
        <p:spPr>
          <a:xfrm>
            <a:off x="4485134" y="1444472"/>
            <a:ext cx="0" cy="4936856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675588" y="2069744"/>
            <a:ext cx="7712836" cy="288032"/>
            <a:chOff x="675588" y="2069744"/>
            <a:chExt cx="7712836" cy="288032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75588" y="2069744"/>
              <a:ext cx="7712836" cy="28803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    액션 </a:t>
              </a: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: 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서로 완벽히 일치해야 </a:t>
              </a:r>
              <a:r>
                <a:rPr kumimoji="1" lang="ko-KR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매칭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성공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723213" y="209831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75588" y="2798720"/>
            <a:ext cx="7712836" cy="558272"/>
            <a:chOff x="675588" y="2798720"/>
            <a:chExt cx="7712836" cy="558272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675588" y="2798720"/>
              <a:ext cx="7712836" cy="55827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    카테고리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: 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서로 완벽히 매칭되지 않아도 된다</a:t>
              </a: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다만 인텐트 발신 측에 추가한 모든 </a:t>
              </a:r>
              <a:endPara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                  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카테고리가 필터 측에 모두 존재만 하면 </a:t>
              </a:r>
              <a:r>
                <a:rPr kumimoji="1" lang="ko-KR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매칭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성공</a:t>
              </a: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</a:t>
              </a:r>
              <a:endPara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709496" y="2886215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75588" y="4590024"/>
            <a:ext cx="7712836" cy="288032"/>
            <a:chOff x="675588" y="4590024"/>
            <a:chExt cx="7712836" cy="288032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675588" y="4590024"/>
              <a:ext cx="7712836" cy="28803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    데이터 위치와 타입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: 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서로 완벽히 일치해야 </a:t>
              </a:r>
              <a:r>
                <a:rPr kumimoji="1" lang="ko-KR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매칭</a:t>
              </a:r>
              <a:r>
                <a:rPr kumimoji="1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성공</a:t>
              </a: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709496" y="462393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20687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62" grpId="0" animBg="1"/>
      <p:bldP spid="66" grpId="0" animBg="1"/>
      <p:bldP spid="74" grpId="0" animBg="1"/>
      <p:bldP spid="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컴포넌트 등록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카테고리 그리고 데이터 위치 및 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                           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타입으로 실행 가능한 암시적 컴포넌트 만들기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9513" y="1124744"/>
            <a:ext cx="3240359" cy="20738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grpSp>
        <p:nvGrpSpPr>
          <p:cNvPr id="118" name="그룹 117"/>
          <p:cNvGrpSpPr/>
          <p:nvPr/>
        </p:nvGrpSpPr>
        <p:grpSpPr>
          <a:xfrm>
            <a:off x="1172830" y="1213762"/>
            <a:ext cx="964450" cy="823141"/>
            <a:chOff x="1172830" y="1213762"/>
            <a:chExt cx="964450" cy="823141"/>
          </a:xfrm>
        </p:grpSpPr>
        <p:pic>
          <p:nvPicPr>
            <p:cNvPr id="116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457218">
              <a:off x="1310411" y="1270805"/>
              <a:ext cx="628517" cy="903679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7" name="모서리가 둥근 직사각형 116"/>
            <p:cNvSpPr/>
            <p:nvPr/>
          </p:nvSpPr>
          <p:spPr>
            <a:xfrm>
              <a:off x="1921256" y="121376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347864" y="1124744"/>
            <a:ext cx="5316463" cy="2895600"/>
            <a:chOff x="3347864" y="1124744"/>
            <a:chExt cx="5316463" cy="2895600"/>
          </a:xfrm>
        </p:grpSpPr>
        <p:pic>
          <p:nvPicPr>
            <p:cNvPr id="97" name="Picture 3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139952" y="1124744"/>
              <a:ext cx="4524375" cy="2895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103" name="오른쪽 화살표 102"/>
            <p:cNvSpPr/>
            <p:nvPr/>
          </p:nvSpPr>
          <p:spPr bwMode="auto">
            <a:xfrm>
              <a:off x="3347864" y="1916832"/>
              <a:ext cx="731480" cy="365740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4211960" y="1844824"/>
              <a:ext cx="3312368" cy="2016224"/>
              <a:chOff x="4211960" y="1844824"/>
              <a:chExt cx="3312368" cy="2016224"/>
            </a:xfrm>
          </p:grpSpPr>
          <p:sp>
            <p:nvSpPr>
              <p:cNvPr id="115" name="모서리가 둥근 직사각형 114"/>
              <p:cNvSpPr/>
              <p:nvPr/>
            </p:nvSpPr>
            <p:spPr>
              <a:xfrm>
                <a:off x="4211960" y="1916832"/>
                <a:ext cx="3312368" cy="1944216"/>
              </a:xfrm>
              <a:prstGeom prst="roundRect">
                <a:avLst>
                  <a:gd name="adj" fmla="val 8667"/>
                </a:avLst>
              </a:prstGeom>
              <a:noFill/>
              <a:ln w="19050" cap="flat" cmpd="sng" algn="ctr">
                <a:solidFill>
                  <a:srgbClr val="00B0F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7308304" y="18448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56" name="그룹 155"/>
          <p:cNvGrpSpPr/>
          <p:nvPr/>
        </p:nvGrpSpPr>
        <p:grpSpPr>
          <a:xfrm>
            <a:off x="1443219" y="4293096"/>
            <a:ext cx="5593573" cy="1433494"/>
            <a:chOff x="1443219" y="4293096"/>
            <a:chExt cx="5593573" cy="1433494"/>
          </a:xfrm>
        </p:grpSpPr>
        <p:sp>
          <p:nvSpPr>
            <p:cNvPr id="122" name="직사각형 121"/>
            <p:cNvSpPr/>
            <p:nvPr/>
          </p:nvSpPr>
          <p:spPr>
            <a:xfrm>
              <a:off x="1443219" y="4740774"/>
              <a:ext cx="55343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http://www.google.com:80/korea/user/list.asp?age=18#3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1543233" y="4509120"/>
              <a:ext cx="891577" cy="540776"/>
              <a:chOff x="1431654" y="1469964"/>
              <a:chExt cx="891577" cy="54077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431654" y="1739296"/>
                <a:ext cx="357189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526904" y="14916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684915" y="1469964"/>
                <a:ext cx="6383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Scheme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2124261" y="4509120"/>
              <a:ext cx="1547840" cy="540776"/>
              <a:chOff x="2012682" y="1469964"/>
              <a:chExt cx="1547840" cy="540776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012682" y="1739296"/>
                <a:ext cx="1547840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2760400" y="14916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2952484" y="1469964"/>
                <a:ext cx="4555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Host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3748285" y="4509120"/>
              <a:ext cx="604990" cy="540776"/>
              <a:chOff x="3636706" y="1469964"/>
              <a:chExt cx="604990" cy="540776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3636706" y="14916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3660520" y="1739296"/>
                <a:ext cx="185752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3816580" y="1469964"/>
                <a:ext cx="4251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Port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3995936" y="4509120"/>
              <a:ext cx="1725867" cy="540776"/>
              <a:chOff x="3884357" y="1469964"/>
              <a:chExt cx="1725867" cy="540776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3884357" y="1739296"/>
                <a:ext cx="1725867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4689226" y="14916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853267" y="1469964"/>
                <a:ext cx="44435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Path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5728359" y="4509120"/>
              <a:ext cx="812594" cy="540776"/>
              <a:chOff x="5616780" y="1469964"/>
              <a:chExt cx="812594" cy="540776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5665545" y="1739296"/>
                <a:ext cx="763829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>
                <a:off x="5616780" y="14916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5780416" y="1469964"/>
                <a:ext cx="53412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Query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6299090" y="4293096"/>
              <a:ext cx="737702" cy="756800"/>
              <a:chOff x="6187511" y="1253940"/>
              <a:chExt cx="737702" cy="756800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6484701" y="1739296"/>
                <a:ext cx="133351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6444891" y="149162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6187511" y="1253940"/>
                <a:ext cx="73770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Fragment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>
              <a:off x="1443219" y="5388036"/>
              <a:ext cx="55343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http://www.google.com:80/korea/user/list.asp?age=18#3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2100475" y="5147667"/>
              <a:ext cx="1862124" cy="549491"/>
              <a:chOff x="1988896" y="2108511"/>
              <a:chExt cx="1862124" cy="549491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1988896" y="2386558"/>
                <a:ext cx="1862124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2831838" y="2134566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2981059" y="2108511"/>
                <a:ext cx="72327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Authority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5062749" y="5151378"/>
              <a:ext cx="1602534" cy="545780"/>
              <a:chOff x="4951170" y="2112222"/>
              <a:chExt cx="1602534" cy="545780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4951170" y="2386558"/>
                <a:ext cx="668580" cy="271444"/>
              </a:xfrm>
              <a:prstGeom prst="rect">
                <a:avLst/>
              </a:prstGeom>
              <a:solidFill>
                <a:srgbClr val="CC0000">
                  <a:alpha val="2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5117854" y="2134566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275790" y="2112222"/>
                <a:ext cx="127791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Last Path Segment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엑스트라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3838018"/>
            <a:ext cx="85689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엑스트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Extra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라는 실행되는 액티비티에 전달할 순수 데이터다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실행될 </a:t>
            </a:r>
            <a:r>
              <a:rPr lang="ko-KR" altLang="en-US" sz="1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조건과는 상관없고 명시적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암시적 </a:t>
            </a:r>
            <a:r>
              <a:rPr lang="ko-KR" altLang="en-US" sz="1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모두 사용할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엑스트라의 정보 형태는 번들이다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각종 직렬화된 객체라면 자유롭게 추가할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836712"/>
          <a:ext cx="8424935" cy="2880320"/>
        </p:xfrm>
        <a:graphic>
          <a:graphicData uri="http://schemas.openxmlformats.org/drawingml/2006/table">
            <a:tbl>
              <a:tblPr/>
              <a:tblGrid>
                <a:gridCol w="15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정보 분류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멤버변수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컴포넌트 정보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mPackage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ComponentName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mComponent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mAction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암시적으로 원하는 컴포넌트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카테고리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HashSet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&lt;String&gt;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mCategories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위치와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Uri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mData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mType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엑스트라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Bundle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mExtras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컴포넌트에 순수 데이터를 전달하기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mFlags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컴포넌트를 제어하기 위한 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71153" y="3179068"/>
            <a:ext cx="8352928" cy="221357"/>
          </a:xfrm>
          <a:prstGeom prst="roundRect">
            <a:avLst>
              <a:gd name="adj" fmla="val 9121"/>
            </a:avLst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5161" y="5012466"/>
            <a:ext cx="3888767" cy="1218090"/>
          </a:xfrm>
          <a:prstGeom prst="roundRect">
            <a:avLst>
              <a:gd name="adj" fmla="val 10000"/>
            </a:avLst>
          </a:prstGeom>
          <a:solidFill>
            <a:sysClr val="window" lastClr="FFFFFF"/>
          </a:solidFill>
          <a:ln w="3175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Intent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putExtra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(String name, int value)</a:t>
            </a:r>
          </a:p>
          <a:p>
            <a:pPr marL="0" lvl="1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Intent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putExtra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(String name, String value)</a:t>
            </a:r>
          </a:p>
          <a:p>
            <a:pPr marL="0" lvl="1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Intent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putExtra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(String name,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</a:t>
            </a:r>
          </a:p>
          <a:p>
            <a:pPr marL="0" lvl="1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959932" y="5012466"/>
            <a:ext cx="5162674" cy="1218090"/>
          </a:xfrm>
          <a:prstGeom prst="roundRect">
            <a:avLst>
              <a:gd name="adj" fmla="val 10000"/>
            </a:avLst>
          </a:prstGeom>
          <a:solidFill>
            <a:sysClr val="window" lastClr="FFFFFF"/>
          </a:solidFill>
          <a:ln w="3175">
            <a:solidFill>
              <a:sysClr val="window" lastClr="FFFFFF">
                <a:lumMod val="85000"/>
              </a:sys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1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getIntExtra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(String name, int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getStringExtra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(String name)</a:t>
            </a:r>
          </a:p>
          <a:p>
            <a:pPr marL="0" lvl="1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getBooleanExtra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(String name,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1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323528" y="4044012"/>
            <a:ext cx="2418147" cy="2292362"/>
            <a:chOff x="323528" y="4044012"/>
            <a:chExt cx="2418147" cy="2292362"/>
          </a:xfrm>
        </p:grpSpPr>
        <p:grpSp>
          <p:nvGrpSpPr>
            <p:cNvPr id="29" name="그룹 28"/>
            <p:cNvGrpSpPr/>
            <p:nvPr/>
          </p:nvGrpSpPr>
          <p:grpSpPr>
            <a:xfrm>
              <a:off x="331850" y="4044012"/>
              <a:ext cx="2409825" cy="2269232"/>
              <a:chOff x="539552" y="1196752"/>
              <a:chExt cx="2409825" cy="2269232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39552" y="1484784"/>
                <a:ext cx="2409825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683568" y="1196752"/>
                <a:ext cx="22365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x-none" altLang="ko-KR" sz="1200" kern="100">
                    <a:solidFill>
                      <a:schemeClr val="bg1"/>
                    </a:solidFill>
                    <a:latin typeface="맑은 고딕"/>
                    <a:cs typeface="Times New Roman"/>
                  </a:rPr>
                  <a:t>SD </a:t>
                </a:r>
                <a:r>
                  <a:rPr lang="ko-KR" altLang="ko-KR" sz="1200" kern="100">
                    <a:solidFill>
                      <a:schemeClr val="bg1"/>
                    </a:solidFill>
                    <a:ea typeface="맑은 고딕"/>
                    <a:cs typeface="Times New Roman"/>
                  </a:rPr>
                  <a:t>카드로 음악 파일 복사하기</a:t>
                </a:r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 bwMode="auto">
            <a:xfrm>
              <a:off x="323528" y="4320150"/>
              <a:ext cx="2414044" cy="2016224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데이터 위치 및 타입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3611964"/>
            <a:ext cx="856895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액션과 데이터 위치를 이용하여 외부 브라우저 컴포넌트를 실행해보자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외부 음악 재생 컴포넌트를 실행해보자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테스트를 위한 음악 파일을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카드에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넣어야함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60611" y="4340402"/>
            <a:ext cx="426499" cy="325035"/>
            <a:chOff x="1968313" y="1493142"/>
            <a:chExt cx="426499" cy="325035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968313" y="1556222"/>
              <a:ext cx="323870" cy="261955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78788" y="149314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615871" y="4727334"/>
            <a:ext cx="1069941" cy="271478"/>
            <a:chOff x="1823573" y="1880074"/>
            <a:chExt cx="1069941" cy="27147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823573" y="1880074"/>
              <a:ext cx="1069941" cy="271478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665592" y="189631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03288" y="5975118"/>
            <a:ext cx="2357467" cy="338143"/>
            <a:chOff x="610990" y="3127858"/>
            <a:chExt cx="2357467" cy="338143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10990" y="3261208"/>
              <a:ext cx="2357467" cy="204793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82428" y="312785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323528" y="736129"/>
          <a:ext cx="8424935" cy="2880320"/>
        </p:xfrm>
        <a:graphic>
          <a:graphicData uri="http://schemas.openxmlformats.org/drawingml/2006/table">
            <a:tbl>
              <a:tblPr/>
              <a:tblGrid>
                <a:gridCol w="15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정보 분류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멤버변수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컴포넌트 정보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mPackage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ComponentName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mComponent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mAction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암시적으로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카테고리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HashSet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&lt;String&gt;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mCategories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위치와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Uri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mData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mType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엑스트라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Bundle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mExtras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컴포넌트에 순수 데이터를 전달하기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mFlags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컴포넌트를 제어하기 위한 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352103" y="1907307"/>
            <a:ext cx="4334197" cy="245343"/>
          </a:xfrm>
          <a:prstGeom prst="roundRect">
            <a:avLst>
              <a:gd name="adj" fmla="val 9121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2425" y="2507754"/>
            <a:ext cx="4324350" cy="502146"/>
          </a:xfrm>
          <a:prstGeom prst="roundRect">
            <a:avLst>
              <a:gd name="adj" fmla="val 9121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플래그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3838018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플래그는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안드로이드의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컴포넌트들을 제어하거나 상태를 변경하는 등 다양한 목적으로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사용된다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하지만 플래그에 대해서는 </a:t>
            </a:r>
            <a:r>
              <a:rPr lang="ko-KR" altLang="en-US" sz="1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컴포넌트를 대부분 이해해야 설명이 가능하다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앞으로 배울 모든 장에 걸쳐 설명한다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 플래그의 이해를 위해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컴포넌트와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관련된 플래그 한 가지만 알아보자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836712"/>
          <a:ext cx="8424935" cy="2880320"/>
        </p:xfrm>
        <a:graphic>
          <a:graphicData uri="http://schemas.openxmlformats.org/drawingml/2006/table">
            <a:tbl>
              <a:tblPr/>
              <a:tblGrid>
                <a:gridCol w="15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정보 분류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멤버변수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컴포넌트 정보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mPackage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ComponentName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mComponent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mAction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암시적으로 원하는 컴포넌트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카테고리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HashSet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&lt;String&gt;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mCategories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위치와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Uri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mData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mType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엑스트라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Bundle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mExtras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컴포넌트에 순수 데이터를 전달하기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mFlags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컴포넌트를 제어하기 위한 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71153" y="3444070"/>
            <a:ext cx="8352928" cy="245765"/>
          </a:xfrm>
          <a:prstGeom prst="roundRect">
            <a:avLst>
              <a:gd name="adj" fmla="val 9121"/>
            </a:avLst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플래그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2780928"/>
            <a:ext cx="842493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Intent.FLAG_ACTIVITY_NO_ANIMATION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실행될 때 동작하는 애니메이션 효과를 사용하지 않는다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770" y="836712"/>
            <a:ext cx="2700299" cy="172819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60" y="842045"/>
            <a:ext cx="2693615" cy="1723914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55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457218">
            <a:off x="1550071" y="876283"/>
            <a:ext cx="588388" cy="84598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683568" y="3284984"/>
          <a:ext cx="7632848" cy="2044700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6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/AActivity.java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cs typeface="Times New Roman"/>
                        </a:rPr>
                        <a:t>...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    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onClick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View v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...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액티비티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구동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에니메이션을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막는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인텐트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플래그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설정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intent.addFlags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</a:t>
                      </a:r>
                      <a:r>
                        <a:rPr lang="en-US" sz="1600" b="1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FLAG_ACTIVITY_NO_ANIMATION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cs typeface="Times New Roman"/>
                        </a:rPr>
                        <a:t>        ...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cs typeface="Times New Roman"/>
                        </a:rPr>
                        <a:t>...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2182" y="836712"/>
            <a:ext cx="2700299" cy="172819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842045"/>
            <a:ext cx="2693615" cy="1723914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pic>
        <p:nvPicPr>
          <p:cNvPr id="61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457218">
            <a:off x="6120483" y="876283"/>
            <a:ext cx="588388" cy="84598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패키지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3528" y="692696"/>
          <a:ext cx="8424935" cy="2880320"/>
        </p:xfrm>
        <a:graphic>
          <a:graphicData uri="http://schemas.openxmlformats.org/drawingml/2006/table">
            <a:tbl>
              <a:tblPr/>
              <a:tblGrid>
                <a:gridCol w="15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정보 분류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멤버변수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컴포넌트 정보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mPackage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ComponentName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mComponent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mAction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암시적으로 원하는 컴포넌트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카테고리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HashSet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&lt;String&gt;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mCategories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위치와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Uri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mData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mType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엑스트라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Bundle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mExtras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컴포넌트에 순수 데이터를 전달하기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mFlags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컴포넌트를 제어하기 위한 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1902371" y="1359819"/>
            <a:ext cx="1301477" cy="216024"/>
          </a:xfrm>
          <a:prstGeom prst="roundRect">
            <a:avLst>
              <a:gd name="adj" fmla="val 9121"/>
            </a:avLst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3717032"/>
            <a:ext cx="856895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암시적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인텐트는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불특정 다수의 패키지를 대상으로 액션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카테고리 등만 일치하면 해당 컴포넌트를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실행할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만일 일치하는 컴포넌트들이 포함된 패키지가 둘 이상 존재하는 경우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사용자가 선택할 수 있는 시스템 팝업이 구동된다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하지만 여기서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분명 특정 패키지에 존재하는 컴포넌트만을 실행하고 싶을 때가 있을 것이다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물론 명시적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사용하면 가능하겠지만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액션과 카테고리 등을 사용해야 하는 암시적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인텐트는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방법이 없다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이를 위해 안드로이드는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패키지를 제공하고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명시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암시 조합의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인텐트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패키지 이름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암시적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인텐트의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정보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액션과 카테고리 등등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 </a:t>
            </a:r>
            <a:endParaRPr lang="en-US" altLang="ko-KR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패키지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1700808"/>
          <a:ext cx="5857240" cy="100838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6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/AActivity.java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cs typeface="Times New Roman"/>
                        </a:rPr>
                        <a:t>...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intent.setPackage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400" b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com.superdroid.test.activity.b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400" b="1" kern="100" dirty="0">
                        <a:latin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cs typeface="Times New Roman"/>
                        </a:rPr>
                        <a:t>...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3528" y="620688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패키지는 암시적 컴포넌트를 실행할 때 많이 사용된다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하지만 특정 패키지로 제한하기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때문에 오히려 명시적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가깝다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데이터 위치에 대한 명세 방법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3528" y="967011"/>
            <a:ext cx="856895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URI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형식은 위치 정보를 표현하기에 매우 적합한 구조다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URL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서브셋이다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URI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형식이 데이터 위치 정보를 얼마나 효율적으로 표현할 수 있는지 살펴보자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084168" y="2348880"/>
            <a:ext cx="2857520" cy="4071966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66975" y="2324140"/>
            <a:ext cx="428628" cy="441482"/>
            <a:chOff x="466975" y="2000166"/>
            <a:chExt cx="428628" cy="441482"/>
          </a:xfrm>
        </p:grpSpPr>
        <p:sp>
          <p:nvSpPr>
            <p:cNvPr id="55" name="직사각형 54"/>
            <p:cNvSpPr/>
            <p:nvPr/>
          </p:nvSpPr>
          <p:spPr>
            <a:xfrm>
              <a:off x="466975" y="2170204"/>
              <a:ext cx="428628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590800" y="200016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916027" y="2324140"/>
            <a:ext cx="1725282" cy="441482"/>
            <a:chOff x="916027" y="2000166"/>
            <a:chExt cx="1725282" cy="441482"/>
          </a:xfrm>
        </p:grpSpPr>
        <p:sp>
          <p:nvSpPr>
            <p:cNvPr id="56" name="직사각형 55"/>
            <p:cNvSpPr/>
            <p:nvPr/>
          </p:nvSpPr>
          <p:spPr>
            <a:xfrm>
              <a:off x="916027" y="2170204"/>
              <a:ext cx="1725282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824296" y="200016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659919" y="2324140"/>
            <a:ext cx="257162" cy="441482"/>
            <a:chOff x="2659919" y="2000166"/>
            <a:chExt cx="257162" cy="441482"/>
          </a:xfrm>
        </p:grpSpPr>
        <p:sp>
          <p:nvSpPr>
            <p:cNvPr id="57" name="직사각형 56"/>
            <p:cNvSpPr/>
            <p:nvPr/>
          </p:nvSpPr>
          <p:spPr>
            <a:xfrm>
              <a:off x="2659919" y="2170204"/>
              <a:ext cx="257162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672027" y="200016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2934609" y="2324140"/>
            <a:ext cx="1699583" cy="441482"/>
            <a:chOff x="2934609" y="2000166"/>
            <a:chExt cx="1699583" cy="441482"/>
          </a:xfrm>
        </p:grpSpPr>
        <p:sp>
          <p:nvSpPr>
            <p:cNvPr id="58" name="직사각형 57"/>
            <p:cNvSpPr/>
            <p:nvPr/>
          </p:nvSpPr>
          <p:spPr>
            <a:xfrm>
              <a:off x="2934609" y="2170204"/>
              <a:ext cx="1699583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753122" y="200016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653242" y="2324140"/>
            <a:ext cx="781050" cy="441482"/>
            <a:chOff x="4653242" y="2000166"/>
            <a:chExt cx="781050" cy="441482"/>
          </a:xfrm>
        </p:grpSpPr>
        <p:sp>
          <p:nvSpPr>
            <p:cNvPr id="59" name="직사각형 58"/>
            <p:cNvSpPr/>
            <p:nvPr/>
          </p:nvSpPr>
          <p:spPr>
            <a:xfrm>
              <a:off x="4653242" y="2170204"/>
              <a:ext cx="781050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4896130" y="200016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454513" y="2324140"/>
            <a:ext cx="229145" cy="441482"/>
            <a:chOff x="5454513" y="2000166"/>
            <a:chExt cx="229145" cy="441482"/>
          </a:xfrm>
        </p:grpSpPr>
        <p:sp>
          <p:nvSpPr>
            <p:cNvPr id="60" name="직사각형 59"/>
            <p:cNvSpPr/>
            <p:nvPr/>
          </p:nvSpPr>
          <p:spPr>
            <a:xfrm>
              <a:off x="5454513" y="2170204"/>
              <a:ext cx="214314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467634" y="200016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227176" y="2777508"/>
            <a:ext cx="1538970" cy="461665"/>
            <a:chOff x="7227176" y="2777508"/>
            <a:chExt cx="1538970" cy="461665"/>
          </a:xfrm>
        </p:grpSpPr>
        <p:sp>
          <p:nvSpPr>
            <p:cNvPr id="67" name="직사각형 66"/>
            <p:cNvSpPr/>
            <p:nvPr/>
          </p:nvSpPr>
          <p:spPr>
            <a:xfrm>
              <a:off x="7389102" y="2777508"/>
              <a:ext cx="13770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도매인 </a:t>
              </a:r>
              <a:endPara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www.google.com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227176" y="284894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95536" y="2456500"/>
            <a:ext cx="5534356" cy="396436"/>
            <a:chOff x="395536" y="2132526"/>
            <a:chExt cx="5534356" cy="396436"/>
          </a:xfrm>
        </p:grpSpPr>
        <p:sp>
          <p:nvSpPr>
            <p:cNvPr id="54" name="직사각형 53"/>
            <p:cNvSpPr/>
            <p:nvPr/>
          </p:nvSpPr>
          <p:spPr>
            <a:xfrm>
              <a:off x="395536" y="2132526"/>
              <a:ext cx="55343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http://www.google.com:80/korea/user/list.asp?age=18#3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395568" y="2527374"/>
              <a:ext cx="5429256" cy="15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</p:cxnSp>
      </p:grpSp>
      <p:grpSp>
        <p:nvGrpSpPr>
          <p:cNvPr id="91" name="그룹 90"/>
          <p:cNvGrpSpPr/>
          <p:nvPr/>
        </p:nvGrpSpPr>
        <p:grpSpPr>
          <a:xfrm>
            <a:off x="7227176" y="2463181"/>
            <a:ext cx="1571636" cy="276999"/>
            <a:chOff x="7227176" y="2463181"/>
            <a:chExt cx="1571636" cy="27699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7227176" y="249175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370052" y="2463181"/>
              <a:ext cx="14287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HTTP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서비스 서버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288956" y="4634896"/>
            <a:ext cx="2438418" cy="276999"/>
            <a:chOff x="6288956" y="4634896"/>
            <a:chExt cx="2438418" cy="276999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6298482" y="467775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288956" y="4634896"/>
              <a:ext cx="243841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list.app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실행 조건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나이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193706" y="4992086"/>
            <a:ext cx="2533668" cy="1271767"/>
            <a:chOff x="6193706" y="4992086"/>
            <a:chExt cx="2533668" cy="1271767"/>
          </a:xfrm>
        </p:grpSpPr>
        <p:sp>
          <p:nvSpPr>
            <p:cNvPr id="82" name="모서리가 접힌 도형 81"/>
            <p:cNvSpPr/>
            <p:nvPr/>
          </p:nvSpPr>
          <p:spPr>
            <a:xfrm>
              <a:off x="6369920" y="4992086"/>
              <a:ext cx="2357454" cy="1214446"/>
            </a:xfrm>
            <a:prstGeom prst="foldedCorner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369920" y="5063524"/>
              <a:ext cx="235745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 : 18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세 홍길도</a:t>
              </a:r>
              <a:endPara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 : 18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세 이영희</a:t>
              </a:r>
              <a:endPara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 : 18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세 김철수</a:t>
              </a:r>
              <a:endPara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6193706" y="582552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83904" y="2996952"/>
            <a:ext cx="2000264" cy="1311392"/>
            <a:chOff x="4083904" y="2996952"/>
            <a:chExt cx="2000264" cy="1311392"/>
          </a:xfrm>
        </p:grpSpPr>
        <p:cxnSp>
          <p:nvCxnSpPr>
            <p:cNvPr id="75" name="직선 화살표 연결선 74"/>
            <p:cNvCxnSpPr/>
            <p:nvPr/>
          </p:nvCxnSpPr>
          <p:spPr>
            <a:xfrm>
              <a:off x="4369656" y="3818731"/>
              <a:ext cx="171451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pic>
          <p:nvPicPr>
            <p:cNvPr id="76" name="Picture 4" descr="C:\Users\pmystory\AppData\Local\Microsoft\Windows\Temporary Internet Files\Content.IE5\5UQ22TMR\MC900428967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3294989">
              <a:off x="4770273" y="3720591"/>
              <a:ext cx="933490" cy="242016"/>
            </a:xfrm>
            <a:prstGeom prst="rect">
              <a:avLst/>
            </a:prstGeom>
            <a:noFill/>
          </p:spPr>
        </p:pic>
        <p:sp>
          <p:nvSpPr>
            <p:cNvPr id="85" name="TextBox 84"/>
            <p:cNvSpPr txBox="1"/>
            <p:nvPr/>
          </p:nvSpPr>
          <p:spPr>
            <a:xfrm>
              <a:off x="4083904" y="2996952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URI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를 이용한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정보 요청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979976" y="4162811"/>
            <a:ext cx="2213730" cy="1963530"/>
            <a:chOff x="3979976" y="4162811"/>
            <a:chExt cx="2213730" cy="1963530"/>
          </a:xfrm>
        </p:grpSpPr>
        <p:sp>
          <p:nvSpPr>
            <p:cNvPr id="86" name="TextBox 85"/>
            <p:cNvSpPr txBox="1"/>
            <p:nvPr/>
          </p:nvSpPr>
          <p:spPr>
            <a:xfrm>
              <a:off x="4369656" y="5849342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원하는 정보 전달</a:t>
              </a:r>
            </a:p>
          </p:txBody>
        </p:sp>
        <p:cxnSp>
          <p:nvCxnSpPr>
            <p:cNvPr id="87" name="Shape 86"/>
            <p:cNvCxnSpPr>
              <a:stCxn id="84" idx="1"/>
              <a:endCxn id="89" idx="2"/>
            </p:cNvCxnSpPr>
            <p:nvPr/>
          </p:nvCxnSpPr>
          <p:spPr>
            <a:xfrm rot="10800000">
              <a:off x="3979976" y="4162811"/>
              <a:ext cx="2213730" cy="1770730"/>
            </a:xfrm>
            <a:prstGeom prst="curvedConnector2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</p:grpSp>
      <p:pic>
        <p:nvPicPr>
          <p:cNvPr id="88" name="Picture 11" descr="C:\Users\superdroid\Desktop\이미지 모음\서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2548944"/>
            <a:ext cx="792088" cy="950506"/>
          </a:xfrm>
          <a:prstGeom prst="rect">
            <a:avLst/>
          </a:prstGeom>
          <a:noFill/>
        </p:spPr>
      </p:pic>
      <p:pic>
        <p:nvPicPr>
          <p:cNvPr id="89" name="Picture 19" descr="C:\Users\superdroid\Desktop\이미지 모음\핸드폰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5662" y="3305555"/>
            <a:ext cx="428628" cy="857256"/>
          </a:xfrm>
          <a:prstGeom prst="rect">
            <a:avLst/>
          </a:prstGeom>
          <a:noFill/>
        </p:spPr>
      </p:pic>
      <p:grpSp>
        <p:nvGrpSpPr>
          <p:cNvPr id="100" name="그룹 99"/>
          <p:cNvGrpSpPr/>
          <p:nvPr/>
        </p:nvGrpSpPr>
        <p:grpSpPr>
          <a:xfrm>
            <a:off x="6288957" y="3842238"/>
            <a:ext cx="2161215" cy="722930"/>
            <a:chOff x="6288957" y="3842238"/>
            <a:chExt cx="2161215" cy="722930"/>
          </a:xfrm>
        </p:grpSpPr>
        <p:sp>
          <p:nvSpPr>
            <p:cNvPr id="72" name="직사각형 71"/>
            <p:cNvSpPr/>
            <p:nvPr/>
          </p:nvSpPr>
          <p:spPr>
            <a:xfrm>
              <a:off x="7370052" y="3842238"/>
              <a:ext cx="1080120" cy="721220"/>
            </a:xfrm>
            <a:prstGeom prst="rect">
              <a:avLst/>
            </a:prstGeom>
            <a:solidFill>
              <a:srgbClr val="F8F8F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42060" y="3881478"/>
              <a:ext cx="7048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30092" y="4313526"/>
              <a:ext cx="6477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직사각형 77"/>
            <p:cNvSpPr/>
            <p:nvPr/>
          </p:nvSpPr>
          <p:spPr>
            <a:xfrm>
              <a:off x="6288957" y="3913676"/>
              <a:ext cx="128588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파일 위치</a:t>
              </a: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6298482" y="395177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7366062" y="3845088"/>
              <a:ext cx="1080120" cy="720080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227176" y="3305542"/>
            <a:ext cx="966955" cy="276999"/>
            <a:chOff x="7227176" y="3305542"/>
            <a:chExt cx="966955" cy="276999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27176" y="334901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389102" y="3305542"/>
              <a:ext cx="8050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포트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: 80</a:t>
              </a:r>
              <a:endPara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데이터 위치의 표현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5496" y="2948140"/>
            <a:ext cx="87129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데이터 위치를 설정할 때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Uri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규약을 사용하고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내부적으로 편리한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Uri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클래스도 제공한다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1331640" y="1428406"/>
            <a:ext cx="5534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http://www.google.com:80/korea/user/list.asp?age=18#3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1431654" y="1196752"/>
            <a:ext cx="891577" cy="540776"/>
            <a:chOff x="1431654" y="1469964"/>
            <a:chExt cx="891577" cy="540776"/>
          </a:xfrm>
        </p:grpSpPr>
        <p:sp>
          <p:nvSpPr>
            <p:cNvPr id="120" name="직사각형 119"/>
            <p:cNvSpPr/>
            <p:nvPr/>
          </p:nvSpPr>
          <p:spPr>
            <a:xfrm>
              <a:off x="1431654" y="1739296"/>
              <a:ext cx="357189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526904" y="14916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684915" y="1469964"/>
              <a:ext cx="6383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Scheme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2012682" y="1196752"/>
            <a:ext cx="1547840" cy="540776"/>
            <a:chOff x="2012682" y="1469964"/>
            <a:chExt cx="1547840" cy="540776"/>
          </a:xfrm>
        </p:grpSpPr>
        <p:sp>
          <p:nvSpPr>
            <p:cNvPr id="121" name="직사각형 120"/>
            <p:cNvSpPr/>
            <p:nvPr/>
          </p:nvSpPr>
          <p:spPr>
            <a:xfrm>
              <a:off x="2012682" y="1739296"/>
              <a:ext cx="1547840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2760400" y="14916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952484" y="1469964"/>
              <a:ext cx="45557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Host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3636706" y="1196752"/>
            <a:ext cx="604990" cy="540776"/>
            <a:chOff x="3636706" y="1469964"/>
            <a:chExt cx="604990" cy="540776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3636706" y="14916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660520" y="1739296"/>
              <a:ext cx="185752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816580" y="1469964"/>
              <a:ext cx="425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Port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3884357" y="1196752"/>
            <a:ext cx="1725867" cy="540776"/>
            <a:chOff x="3884357" y="1469964"/>
            <a:chExt cx="1725867" cy="540776"/>
          </a:xfrm>
        </p:grpSpPr>
        <p:sp>
          <p:nvSpPr>
            <p:cNvPr id="122" name="직사각형 121"/>
            <p:cNvSpPr/>
            <p:nvPr/>
          </p:nvSpPr>
          <p:spPr>
            <a:xfrm>
              <a:off x="3884357" y="1739296"/>
              <a:ext cx="1725867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689226" y="14916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853267" y="1469964"/>
              <a:ext cx="44435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Path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5616780" y="1196752"/>
            <a:ext cx="812594" cy="540776"/>
            <a:chOff x="5616780" y="1469964"/>
            <a:chExt cx="812594" cy="540776"/>
          </a:xfrm>
        </p:grpSpPr>
        <p:sp>
          <p:nvSpPr>
            <p:cNvPr id="123" name="직사각형 122"/>
            <p:cNvSpPr/>
            <p:nvPr/>
          </p:nvSpPr>
          <p:spPr>
            <a:xfrm>
              <a:off x="5665545" y="1739296"/>
              <a:ext cx="763829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5616780" y="14916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5780416" y="1469964"/>
              <a:ext cx="5341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Query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187511" y="980728"/>
            <a:ext cx="737702" cy="756800"/>
            <a:chOff x="6187511" y="1253940"/>
            <a:chExt cx="737702" cy="756800"/>
          </a:xfrm>
        </p:grpSpPr>
        <p:sp>
          <p:nvSpPr>
            <p:cNvPr id="124" name="직사각형 123"/>
            <p:cNvSpPr/>
            <p:nvPr/>
          </p:nvSpPr>
          <p:spPr>
            <a:xfrm>
              <a:off x="6484701" y="1739296"/>
              <a:ext cx="133351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6444891" y="14916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187511" y="1253940"/>
              <a:ext cx="73770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Fragment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1331640" y="2075668"/>
            <a:ext cx="5534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http://www.google.com:80/korea/user/list.asp?age=18#3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988896" y="1835299"/>
            <a:ext cx="1862124" cy="549491"/>
            <a:chOff x="1988896" y="2108511"/>
            <a:chExt cx="1862124" cy="549491"/>
          </a:xfrm>
        </p:grpSpPr>
        <p:sp>
          <p:nvSpPr>
            <p:cNvPr id="139" name="직사각형 138"/>
            <p:cNvSpPr/>
            <p:nvPr/>
          </p:nvSpPr>
          <p:spPr>
            <a:xfrm>
              <a:off x="1988896" y="2386558"/>
              <a:ext cx="1862124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2831838" y="213456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981059" y="2108511"/>
              <a:ext cx="72327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Authority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4951170" y="1839010"/>
            <a:ext cx="1602534" cy="545780"/>
            <a:chOff x="4951170" y="2112222"/>
            <a:chExt cx="1602534" cy="545780"/>
          </a:xfrm>
        </p:grpSpPr>
        <p:sp>
          <p:nvSpPr>
            <p:cNvPr id="140" name="직사각형 139"/>
            <p:cNvSpPr/>
            <p:nvPr/>
          </p:nvSpPr>
          <p:spPr>
            <a:xfrm>
              <a:off x="4951170" y="2386558"/>
              <a:ext cx="668580" cy="271444"/>
            </a:xfrm>
            <a:prstGeom prst="rect">
              <a:avLst/>
            </a:prstGeom>
            <a:solidFill>
              <a:srgbClr val="CC000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5117854" y="213456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275790" y="2112222"/>
              <a:ext cx="12779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Last Path Segment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496" y="2492896"/>
            <a:ext cx="871296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scheme: URI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프로토콜 방식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http, ftp, file, content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496" y="3726549"/>
            <a:ext cx="871296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URI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위치 정보 문자열을 </a:t>
            </a:r>
            <a:r>
              <a:rPr lang="ko-KR" altLang="en-US" sz="1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파싱하고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그 문자열을 </a:t>
            </a:r>
            <a:endParaRPr lang="en-US" altLang="ko-KR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요소 별 이름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(scheme, host, port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등등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으로 분리하여 관리함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03" y="2866781"/>
            <a:ext cx="3926756" cy="3658563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데이터 타입의 표현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3528" y="1124744"/>
          <a:ext cx="8352928" cy="4796709"/>
        </p:xfrm>
        <a:graphic>
          <a:graphicData uri="http://schemas.openxmlformats.org/drawingml/2006/table">
            <a:tbl>
              <a:tblPr/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                  </a:t>
                      </a:r>
                      <a:r>
                        <a:rPr lang="ko-KR" sz="18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타입</a:t>
                      </a:r>
                      <a:r>
                        <a:rPr lang="x-none" sz="18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MIME(Multipurpose Internet Mail Extensions)</a:t>
                      </a:r>
                      <a:endParaRPr lang="ko-KR" sz="1400" b="1" kern="1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endParaRPr lang="en-US" sz="1200" kern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맑은 고딕"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endParaRPr lang="en-US" sz="1400" kern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맑은 고딕"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alt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데이터 타입을 일반적으로 마임</a:t>
                      </a:r>
                      <a:r>
                        <a:rPr lang="en-US" sz="1400" kern="0" baseline="300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MIME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이라 부르는데 오래 전 이메일 서비스에서 메일에 첨부된 </a:t>
                      </a:r>
                      <a:endParaRPr lang="en-US" altLang="ko-KR" sz="1400" kern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맑은 고딕"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alt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파일의 데이터 타입을 구분하기 위한 용도로 생겨났다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.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사용 예를 살펴보자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.</a:t>
                      </a: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endParaRPr lang="ko-KR" sz="14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맑은 고딕"/>
                        <a:buChar char="•"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text/html :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텍스트 데이터며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,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텍스트 내용은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 HTML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형태 파일이다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맑은 고딕"/>
                        <a:buChar char="•"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video/mpeg :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비디오 데이터며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, MPEG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영상 형태의 파일이다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맑은 고딕"/>
                        <a:buChar char="•"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image/jpeg :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이미지 데이터며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, JPEG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형태의 파일이다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맑은 고딕"/>
                        <a:buChar char="•"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audio/x-wav :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오디오 데이터며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, wav </a:t>
                      </a:r>
                      <a:r>
                        <a:rPr lang="ko-KR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형태의 파일이다</a:t>
                      </a:r>
                      <a:r>
                        <a:rPr lang="en-US" sz="1400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endParaRPr lang="en-US" sz="14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x-none" sz="1400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&lt;type&gt;/&lt;sub type&gt;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형식으로 쉽게 데이터 타입을 구분할 수 있다</a:t>
                      </a:r>
                      <a:r>
                        <a:rPr lang="x-none" sz="1400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 </a:t>
                      </a:r>
                      <a:endParaRPr lang="en-US" sz="14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altLang="ko-KR" sz="1400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이러한 장점으로 대부분의 데이터 타입을 표현할 때</a:t>
                      </a:r>
                      <a:r>
                        <a:rPr lang="x-none" sz="1400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마임을 사용</a:t>
                      </a:r>
                      <a:r>
                        <a:rPr lang="ko-KR" altLang="en-US" sz="1400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하고 있다</a:t>
                      </a:r>
                      <a:r>
                        <a:rPr lang="en-US" altLang="ko-KR" sz="1400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endParaRPr lang="en-US" sz="14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endParaRPr lang="ko-KR" sz="1400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&lt;</a:t>
            </a:r>
            <a:r>
              <a:rPr kumimoji="1" 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잠깐만</a:t>
            </a:r>
            <a:r>
              <a:rPr kumimoji="1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&gt;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90113" name="Picture 1" descr="MC90043256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14375" cy="714375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8187168" cy="612236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120172" y="764704"/>
            <a:ext cx="648072" cy="261955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14100" y="54868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94340" y="1916832"/>
            <a:ext cx="454124" cy="23226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640452" y="2204864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23928" y="2924944"/>
            <a:ext cx="2357467" cy="122119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95366" y="2796128"/>
            <a:ext cx="216024" cy="128816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49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데이터 위치 및 타입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79443"/>
              </p:ext>
            </p:extLst>
          </p:nvPr>
        </p:nvGraphicFramePr>
        <p:xfrm>
          <a:off x="323528" y="764704"/>
          <a:ext cx="6048672" cy="2913380"/>
        </p:xfrm>
        <a:graphic>
          <a:graphicData uri="http://schemas.openxmlformats.org/drawingml/2006/table">
            <a:tbl>
              <a:tblPr/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6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10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어떤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데이터를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보여달라는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액션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intent.setAction(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ACTION_VIEW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10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다음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위치의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데이터를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보여달라는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의미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String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audioPath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"file:///"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Environment.</a:t>
                      </a:r>
                      <a:r>
                        <a:rPr lang="en-US" sz="1400" b="1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getExternalStorageDirectory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() +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"/sample_mp3.mp3"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100" baseline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③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모든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오디오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포맷의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Consolas"/>
                        </a:rPr>
                        <a:t>데이터</a:t>
                      </a:r>
                      <a:r>
                        <a:rPr lang="ko-KR" sz="1100" kern="0" dirty="0">
                          <a:solidFill>
                            <a:srgbClr val="FF0000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en-US" sz="1100" kern="0" dirty="0">
                          <a:solidFill>
                            <a:srgbClr val="FF0000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위치와 </a:t>
                      </a:r>
                      <a:r>
                        <a:rPr lang="ko-KR" sz="1100" kern="0" dirty="0">
                          <a:solidFill>
                            <a:srgbClr val="FF0000"/>
                          </a:solidFill>
                          <a:latin typeface="Consolas"/>
                          <a:ea typeface="맑은 고딕"/>
                          <a:cs typeface="Consolas"/>
                        </a:rPr>
                        <a:t>타입</a:t>
                      </a:r>
                      <a:r>
                        <a:rPr lang="ko-KR" alt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을 설정</a:t>
                      </a:r>
                      <a:r>
                        <a:rPr lang="en-US" alt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intent.setDataAndType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Uri.</a:t>
                      </a:r>
                      <a:r>
                        <a:rPr lang="en-US" sz="1400" b="1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parse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audioPath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),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"audio/*"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5263080" y="4130468"/>
            <a:ext cx="1285884" cy="2143140"/>
            <a:chOff x="5737238" y="4221088"/>
            <a:chExt cx="1285884" cy="2143140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7238" y="4221088"/>
              <a:ext cx="1285884" cy="214314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44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457218">
              <a:off x="6145758" y="4245290"/>
              <a:ext cx="359871" cy="517421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6" name="그룹 45"/>
          <p:cNvGrpSpPr/>
          <p:nvPr/>
        </p:nvGrpSpPr>
        <p:grpSpPr>
          <a:xfrm>
            <a:off x="6477526" y="4130468"/>
            <a:ext cx="1714512" cy="2143140"/>
            <a:chOff x="6951684" y="4221088"/>
            <a:chExt cx="1714512" cy="2143140"/>
          </a:xfrm>
        </p:grpSpPr>
        <p:pic>
          <p:nvPicPr>
            <p:cNvPr id="48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80312" y="4221088"/>
              <a:ext cx="1285884" cy="214314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49" name="오른쪽 화살표 48"/>
            <p:cNvSpPr/>
            <p:nvPr/>
          </p:nvSpPr>
          <p:spPr bwMode="auto">
            <a:xfrm>
              <a:off x="6951684" y="5221220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1619672" y="2221394"/>
            <a:ext cx="4176464" cy="23226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8084" y="1470661"/>
            <a:ext cx="2412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/storage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sdcard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78400" y="1562906"/>
            <a:ext cx="1607546" cy="232262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0" name="구부러진 연결선 19"/>
          <p:cNvCxnSpPr/>
          <p:nvPr/>
        </p:nvCxnSpPr>
        <p:spPr>
          <a:xfrm rot="10800000" flipV="1">
            <a:off x="3707904" y="1700808"/>
            <a:ext cx="1570496" cy="542357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403648" y="2961761"/>
            <a:ext cx="1440160" cy="214314"/>
          </a:xfrm>
          <a:prstGeom prst="roundRect">
            <a:avLst/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3489" y="4377540"/>
            <a:ext cx="3553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위치와 타입 설정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데이터와 타입을 따로 설정하면 오류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intent.setData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Uri.parse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autioPath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Intent.setType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(“audio/*”);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구부러진 연결선 25"/>
          <p:cNvCxnSpPr>
            <a:stCxn id="24" idx="1"/>
          </p:cNvCxnSpPr>
          <p:nvPr/>
        </p:nvCxnSpPr>
        <p:spPr>
          <a:xfrm rot="10800000" flipH="1">
            <a:off x="1303488" y="3176076"/>
            <a:ext cx="892247" cy="1893963"/>
          </a:xfrm>
          <a:prstGeom prst="curvedConnector4">
            <a:avLst>
              <a:gd name="adj1" fmla="val -25621"/>
              <a:gd name="adj2" fmla="val 68282"/>
            </a:avLst>
          </a:prstGeom>
          <a:ln w="19050">
            <a:solidFill>
              <a:srgbClr val="00B0F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2778210" y="3204332"/>
            <a:ext cx="1440160" cy="214314"/>
          </a:xfrm>
          <a:prstGeom prst="roundRect">
            <a:avLst/>
          </a:prstGeom>
          <a:solidFill>
            <a:srgbClr val="00B0F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7525" y="3704897"/>
            <a:ext cx="355369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Audio: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음악 타입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음악 포맷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구부러진 연결선 31"/>
          <p:cNvCxnSpPr>
            <a:stCxn id="31" idx="1"/>
          </p:cNvCxnSpPr>
          <p:nvPr/>
        </p:nvCxnSpPr>
        <p:spPr>
          <a:xfrm rot="10800000" flipH="1">
            <a:off x="3437524" y="3427080"/>
            <a:ext cx="60765" cy="626342"/>
          </a:xfrm>
          <a:prstGeom prst="curvedConnector4">
            <a:avLst>
              <a:gd name="adj1" fmla="val -376203"/>
              <a:gd name="adj2" fmla="val 77822"/>
            </a:avLst>
          </a:prstGeom>
          <a:ln w="19050">
            <a:solidFill>
              <a:srgbClr val="00B0F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23" grpId="0" animBg="1"/>
      <p:bldP spid="24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데이터 위치 전달의 필요성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764704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980728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■ 데이터 위치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필터에 대해서 배우려면 먼저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en-US" altLang="ko-KR" sz="1400" b="1" baseline="30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Uniform</a:t>
            </a:r>
            <a:r>
              <a:rPr lang="en-US" altLang="ko-KR" sz="1400" b="1" baseline="30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Resource </a:t>
            </a:r>
            <a:r>
              <a:rPr lang="en-US" altLang="ko-KR" sz="1400" b="1" baseline="30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Idenifiers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대한 이해가 필수다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1340768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이미지를 보여주는 컴포넌트에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어떻게 이미지 데이터를 전달해야지만 효율적인가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문제점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1: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 데이터는 용량이 크고 다른 앱 프로세스에게 전달하려면 직렬화 객체를 사용해야 함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&gt;&gt;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직렬화는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번거롭다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문제점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2: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 데이터 자체를 전달하는 것은 리소스 낭비가 너무 심하고 성능이 좋지 않다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해결책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실제 데이터 자체를 전달하지 않고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통해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데이터가 존재하는 위치 정보만 전달한다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위치를 표현할 때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URI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형식을 사용한다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RFC2396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정의하는 규약이며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상세한 규약 설명은 다음의 링크 주소를 참조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44552" y="4834031"/>
            <a:ext cx="82089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  <a:hlinkClick r:id="rId2"/>
              </a:rPr>
              <a:t>http://www.ietf.org/rfc/rfc2396.txt?number=2396</a:t>
            </a:r>
            <a:endParaRPr kumimoji="1" lang="en-US" altLang="ko-K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4BACC6">
                <a:tint val="50000"/>
                <a:satMod val="300000"/>
              </a:srgbClr>
            </a:gs>
            <a:gs pos="35000">
              <a:srgbClr val="4BACC6">
                <a:tint val="37000"/>
                <a:satMod val="300000"/>
              </a:srgbClr>
            </a:gs>
            <a:gs pos="100000">
              <a:srgbClr val="4BACC6"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4BACC6">
              <a:shade val="95000"/>
              <a:satMod val="105000"/>
            </a:srgbClr>
          </a:solidFill>
          <a:prstDash val="solid"/>
          <a:headEnd/>
          <a:tailEnd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norm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kern="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  <a:cs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16549</TotalTime>
  <Words>4012</Words>
  <Application>Microsoft Office PowerPoint</Application>
  <PresentationFormat>화면 슬라이드 쇼(4:3)</PresentationFormat>
  <Paragraphs>636</Paragraphs>
  <Slides>33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Arial Unicode MS</vt:lpstr>
      <vt:lpstr>HY견명조</vt:lpstr>
      <vt:lpstr>굴림</vt:lpstr>
      <vt:lpstr>맑은 고딕</vt:lpstr>
      <vt:lpstr>Arial</vt:lpstr>
      <vt:lpstr>Consolas</vt:lpstr>
      <vt:lpstr>Georgia</vt:lpstr>
      <vt:lpstr>Wingdings</vt:lpstr>
      <vt:lpstr>Wingdings 2</vt:lpstr>
      <vt:lpstr>테크닉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안드로이드다. 박성근의 안드로이드 앱프로그래밍</dc:title>
  <dc:creator>pmystory</dc:creator>
  <cp:lastModifiedBy>최성훈</cp:lastModifiedBy>
  <cp:revision>1656</cp:revision>
  <dcterms:created xsi:type="dcterms:W3CDTF">2014-05-30T04:53:52Z</dcterms:created>
  <dcterms:modified xsi:type="dcterms:W3CDTF">2019-09-30T17:25:57Z</dcterms:modified>
</cp:coreProperties>
</file>