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5" r:id="rId4"/>
    <p:sldId id="287" r:id="rId5"/>
    <p:sldId id="289" r:id="rId6"/>
    <p:sldId id="290" r:id="rId7"/>
    <p:sldId id="298" r:id="rId8"/>
    <p:sldId id="293" r:id="rId9"/>
    <p:sldId id="294" r:id="rId10"/>
    <p:sldId id="302" r:id="rId11"/>
    <p:sldId id="370" r:id="rId12"/>
    <p:sldId id="29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965" autoAdjust="0"/>
  </p:normalViewPr>
  <p:slideViewPr>
    <p:cSldViewPr>
      <p:cViewPr varScale="1">
        <p:scale>
          <a:sx n="149" d="100"/>
          <a:sy n="149" d="100"/>
        </p:scale>
        <p:origin x="226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2016-08-31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ko-KR" altLang="en-US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대표적인 </a:t>
            </a:r>
            <a:r>
              <a:rPr kumimoji="0" lang="ko-KR" altLang="en-US" sz="3200" b="1" i="0" u="none" strike="noStrike" kern="1200" cap="none" spc="150" normalizeH="0" baseline="0" noProof="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뷰그룹에</a:t>
            </a:r>
            <a:r>
              <a:rPr kumimoji="0" lang="ko-KR" altLang="en-US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대해서</a:t>
            </a:r>
            <a:r>
              <a:rPr kumimoji="0" lang="en-US" altLang="ko-KR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(1/2)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11560" y="47667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레이아웃의 유연성 속성은 기억해주세요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12" y="5157192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속성은 특정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자식뷰의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크기를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가변적으로 조절할 수 있기 때문에 다양한 화면 크기의 단말에서 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유연하게 레이아웃을 유지할 수 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매우 빈번히 사용되니 꼭 기억해두자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51520" y="1340768"/>
          <a:ext cx="4032448" cy="3416300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res/layout/linearlayout_layout_weight_2.xml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en-US" sz="1000" kern="0" dirty="0" smtClean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2"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3"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45160" y="1340768"/>
            <a:ext cx="2394181" cy="1433405"/>
            <a:chOff x="4745160" y="1772816"/>
            <a:chExt cx="2394181" cy="1433405"/>
          </a:xfrm>
        </p:grpSpPr>
        <p:pic>
          <p:nvPicPr>
            <p:cNvPr id="6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1772816"/>
              <a:ext cx="2286016" cy="75562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64" name="직선 연결선 63"/>
            <p:cNvCxnSpPr/>
            <p:nvPr/>
          </p:nvCxnSpPr>
          <p:spPr>
            <a:xfrm>
              <a:off x="5335714" y="2306221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>
            <a:xfrm>
              <a:off x="4797548" y="2306221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>
            <a:xfrm>
              <a:off x="6526348" y="2306221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7083564" y="2306221"/>
              <a:ext cx="32" cy="9000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sp>
          <p:nvSpPr>
            <p:cNvPr id="68" name="직사각형 67"/>
            <p:cNvSpPr/>
            <p:nvPr/>
          </p:nvSpPr>
          <p:spPr>
            <a:xfrm>
              <a:off x="4745160" y="277294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고정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493010" y="277294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고정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860032" y="2852936"/>
            <a:ext cx="3812878" cy="988689"/>
            <a:chOff x="4860032" y="3429000"/>
            <a:chExt cx="3812878" cy="988689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3789040"/>
              <a:ext cx="3092798" cy="62864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79" name="직사각형 78"/>
            <p:cNvSpPr/>
            <p:nvPr/>
          </p:nvSpPr>
          <p:spPr>
            <a:xfrm>
              <a:off x="5580112" y="3527430"/>
              <a:ext cx="285752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단말기를 가로로 회전했을 때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위로 굽은 화살표 80"/>
            <p:cNvSpPr/>
            <p:nvPr/>
          </p:nvSpPr>
          <p:spPr>
            <a:xfrm rot="5400000">
              <a:off x="4860032" y="3429000"/>
              <a:ext cx="576064" cy="576064"/>
            </a:xfrm>
            <a:prstGeom prst="bentUp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82" name="Picture 2" descr="C:\Users\pmystory\Desktop\sign-41225_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018" y="507132"/>
            <a:ext cx="492646" cy="492646"/>
          </a:xfrm>
          <a:prstGeom prst="rect">
            <a:avLst/>
          </a:prstGeom>
          <a:noFill/>
        </p:spPr>
      </p:pic>
      <p:grpSp>
        <p:nvGrpSpPr>
          <p:cNvPr id="85" name="그룹 84"/>
          <p:cNvGrpSpPr/>
          <p:nvPr/>
        </p:nvGrpSpPr>
        <p:grpSpPr>
          <a:xfrm>
            <a:off x="1115616" y="2396505"/>
            <a:ext cx="3075384" cy="1645890"/>
            <a:chOff x="1115616" y="2828553"/>
            <a:chExt cx="3075384" cy="164589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115616" y="2828553"/>
              <a:ext cx="3075384" cy="17182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115616" y="4302621"/>
              <a:ext cx="3075384" cy="17182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93676" y="3035052"/>
            <a:ext cx="2631132" cy="513581"/>
            <a:chOff x="793676" y="3467100"/>
            <a:chExt cx="2631132" cy="513581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139999" y="3467100"/>
              <a:ext cx="2284809" cy="1786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93676" y="3802013"/>
              <a:ext cx="2284809" cy="1786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364088" y="2132856"/>
            <a:ext cx="1251795" cy="873425"/>
            <a:chOff x="5364088" y="2564904"/>
            <a:chExt cx="1251795" cy="873425"/>
          </a:xfrm>
        </p:grpSpPr>
        <p:sp>
          <p:nvSpPr>
            <p:cNvPr id="69" name="직사각형 68"/>
            <p:cNvSpPr/>
            <p:nvPr/>
          </p:nvSpPr>
          <p:spPr>
            <a:xfrm>
              <a:off x="5597656" y="2791998"/>
              <a:ext cx="101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가변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kern="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유연성</a:t>
              </a:r>
              <a:r>
                <a:rPr lang="en-US" altLang="ko-KR" kern="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왼쪽/오른쪽 화살표 90"/>
            <p:cNvSpPr/>
            <p:nvPr/>
          </p:nvSpPr>
          <p:spPr>
            <a:xfrm>
              <a:off x="5364088" y="2564904"/>
              <a:ext cx="1080120" cy="216024"/>
            </a:xfrm>
            <a:prstGeom prst="left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499992" y="4005064"/>
            <a:ext cx="4392488" cy="792088"/>
            <a:chOff x="4499992" y="4221088"/>
            <a:chExt cx="4392488" cy="79208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499992" y="4221088"/>
              <a:ext cx="4392488" cy="79208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004048" y="4241646"/>
              <a:ext cx="3168352" cy="627514"/>
              <a:chOff x="5004048" y="4169638"/>
              <a:chExt cx="3168352" cy="627514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5004048" y="4437112"/>
                <a:ext cx="2448272" cy="36004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5464671" y="4706094"/>
                <a:ext cx="12459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5076056" y="4509120"/>
                <a:ext cx="50405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안녕</a:t>
                </a:r>
                <a:endPara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7524328" y="4437112"/>
                <a:ext cx="648072" cy="3600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smtClean="0">
                    <a:latin typeface="맑은 고딕" pitchFamily="50" charset="-127"/>
                    <a:ea typeface="맑은 고딕" pitchFamily="50" charset="-127"/>
                  </a:rPr>
                  <a:t>저장</a:t>
                </a:r>
                <a:endParaRPr lang="ko-KR" altLang="en-US" sz="105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941893" y="416963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가변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524328" y="4188688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고정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layout_weight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속성과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의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measureWithLargestChild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2710" y="812329"/>
            <a:ext cx="8455754" cy="144016"/>
            <a:chOff x="292710" y="457389"/>
            <a:chExt cx="845575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29630"/>
              <a:ext cx="835292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052736"/>
            <a:ext cx="20859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24111" y="2245246"/>
            <a:ext cx="1728539" cy="1645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/>
          <p:cNvGrpSpPr/>
          <p:nvPr/>
        </p:nvGrpSpPr>
        <p:grpSpPr>
          <a:xfrm>
            <a:off x="5292079" y="1052736"/>
            <a:ext cx="2728932" cy="2747369"/>
            <a:chOff x="5292079" y="1052736"/>
            <a:chExt cx="2728932" cy="2747369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1052736"/>
              <a:ext cx="2728931" cy="274736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51" name="직선 연결선 50"/>
            <p:cNvCxnSpPr/>
            <p:nvPr/>
          </p:nvCxnSpPr>
          <p:spPr>
            <a:xfrm>
              <a:off x="5914401" y="1524228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>
            <a:xfrm>
              <a:off x="5914401" y="1706251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5914401" y="1801553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>
            <a:xfrm>
              <a:off x="5914401" y="2169315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>
            <a:xfrm>
              <a:off x="5914401" y="2261897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>
            <a:xfrm>
              <a:off x="5914401" y="2910125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68" name="직사각형 67"/>
            <p:cNvSpPr/>
            <p:nvPr/>
          </p:nvSpPr>
          <p:spPr>
            <a:xfrm>
              <a:off x="6041891" y="2489781"/>
              <a:ext cx="14991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80 </a:t>
              </a: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dp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가장 큰 높이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41891" y="1838555"/>
              <a:ext cx="54213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50 </a:t>
              </a: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dp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041891" y="1491937"/>
              <a:ext cx="54213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30 </a:t>
              </a: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dp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rot="5400000">
              <a:off x="5751812" y="2586413"/>
              <a:ext cx="608329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72" name="직선 화살표 연결선 71"/>
            <p:cNvCxnSpPr/>
            <p:nvPr/>
          </p:nvCxnSpPr>
          <p:spPr>
            <a:xfrm rot="5400000">
              <a:off x="5901747" y="1983985"/>
              <a:ext cx="322577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73" name="직선 화살표 연결선 72"/>
            <p:cNvCxnSpPr/>
            <p:nvPr/>
          </p:nvCxnSpPr>
          <p:spPr>
            <a:xfrm rot="5400000">
              <a:off x="5970293" y="1619115"/>
              <a:ext cx="19605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78" name="직사각형 77"/>
            <p:cNvSpPr/>
            <p:nvPr/>
          </p:nvSpPr>
          <p:spPr>
            <a:xfrm>
              <a:off x="5292079" y="2996952"/>
              <a:ext cx="272222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android:measureWithLargestChild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5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false</a:t>
              </a:r>
              <a:r>
                <a:rPr kumimoji="0" lang="en-US" altLang="ko-KR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640135" y="3462908"/>
            <a:ext cx="1131515" cy="1661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251520" y="1052736"/>
          <a:ext cx="4824536" cy="4117340"/>
        </p:xfrm>
        <a:graphic>
          <a:graphicData uri="http://schemas.openxmlformats.org/drawingml/2006/table">
            <a:tbl>
              <a:tblPr/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res/layout/linearlayout_measure_with_largest_child.xml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"vertical"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"#FF0"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android:measureWithLargestChild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"false</a:t>
                      </a:r>
                      <a:r>
                        <a:rPr lang="en-US" sz="1200" b="1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"30dp"</a:t>
                      </a:r>
                      <a:endParaRPr lang="ko-KR" sz="10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"50dp"</a:t>
                      </a:r>
                      <a:endParaRPr lang="ko-KR" sz="10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"80dp"</a:t>
                      </a:r>
                      <a:endParaRPr lang="ko-KR" sz="10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"View3"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827584" y="2617862"/>
            <a:ext cx="2525216" cy="1991072"/>
            <a:chOff x="827584" y="2617862"/>
            <a:chExt cx="2525216" cy="1991072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27584" y="2617862"/>
              <a:ext cx="2525216" cy="33488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827584" y="3429000"/>
              <a:ext cx="2525216" cy="33488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827584" y="4274046"/>
              <a:ext cx="2525216" cy="33488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12160" y="3429000"/>
            <a:ext cx="2728931" cy="3011423"/>
            <a:chOff x="6012160" y="3429000"/>
            <a:chExt cx="2728931" cy="3011423"/>
          </a:xfrm>
        </p:grpSpPr>
        <p:sp>
          <p:nvSpPr>
            <p:cNvPr id="106" name="직사각형 105"/>
            <p:cNvSpPr/>
            <p:nvPr/>
          </p:nvSpPr>
          <p:spPr>
            <a:xfrm>
              <a:off x="6035972" y="6186507"/>
              <a:ext cx="26917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android:measureWithLargestChild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5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true</a:t>
              </a:r>
              <a:r>
                <a:rPr kumimoji="0" lang="en-US" altLang="ko-KR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429000"/>
              <a:ext cx="2728931" cy="274736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22" name="그룹 121"/>
          <p:cNvGrpSpPr/>
          <p:nvPr/>
        </p:nvGrpSpPr>
        <p:grpSpPr>
          <a:xfrm>
            <a:off x="6649816" y="3894956"/>
            <a:ext cx="1278600" cy="2128544"/>
            <a:chOff x="6649816" y="3894956"/>
            <a:chExt cx="1278600" cy="212854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6649816" y="5378970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>
            <a:xfrm>
              <a:off x="6649816" y="6021912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>
            <a:xfrm>
              <a:off x="6649816" y="4643446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>
            <a:xfrm>
              <a:off x="6649816" y="5286388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>
            <a:xfrm>
              <a:off x="6649816" y="4545578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13" name="직선 화살표 연결선 112"/>
            <p:cNvCxnSpPr/>
            <p:nvPr/>
          </p:nvCxnSpPr>
          <p:spPr>
            <a:xfrm rot="5400000">
              <a:off x="6493814" y="4222658"/>
              <a:ext cx="608329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14" name="직선 화살표 연결선 113"/>
            <p:cNvCxnSpPr/>
            <p:nvPr/>
          </p:nvCxnSpPr>
          <p:spPr>
            <a:xfrm rot="5400000">
              <a:off x="6493814" y="4962675"/>
              <a:ext cx="608329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15" name="직선 화살표 연결선 114"/>
            <p:cNvCxnSpPr/>
            <p:nvPr/>
          </p:nvCxnSpPr>
          <p:spPr>
            <a:xfrm rot="5400000">
              <a:off x="6493814" y="5700919"/>
              <a:ext cx="608329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16" name="직사각형 115"/>
            <p:cNvSpPr/>
            <p:nvPr/>
          </p:nvSpPr>
          <p:spPr>
            <a:xfrm>
              <a:off x="6797978" y="5500702"/>
              <a:ext cx="11304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가장 큰 높이에</a:t>
              </a:r>
              <a:endPara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맞춘다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위쪽 화살표 116"/>
            <p:cNvSpPr/>
            <p:nvPr/>
          </p:nvSpPr>
          <p:spPr bwMode="auto">
            <a:xfrm>
              <a:off x="7226606" y="3929066"/>
              <a:ext cx="285752" cy="1378466"/>
            </a:xfrm>
            <a:prstGeom prst="up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752970" y="4103778"/>
              <a:ext cx="5421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80 </a:t>
              </a: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dp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52970" y="4831330"/>
              <a:ext cx="5421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80 </a:t>
              </a:r>
              <a:r>
                <a:rPr kumimoji="0" lang="en-US" altLang="ko-KR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dp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649816" y="3894956"/>
              <a:ext cx="295275" cy="158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120" name="모서리가 둥근 직사각형 119"/>
          <p:cNvSpPr/>
          <p:nvPr/>
        </p:nvSpPr>
        <p:spPr>
          <a:xfrm>
            <a:off x="539551" y="2123331"/>
            <a:ext cx="3508573" cy="18171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23528" y="5373216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measureWithLargestChild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＂true＂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이면 레이아웃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가지는 모든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뷰를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가장 큰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뷰의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크기로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조정됨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이상의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임의의 값도 가능함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1689" y="1635616"/>
            <a:ext cx="2744167" cy="18171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31477" y="1548112"/>
            <a:ext cx="2080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match_parent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안됨</a:t>
            </a:r>
            <a:endParaRPr lang="ko-KR" altLang="en-US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70677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2736"/>
            <a:ext cx="3143272" cy="3537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5536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layout_weight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속성과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의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weightSum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292710" y="812329"/>
            <a:ext cx="8455754" cy="144016"/>
            <a:chOff x="292710" y="457389"/>
            <a:chExt cx="845575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29630"/>
              <a:ext cx="835292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520" y="1052736"/>
            <a:ext cx="20859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68127" y="3462908"/>
            <a:ext cx="1131515" cy="1661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2104" y="2371751"/>
            <a:ext cx="861764" cy="1619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51520" y="1052736"/>
          <a:ext cx="4320480" cy="406400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res/layout/linearlayout_measure_with_largest_child.xml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“…"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"300dp"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android:background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"#FF0"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vertical“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android:weightSum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"100"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900" kern="0" dirty="0" smtClean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"10"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"30"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"View2"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"50"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"View3"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101302" marR="101302" marT="101302" marB="1013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405684" y="1510599"/>
            <a:ext cx="1667828" cy="253916"/>
            <a:chOff x="5405684" y="1510599"/>
            <a:chExt cx="1667828" cy="25391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405684" y="1536712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05684" y="1743447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545530" y="1510599"/>
              <a:ext cx="15279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layout_weight = 10 %</a:t>
              </a:r>
              <a:endParaRPr lang="ko-KR" altLang="en-US" sz="10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rot="5400000">
              <a:off x="5461576" y="1637777"/>
              <a:ext cx="196056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6644842" y="1481363"/>
            <a:ext cx="936475" cy="3015622"/>
            <a:chOff x="6644842" y="1481363"/>
            <a:chExt cx="936475" cy="3015622"/>
          </a:xfrm>
        </p:grpSpPr>
        <p:cxnSp>
          <p:nvCxnSpPr>
            <p:cNvPr id="27" name="직선 화살표 연결선 26"/>
            <p:cNvCxnSpPr/>
            <p:nvPr/>
          </p:nvCxnSpPr>
          <p:spPr>
            <a:xfrm rot="16200000" flipH="1">
              <a:off x="6065157" y="2988606"/>
              <a:ext cx="3015622" cy="11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6644842" y="2519595"/>
              <a:ext cx="9364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weightSum</a:t>
              </a:r>
            </a:p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100%</a:t>
              </a:r>
            </a:p>
            <a:p>
              <a:pPr algn="ctr"/>
              <a:endPara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405684" y="1832571"/>
            <a:ext cx="1667828" cy="810334"/>
            <a:chOff x="5405684" y="1832571"/>
            <a:chExt cx="1667828" cy="810334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405684" y="1832571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405684" y="2641317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rot="5400000">
              <a:off x="5164141" y="2229150"/>
              <a:ext cx="781194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545530" y="2099593"/>
              <a:ext cx="15279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layout_weight = 30 %</a:t>
              </a:r>
              <a:endParaRPr lang="ko-KR" altLang="en-US" sz="10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05684" y="2736357"/>
            <a:ext cx="1667828" cy="1414512"/>
            <a:chOff x="5405684" y="2736357"/>
            <a:chExt cx="1667828" cy="1414512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5405684" y="2736357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405684" y="4149281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5400000">
              <a:off x="4868548" y="3447259"/>
              <a:ext cx="1372381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5545530" y="3267313"/>
              <a:ext cx="152798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layout_weight = 50 %</a:t>
              </a:r>
              <a:endParaRPr lang="ko-KR" altLang="en-US" sz="10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05684" y="4165117"/>
            <a:ext cx="1045863" cy="330586"/>
            <a:chOff x="5405684" y="4165117"/>
            <a:chExt cx="1045863" cy="33058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405684" y="4494115"/>
              <a:ext cx="29527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5393030" y="4325612"/>
              <a:ext cx="322577" cy="158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545530" y="4196007"/>
              <a:ext cx="9060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나머지 비율</a:t>
              </a:r>
              <a:endParaRPr lang="ko-KR" altLang="en-US" sz="10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539552" y="1988840"/>
            <a:ext cx="1927423" cy="1828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7584" y="2708920"/>
            <a:ext cx="2096591" cy="1866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27584" y="3558158"/>
            <a:ext cx="2096591" cy="1866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7584" y="4437112"/>
            <a:ext cx="2096591" cy="1866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4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 err="1" smtClean="0">
                <a:solidFill>
                  <a:schemeClr val="bg1"/>
                </a:solidFill>
                <a:latin typeface="+mn-ea"/>
                <a:ea typeface="+mn-ea"/>
              </a:rPr>
              <a:t>LinearLayout</a:t>
            </a:r>
            <a:r>
              <a:rPr lang="ko-KR" altLang="en-US" baseline="0" dirty="0" smtClean="0">
                <a:solidFill>
                  <a:schemeClr val="bg1"/>
                </a:solidFill>
                <a:latin typeface="+mn-ea"/>
                <a:ea typeface="+mn-ea"/>
              </a:rPr>
              <a:t>과 </a:t>
            </a:r>
            <a:r>
              <a:rPr lang="en-US" altLang="ko-KR" baseline="0" dirty="0" smtClean="0">
                <a:solidFill>
                  <a:schemeClr val="bg1"/>
                </a:solidFill>
                <a:latin typeface="+mn-ea"/>
                <a:ea typeface="+mn-ea"/>
              </a:rPr>
              <a:t>Layout </a:t>
            </a:r>
            <a:r>
              <a:rPr lang="en-US" altLang="ko-KR" baseline="0" dirty="0" err="1" smtClean="0">
                <a:solidFill>
                  <a:schemeClr val="bg1"/>
                </a:solidFill>
                <a:latin typeface="+mn-ea"/>
                <a:ea typeface="+mn-ea"/>
              </a:rPr>
              <a:t>Params</a:t>
            </a:r>
            <a:endParaRPr lang="ko-KR" altLang="en-US" baseline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96272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LiniearLayout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-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84" y="1538789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LiniearLayout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- gravity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124145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LiniearLayout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baselineAligned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13343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1548081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97201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3276273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LiniearLayout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measureWithLargestChild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weightSum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3285565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3568" y="3852337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layout_gravity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552" y="3861629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4428401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layout_weight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4437693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3568" y="5004465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layout_weight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속성과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measureWithLargestChild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9552" y="501375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2700209"/>
            <a:ext cx="810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 err="1" smtClean="0">
                <a:solidFill>
                  <a:schemeClr val="bg1"/>
                </a:solidFill>
                <a:latin typeface="HY견명조"/>
              </a:rPr>
              <a:t>LiniearLayout</a:t>
            </a:r>
            <a:r>
              <a:rPr lang="en-US" altLang="ko-KR" sz="1600" dirty="0" smtClean="0">
                <a:solidFill>
                  <a:schemeClr val="bg1"/>
                </a:solidFill>
                <a:latin typeface="HY견명조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견명조"/>
              </a:rPr>
              <a:t>기본 속성 </a:t>
            </a:r>
            <a:r>
              <a:rPr lang="en-US" altLang="ko-KR" sz="1600" dirty="0" smtClean="0">
                <a:solidFill>
                  <a:schemeClr val="bg1"/>
                </a:solidFill>
                <a:latin typeface="HY견명조"/>
              </a:rPr>
              <a:t>– </a:t>
            </a:r>
            <a:r>
              <a:rPr lang="en-US" altLang="ko-KR" sz="1600" dirty="0" err="1" smtClean="0">
                <a:solidFill>
                  <a:schemeClr val="bg1"/>
                </a:solidFill>
                <a:latin typeface="HY견명조"/>
              </a:rPr>
              <a:t>baselineAligned</a:t>
            </a:r>
            <a:r>
              <a:rPr lang="ko-KR" altLang="en-US" sz="1600" dirty="0" smtClean="0">
                <a:solidFill>
                  <a:schemeClr val="bg1"/>
                </a:solidFill>
                <a:latin typeface="HY견명조"/>
              </a:rPr>
              <a:t>와 </a:t>
            </a:r>
            <a:r>
              <a:rPr lang="en-US" altLang="ko-KR" sz="1600" dirty="0" err="1" smtClean="0">
                <a:solidFill>
                  <a:schemeClr val="bg1"/>
                </a:solidFill>
                <a:latin typeface="HY견명조"/>
              </a:rPr>
              <a:t>baselineAlignedChildIndex</a:t>
            </a:r>
            <a:endParaRPr lang="en-US" altLang="ko-KR" sz="1600" dirty="0" smtClean="0">
              <a:solidFill>
                <a:schemeClr val="bg1"/>
              </a:solidFill>
              <a:latin typeface="HY견명조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2709501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56612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layout_weight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속성과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LinearLayout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weightSum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속성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9552" y="5670540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23528" y="908720"/>
            <a:ext cx="3509987" cy="1343046"/>
            <a:chOff x="4922515" y="1635843"/>
            <a:chExt cx="3509987" cy="1343046"/>
          </a:xfrm>
        </p:grpSpPr>
        <p:grpSp>
          <p:nvGrpSpPr>
            <p:cNvPr id="76" name="그룹 75"/>
            <p:cNvGrpSpPr/>
            <p:nvPr/>
          </p:nvGrpSpPr>
          <p:grpSpPr>
            <a:xfrm>
              <a:off x="4922515" y="1635843"/>
              <a:ext cx="3509987" cy="1343046"/>
              <a:chOff x="4922515" y="1635843"/>
              <a:chExt cx="3509987" cy="1343046"/>
            </a:xfrm>
          </p:grpSpPr>
          <p:sp>
            <p:nvSpPr>
              <p:cNvPr id="104" name="모서리가 둥근 직사각형 103"/>
              <p:cNvSpPr/>
              <p:nvPr/>
            </p:nvSpPr>
            <p:spPr bwMode="auto">
              <a:xfrm>
                <a:off x="4922515" y="1635843"/>
                <a:ext cx="1504962" cy="457203"/>
              </a:xfrm>
              <a:prstGeom prst="roundRect">
                <a:avLst/>
              </a:prstGeom>
              <a:solidFill>
                <a:srgbClr val="B9E1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LinearLayout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 bwMode="auto">
              <a:xfrm>
                <a:off x="4932040" y="1916832"/>
                <a:ext cx="3500462" cy="1062057"/>
              </a:xfrm>
              <a:prstGeom prst="roundRect">
                <a:avLst>
                  <a:gd name="adj" fmla="val 8040"/>
                </a:avLst>
              </a:prstGeom>
              <a:solidFill>
                <a:sysClr val="window" lastClr="FFFFFF"/>
              </a:solidFill>
              <a:ln w="28575">
                <a:solidFill>
                  <a:srgbClr val="B9E1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16" name="직선 연결선 115"/>
            <p:cNvCxnSpPr/>
            <p:nvPr/>
          </p:nvCxnSpPr>
          <p:spPr>
            <a:xfrm rot="5400000">
              <a:off x="6489830" y="2402260"/>
              <a:ext cx="742162" cy="15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과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39604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75929" y="1332586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404755" y="1332586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404755" y="161833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404755" y="1904090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75929" y="1618338"/>
            <a:ext cx="1643074" cy="485246"/>
            <a:chOff x="5074916" y="2345461"/>
            <a:chExt cx="1643074" cy="485246"/>
          </a:xfrm>
        </p:grpSpPr>
        <p:sp>
          <p:nvSpPr>
            <p:cNvPr id="110" name="왼쪽/오른쪽 화살표 109"/>
            <p:cNvSpPr/>
            <p:nvPr/>
          </p:nvSpPr>
          <p:spPr bwMode="auto">
            <a:xfrm>
              <a:off x="5074916" y="2345461"/>
              <a:ext cx="1643074" cy="285752"/>
            </a:xfrm>
            <a:prstGeom prst="left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74916" y="2584486"/>
              <a:ext cx="16430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수평으로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47697" y="1332586"/>
            <a:ext cx="957269" cy="785818"/>
            <a:chOff x="7646684" y="2059709"/>
            <a:chExt cx="957269" cy="785818"/>
          </a:xfrm>
        </p:grpSpPr>
        <p:sp>
          <p:nvSpPr>
            <p:cNvPr id="111" name="위쪽/아래쪽 화살표 110"/>
            <p:cNvSpPr/>
            <p:nvPr/>
          </p:nvSpPr>
          <p:spPr bwMode="auto">
            <a:xfrm>
              <a:off x="7646684" y="2059709"/>
              <a:ext cx="285752" cy="785818"/>
            </a:xfrm>
            <a:prstGeom prst="upDown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5259" y="2221635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수직으로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1047433" y="1332586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618937" y="1332586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324668" y="2491516"/>
            <a:ext cx="1857388" cy="1714512"/>
            <a:chOff x="324668" y="2491516"/>
            <a:chExt cx="1857388" cy="1714512"/>
          </a:xfrm>
        </p:grpSpPr>
        <p:sp>
          <p:nvSpPr>
            <p:cNvPr id="169" name="모서리가 둥근 직사각형 168"/>
            <p:cNvSpPr/>
            <p:nvPr/>
          </p:nvSpPr>
          <p:spPr bwMode="auto">
            <a:xfrm>
              <a:off x="467544" y="2491516"/>
              <a:ext cx="1571636" cy="500066"/>
            </a:xfrm>
            <a:prstGeom prst="roundRect">
              <a:avLst>
                <a:gd name="adj" fmla="val 14819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 bwMode="auto">
            <a:xfrm>
              <a:off x="324668" y="2848706"/>
              <a:ext cx="1857388" cy="1357322"/>
            </a:xfrm>
            <a:prstGeom prst="roundRect">
              <a:avLst>
                <a:gd name="adj" fmla="val 5295"/>
              </a:avLst>
            </a:prstGeom>
            <a:solidFill>
              <a:sysClr val="window" lastClr="FFFFFF">
                <a:lumMod val="8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 bwMode="auto">
            <a:xfrm>
              <a:off x="429444" y="2958244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 bwMode="auto">
            <a:xfrm>
              <a:off x="1134299" y="3386872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78" name="직선 연결선 177"/>
            <p:cNvCxnSpPr>
              <a:stCxn id="173" idx="3"/>
            </p:cNvCxnSpPr>
            <p:nvPr/>
          </p:nvCxnSpPr>
          <p:spPr>
            <a:xfrm rot="16200000" flipH="1">
              <a:off x="1099976" y="3628776"/>
              <a:ext cx="225810" cy="47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79" name="모서리가 둥근 직사각형 178"/>
            <p:cNvSpPr/>
            <p:nvPr/>
          </p:nvSpPr>
          <p:spPr bwMode="auto">
            <a:xfrm>
              <a:off x="429444" y="3672624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MarginLayoutParams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066277" y="2621852"/>
            <a:ext cx="2903001" cy="2880320"/>
            <a:chOff x="2066277" y="2621852"/>
            <a:chExt cx="2903001" cy="2880320"/>
          </a:xfrm>
        </p:grpSpPr>
        <p:grpSp>
          <p:nvGrpSpPr>
            <p:cNvPr id="214" name="그룹 213"/>
            <p:cNvGrpSpPr/>
            <p:nvPr/>
          </p:nvGrpSpPr>
          <p:grpSpPr>
            <a:xfrm>
              <a:off x="2182057" y="2689004"/>
              <a:ext cx="2787221" cy="2813168"/>
              <a:chOff x="2182057" y="2689004"/>
              <a:chExt cx="2787221" cy="2813168"/>
            </a:xfrm>
          </p:grpSpPr>
          <p:cxnSp>
            <p:nvCxnSpPr>
              <p:cNvPr id="187" name="Shape 179"/>
              <p:cNvCxnSpPr>
                <a:stCxn id="174" idx="0"/>
              </p:cNvCxnSpPr>
              <p:nvPr/>
            </p:nvCxnSpPr>
            <p:spPr>
              <a:xfrm rot="16200000" flipV="1">
                <a:off x="3012401" y="1858660"/>
                <a:ext cx="91924" cy="1752611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grpSp>
            <p:nvGrpSpPr>
              <p:cNvPr id="210" name="그룹 209"/>
              <p:cNvGrpSpPr/>
              <p:nvPr/>
            </p:nvGrpSpPr>
            <p:grpSpPr>
              <a:xfrm>
                <a:off x="2895296" y="2780928"/>
                <a:ext cx="2073982" cy="2721244"/>
                <a:chOff x="2895296" y="2780928"/>
                <a:chExt cx="2073982" cy="2721244"/>
              </a:xfrm>
            </p:grpSpPr>
            <p:sp>
              <p:nvSpPr>
                <p:cNvPr id="174" name="모서리가 둥근 직사각형 173"/>
                <p:cNvSpPr/>
                <p:nvPr/>
              </p:nvSpPr>
              <p:spPr bwMode="auto">
                <a:xfrm>
                  <a:off x="3148850" y="2780928"/>
                  <a:ext cx="1571636" cy="500066"/>
                </a:xfrm>
                <a:prstGeom prst="roundRect">
                  <a:avLst>
                    <a:gd name="adj" fmla="val 20533"/>
                  </a:avLst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public Class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Times New Roman" pitchFamily="18" charset="0"/>
                    </a:rPr>
                    <a:t>LinearLayout</a:t>
                  </a:r>
                  <a:endPara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 bwMode="auto">
                <a:xfrm>
                  <a:off x="2895296" y="3205326"/>
                  <a:ext cx="2073982" cy="2296846"/>
                </a:xfrm>
                <a:prstGeom prst="roundRect">
                  <a:avLst>
                    <a:gd name="adj" fmla="val 5295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94" name="모서리가 둥근 직사각형 107"/>
                <p:cNvSpPr>
                  <a:spLocks noChangeArrowheads="1"/>
                </p:cNvSpPr>
                <p:nvPr/>
              </p:nvSpPr>
              <p:spPr bwMode="auto">
                <a:xfrm>
                  <a:off x="2972104" y="3269924"/>
                  <a:ext cx="1931106" cy="1080120"/>
                </a:xfrm>
                <a:prstGeom prst="roundRect">
                  <a:avLst>
                    <a:gd name="adj" fmla="val 10247"/>
                  </a:avLst>
                </a:prstGeom>
                <a:solidFill>
                  <a:sysClr val="windowText" lastClr="000000"/>
                </a:solidFill>
                <a:ln w="9525" algn="ctr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lIns="36000" tIns="36000" rIns="36000" bIns="36000" anchor="t" anchorCtr="0"/>
                <a:lstStyle/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DejaVu Sans Mono" pitchFamily="49" charset="0"/>
                    <a:ea typeface="DejaVu Sans Mono" pitchFamily="49" charset="0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DejaVu Sans Mono" pitchFamily="49" charset="0"/>
                      <a:cs typeface="DejaVu Sans Mono" pitchFamily="49" charset="0"/>
                    </a:rPr>
                    <a:t>1. </a:t>
                  </a:r>
                  <a:r>
                    <a:rPr lang="en-US" altLang="ko-KR" sz="800" kern="0" dirty="0" smtClean="0">
                      <a:solidFill>
                        <a:sysClr val="window" lastClr="FFFFFF"/>
                      </a:solidFill>
                      <a:latin typeface="DejaVu Sans Mono" pitchFamily="49" charset="0"/>
                      <a:ea typeface="DejaVu Sans Mono" pitchFamily="49" charset="0"/>
                      <a:cs typeface="DejaVu Sans Mono" pitchFamily="49" charset="0"/>
                    </a:rPr>
                    <a:t>orientation</a:t>
                  </a:r>
                  <a:endParaRPr kumimoji="0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DejaVu Sans Mono" pitchFamily="49" charset="0"/>
                    <a:ea typeface="DejaVu Sans Mono" pitchFamily="49" charset="0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2. gravity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800" kern="0" dirty="0" smtClean="0">
                      <a:solidFill>
                        <a:sysClr val="window" lastClr="FFFFFF"/>
                      </a:solidFill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3. </a:t>
                  </a:r>
                  <a:r>
                    <a:rPr lang="en-US" altLang="ko-KR" sz="800" kern="0" dirty="0" err="1" smtClean="0">
                      <a:solidFill>
                        <a:sysClr val="window" lastClr="FFFFFF"/>
                      </a:solidFill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baselineAligned</a:t>
                  </a:r>
                  <a:endParaRPr lang="en-US" altLang="ko-KR" sz="800" kern="0" dirty="0" smtClean="0">
                    <a:solidFill>
                      <a:sysClr val="window" lastClr="FFFFFF"/>
                    </a:solidFill>
                    <a:latin typeface="DejaVu Sans Mono" pitchFamily="49" charset="0"/>
                    <a:ea typeface="휴먼모음T" pitchFamily="18" charset="-127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4. </a:t>
                  </a:r>
                  <a:r>
                    <a:rPr kumimoji="0" lang="en-US" altLang="ko-KR" sz="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baselineAlignedChildIndex</a:t>
                  </a:r>
                  <a:endParaRPr kumimoji="0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DejaVu Sans Mono" pitchFamily="49" charset="0"/>
                    <a:ea typeface="휴먼모음T" pitchFamily="18" charset="-127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800" kern="0" dirty="0" smtClean="0">
                      <a:solidFill>
                        <a:sysClr val="window" lastClr="FFFFFF"/>
                      </a:solidFill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5. </a:t>
                  </a:r>
                  <a:r>
                    <a:rPr lang="en-US" altLang="ko-KR" sz="800" kern="0" dirty="0" err="1" smtClean="0">
                      <a:solidFill>
                        <a:sysClr val="window" lastClr="FFFFFF"/>
                      </a:solidFill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measureWithLargestChild</a:t>
                  </a:r>
                  <a:endParaRPr lang="en-US" altLang="ko-KR" sz="800" kern="0" dirty="0" smtClean="0">
                    <a:solidFill>
                      <a:sysClr val="window" lastClr="FFFFFF"/>
                    </a:solidFill>
                    <a:latin typeface="DejaVu Sans Mono" pitchFamily="49" charset="0"/>
                    <a:ea typeface="휴먼모음T" pitchFamily="18" charset="-127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6.</a:t>
                  </a:r>
                  <a:r>
                    <a:rPr kumimoji="0" lang="en-US" altLang="ko-KR" sz="8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 </a:t>
                  </a:r>
                  <a:r>
                    <a:rPr kumimoji="0" lang="en-US" altLang="ko-KR" sz="800" b="0" i="0" u="none" strike="noStrike" kern="0" cap="none" spc="0" normalizeH="0" noProof="0" dirty="0" err="1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DejaVu Sans Mono" pitchFamily="49" charset="0"/>
                      <a:ea typeface="휴먼모음T" pitchFamily="18" charset="-127"/>
                      <a:cs typeface="DejaVu Sans Mono" pitchFamily="49" charset="0"/>
                    </a:rPr>
                    <a:t>weightSum</a:t>
                  </a:r>
                  <a:endParaRPr kumimoji="0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DejaVu Sans Mono" pitchFamily="49" charset="0"/>
                    <a:ea typeface="휴먼모음T" pitchFamily="18" charset="-127"/>
                    <a:cs typeface="DejaVu Sans Mono" pitchFamily="49" charset="0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DejaVu Sans Mono" pitchFamily="49" charset="0"/>
                    <a:ea typeface="휴먼모음T" pitchFamily="18" charset="-127"/>
                    <a:cs typeface="DejaVu Sans Mono" pitchFamily="49" charset="0"/>
                  </a:endParaRPr>
                </a:p>
              </p:txBody>
            </p:sp>
          </p:grpSp>
        </p:grpSp>
        <p:sp>
          <p:nvSpPr>
            <p:cNvPr id="221" name="이등변 삼각형 220"/>
            <p:cNvSpPr/>
            <p:nvPr/>
          </p:nvSpPr>
          <p:spPr bwMode="auto">
            <a:xfrm rot="16200000">
              <a:off x="2057015" y="2631114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2881046" y="3125908"/>
            <a:ext cx="5507378" cy="633328"/>
            <a:chOff x="2881046" y="3125908"/>
            <a:chExt cx="4499266" cy="633328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881046" y="312590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5292080" y="32699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542012" y="3236016"/>
              <a:ext cx="183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뷰그룹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자체의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뷰그룹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생성할 때 설정함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2066276" y="3785972"/>
            <a:ext cx="2668498" cy="1572184"/>
            <a:chOff x="2066276" y="3785972"/>
            <a:chExt cx="2668498" cy="1572184"/>
          </a:xfrm>
        </p:grpSpPr>
        <p:sp>
          <p:nvSpPr>
            <p:cNvPr id="228" name="이등변 삼각형 227"/>
            <p:cNvSpPr/>
            <p:nvPr/>
          </p:nvSpPr>
          <p:spPr bwMode="auto">
            <a:xfrm rot="16200000">
              <a:off x="2057014" y="3795234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29" name="모서리가 둥근 직사각형 107"/>
            <p:cNvSpPr>
              <a:spLocks noChangeArrowheads="1"/>
            </p:cNvSpPr>
            <p:nvPr/>
          </p:nvSpPr>
          <p:spPr bwMode="auto">
            <a:xfrm>
              <a:off x="3182188" y="4858090"/>
              <a:ext cx="1500198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</a:t>
              </a:r>
              <a:r>
                <a:rPr kumimoji="0" lang="en-US" altLang="ko-KR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layout_gravity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휴먼모음T" pitchFamily="18" charset="-127"/>
                  <a:cs typeface="DejaVu Sans Mono" pitchFamily="49" charset="0"/>
                </a:rPr>
                <a:t>2. </a:t>
              </a:r>
              <a:r>
                <a:rPr kumimoji="0" lang="en-US" altLang="ko-KR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휴먼모음T" pitchFamily="18" charset="-127"/>
                  <a:cs typeface="DejaVu Sans Mono" pitchFamily="49" charset="0"/>
                </a:rPr>
                <a:t>layout_weight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 bwMode="auto">
            <a:xfrm>
              <a:off x="3163138" y="4572338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31" name="Shape 179"/>
            <p:cNvCxnSpPr/>
            <p:nvPr/>
          </p:nvCxnSpPr>
          <p:spPr>
            <a:xfrm rot="10800000">
              <a:off x="2182056" y="3853124"/>
              <a:ext cx="981082" cy="93352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232" name="그룹 231"/>
          <p:cNvGrpSpPr/>
          <p:nvPr/>
        </p:nvGrpSpPr>
        <p:grpSpPr>
          <a:xfrm>
            <a:off x="3025062" y="4494060"/>
            <a:ext cx="5651394" cy="738664"/>
            <a:chOff x="3025062" y="4494060"/>
            <a:chExt cx="5651394" cy="738664"/>
          </a:xfrm>
        </p:grpSpPr>
        <p:sp>
          <p:nvSpPr>
            <p:cNvPr id="233" name="모서리가 둥근 직사각형 232"/>
            <p:cNvSpPr/>
            <p:nvPr/>
          </p:nvSpPr>
          <p:spPr>
            <a:xfrm>
              <a:off x="5292080" y="456606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542012" y="4494060"/>
              <a:ext cx="31344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뷰그룹이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자식뷰를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배치하기 위해</a:t>
              </a:r>
              <a:endPara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자식뷰에게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요구하는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자식 뷰를 생성할 때 설정함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3025062" y="485410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33231" y="71851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뷰들을 수평 혹은 수직으로 배치하는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LiniearLayout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orientation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468052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8821" y="980728"/>
            <a:ext cx="2013659" cy="157163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151" name="그룹 150"/>
          <p:cNvGrpSpPr/>
          <p:nvPr/>
        </p:nvGrpSpPr>
        <p:grpSpPr>
          <a:xfrm>
            <a:off x="7164573" y="1409356"/>
            <a:ext cx="1454244" cy="1398755"/>
            <a:chOff x="5451486" y="1409356"/>
            <a:chExt cx="1454244" cy="1398755"/>
          </a:xfrm>
        </p:grpSpPr>
        <p:sp>
          <p:nvSpPr>
            <p:cNvPr id="146" name="직사각형 145"/>
            <p:cNvSpPr/>
            <p:nvPr/>
          </p:nvSpPr>
          <p:spPr>
            <a:xfrm>
              <a:off x="5451486" y="2561890"/>
              <a:ext cx="14542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orientation=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vertical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아래쪽 화살표 146"/>
            <p:cNvSpPr/>
            <p:nvPr/>
          </p:nvSpPr>
          <p:spPr bwMode="auto">
            <a:xfrm>
              <a:off x="5880114" y="1409356"/>
              <a:ext cx="142876" cy="1071570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861151" y="2924944"/>
            <a:ext cx="2013659" cy="1827383"/>
            <a:chOff x="5148064" y="2924944"/>
            <a:chExt cx="2013659" cy="1827383"/>
          </a:xfrm>
        </p:grpSpPr>
        <p:pic>
          <p:nvPicPr>
            <p:cNvPr id="14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2924944"/>
              <a:ext cx="2013659" cy="15716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45" name="직사각형 144"/>
            <p:cNvSpPr/>
            <p:nvPr/>
          </p:nvSpPr>
          <p:spPr>
            <a:xfrm>
              <a:off x="5309990" y="4506106"/>
              <a:ext cx="16321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orientation=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horizontal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오른쪽 화살표 147"/>
            <p:cNvSpPr/>
            <p:nvPr/>
          </p:nvSpPr>
          <p:spPr bwMode="auto">
            <a:xfrm>
              <a:off x="5219502" y="3710762"/>
              <a:ext cx="1643074" cy="142876"/>
            </a:xfrm>
            <a:prstGeom prst="right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/>
        </p:nvGraphicFramePr>
        <p:xfrm>
          <a:off x="2036615" y="980728"/>
          <a:ext cx="4320480" cy="317246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res/layout/linearlayout_orientation.xml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</a:t>
                      </a:r>
                      <a:r>
                        <a:rPr lang="en-US" sz="1200" b="1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모서리가 둥근 직사각형 149"/>
          <p:cNvSpPr/>
          <p:nvPr/>
        </p:nvSpPr>
        <p:spPr>
          <a:xfrm>
            <a:off x="2324647" y="1700808"/>
            <a:ext cx="273630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976536"/>
            <a:ext cx="15715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모서리가 둥근 직사각형 157"/>
          <p:cNvSpPr/>
          <p:nvPr/>
        </p:nvSpPr>
        <p:spPr>
          <a:xfrm>
            <a:off x="179512" y="956345"/>
            <a:ext cx="1728192" cy="129614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17581" y="4951144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Orientation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속성 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- Vertical: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수직 배치 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- Horizontal: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수평 배치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LiniearLayout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gravity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48680"/>
            <a:ext cx="410445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980728"/>
          <a:ext cx="3528392" cy="286766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res/layout/linearlayout_gravity.xml</a:t>
                      </a:r>
                      <a:endParaRPr 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"#FF0"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"horizontal"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right|bottom</a:t>
                      </a:r>
                      <a:r>
                        <a:rPr lang="en-US" sz="1200" b="1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3923928" y="980728"/>
            <a:ext cx="2571768" cy="1665988"/>
            <a:chOff x="3923928" y="980728"/>
            <a:chExt cx="2571768" cy="16659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928" y="980728"/>
              <a:ext cx="2571768" cy="166598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21" name="직사각형 20"/>
            <p:cNvSpPr/>
            <p:nvPr/>
          </p:nvSpPr>
          <p:spPr bwMode="auto">
            <a:xfrm>
              <a:off x="3923928" y="1337917"/>
              <a:ext cx="2571768" cy="1228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19191" y="1347442"/>
              <a:ext cx="1695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LinearLayout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의 영역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281249" y="1569737"/>
            <a:ext cx="1285884" cy="1015951"/>
            <a:chOff x="5281249" y="1569737"/>
            <a:chExt cx="1285884" cy="1015951"/>
          </a:xfrm>
        </p:grpSpPr>
        <p:sp>
          <p:nvSpPr>
            <p:cNvPr id="20" name="TextBox 19"/>
            <p:cNvSpPr txBox="1"/>
            <p:nvPr/>
          </p:nvSpPr>
          <p:spPr>
            <a:xfrm>
              <a:off x="5352687" y="1569737"/>
              <a:ext cx="12144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우측 아래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right | bottom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281249" y="2142785"/>
              <a:ext cx="1285884" cy="442903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074784" y="3574156"/>
            <a:ext cx="4745688" cy="2735164"/>
            <a:chOff x="3995936" y="2852936"/>
            <a:chExt cx="4745688" cy="2735164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995936" y="2852936"/>
              <a:ext cx="4745688" cy="2735164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12606" y="3341773"/>
              <a:ext cx="1728820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“top | center_horizontal”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64815" y="3373521"/>
              <a:ext cx="8504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“top | left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(default)</a:t>
              </a:r>
              <a:endPara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60554" y="3371849"/>
              <a:ext cx="826441" cy="15883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“top | right”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64895" y="3673561"/>
              <a:ext cx="3429000" cy="30777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“center_vertical | center_horizontal”</a:t>
              </a:r>
            </a:p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혹은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center”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3085" y="4406991"/>
              <a:ext cx="1330952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“center_vertical | left”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1425" y="4421277"/>
              <a:ext cx="1428746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“center_vertical | right”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77047" y="4897532"/>
              <a:ext cx="2214563" cy="15388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“bottom | center_horizontal”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4035" y="4911819"/>
              <a:ext cx="992812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“bottom | left”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98614" y="4921343"/>
              <a:ext cx="1081083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“bottom | right”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 bwMode="auto">
            <a:xfrm>
              <a:off x="4098153" y="294489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 bwMode="auto">
            <a:xfrm>
              <a:off x="6084167" y="294489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 bwMode="auto">
            <a:xfrm>
              <a:off x="8065887" y="294489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 bwMode="auto">
            <a:xfrm>
              <a:off x="4098153" y="3996437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 bwMode="auto">
            <a:xfrm>
              <a:off x="6084167" y="3996437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 bwMode="auto">
            <a:xfrm>
              <a:off x="8065887" y="3996437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순서도: 대체 처리 60"/>
            <p:cNvSpPr/>
            <p:nvPr/>
          </p:nvSpPr>
          <p:spPr bwMode="auto">
            <a:xfrm>
              <a:off x="4098153" y="508518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 bwMode="auto">
            <a:xfrm>
              <a:off x="6084167" y="508518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순서도: 대체 처리 62"/>
            <p:cNvSpPr/>
            <p:nvPr/>
          </p:nvSpPr>
          <p:spPr bwMode="auto">
            <a:xfrm>
              <a:off x="8065887" y="5085183"/>
              <a:ext cx="571500" cy="388937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596762" y="980728"/>
            <a:ext cx="2547238" cy="1529591"/>
            <a:chOff x="6596762" y="980728"/>
            <a:chExt cx="2547238" cy="1529591"/>
          </a:xfrm>
        </p:grpSpPr>
        <p:sp>
          <p:nvSpPr>
            <p:cNvPr id="13313" name="Rectangle 1"/>
            <p:cNvSpPr>
              <a:spLocks noChangeArrowheads="1"/>
            </p:cNvSpPr>
            <p:nvPr/>
          </p:nvSpPr>
          <p:spPr bwMode="auto">
            <a:xfrm>
              <a:off x="6740778" y="1340768"/>
              <a:ext cx="240322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top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상단에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bottom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하단에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left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좌측에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right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우측에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center_vertical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수직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center_horizontal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수평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정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96762" y="98072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gravity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속성값 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602035" y="2026940"/>
            <a:ext cx="273630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6928" y="438945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Gravity: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내에서 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자식뷰들의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배치 위치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중력 방향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지정함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LiniearLayout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baselineAligned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48680"/>
            <a:ext cx="532859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6131" y="1810169"/>
            <a:ext cx="2500330" cy="144168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>
            <a:off x="5986131" y="3610369"/>
            <a:ext cx="2500330" cy="1703555"/>
            <a:chOff x="4716016" y="2708920"/>
            <a:chExt cx="2500330" cy="1703555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2708920"/>
              <a:ext cx="2500330" cy="144168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22" name="직사각형 21"/>
            <p:cNvSpPr/>
            <p:nvPr/>
          </p:nvSpPr>
          <p:spPr>
            <a:xfrm>
              <a:off x="5217848" y="4166254"/>
              <a:ext cx="15776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baselineAligned=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false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05181" y="2881738"/>
            <a:ext cx="2357454" cy="631986"/>
            <a:chOff x="4735066" y="1980289"/>
            <a:chExt cx="2357454" cy="631986"/>
          </a:xfrm>
        </p:grpSpPr>
        <p:sp>
          <p:nvSpPr>
            <p:cNvPr id="21" name="직사각형 20"/>
            <p:cNvSpPr/>
            <p:nvPr/>
          </p:nvSpPr>
          <p:spPr>
            <a:xfrm>
              <a:off x="5130496" y="2366054"/>
              <a:ext cx="15440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baselineAligned=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true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735066" y="1980289"/>
              <a:ext cx="2357454" cy="1588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51520" y="908720"/>
          <a:ext cx="3960440" cy="378206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res/layout/linearlayout_baseline_aligned.xml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android:baselineAligned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"true"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en-US" sz="1000" kern="0" dirty="0" smtClean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"20dp"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2"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"40dp"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 3"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554410" y="1801391"/>
            <a:ext cx="273630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3528" y="5085184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baselineAligned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이라는 속성이 필요할까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크기가 다른 </a:t>
            </a:r>
            <a:r>
              <a:rPr lang="ko-KR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텍스트뷰들이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수평으로 배치되었을 때는 텍스트의 하단을 기준으로 정렬하는 것이 보기가 좋기 때문이다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679833"/>
            <a:ext cx="4680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baselineAligned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텍스트가 포함된 자식 뷰 중 가장 높이가 긴 뷰를 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기준으로 정렬할지 설정함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5596065" y="1852804"/>
            <a:ext cx="1757343" cy="1000132"/>
            <a:chOff x="5596065" y="1124744"/>
            <a:chExt cx="1757343" cy="1000132"/>
          </a:xfrm>
        </p:grpSpPr>
        <p:grpSp>
          <p:nvGrpSpPr>
            <p:cNvPr id="44" name="그룹 43"/>
            <p:cNvGrpSpPr/>
            <p:nvPr/>
          </p:nvGrpSpPr>
          <p:grpSpPr>
            <a:xfrm>
              <a:off x="5596065" y="1124744"/>
              <a:ext cx="1757343" cy="1000132"/>
              <a:chOff x="28575" y="2643182"/>
              <a:chExt cx="1638300" cy="833443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28575" y="2643182"/>
                <a:ext cx="506148" cy="83344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534722" y="2643182"/>
                <a:ext cx="506125" cy="83344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1040848" y="2643182"/>
                <a:ext cx="626027" cy="83344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1107446" y="2695570"/>
                <a:ext cx="502279" cy="35719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1107446" y="3052760"/>
                <a:ext cx="502279" cy="35719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51" name="순서도: 대체 처리 50"/>
            <p:cNvSpPr/>
            <p:nvPr/>
          </p:nvSpPr>
          <p:spPr bwMode="auto">
            <a:xfrm>
              <a:off x="5646419" y="1177942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View1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순서도: 대체 처리 51"/>
            <p:cNvSpPr/>
            <p:nvPr/>
          </p:nvSpPr>
          <p:spPr bwMode="auto">
            <a:xfrm>
              <a:off x="6187980" y="1177942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View2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순서도: 대체 처리 52"/>
            <p:cNvSpPr/>
            <p:nvPr/>
          </p:nvSpPr>
          <p:spPr bwMode="auto">
            <a:xfrm>
              <a:off x="6799447" y="1249950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View3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순서도: 대체 처리 53"/>
            <p:cNvSpPr/>
            <p:nvPr/>
          </p:nvSpPr>
          <p:spPr bwMode="auto">
            <a:xfrm>
              <a:off x="6799447" y="1681998"/>
              <a:ext cx="444587" cy="221415"/>
            </a:xfrm>
            <a:prstGeom prst="flowChartAlternateProcess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/>
            <a:p>
              <a:pPr marL="457200" marR="0" lvl="0" indent="-4572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View4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508104" y="1052736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View3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문자열을 어디로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맞춰야 할까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LiniearLayout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기본 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pPr algn="r"/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baselineAligned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baselineAlignedChildIndex</a:t>
            </a:r>
            <a:endParaRPr lang="ko-KR" alt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292710" y="812329"/>
            <a:ext cx="8455754" cy="144016"/>
            <a:chOff x="292710" y="457389"/>
            <a:chExt cx="8455754" cy="144016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395536" y="529630"/>
              <a:ext cx="835292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1110132"/>
          <a:ext cx="5035778" cy="4407100"/>
        </p:xfrm>
        <a:graphic>
          <a:graphicData uri="http://schemas.openxmlformats.org/drawingml/2006/table">
            <a:tbl>
              <a:tblPr/>
              <a:tblGrid>
                <a:gridCol w="503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res/layout/linearlayout_baseline_aligned_child_index.xml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"http://schemas.android.com/apk/res/android"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"160dp"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android:baselineAligned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"true</a:t>
                      </a:r>
                      <a:r>
                        <a:rPr lang="en-US" sz="1100" b="1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kern="0" dirty="0" smtClean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"40dp"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"60dp"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"View2"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"vertical"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android:baselineAlignedChildIndex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"80dp"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"View3 Index 0"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	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9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9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"80dp"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9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9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"View4 Index 1"</a:t>
                      </a:r>
                      <a:r>
                        <a:rPr lang="en-US" sz="9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9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9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5508674" y="3284984"/>
            <a:ext cx="1980029" cy="1532105"/>
            <a:chOff x="5508674" y="4151360"/>
            <a:chExt cx="1980029" cy="1532105"/>
          </a:xfrm>
        </p:grpSpPr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4151360"/>
              <a:ext cx="1745128" cy="128588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cxnSp>
          <p:nvCxnSpPr>
            <p:cNvPr id="37" name="직선 연결선 36"/>
            <p:cNvCxnSpPr/>
            <p:nvPr/>
          </p:nvCxnSpPr>
          <p:spPr>
            <a:xfrm rot="10800000">
              <a:off x="5642027" y="5232456"/>
              <a:ext cx="1571635" cy="105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39" name="직사각형 38"/>
            <p:cNvSpPr/>
            <p:nvPr/>
          </p:nvSpPr>
          <p:spPr>
            <a:xfrm>
              <a:off x="5508674" y="5437244"/>
              <a:ext cx="1980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baselineAlignedChildIndex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6461181" y="4918128"/>
              <a:ext cx="766768" cy="447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580112" y="4941168"/>
            <a:ext cx="1980029" cy="1542365"/>
            <a:chOff x="5580112" y="2423168"/>
            <a:chExt cx="1980029" cy="1542365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2423168"/>
              <a:ext cx="1745128" cy="128588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36" name="직사각형 35"/>
            <p:cNvSpPr/>
            <p:nvPr/>
          </p:nvSpPr>
          <p:spPr bwMode="auto">
            <a:xfrm>
              <a:off x="6456419" y="2718445"/>
              <a:ext cx="766768" cy="447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80112" y="3719312"/>
              <a:ext cx="1980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baselineAlignedChildIndex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kumimoji="0" lang="en-US" altLang="ko-KR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0" lang="en-US" altLang="ko-KR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"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rot="10800000">
              <a:off x="5632500" y="3013722"/>
              <a:ext cx="1571635" cy="105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</p:cxnSp>
      </p:grpSp>
      <p:sp>
        <p:nvSpPr>
          <p:cNvPr id="55" name="직사각형 54"/>
          <p:cNvSpPr/>
          <p:nvPr/>
        </p:nvSpPr>
        <p:spPr>
          <a:xfrm>
            <a:off x="6425158" y="2074642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kern="0" dirty="0" err="1" smtClean="0">
                <a:solidFill>
                  <a:srgbClr val="7F007F"/>
                </a:solidFill>
                <a:latin typeface="Consolas"/>
                <a:cs typeface="Times New Roman"/>
              </a:rPr>
              <a:t>ChildIndex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=</a:t>
            </a:r>
            <a:r>
              <a:rPr lang="en-US" altLang="ko-KR" sz="1200" b="1" i="1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0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434683" y="254059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kern="0" dirty="0" err="1" smtClean="0">
                <a:solidFill>
                  <a:srgbClr val="7F007F"/>
                </a:solidFill>
                <a:latin typeface="Consolas"/>
                <a:cs typeface="Times New Roman"/>
              </a:rPr>
              <a:t>ChildIndex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=</a:t>
            </a:r>
            <a:r>
              <a:rPr lang="en-US" altLang="ko-KR" sz="1200" b="1" i="1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1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4410" y="1915937"/>
            <a:ext cx="2503115" cy="20838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3745853"/>
            <a:ext cx="2958033" cy="19774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524328" y="1810993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528" y="5657718"/>
            <a:ext cx="5066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뷰그룹에서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자식뷰는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추가되는 순서대로 번호가 매겨진다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213662" y="1699067"/>
            <a:ext cx="526690" cy="21660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576972" y="1432927"/>
            <a:ext cx="1406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내포된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layout_gravity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48680"/>
            <a:ext cx="640871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84895"/>
            <a:ext cx="15715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51519" y="2060848"/>
            <a:ext cx="1440160" cy="79208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35696" y="836712"/>
          <a:ext cx="4176464" cy="4025900"/>
        </p:xfrm>
        <a:graphic>
          <a:graphicData uri="http://schemas.openxmlformats.org/drawingml/2006/table">
            <a:tbl>
              <a:tblPr/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res/layout/linearlayout_layout_gravity.xml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android:background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"#FF0"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"right"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en-US" sz="1000" kern="0" dirty="0" smtClean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"bottom"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center_vertical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"View2"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android:layout_gravity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"top"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"View3"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221088"/>
            <a:ext cx="3811321" cy="221457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52" name="그룹 51"/>
          <p:cNvGrpSpPr/>
          <p:nvPr/>
        </p:nvGrpSpPr>
        <p:grpSpPr>
          <a:xfrm>
            <a:off x="5004047" y="4749728"/>
            <a:ext cx="3833854" cy="1547808"/>
            <a:chOff x="5004047" y="4749728"/>
            <a:chExt cx="3833854" cy="1547808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6208969" y="4749728"/>
              <a:ext cx="866796" cy="15478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7075749" y="4749728"/>
              <a:ext cx="895365" cy="15478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7971105" y="4749728"/>
              <a:ext cx="866796" cy="15478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5" name="오른쪽 화살표 34"/>
            <p:cNvSpPr/>
            <p:nvPr/>
          </p:nvSpPr>
          <p:spPr bwMode="auto">
            <a:xfrm>
              <a:off x="5004047" y="5364095"/>
              <a:ext cx="114300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38" name="오른쪽 화살표 37"/>
          <p:cNvSpPr/>
          <p:nvPr/>
        </p:nvSpPr>
        <p:spPr bwMode="auto">
          <a:xfrm rot="5400000">
            <a:off x="6137538" y="5178347"/>
            <a:ext cx="1019182" cy="209569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23729" y="1897783"/>
            <a:ext cx="2143472" cy="1786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64718" y="2540521"/>
            <a:ext cx="2755354" cy="1683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64717" y="3356992"/>
            <a:ext cx="3488407" cy="15773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7380311" y="4797153"/>
            <a:ext cx="216024" cy="1440160"/>
            <a:chOff x="7380311" y="4797153"/>
            <a:chExt cx="216024" cy="1440160"/>
          </a:xfrm>
        </p:grpSpPr>
        <p:sp>
          <p:nvSpPr>
            <p:cNvPr id="44" name="오른쪽 화살표 43"/>
            <p:cNvSpPr/>
            <p:nvPr/>
          </p:nvSpPr>
          <p:spPr bwMode="auto">
            <a:xfrm rot="5400000">
              <a:off x="7236294" y="4941170"/>
              <a:ext cx="504057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오른쪽 화살표 44"/>
            <p:cNvSpPr/>
            <p:nvPr/>
          </p:nvSpPr>
          <p:spPr bwMode="auto">
            <a:xfrm rot="16200000">
              <a:off x="7236294" y="5877273"/>
              <a:ext cx="504057" cy="21602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47" name="오른쪽 화살표 46"/>
          <p:cNvSpPr/>
          <p:nvPr/>
        </p:nvSpPr>
        <p:spPr bwMode="auto">
          <a:xfrm rot="16200000">
            <a:off x="7911610" y="5643531"/>
            <a:ext cx="1019182" cy="209569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64717" y="4139555"/>
            <a:ext cx="2488283" cy="1466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6444208" y="2636912"/>
            <a:ext cx="2547238" cy="1529591"/>
            <a:chOff x="6596762" y="980728"/>
            <a:chExt cx="2547238" cy="1529591"/>
          </a:xfrm>
        </p:grpSpPr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6740778" y="1340768"/>
              <a:ext cx="2403222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top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상단에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bottom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하단에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left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좌측에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right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우측에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center_vertical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수직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center_horizontal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수평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center :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정 중앙에 배치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96762" y="98072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gravity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속성값 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직선 화살표 연결선 2"/>
          <p:cNvCxnSpPr>
            <a:endCxn id="36" idx="1"/>
          </p:cNvCxnSpPr>
          <p:nvPr/>
        </p:nvCxnSpPr>
        <p:spPr>
          <a:xfrm flipV="1">
            <a:off x="4267201" y="1242336"/>
            <a:ext cx="2032991" cy="746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2" y="98072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자식 뷰 전체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라인을 기준으로 배치함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9627" y="1815960"/>
            <a:ext cx="264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layout_gravity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자식 뷰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각각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중력 방향을 결정함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endCxn id="37" idx="1"/>
          </p:cNvCxnSpPr>
          <p:nvPr/>
        </p:nvCxnSpPr>
        <p:spPr>
          <a:xfrm flipV="1">
            <a:off x="5229634" y="2077570"/>
            <a:ext cx="959993" cy="576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860032" y="4749728"/>
            <a:ext cx="0" cy="154780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29100" y="5317363"/>
            <a:ext cx="164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Height = 130dp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LinearLayout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속성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layout_weight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48680"/>
            <a:ext cx="6408712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5536" y="836712"/>
          <a:ext cx="3888432" cy="3782060"/>
        </p:xfrm>
        <a:graphic>
          <a:graphicData uri="http://schemas.openxmlformats.org/drawingml/2006/table">
            <a:tbl>
              <a:tblPr/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res/layout/linearlayout_layout_weight_1.xml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"130dp"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"horizontal"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endParaRPr lang="en-US" sz="1000" kern="0" dirty="0" smtClean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"1"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 1"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"2"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 2"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"0dp"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"3"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"V 3"</a:t>
                      </a:r>
                      <a:r>
                        <a:rPr lang="en-US" sz="1000" kern="0" dirty="0"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099" y="1835532"/>
            <a:ext cx="2938311" cy="102871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57" name="그룹 56"/>
          <p:cNvGrpSpPr/>
          <p:nvPr/>
        </p:nvGrpSpPr>
        <p:grpSpPr>
          <a:xfrm>
            <a:off x="4748911" y="2121284"/>
            <a:ext cx="2919433" cy="1304940"/>
            <a:chOff x="4307780" y="1122464"/>
            <a:chExt cx="2919433" cy="130494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227181" y="1122464"/>
              <a:ext cx="32" cy="122214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>
            <a:xfrm>
              <a:off x="5755590" y="1122464"/>
              <a:ext cx="32" cy="122214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>
            <a:xfrm>
              <a:off x="4307780" y="1122464"/>
              <a:ext cx="32" cy="122214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>
            <a:xfrm>
              <a:off x="4779271" y="1122464"/>
              <a:ext cx="32" cy="122214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sp>
          <p:nvSpPr>
            <p:cNvPr id="42" name="직사각형 41"/>
            <p:cNvSpPr/>
            <p:nvPr/>
          </p:nvSpPr>
          <p:spPr bwMode="auto">
            <a:xfrm>
              <a:off x="4312542" y="1979720"/>
              <a:ext cx="485775" cy="447684"/>
            </a:xfrm>
            <a:prstGeom prst="rect">
              <a:avLst/>
            </a:prstGeom>
            <a:solidFill>
              <a:sysClr val="window" lastClr="FFFFFF"/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788796" y="1979720"/>
              <a:ext cx="485775" cy="447684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269812" y="1979720"/>
              <a:ext cx="485775" cy="447684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5760353" y="1979720"/>
              <a:ext cx="485775" cy="447684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236607" y="1979720"/>
              <a:ext cx="485775" cy="447684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717623" y="1979720"/>
              <a:ext cx="485775" cy="447684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182290" y="1897782"/>
            <a:ext cx="2284809" cy="1825327"/>
            <a:chOff x="1182290" y="1897782"/>
            <a:chExt cx="2284809" cy="182532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182290" y="1897782"/>
              <a:ext cx="2284809" cy="17866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182290" y="2718445"/>
              <a:ext cx="2284809" cy="17866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182290" y="3544441"/>
              <a:ext cx="2284809" cy="178668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827584" y="2238772"/>
            <a:ext cx="2284809" cy="1786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27584" y="3068960"/>
            <a:ext cx="2284809" cy="1786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27584" y="3885431"/>
            <a:ext cx="2284809" cy="1786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20349" y="341970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0349" y="341970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:     2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0349" y="341970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:         3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728239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layout_weight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자식 뷰에 가중치를 지정해서 그 크기를 결정함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layout_width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0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dp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wrap_content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설정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6827</TotalTime>
  <Words>1498</Words>
  <Application>Microsoft Office PowerPoint</Application>
  <PresentationFormat>화면 슬라이드 쇼(4:3)</PresentationFormat>
  <Paragraphs>377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DejaVu Sans Mono</vt:lpstr>
      <vt:lpstr>HY견명조</vt:lpstr>
      <vt:lpstr>굴림</vt:lpstr>
      <vt:lpstr>맑은 고딕</vt:lpstr>
      <vt:lpstr>휴먼모음T</vt:lpstr>
      <vt:lpstr>Arial</vt:lpstr>
      <vt:lpstr>Consolas</vt:lpstr>
      <vt:lpstr>Georgia</vt:lpstr>
      <vt:lpstr>Times New Roman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whahn</cp:lastModifiedBy>
  <cp:revision>512</cp:revision>
  <dcterms:created xsi:type="dcterms:W3CDTF">2014-05-30T04:53:52Z</dcterms:created>
  <dcterms:modified xsi:type="dcterms:W3CDTF">2016-09-03T11:19:53Z</dcterms:modified>
</cp:coreProperties>
</file>