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5"/>
  </p:notesMasterIdLst>
  <p:handoutMasterIdLst>
    <p:handoutMasterId r:id="rId26"/>
  </p:handoutMasterIdLst>
  <p:sldIdLst>
    <p:sldId id="256" r:id="rId2"/>
    <p:sldId id="311" r:id="rId3"/>
    <p:sldId id="303" r:id="rId4"/>
    <p:sldId id="284" r:id="rId5"/>
    <p:sldId id="304" r:id="rId6"/>
    <p:sldId id="305" r:id="rId7"/>
    <p:sldId id="306" r:id="rId8"/>
    <p:sldId id="307" r:id="rId9"/>
    <p:sldId id="309" r:id="rId10"/>
    <p:sldId id="315" r:id="rId11"/>
    <p:sldId id="278" r:id="rId12"/>
    <p:sldId id="317" r:id="rId13"/>
    <p:sldId id="316" r:id="rId14"/>
    <p:sldId id="319" r:id="rId15"/>
    <p:sldId id="318" r:id="rId16"/>
    <p:sldId id="328" r:id="rId17"/>
    <p:sldId id="335" r:id="rId18"/>
    <p:sldId id="336" r:id="rId19"/>
    <p:sldId id="337" r:id="rId20"/>
    <p:sldId id="338" r:id="rId21"/>
    <p:sldId id="339" r:id="rId22"/>
    <p:sldId id="340" r:id="rId23"/>
    <p:sldId id="341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47" autoAdjust="0"/>
    <p:restoredTop sz="90965" autoAdjust="0"/>
  </p:normalViewPr>
  <p:slideViewPr>
    <p:cSldViewPr>
      <p:cViewPr>
        <p:scale>
          <a:sx n="100" d="100"/>
          <a:sy n="100" d="100"/>
        </p:scale>
        <p:origin x="2484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8"/>
    </p:cViewPr>
  </p:sorterViewPr>
  <p:notesViewPr>
    <p:cSldViewPr>
      <p:cViewPr varScale="1">
        <p:scale>
          <a:sx n="91" d="100"/>
          <a:sy n="91" d="100"/>
        </p:scale>
        <p:origin x="-380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BEE2B-C8D4-49CD-B9EF-E9CEA439A49A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EAADF-498B-481E-94B0-F1C6789B73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09127-A070-493D-9630-E31AA50BF38D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C6795-75E5-469C-9703-EE648AEE42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36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FEBE-612B-49DB-ADD4-DE384D26A4D8}" type="datetime1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107504" y="116632"/>
            <a:ext cx="8928992" cy="6408712"/>
          </a:xfrm>
          <a:prstGeom prst="roundRect">
            <a:avLst>
              <a:gd name="adj" fmla="val 32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AC26EF9-0A6C-4422-B12F-D34BA3BCEBD2}" type="datetime1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AC26EF9-0A6C-4422-B12F-D34BA3BCEBD2}" type="datetime1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png"/><Relationship Id="rId1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png"/><Relationship Id="rId1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9.png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6.png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5.png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12.png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67544" y="2564904"/>
            <a:ext cx="8388424" cy="1368152"/>
          </a:xfrm>
          <a:prstGeom prst="rect">
            <a:avLst/>
          </a:prstGeom>
        </p:spPr>
        <p:txBody>
          <a:bodyPr vert="horz" lIns="45720" rIns="45720"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lvl="0">
              <a:spcBef>
                <a:spcPct val="0"/>
              </a:spcBef>
            </a:pPr>
            <a:r>
              <a:rPr kumimoji="0" lang="en-US" altLang="ko-KR" sz="3200" b="1" i="0" u="none" strike="noStrike" kern="1200" cap="none" spc="150" normalizeH="0" baseline="0" noProof="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5</a:t>
            </a:r>
            <a:r>
              <a:rPr kumimoji="0" lang="ko-KR" altLang="en-US" sz="3200" b="1" i="0" u="none" strike="noStrike" kern="1200" cap="none" spc="150" normalizeH="0" baseline="0" noProof="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장 대표적인 </a:t>
            </a:r>
            <a:r>
              <a:rPr kumimoji="0" lang="ko-KR" altLang="en-US" sz="3200" b="1" i="0" u="none" strike="noStrike" kern="1200" cap="none" spc="150" normalizeH="0" baseline="0" noProof="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뷰그룹에</a:t>
            </a:r>
            <a:r>
              <a:rPr kumimoji="0" lang="ko-KR" altLang="en-US" sz="3200" b="1" i="0" u="none" strike="noStrike" kern="1200" cap="none" spc="150" normalizeH="0" baseline="0" noProof="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대해서</a:t>
            </a:r>
            <a:r>
              <a:rPr kumimoji="0" lang="en-US" altLang="ko-KR" sz="3200" b="1" i="0" u="none" strike="noStrike" kern="1200" cap="none" spc="150" normalizeH="0" baseline="0" noProof="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(2/2)</a:t>
            </a:r>
            <a:endParaRPr kumimoji="0" lang="ko-KR" altLang="en-US" sz="4000" b="1" i="0" u="none" strike="noStrike" kern="1200" cap="none" spc="150" normalizeH="0" baseline="0" noProof="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160" y="79490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FrameLayout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과 </a:t>
            </a:r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LayoutParams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23528" y="794901"/>
            <a:ext cx="144016" cy="2160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1352962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  <a:latin typeface="+mn-ea"/>
              </a:rPr>
              <a:t>FrameLayout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기본 속성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– foreground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와 </a:t>
            </a:r>
            <a:r>
              <a:rPr lang="en-US" altLang="ko-KR" sz="1600" dirty="0" err="1">
                <a:solidFill>
                  <a:schemeClr val="bg1"/>
                </a:solidFill>
                <a:latin typeface="+mn-ea"/>
              </a:rPr>
              <a:t>foregroundGravity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속성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5184" y="1929026"/>
            <a:ext cx="7929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  <a:latin typeface="+mn-ea"/>
              </a:rPr>
              <a:t>FrameLayout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기본 속성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600" dirty="0" err="1">
                <a:solidFill>
                  <a:schemeClr val="bg1"/>
                </a:solidFill>
                <a:latin typeface="+mn-ea"/>
              </a:rPr>
              <a:t>measureAllChildren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514382"/>
            <a:ext cx="7056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  <a:latin typeface="+mn-ea"/>
              </a:rPr>
              <a:t>FrameLayout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+mn-ea"/>
              </a:rPr>
              <a:t>LayoutParams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속성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– </a:t>
            </a:r>
            <a:r>
              <a:rPr lang="en-US" altLang="ko-KR" sz="1600" dirty="0" err="1">
                <a:solidFill>
                  <a:schemeClr val="bg1"/>
                </a:solidFill>
                <a:latin typeface="+mn-ea"/>
              </a:rPr>
              <a:t>layout_gravity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39552" y="2523674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9552" y="1938318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9552" y="1362254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그룹 180"/>
          <p:cNvGrpSpPr/>
          <p:nvPr/>
        </p:nvGrpSpPr>
        <p:grpSpPr>
          <a:xfrm>
            <a:off x="2104679" y="2737495"/>
            <a:ext cx="2758683" cy="2203673"/>
            <a:chOff x="2104679" y="2737495"/>
            <a:chExt cx="2758683" cy="2203673"/>
          </a:xfrm>
        </p:grpSpPr>
        <p:sp>
          <p:nvSpPr>
            <p:cNvPr id="125" name="이등변 삼각형 124"/>
            <p:cNvSpPr/>
            <p:nvPr/>
          </p:nvSpPr>
          <p:spPr bwMode="auto">
            <a:xfrm rot="16200000">
              <a:off x="2095417" y="2756282"/>
              <a:ext cx="134304" cy="115779"/>
            </a:xfrm>
            <a:prstGeom prst="triangle">
              <a:avLst/>
            </a:prstGeom>
            <a:solidFill>
              <a:sysClr val="windowText" lastClr="000000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 bwMode="auto">
            <a:xfrm>
              <a:off x="3186950" y="2737495"/>
              <a:ext cx="1571636" cy="500066"/>
            </a:xfrm>
            <a:prstGeom prst="roundRect">
              <a:avLst>
                <a:gd name="adj" fmla="val 20533"/>
              </a:avLst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public Class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FrameLayout</a:t>
              </a: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28" name="모서리가 둥근 직사각형 127"/>
            <p:cNvSpPr/>
            <p:nvPr/>
          </p:nvSpPr>
          <p:spPr bwMode="auto">
            <a:xfrm>
              <a:off x="3077412" y="3176016"/>
              <a:ext cx="1785950" cy="1765152"/>
            </a:xfrm>
            <a:prstGeom prst="roundRect">
              <a:avLst>
                <a:gd name="adj" fmla="val 5295"/>
              </a:avLst>
            </a:prstGeom>
            <a:solidFill>
              <a:sysClr val="window" lastClr="FFFFFF">
                <a:lumMod val="85000"/>
              </a:sys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cxnSp>
          <p:nvCxnSpPr>
            <p:cNvPr id="133" name="Shape 132"/>
            <p:cNvCxnSpPr>
              <a:stCxn id="127" idx="1"/>
              <a:endCxn id="125" idx="3"/>
            </p:cNvCxnSpPr>
            <p:nvPr/>
          </p:nvCxnSpPr>
          <p:spPr>
            <a:xfrm rot="10800000">
              <a:off x="2220460" y="2814172"/>
              <a:ext cx="966491" cy="173356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65" name="모서리가 둥근 직사각형 107"/>
            <p:cNvSpPr>
              <a:spLocks noChangeArrowheads="1"/>
            </p:cNvSpPr>
            <p:nvPr/>
          </p:nvSpPr>
          <p:spPr bwMode="auto">
            <a:xfrm>
              <a:off x="3131840" y="3284984"/>
              <a:ext cx="1656184" cy="648072"/>
            </a:xfrm>
            <a:prstGeom prst="roundRect">
              <a:avLst>
                <a:gd name="adj" fmla="val 10247"/>
              </a:avLst>
            </a:prstGeom>
            <a:solidFill>
              <a:sysClr val="windowText" lastClr="000000"/>
            </a:solidFill>
            <a:ln w="9525" algn="ctr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lIns="36000" tIns="36000" rIns="36000" bIns="36000" anchor="t" anchorCtr="0"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1. foreground</a:t>
              </a:r>
              <a:endParaRPr lang="en-US" altLang="ko-KR" sz="800" kern="0" noProof="0" dirty="0">
                <a:solidFill>
                  <a:sysClr val="window" lastClr="FFFF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2. </a:t>
              </a:r>
              <a:r>
                <a:rPr kumimoji="0" lang="en-US" altLang="ko-KR" sz="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foregroundGravity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kern="0" dirty="0">
                  <a:solidFill>
                    <a:sysClr val="window" lastClr="FFFFFF"/>
                  </a:solidFill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3. </a:t>
              </a:r>
              <a:r>
                <a:rPr lang="en-US" altLang="ko-KR" sz="800" kern="0" dirty="0" err="1">
                  <a:solidFill>
                    <a:sysClr val="window" lastClr="FFFFFF"/>
                  </a:solidFill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measureAllChildren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DejaVu Sans Mono" pitchFamily="49" charset="0"/>
                <a:ea typeface="휴먼모음T" pitchFamily="18" charset="-127"/>
                <a:cs typeface="DejaVu Sans Mono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FrameLayout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과 </a:t>
            </a:r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LayoutParams</a:t>
            </a:r>
            <a:endParaRPr lang="en-US" altLang="ko-KR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95536" y="531262"/>
            <a:ext cx="3816424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87"/>
          <p:cNvGrpSpPr/>
          <p:nvPr/>
        </p:nvGrpSpPr>
        <p:grpSpPr>
          <a:xfrm>
            <a:off x="323528" y="836712"/>
            <a:ext cx="2000264" cy="1343046"/>
            <a:chOff x="2699792" y="4797152"/>
            <a:chExt cx="2000264" cy="1343046"/>
          </a:xfrm>
        </p:grpSpPr>
        <p:sp>
          <p:nvSpPr>
            <p:cNvPr id="63" name="모서리가 둥근 직사각형 62"/>
            <p:cNvSpPr/>
            <p:nvPr/>
          </p:nvSpPr>
          <p:spPr bwMode="auto">
            <a:xfrm>
              <a:off x="2699792" y="4797152"/>
              <a:ext cx="1504962" cy="457203"/>
            </a:xfrm>
            <a:prstGeom prst="roundRect">
              <a:avLst/>
            </a:prstGeom>
            <a:solidFill>
              <a:srgbClr val="B9E1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FrameLayout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 bwMode="auto">
            <a:xfrm>
              <a:off x="2699792" y="5078141"/>
              <a:ext cx="2000264" cy="1062057"/>
            </a:xfrm>
            <a:prstGeom prst="roundRect">
              <a:avLst>
                <a:gd name="adj" fmla="val 8040"/>
              </a:avLst>
            </a:prstGeom>
            <a:solidFill>
              <a:sysClr val="window" lastClr="FFFFFF"/>
            </a:solidFill>
            <a:ln w="28575">
              <a:solidFill>
                <a:srgbClr val="B9E1FF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sp>
        <p:nvSpPr>
          <p:cNvPr id="68" name="모서리가 둥근 직사각형 67"/>
          <p:cNvSpPr/>
          <p:nvPr/>
        </p:nvSpPr>
        <p:spPr>
          <a:xfrm>
            <a:off x="394966" y="1265340"/>
            <a:ext cx="1857388" cy="571504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                   View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94966" y="1265340"/>
            <a:ext cx="1071570" cy="357190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       View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94966" y="1265340"/>
            <a:ext cx="500066" cy="214314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View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75916" y="1922569"/>
            <a:ext cx="1928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겹쳐서 배치</a:t>
            </a:r>
          </a:p>
        </p:txBody>
      </p:sp>
      <p:grpSp>
        <p:nvGrpSpPr>
          <p:cNvPr id="183" name="그룹 182"/>
          <p:cNvGrpSpPr/>
          <p:nvPr/>
        </p:nvGrpSpPr>
        <p:grpSpPr>
          <a:xfrm>
            <a:off x="362768" y="2602232"/>
            <a:ext cx="1857388" cy="1714512"/>
            <a:chOff x="362768" y="2602232"/>
            <a:chExt cx="1857388" cy="1714512"/>
          </a:xfrm>
        </p:grpSpPr>
        <p:sp>
          <p:nvSpPr>
            <p:cNvPr id="122" name="모서리가 둥근 직사각형 121"/>
            <p:cNvSpPr/>
            <p:nvPr/>
          </p:nvSpPr>
          <p:spPr bwMode="auto">
            <a:xfrm>
              <a:off x="505644" y="2602232"/>
              <a:ext cx="1571636" cy="500066"/>
            </a:xfrm>
            <a:prstGeom prst="roundRect">
              <a:avLst>
                <a:gd name="adj" fmla="val 14819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abstract Class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ViewGroup</a:t>
              </a:r>
              <a:endPara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23" name="모서리가 둥근 직사각형 122"/>
            <p:cNvSpPr/>
            <p:nvPr/>
          </p:nvSpPr>
          <p:spPr bwMode="auto">
            <a:xfrm>
              <a:off x="362768" y="2959422"/>
              <a:ext cx="1857388" cy="1357322"/>
            </a:xfrm>
            <a:prstGeom prst="roundRect">
              <a:avLst>
                <a:gd name="adj" fmla="val 5295"/>
              </a:avLst>
            </a:prstGeom>
            <a:solidFill>
              <a:sysClr val="window" lastClr="FFFFFF">
                <a:lumMod val="85000"/>
              </a:sys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24" name="모서리가 둥근 직사각형 123"/>
            <p:cNvSpPr/>
            <p:nvPr/>
          </p:nvSpPr>
          <p:spPr bwMode="auto">
            <a:xfrm>
              <a:off x="467544" y="3068960"/>
              <a:ext cx="1643074" cy="42862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public static Class</a:t>
              </a:r>
              <a:endPara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LayoutParams</a:t>
              </a:r>
              <a:endParaRPr kumimoji="1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26" name="이등변 삼각형 125"/>
            <p:cNvSpPr/>
            <p:nvPr/>
          </p:nvSpPr>
          <p:spPr bwMode="auto">
            <a:xfrm>
              <a:off x="1172399" y="3497588"/>
              <a:ext cx="152401" cy="131380"/>
            </a:xfrm>
            <a:prstGeom prst="triangle">
              <a:avLst/>
            </a:prstGeom>
            <a:solidFill>
              <a:sysClr val="windowText" lastClr="000000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cxnSp>
          <p:nvCxnSpPr>
            <p:cNvPr id="131" name="직선 연결선 130"/>
            <p:cNvCxnSpPr>
              <a:stCxn id="126" idx="3"/>
            </p:cNvCxnSpPr>
            <p:nvPr/>
          </p:nvCxnSpPr>
          <p:spPr>
            <a:xfrm rot="16200000" flipH="1">
              <a:off x="1138076" y="3739492"/>
              <a:ext cx="225810" cy="476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32" name="모서리가 둥근 직사각형 131"/>
            <p:cNvSpPr/>
            <p:nvPr/>
          </p:nvSpPr>
          <p:spPr bwMode="auto">
            <a:xfrm>
              <a:off x="467544" y="3783340"/>
              <a:ext cx="1643074" cy="42862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public Class</a:t>
              </a:r>
              <a:endPara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MarginLayoutParams</a:t>
              </a:r>
              <a:endParaRPr kumimoji="1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182" name="그룹 181"/>
          <p:cNvGrpSpPr/>
          <p:nvPr/>
        </p:nvGrpSpPr>
        <p:grpSpPr>
          <a:xfrm>
            <a:off x="2123727" y="3933056"/>
            <a:ext cx="2649147" cy="936104"/>
            <a:chOff x="2123727" y="3933056"/>
            <a:chExt cx="2649147" cy="936104"/>
          </a:xfrm>
        </p:grpSpPr>
        <p:sp>
          <p:nvSpPr>
            <p:cNvPr id="129" name="모서리가 둥근 직사각형 107"/>
            <p:cNvSpPr>
              <a:spLocks noChangeArrowheads="1"/>
            </p:cNvSpPr>
            <p:nvPr/>
          </p:nvSpPr>
          <p:spPr bwMode="auto">
            <a:xfrm>
              <a:off x="3220288" y="4369094"/>
              <a:ext cx="1500198" cy="500066"/>
            </a:xfrm>
            <a:prstGeom prst="roundRect">
              <a:avLst>
                <a:gd name="adj" fmla="val 10247"/>
              </a:avLst>
            </a:prstGeom>
            <a:solidFill>
              <a:sysClr val="windowText" lastClr="000000"/>
            </a:solidFill>
            <a:ln w="9525" algn="ctr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lIns="36000" tIns="36000" rIns="36000" bIns="36000" anchor="t" anchorCtr="0"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1. </a:t>
              </a:r>
              <a:r>
                <a:rPr kumimoji="0" lang="en-US" altLang="ko-KR" sz="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layout_gravity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endParaRPr>
            </a:p>
          </p:txBody>
        </p:sp>
        <p:sp>
          <p:nvSpPr>
            <p:cNvPr id="130" name="모서리가 둥근 직사각형 129"/>
            <p:cNvSpPr/>
            <p:nvPr/>
          </p:nvSpPr>
          <p:spPr bwMode="auto">
            <a:xfrm>
              <a:off x="3201238" y="4083342"/>
              <a:ext cx="1571636" cy="42862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public static Class</a:t>
              </a:r>
              <a:endPara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LayoutParams</a:t>
              </a:r>
              <a:endParaRPr kumimoji="1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67" name="이등변 삼각형 166"/>
            <p:cNvSpPr/>
            <p:nvPr/>
          </p:nvSpPr>
          <p:spPr bwMode="auto">
            <a:xfrm rot="16200000">
              <a:off x="2114465" y="3942318"/>
              <a:ext cx="134304" cy="115779"/>
            </a:xfrm>
            <a:prstGeom prst="triangle">
              <a:avLst/>
            </a:prstGeom>
            <a:solidFill>
              <a:sysClr val="windowText" lastClr="000000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cxnSp>
          <p:nvCxnSpPr>
            <p:cNvPr id="168" name="Shape 132"/>
            <p:cNvCxnSpPr>
              <a:stCxn id="130" idx="1"/>
              <a:endCxn id="167" idx="3"/>
            </p:cNvCxnSpPr>
            <p:nvPr/>
          </p:nvCxnSpPr>
          <p:spPr>
            <a:xfrm rot="10800000">
              <a:off x="2239508" y="4000208"/>
              <a:ext cx="961731" cy="29744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171" name="그룹 170"/>
          <p:cNvGrpSpPr/>
          <p:nvPr/>
        </p:nvGrpSpPr>
        <p:grpSpPr>
          <a:xfrm>
            <a:off x="2987824" y="3212976"/>
            <a:ext cx="4430588" cy="307777"/>
            <a:chOff x="3131840" y="2780928"/>
            <a:chExt cx="4430588" cy="307777"/>
          </a:xfrm>
        </p:grpSpPr>
        <p:grpSp>
          <p:nvGrpSpPr>
            <p:cNvPr id="172" name="그룹 39"/>
            <p:cNvGrpSpPr/>
            <p:nvPr/>
          </p:nvGrpSpPr>
          <p:grpSpPr>
            <a:xfrm>
              <a:off x="5436096" y="2780928"/>
              <a:ext cx="2126332" cy="307777"/>
              <a:chOff x="4821932" y="3236016"/>
              <a:chExt cx="2126332" cy="307777"/>
            </a:xfrm>
          </p:grpSpPr>
          <p:sp>
            <p:nvSpPr>
              <p:cNvPr id="174" name="모서리가 둥근 직사각형 173"/>
              <p:cNvSpPr/>
              <p:nvPr/>
            </p:nvSpPr>
            <p:spPr>
              <a:xfrm>
                <a:off x="4821932" y="3269924"/>
                <a:ext cx="216024" cy="216024"/>
              </a:xfrm>
              <a:prstGeom prst="roundRect">
                <a:avLst>
                  <a:gd name="adj" fmla="val 50000"/>
                </a:avLst>
              </a:prstGeom>
              <a:solidFill>
                <a:sysClr val="windowText" lastClr="000000"/>
              </a:solidFill>
              <a:ln w="317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1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5109964" y="3236016"/>
                <a:ext cx="18383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뷰그룹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자체의 속성</a:t>
                </a:r>
              </a:p>
            </p:txBody>
          </p:sp>
        </p:grpSp>
        <p:sp>
          <p:nvSpPr>
            <p:cNvPr id="173" name="모서리가 둥근 직사각형 172"/>
            <p:cNvSpPr/>
            <p:nvPr/>
          </p:nvSpPr>
          <p:spPr>
            <a:xfrm>
              <a:off x="3131840" y="2780928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176" name="그룹 175"/>
          <p:cNvGrpSpPr/>
          <p:nvPr/>
        </p:nvGrpSpPr>
        <p:grpSpPr>
          <a:xfrm>
            <a:off x="3044112" y="4345940"/>
            <a:ext cx="5670444" cy="523220"/>
            <a:chOff x="3006874" y="3789040"/>
            <a:chExt cx="5670444" cy="523220"/>
          </a:xfrm>
        </p:grpSpPr>
        <p:grpSp>
          <p:nvGrpSpPr>
            <p:cNvPr id="177" name="그룹 89"/>
            <p:cNvGrpSpPr/>
            <p:nvPr/>
          </p:nvGrpSpPr>
          <p:grpSpPr>
            <a:xfrm>
              <a:off x="5254842" y="3789040"/>
              <a:ext cx="3422476" cy="523220"/>
              <a:chOff x="4644008" y="4494060"/>
              <a:chExt cx="3422476" cy="523220"/>
            </a:xfrm>
          </p:grpSpPr>
          <p:sp>
            <p:nvSpPr>
              <p:cNvPr id="179" name="모서리가 둥근 직사각형 178"/>
              <p:cNvSpPr/>
              <p:nvPr/>
            </p:nvSpPr>
            <p:spPr>
              <a:xfrm>
                <a:off x="4644008" y="4566068"/>
                <a:ext cx="216024" cy="216024"/>
              </a:xfrm>
              <a:prstGeom prst="roundRect">
                <a:avLst>
                  <a:gd name="adj" fmla="val 50000"/>
                </a:avLst>
              </a:prstGeom>
              <a:solidFill>
                <a:sysClr val="windowText" lastClr="000000"/>
              </a:solidFill>
              <a:ln w="317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2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4932040" y="4494060"/>
                <a:ext cx="31344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뷰그룹이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400" dirty="0" err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자식뷰를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배치하기 위해</a:t>
                </a:r>
                <a:endParaRPr lang="en-US" altLang="ko-KR" sz="14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ko-KR" altLang="en-US" sz="1400" dirty="0" err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자식뷰에게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요구하는 속성</a:t>
                </a:r>
              </a:p>
            </p:txBody>
          </p:sp>
        </p:grpSp>
        <p:sp>
          <p:nvSpPr>
            <p:cNvPr id="178" name="모서리가 둥근 직사각형 177"/>
            <p:cNvSpPr/>
            <p:nvPr/>
          </p:nvSpPr>
          <p:spPr>
            <a:xfrm>
              <a:off x="3006874" y="3861048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2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2" grpId="0" animBg="1"/>
      <p:bldP spid="78" grpId="0" animBg="1"/>
      <p:bldP spid="7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FrameLayout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기본 속성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</a:p>
          <a:p>
            <a:pPr algn="r"/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foreground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와 </a:t>
            </a:r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foregroundGravity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속성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92710" y="764704"/>
            <a:ext cx="7375634" cy="144016"/>
            <a:chOff x="292710" y="457389"/>
            <a:chExt cx="7375634" cy="144016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395536" y="531262"/>
              <a:ext cx="7272808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280854" y="1196752"/>
          <a:ext cx="4464496" cy="2288540"/>
        </p:xfrm>
        <a:graphic>
          <a:graphicData uri="http://schemas.openxmlformats.org/drawingml/2006/table">
            <a:tbl>
              <a:tblPr/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res/layout/framelayout_foreground_and_gravity.xml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FrameLayout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xmlns:android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“..."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"150dp"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"150dp"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android:background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"#FF0"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android:foreground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</a:t>
                      </a:r>
                      <a:r>
                        <a:rPr lang="en-US" sz="12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drawable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en-US" sz="12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ic_launcher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android:foregroundGravity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right|bottom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"130dp"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"130dp"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"View1"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0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FrameLayout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251520" y="3789040"/>
            <a:ext cx="2547238" cy="1529591"/>
            <a:chOff x="6596762" y="980728"/>
            <a:chExt cx="2547238" cy="1529591"/>
          </a:xfrm>
        </p:grpSpPr>
        <p:sp>
          <p:nvSpPr>
            <p:cNvPr id="13" name="Rectangle 1"/>
            <p:cNvSpPr>
              <a:spLocks noChangeArrowheads="1"/>
            </p:cNvSpPr>
            <p:nvPr/>
          </p:nvSpPr>
          <p:spPr bwMode="auto">
            <a:xfrm>
              <a:off x="6740778" y="1340768"/>
              <a:ext cx="2403222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top : </a:t>
              </a:r>
              <a:r>
                <a:rPr kumimoji="1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상단에 배치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bottom : </a:t>
              </a:r>
              <a:r>
                <a:rPr kumimoji="1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하단에 배치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left : </a:t>
              </a:r>
              <a:r>
                <a:rPr kumimoji="1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좌측에 배치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right : </a:t>
              </a:r>
              <a:r>
                <a:rPr kumimoji="1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우측에 배치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1" lang="en-US" altLang="ko-KR" sz="1000" b="1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center_vertical</a:t>
              </a: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 : </a:t>
              </a:r>
              <a:r>
                <a:rPr kumimoji="1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수직 중앙에 배치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1" lang="en-US" altLang="ko-KR" sz="1000" b="1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center_horizontal</a:t>
              </a: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 : </a:t>
              </a:r>
              <a:r>
                <a:rPr kumimoji="1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수평 중앙에 배치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center : </a:t>
              </a:r>
              <a:r>
                <a:rPr kumimoji="1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정 중앙에 배치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96762" y="980728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■ </a:t>
              </a: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gravity </a:t>
              </a: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속성값 </a:t>
              </a:r>
            </a:p>
          </p:txBody>
        </p:sp>
      </p:grpSp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1374" y="1196752"/>
            <a:ext cx="1643074" cy="2122598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</p:pic>
      <p:sp>
        <p:nvSpPr>
          <p:cNvPr id="26" name="모서리가 둥근 직사각형 25"/>
          <p:cNvSpPr/>
          <p:nvPr/>
        </p:nvSpPr>
        <p:spPr>
          <a:xfrm>
            <a:off x="2568885" y="2276871"/>
            <a:ext cx="3718123" cy="323453"/>
          </a:xfrm>
          <a:prstGeom prst="roundRect">
            <a:avLst>
              <a:gd name="adj" fmla="val 8636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7105390" y="1772816"/>
            <a:ext cx="1440161" cy="1494258"/>
            <a:chOff x="5076056" y="1772816"/>
            <a:chExt cx="1440161" cy="1494258"/>
          </a:xfrm>
        </p:grpSpPr>
        <p:sp>
          <p:nvSpPr>
            <p:cNvPr id="27" name="위로 굽은 화살표 26"/>
            <p:cNvSpPr/>
            <p:nvPr/>
          </p:nvSpPr>
          <p:spPr>
            <a:xfrm rot="10800000" flipH="1">
              <a:off x="5076056" y="1772816"/>
              <a:ext cx="1404156" cy="900100"/>
            </a:xfrm>
            <a:prstGeom prst="bentUp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5953125" y="2708919"/>
              <a:ext cx="563092" cy="558155"/>
            </a:xfrm>
            <a:prstGeom prst="roundRect">
              <a:avLst>
                <a:gd name="adj" fmla="val 8636"/>
              </a:avLst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08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124744"/>
            <a:ext cx="18097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모서리가 둥근 직사각형 30"/>
          <p:cNvSpPr/>
          <p:nvPr/>
        </p:nvSpPr>
        <p:spPr>
          <a:xfrm>
            <a:off x="270570" y="1052736"/>
            <a:ext cx="1929705" cy="1404714"/>
          </a:xfrm>
          <a:prstGeom prst="roundRect">
            <a:avLst>
              <a:gd name="adj" fmla="val 8636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987824" y="3818314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foreground: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레이아웃 영역에 전경 이미지를 설정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해당 이미지는 모든 자식 뷰보다 위에 놓여진다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foregroundGravity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전경 이미지의 중력 방향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FrameLayout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기본 속성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- </a:t>
            </a:r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measureAllChildren</a:t>
            </a:r>
            <a:endParaRPr lang="ko-KR" altLang="en-US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92710" y="457389"/>
            <a:ext cx="5791458" cy="144016"/>
            <a:chOff x="292710" y="457389"/>
            <a:chExt cx="5791458" cy="144016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395536" y="531262"/>
              <a:ext cx="568863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027" y="1268761"/>
            <a:ext cx="1774513" cy="2000264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</p:pic>
      <p:grpSp>
        <p:nvGrpSpPr>
          <p:cNvPr id="107" name="그룹 106"/>
          <p:cNvGrpSpPr/>
          <p:nvPr/>
        </p:nvGrpSpPr>
        <p:grpSpPr>
          <a:xfrm>
            <a:off x="2525415" y="1268760"/>
            <a:ext cx="1928826" cy="2246485"/>
            <a:chOff x="2268314" y="1110507"/>
            <a:chExt cx="1928826" cy="2246485"/>
          </a:xfrm>
        </p:grpSpPr>
        <p:pic>
          <p:nvPicPr>
            <p:cNvPr id="9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39752" y="1110507"/>
              <a:ext cx="1774513" cy="2000264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sp>
          <p:nvSpPr>
            <p:cNvPr id="96" name="직사각형 95"/>
            <p:cNvSpPr/>
            <p:nvPr/>
          </p:nvSpPr>
          <p:spPr>
            <a:xfrm>
              <a:off x="2268314" y="3110771"/>
              <a:ext cx="192882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android:visibility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=</a:t>
              </a:r>
              <a:r>
                <a:rPr kumimoji="0" lang="en-US" altLang="ko-KR" sz="10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kumimoji="0" lang="en-US" altLang="ko-KR" sz="10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invisible</a:t>
              </a:r>
              <a:r>
                <a:rPr kumimoji="0" lang="en-US" altLang="ko-KR" sz="10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"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 bwMode="auto">
            <a:xfrm>
              <a:off x="2377852" y="1539135"/>
              <a:ext cx="1500198" cy="150019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668027" y="1697388"/>
            <a:ext cx="1785950" cy="1817857"/>
            <a:chOff x="410926" y="1539135"/>
            <a:chExt cx="1785950" cy="1817857"/>
          </a:xfrm>
        </p:grpSpPr>
        <p:sp>
          <p:nvSpPr>
            <p:cNvPr id="95" name="직사각형 94"/>
            <p:cNvSpPr/>
            <p:nvPr/>
          </p:nvSpPr>
          <p:spPr>
            <a:xfrm>
              <a:off x="410926" y="3110771"/>
              <a:ext cx="178595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android:visibility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=</a:t>
              </a:r>
              <a:r>
                <a:rPr kumimoji="0" lang="en-US" altLang="ko-KR" sz="10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kumimoji="0" lang="en-US" altLang="ko-KR" sz="10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visible</a:t>
              </a:r>
              <a:r>
                <a:rPr kumimoji="0" lang="en-US" altLang="ko-KR" sz="10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"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 bwMode="auto">
            <a:xfrm>
              <a:off x="444264" y="1539135"/>
              <a:ext cx="1500198" cy="150019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1320753" y="487148"/>
            <a:ext cx="6552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Visible: View1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 보이는 상태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Invisible: View1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 보이지 않으나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FrameLayout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영역을 차지하고 있음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Gone: View1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 보이지 않으며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Framework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영역을 차지하지 않음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4525679" y="1268760"/>
            <a:ext cx="1774513" cy="2246485"/>
            <a:chOff x="4268578" y="1110507"/>
            <a:chExt cx="1774513" cy="2246485"/>
          </a:xfrm>
        </p:grpSpPr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68578" y="1110507"/>
              <a:ext cx="1774513" cy="2000264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sp>
          <p:nvSpPr>
            <p:cNvPr id="97" name="직사각형 96"/>
            <p:cNvSpPr/>
            <p:nvPr/>
          </p:nvSpPr>
          <p:spPr>
            <a:xfrm>
              <a:off x="4340016" y="3110771"/>
              <a:ext cx="164307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android:visibility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=</a:t>
              </a:r>
              <a:r>
                <a:rPr kumimoji="0" lang="en-US" altLang="ko-KR" sz="10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kumimoji="0" lang="en-US" altLang="ko-KR" sz="10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gone</a:t>
              </a:r>
              <a:r>
                <a:rPr kumimoji="0" lang="en-US" altLang="ko-KR" sz="10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"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 bwMode="auto">
            <a:xfrm>
              <a:off x="4283968" y="1539135"/>
              <a:ext cx="1500198" cy="1500198"/>
            </a:xfrm>
            <a:prstGeom prst="rect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721007"/>
              </p:ext>
            </p:extLst>
          </p:nvPr>
        </p:nvGraphicFramePr>
        <p:xfrm>
          <a:off x="4371366" y="3573582"/>
          <a:ext cx="4464496" cy="2715260"/>
        </p:xfrm>
        <a:graphic>
          <a:graphicData uri="http://schemas.openxmlformats.org/drawingml/2006/table">
            <a:tbl>
              <a:tblPr/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res/layout/framelayout_measure_all_children_2.xml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FrameLayout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xmlns:android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“..."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match_parent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android:background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"#FF0"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"200dp"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"200dp"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"View1"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android:visibility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"gone"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"100dp"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"100dp"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"View2"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0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FrameLayout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모서리가 둥근 직사각형 23"/>
          <p:cNvSpPr/>
          <p:nvPr/>
        </p:nvSpPr>
        <p:spPr>
          <a:xfrm>
            <a:off x="4541069" y="5231579"/>
            <a:ext cx="2931740" cy="222870"/>
          </a:xfrm>
          <a:prstGeom prst="roundRect">
            <a:avLst>
              <a:gd name="adj" fmla="val 8636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47793" y="4547806"/>
            <a:ext cx="655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FrameLayout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높이가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View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들의 배치로 결정됨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직선 화살표 연결선 2"/>
          <p:cNvCxnSpPr>
            <a:endCxn id="25" idx="2"/>
          </p:cNvCxnSpPr>
          <p:nvPr/>
        </p:nvCxnSpPr>
        <p:spPr>
          <a:xfrm flipH="1" flipV="1">
            <a:off x="3524157" y="4855583"/>
            <a:ext cx="1001522" cy="48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FrameLayout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기본 속성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- </a:t>
            </a:r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measureAllChildren</a:t>
            </a:r>
            <a:endParaRPr lang="ko-KR" altLang="en-US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2" name="그룹 40"/>
          <p:cNvGrpSpPr/>
          <p:nvPr/>
        </p:nvGrpSpPr>
        <p:grpSpPr>
          <a:xfrm>
            <a:off x="292710" y="457389"/>
            <a:ext cx="5791458" cy="144016"/>
            <a:chOff x="292710" y="457389"/>
            <a:chExt cx="5791458" cy="144016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395536" y="531262"/>
              <a:ext cx="568863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251520" y="908720"/>
            <a:ext cx="7056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measureAllChildren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FrameLayout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크기를 자식 뷰들의 배치에 좌우됨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23528" y="1412776"/>
          <a:ext cx="4464496" cy="3050540"/>
        </p:xfrm>
        <a:graphic>
          <a:graphicData uri="http://schemas.openxmlformats.org/drawingml/2006/table">
            <a:tbl>
              <a:tblPr/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res/layout/framelayout_measure_all_children_2.xml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FrameLayout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xmlns:android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“..."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match_parent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android:background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"#FF0"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android:measureAllChildren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"true"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"200dp"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"200dp"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"View1"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android:visibility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"gone"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"100dp"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"100dp"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"View2"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0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FrameLayout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9" name="그룹 38"/>
          <p:cNvGrpSpPr/>
          <p:nvPr/>
        </p:nvGrpSpPr>
        <p:grpSpPr>
          <a:xfrm>
            <a:off x="6876256" y="1466836"/>
            <a:ext cx="1774513" cy="2000264"/>
            <a:chOff x="6876256" y="1412776"/>
            <a:chExt cx="1774513" cy="2000264"/>
          </a:xfrm>
        </p:grpSpPr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76256" y="1412776"/>
              <a:ext cx="1774513" cy="2000264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sp>
          <p:nvSpPr>
            <p:cNvPr id="30" name="직사각형 29"/>
            <p:cNvSpPr/>
            <p:nvPr/>
          </p:nvSpPr>
          <p:spPr bwMode="auto">
            <a:xfrm>
              <a:off x="6914356" y="1841404"/>
              <a:ext cx="1500198" cy="150019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3573016"/>
            <a:ext cx="1774513" cy="2000264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</p:pic>
      <p:sp>
        <p:nvSpPr>
          <p:cNvPr id="36" name="모서리가 둥근 직사각형 35"/>
          <p:cNvSpPr/>
          <p:nvPr/>
        </p:nvSpPr>
        <p:spPr>
          <a:xfrm>
            <a:off x="899593" y="3265935"/>
            <a:ext cx="2376264" cy="216024"/>
          </a:xfrm>
          <a:prstGeom prst="roundRect">
            <a:avLst>
              <a:gd name="adj" fmla="val 8636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611560" y="2310780"/>
            <a:ext cx="2931740" cy="222870"/>
          </a:xfrm>
          <a:prstGeom prst="roundRect">
            <a:avLst>
              <a:gd name="adj" fmla="val 8636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4957727" y="1470547"/>
            <a:ext cx="1774513" cy="2246485"/>
            <a:chOff x="4268578" y="1110507"/>
            <a:chExt cx="1774513" cy="2246485"/>
          </a:xfrm>
        </p:grpSpPr>
        <p:pic>
          <p:nvPicPr>
            <p:cNvPr id="41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68578" y="1110507"/>
              <a:ext cx="1774513" cy="2000264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sp>
          <p:nvSpPr>
            <p:cNvPr id="42" name="직사각형 41"/>
            <p:cNvSpPr/>
            <p:nvPr/>
          </p:nvSpPr>
          <p:spPr>
            <a:xfrm>
              <a:off x="4340016" y="3110771"/>
              <a:ext cx="164307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android:visibility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=</a:t>
              </a:r>
              <a:r>
                <a:rPr kumimoji="0" lang="en-US" altLang="ko-KR" sz="10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kumimoji="0" lang="en-US" altLang="ko-KR" sz="10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gone</a:t>
              </a:r>
              <a:r>
                <a:rPr kumimoji="0" lang="en-US" altLang="ko-KR" sz="10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"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4283968" y="1539135"/>
              <a:ext cx="1500198" cy="1500198"/>
            </a:xfrm>
            <a:prstGeom prst="rect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67544" y="5877272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visibility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속성이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gone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으로 설정된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자식뷰라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하더라도 모두 영역을 차지하도록 한다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FrameLayout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LayoutParams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속성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layout_gravity</a:t>
            </a:r>
            <a:endParaRPr lang="ko-KR" altLang="en-US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2" name="그룹 40"/>
          <p:cNvGrpSpPr/>
          <p:nvPr/>
        </p:nvGrpSpPr>
        <p:grpSpPr>
          <a:xfrm>
            <a:off x="292710" y="457389"/>
            <a:ext cx="6295514" cy="144016"/>
            <a:chOff x="292710" y="457389"/>
            <a:chExt cx="6295514" cy="144016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395536" y="531262"/>
              <a:ext cx="6192688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764704"/>
            <a:ext cx="18097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347117" y="2089423"/>
            <a:ext cx="1776612" cy="900658"/>
          </a:xfrm>
          <a:prstGeom prst="roundRect">
            <a:avLst>
              <a:gd name="adj" fmla="val 8636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267744" y="836712"/>
            <a:ext cx="48965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layout_gravity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는 자식 뷰의 중력방향을 설정한다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2339752" y="1268760"/>
            <a:ext cx="4745688" cy="4536504"/>
            <a:chOff x="2339752" y="1628800"/>
            <a:chExt cx="4745688" cy="4536504"/>
          </a:xfrm>
        </p:grpSpPr>
        <p:grpSp>
          <p:nvGrpSpPr>
            <p:cNvPr id="13" name="그룹 12"/>
            <p:cNvGrpSpPr/>
            <p:nvPr/>
          </p:nvGrpSpPr>
          <p:grpSpPr>
            <a:xfrm>
              <a:off x="2339752" y="4635713"/>
              <a:ext cx="2547238" cy="1529591"/>
              <a:chOff x="6596762" y="980728"/>
              <a:chExt cx="2547238" cy="1529591"/>
            </a:xfrm>
          </p:grpSpPr>
          <p:sp>
            <p:nvSpPr>
              <p:cNvPr id="14" name="Rectangle 1"/>
              <p:cNvSpPr>
                <a:spLocks noChangeArrowheads="1"/>
              </p:cNvSpPr>
              <p:nvPr/>
            </p:nvSpPr>
            <p:spPr bwMode="auto">
              <a:xfrm>
                <a:off x="6740778" y="1340768"/>
                <a:ext cx="2403222" cy="1169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1" lang="en-US" altLang="ko-KR" sz="10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top : </a:t>
                </a:r>
                <a:r>
                  <a:rPr kumimoji="1" lang="ko-KR" altLang="en-US" sz="10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상단에 배치</a:t>
                </a:r>
                <a:endParaRPr kumimoji="1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1" lang="en-US" altLang="ko-KR" sz="10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bottom : </a:t>
                </a:r>
                <a:r>
                  <a:rPr kumimoji="1" lang="ko-KR" altLang="en-US" sz="10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하단에 배치</a:t>
                </a:r>
                <a:endParaRPr kumimoji="1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1" lang="en-US" altLang="ko-KR" sz="10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left : </a:t>
                </a:r>
                <a:r>
                  <a:rPr kumimoji="1" lang="ko-KR" altLang="en-US" sz="10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좌측에 배치</a:t>
                </a:r>
                <a:endParaRPr kumimoji="1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1" lang="en-US" altLang="ko-KR" sz="10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right : </a:t>
                </a:r>
                <a:r>
                  <a:rPr kumimoji="1" lang="ko-KR" altLang="en-US" sz="10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우측에 배치</a:t>
                </a:r>
                <a:endParaRPr kumimoji="1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1" lang="en-US" altLang="ko-KR" sz="10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center_vertical</a:t>
                </a:r>
                <a:r>
                  <a:rPr kumimoji="1" lang="en-US" altLang="ko-KR" sz="10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 : </a:t>
                </a:r>
                <a:r>
                  <a:rPr kumimoji="1" lang="ko-KR" altLang="en-US" sz="10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수직 중앙에 배치</a:t>
                </a:r>
                <a:endParaRPr kumimoji="1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1" lang="en-US" altLang="ko-KR" sz="10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center_horizontal</a:t>
                </a:r>
                <a:r>
                  <a:rPr kumimoji="1" lang="en-US" altLang="ko-KR" sz="10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 : </a:t>
                </a:r>
                <a:r>
                  <a:rPr kumimoji="1" lang="ko-KR" altLang="en-US" sz="10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수평 중앙에 배치</a:t>
                </a:r>
                <a:endParaRPr kumimoji="1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1" lang="en-US" altLang="ko-KR" sz="10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center : </a:t>
                </a:r>
                <a:r>
                  <a:rPr kumimoji="1" lang="ko-KR" altLang="en-US" sz="10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정 중앙에 배치</a:t>
                </a:r>
                <a:endParaRPr kumimoji="1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596762" y="980728"/>
                <a:ext cx="16561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■ </a:t>
                </a:r>
                <a:r>
                  <a:rPr lang="en-US" altLang="ko-KR" sz="14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gravity 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속성값 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2339752" y="1628800"/>
              <a:ext cx="4745688" cy="2735164"/>
              <a:chOff x="3995936" y="2852936"/>
              <a:chExt cx="4745688" cy="2735164"/>
            </a:xfrm>
          </p:grpSpPr>
          <p:sp>
            <p:nvSpPr>
              <p:cNvPr id="19" name="직사각형 18"/>
              <p:cNvSpPr/>
              <p:nvPr/>
            </p:nvSpPr>
            <p:spPr bwMode="auto">
              <a:xfrm>
                <a:off x="3995936" y="2852936"/>
                <a:ext cx="4745688" cy="2735164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512606" y="3341773"/>
                <a:ext cx="1728820" cy="15388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0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“top | center_horizontal”</a:t>
                </a:r>
                <a:endPara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064815" y="3373521"/>
                <a:ext cx="850404" cy="15388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ko-KR" sz="10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“top | left”</a:t>
                </a:r>
                <a:endPara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860554" y="3371849"/>
                <a:ext cx="826441" cy="158836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r">
                  <a:defRPr/>
                </a:pPr>
                <a:r>
                  <a:rPr lang="en-US" altLang="ko-KR" sz="10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“top | right”</a:t>
                </a:r>
                <a:endPara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664895" y="3673561"/>
                <a:ext cx="3429000" cy="307777"/>
              </a:xfrm>
              <a:prstGeom prst="rect">
                <a:avLst/>
              </a:prstGeom>
              <a:noFill/>
            </p:spPr>
            <p:txBody>
              <a:bodyPr lIns="0" tIns="0" rIns="0" bIns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0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“center_vertical | center_horizontal”</a:t>
                </a:r>
              </a:p>
              <a:p>
                <a:pPr algn="ctr">
                  <a:defRPr/>
                </a:pPr>
                <a:r>
                  <a:rPr lang="ko-KR" altLang="en-US" sz="10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혹은 </a:t>
                </a:r>
                <a:r>
                  <a:rPr lang="en-US" altLang="ko-KR" sz="10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“center”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053085" y="4406991"/>
                <a:ext cx="1330952" cy="15388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ko-KR" sz="10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“center_vertical | left”</a:t>
                </a:r>
                <a:endPara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241425" y="4421277"/>
                <a:ext cx="1428746" cy="15388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r">
                  <a:defRPr/>
                </a:pPr>
                <a:r>
                  <a:rPr lang="en-US" altLang="ko-KR" sz="10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“center_vertical | right”</a:t>
                </a:r>
                <a:endPara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277047" y="4897532"/>
                <a:ext cx="2214563" cy="153888"/>
              </a:xfrm>
              <a:prstGeom prst="rect">
                <a:avLst/>
              </a:prstGeom>
              <a:noFill/>
            </p:spPr>
            <p:txBody>
              <a:bodyPr lIns="0" tIns="0" rIns="0" bIns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0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“bottom | center_horizontal”</a:t>
                </a:r>
                <a:endPara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034035" y="4911819"/>
                <a:ext cx="992812" cy="15388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ko-KR" sz="10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“bottom | left”</a:t>
                </a:r>
                <a:endPara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598614" y="4921343"/>
                <a:ext cx="1081083" cy="15388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r">
                  <a:defRPr/>
                </a:pPr>
                <a:r>
                  <a:rPr lang="en-US" altLang="ko-KR" sz="10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“bottom | right”</a:t>
                </a:r>
                <a:endPara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9" name="순서도: 대체 처리 28"/>
              <p:cNvSpPr/>
              <p:nvPr/>
            </p:nvSpPr>
            <p:spPr bwMode="auto">
              <a:xfrm>
                <a:off x="4098153" y="2944893"/>
                <a:ext cx="571500" cy="388937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 anchorCtr="0"/>
              <a:lstStyle/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View</a:t>
                </a:r>
                <a:endPara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순서도: 대체 처리 29"/>
              <p:cNvSpPr/>
              <p:nvPr/>
            </p:nvSpPr>
            <p:spPr bwMode="auto">
              <a:xfrm>
                <a:off x="6084167" y="2944893"/>
                <a:ext cx="571500" cy="388937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 anchorCtr="0"/>
              <a:lstStyle/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View</a:t>
                </a:r>
                <a:endPara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" name="순서도: 대체 처리 30"/>
              <p:cNvSpPr/>
              <p:nvPr/>
            </p:nvSpPr>
            <p:spPr bwMode="auto">
              <a:xfrm>
                <a:off x="8065887" y="2944893"/>
                <a:ext cx="571500" cy="388937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 anchorCtr="0"/>
              <a:lstStyle/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View</a:t>
                </a:r>
                <a:endPara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" name="순서도: 대체 처리 31"/>
              <p:cNvSpPr/>
              <p:nvPr/>
            </p:nvSpPr>
            <p:spPr bwMode="auto">
              <a:xfrm>
                <a:off x="4098153" y="3996437"/>
                <a:ext cx="571500" cy="388937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 anchorCtr="0"/>
              <a:lstStyle/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View</a:t>
                </a:r>
                <a:endPara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" name="순서도: 대체 처리 32"/>
              <p:cNvSpPr/>
              <p:nvPr/>
            </p:nvSpPr>
            <p:spPr bwMode="auto">
              <a:xfrm>
                <a:off x="6084167" y="3996437"/>
                <a:ext cx="571500" cy="388937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 anchorCtr="0"/>
              <a:lstStyle/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View</a:t>
                </a:r>
                <a:endPara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" name="순서도: 대체 처리 33"/>
              <p:cNvSpPr/>
              <p:nvPr/>
            </p:nvSpPr>
            <p:spPr bwMode="auto">
              <a:xfrm>
                <a:off x="8065887" y="3996437"/>
                <a:ext cx="571500" cy="388937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 anchorCtr="0"/>
              <a:lstStyle/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View</a:t>
                </a:r>
                <a:endPara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5" name="순서도: 대체 처리 34"/>
              <p:cNvSpPr/>
              <p:nvPr/>
            </p:nvSpPr>
            <p:spPr bwMode="auto">
              <a:xfrm>
                <a:off x="4098153" y="5085183"/>
                <a:ext cx="571500" cy="388937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 anchorCtr="0"/>
              <a:lstStyle/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View</a:t>
                </a:r>
                <a:endPara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6" name="순서도: 대체 처리 35"/>
              <p:cNvSpPr/>
              <p:nvPr/>
            </p:nvSpPr>
            <p:spPr bwMode="auto">
              <a:xfrm>
                <a:off x="6084167" y="5085183"/>
                <a:ext cx="571500" cy="388937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 anchorCtr="0"/>
              <a:lstStyle/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View</a:t>
                </a:r>
                <a:endPara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7" name="순서도: 대체 처리 36"/>
              <p:cNvSpPr/>
              <p:nvPr/>
            </p:nvSpPr>
            <p:spPr bwMode="auto">
              <a:xfrm>
                <a:off x="8065887" y="5085183"/>
                <a:ext cx="571500" cy="388937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 anchorCtr="0"/>
              <a:lstStyle/>
              <a:p>
                <a:pPr marL="457200" marR="0" lvl="0" indent="-4572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View</a:t>
                </a:r>
                <a:endPara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160" y="794901"/>
            <a:ext cx="526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TableLayout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TableRow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와 </a:t>
            </a:r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LayoutParams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 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23528" y="794901"/>
            <a:ext cx="144016" cy="2160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1352962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  <a:latin typeface="+mn-ea"/>
              </a:rPr>
              <a:t>TableLayout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기본 속성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600" dirty="0" err="1">
                <a:solidFill>
                  <a:schemeClr val="bg1"/>
                </a:solidFill>
                <a:latin typeface="+mn-ea"/>
              </a:rPr>
              <a:t>collapseColumns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속성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9552" y="1362254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1916832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  <a:latin typeface="+mn-ea"/>
              </a:rPr>
              <a:t>TableLayout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기본 속성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600" dirty="0" err="1">
                <a:solidFill>
                  <a:schemeClr val="bg1"/>
                </a:solidFill>
                <a:latin typeface="+mn-ea"/>
              </a:rPr>
              <a:t>shrinkColumns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속성 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2" y="1926124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3568" y="2492896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  <a:latin typeface="+mn-ea"/>
              </a:rPr>
              <a:t>TableLayout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기본 속성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600" dirty="0" err="1">
                <a:solidFill>
                  <a:schemeClr val="bg1"/>
                </a:solidFill>
                <a:latin typeface="+mn-ea"/>
              </a:rPr>
              <a:t>stretchColumns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속성 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39552" y="2502188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3568" y="3068960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  <a:latin typeface="+mn-ea"/>
              </a:rPr>
              <a:t>TableRow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+mn-ea"/>
              </a:rPr>
              <a:t>LayoutParams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- </a:t>
            </a:r>
            <a:r>
              <a:rPr lang="en-US" altLang="ko-KR" sz="1600" dirty="0" err="1">
                <a:solidFill>
                  <a:schemeClr val="bg1"/>
                </a:solidFill>
                <a:latin typeface="+mn-ea"/>
              </a:rPr>
              <a:t>layout_columns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속성 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9552" y="3078252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3568" y="4221088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  <a:latin typeface="+mn-ea"/>
              </a:rPr>
              <a:t>TableLayout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의 문제점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39552" y="4230380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83568" y="3645024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  <a:latin typeface="+mn-ea"/>
              </a:rPr>
              <a:t>TableRow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+mn-ea"/>
              </a:rPr>
              <a:t>LayoutParams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- </a:t>
            </a:r>
            <a:r>
              <a:rPr lang="en-US" altLang="ko-KR" sz="1600" dirty="0" err="1">
                <a:solidFill>
                  <a:schemeClr val="bg1"/>
                </a:solidFill>
                <a:latin typeface="+mn-ea"/>
              </a:rPr>
              <a:t>layout_span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속성 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39552" y="3654316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TableLayout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, </a:t>
            </a:r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TableRow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와 </a:t>
            </a:r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LayoutParams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 </a:t>
            </a:r>
          </a:p>
        </p:txBody>
      </p:sp>
      <p:grpSp>
        <p:nvGrpSpPr>
          <p:cNvPr id="3" name="그룹 141"/>
          <p:cNvGrpSpPr/>
          <p:nvPr/>
        </p:nvGrpSpPr>
        <p:grpSpPr>
          <a:xfrm>
            <a:off x="292710" y="457389"/>
            <a:ext cx="5215394" cy="144016"/>
            <a:chOff x="292710" y="457389"/>
            <a:chExt cx="5215394" cy="144016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395536" y="531262"/>
              <a:ext cx="5112568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85"/>
          <p:cNvGrpSpPr/>
          <p:nvPr/>
        </p:nvGrpSpPr>
        <p:grpSpPr>
          <a:xfrm>
            <a:off x="323528" y="620688"/>
            <a:ext cx="2000264" cy="1343046"/>
            <a:chOff x="395536" y="3717032"/>
            <a:chExt cx="2000264" cy="1343046"/>
          </a:xfrm>
        </p:grpSpPr>
        <p:sp>
          <p:nvSpPr>
            <p:cNvPr id="64" name="모서리가 둥근 직사각형 63"/>
            <p:cNvSpPr/>
            <p:nvPr/>
          </p:nvSpPr>
          <p:spPr bwMode="auto">
            <a:xfrm>
              <a:off x="395536" y="3717032"/>
              <a:ext cx="1504962" cy="457203"/>
            </a:xfrm>
            <a:prstGeom prst="roundRect">
              <a:avLst/>
            </a:prstGeom>
            <a:solidFill>
              <a:srgbClr val="B9E1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TableLayout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 bwMode="auto">
            <a:xfrm>
              <a:off x="395536" y="3998021"/>
              <a:ext cx="2000264" cy="1062057"/>
            </a:xfrm>
            <a:prstGeom prst="roundRect">
              <a:avLst>
                <a:gd name="adj" fmla="val 8040"/>
              </a:avLst>
            </a:prstGeom>
            <a:solidFill>
              <a:sysClr val="window" lastClr="FFFFFF"/>
            </a:solidFill>
            <a:ln w="28575">
              <a:solidFill>
                <a:srgbClr val="B9E1FF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66391" y="1711308"/>
            <a:ext cx="1928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표 형태의 배치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94966" y="1044554"/>
            <a:ext cx="552998" cy="214314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View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94966" y="1401744"/>
            <a:ext cx="552998" cy="214314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View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1042671" y="1044554"/>
            <a:ext cx="552998" cy="214314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View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1042671" y="1401744"/>
            <a:ext cx="552998" cy="214314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View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1685069" y="1044554"/>
            <a:ext cx="552998" cy="214314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View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685613" y="1401744"/>
            <a:ext cx="552998" cy="214314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View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86"/>
          <p:cNvGrpSpPr/>
          <p:nvPr/>
        </p:nvGrpSpPr>
        <p:grpSpPr>
          <a:xfrm>
            <a:off x="404491" y="973910"/>
            <a:ext cx="1857388" cy="642942"/>
            <a:chOff x="476499" y="4070254"/>
            <a:chExt cx="1857388" cy="642942"/>
          </a:xfrm>
        </p:grpSpPr>
        <p:cxnSp>
          <p:nvCxnSpPr>
            <p:cNvPr id="92" name="직선 연결선 91"/>
            <p:cNvCxnSpPr/>
            <p:nvPr/>
          </p:nvCxnSpPr>
          <p:spPr>
            <a:xfrm rot="5400000">
              <a:off x="736057" y="4390931"/>
              <a:ext cx="642942" cy="1588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75000"/>
                </a:sysClr>
              </a:solidFill>
              <a:prstDash val="sysDash"/>
            </a:ln>
            <a:effectLst/>
          </p:spPr>
        </p:cxnSp>
        <p:cxnSp>
          <p:nvCxnSpPr>
            <p:cNvPr id="93" name="직선 연결선 92"/>
            <p:cNvCxnSpPr/>
            <p:nvPr/>
          </p:nvCxnSpPr>
          <p:spPr>
            <a:xfrm rot="5400000">
              <a:off x="1384556" y="4390931"/>
              <a:ext cx="642942" cy="1588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75000"/>
                </a:sysClr>
              </a:solidFill>
              <a:prstDash val="sysDash"/>
            </a:ln>
            <a:effectLst/>
          </p:spPr>
        </p:cxnSp>
        <p:cxnSp>
          <p:nvCxnSpPr>
            <p:cNvPr id="97" name="직선 연결선 96"/>
            <p:cNvCxnSpPr/>
            <p:nvPr/>
          </p:nvCxnSpPr>
          <p:spPr>
            <a:xfrm>
              <a:off x="476499" y="4426650"/>
              <a:ext cx="1857388" cy="1588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75000"/>
                </a:sysClr>
              </a:solidFill>
              <a:prstDash val="sysDash"/>
            </a:ln>
            <a:effectLst/>
          </p:spPr>
        </p:cxnSp>
      </p:grpSp>
      <p:sp>
        <p:nvSpPr>
          <p:cNvPr id="100" name="TextBox 99"/>
          <p:cNvSpPr txBox="1"/>
          <p:nvPr/>
        </p:nvSpPr>
        <p:spPr>
          <a:xfrm>
            <a:off x="251520" y="2070373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LinearLayout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과 유사한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TableLayout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TableRow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/>
        </p:nvGraphicFramePr>
        <p:xfrm>
          <a:off x="323528" y="2410565"/>
          <a:ext cx="3528392" cy="4067154"/>
        </p:xfrm>
        <a:graphic>
          <a:graphicData uri="http://schemas.openxmlformats.org/drawingml/2006/table">
            <a:tbl>
              <a:tblPr/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244061"/>
                          </a:solidFill>
                          <a:latin typeface="Consolas"/>
                          <a:cs typeface="Times New Roman"/>
                        </a:rPr>
                        <a:t>res/layout/tablelayout_linearlayout.xml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8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1000" b="1" kern="0" dirty="0" err="1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LinearLayout</a:t>
                      </a:r>
                      <a:r>
                        <a:rPr lang="en-US" sz="8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xmlns:android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“..."</a:t>
                      </a:r>
                      <a:endParaRPr lang="ko-KR" sz="8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android:layout_width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android:layout_height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android:orientation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"vertical"</a:t>
                      </a:r>
                      <a:endParaRPr lang="ko-KR" sz="8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android:background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"#FF0"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&gt;</a:t>
                      </a:r>
                      <a:endParaRPr lang="ko-KR" sz="8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00" b="1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1000" b="1" kern="0" dirty="0" err="1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LinearLayout</a:t>
                      </a:r>
                      <a:r>
                        <a:rPr lang="en-US" sz="8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android:layout_width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android:layout_height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android:orientation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"horizontal"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&gt;</a:t>
                      </a:r>
                      <a:endParaRPr lang="ko-KR" sz="8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endParaRPr lang="ko-KR" sz="8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800" kern="0" dirty="0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Button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android:layout_width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android:layout_height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android:text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"View1X1"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/&gt;</a:t>
                      </a:r>
                      <a:endParaRPr lang="ko-KR" sz="8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800" kern="0" dirty="0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Button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android:layout_width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android:layout_height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android:text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"View1X2"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/&gt;</a:t>
                      </a:r>
                      <a:endParaRPr lang="ko-KR" sz="8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00" b="1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&lt;/</a:t>
                      </a:r>
                      <a:r>
                        <a:rPr lang="en-US" sz="1000" b="1" kern="0" dirty="0" err="1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LinearLayout</a:t>
                      </a:r>
                      <a:r>
                        <a:rPr lang="en-US" sz="1000" b="1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&gt;</a:t>
                      </a:r>
                      <a:endParaRPr lang="ko-KR" sz="8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endParaRPr lang="ko-KR" sz="8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00" b="1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1000" b="1" kern="0" dirty="0" err="1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LinearLayout</a:t>
                      </a:r>
                      <a:r>
                        <a:rPr lang="en-US" sz="8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android:layout_width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android:layout_height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android:orientation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"horizontal"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&gt;</a:t>
                      </a:r>
                      <a:endParaRPr lang="ko-KR" sz="8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800" kern="0" dirty="0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Button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android:layout_width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android:layout_height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android:text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"View2X1"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/&gt;</a:t>
                      </a:r>
                      <a:endParaRPr lang="ko-KR" sz="8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800" kern="0" dirty="0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Button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android:layout_width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android:layout_height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android:text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"View2X2"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/&gt;</a:t>
                      </a:r>
                      <a:endParaRPr lang="ko-KR" sz="8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00" b="1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&lt;/</a:t>
                      </a:r>
                      <a:r>
                        <a:rPr lang="en-US" sz="1000" b="1" kern="0" dirty="0" err="1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LinearLayout</a:t>
                      </a:r>
                      <a:r>
                        <a:rPr lang="en-US" sz="1000" b="1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&gt;</a:t>
                      </a:r>
                      <a:endParaRPr lang="ko-KR" sz="8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&lt;/</a:t>
                      </a:r>
                      <a:r>
                        <a:rPr lang="en-US" sz="1000" b="1" kern="0" dirty="0" err="1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LinearLayout</a:t>
                      </a:r>
                      <a:r>
                        <a:rPr lang="en-US" sz="1000" b="1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&gt;</a:t>
                      </a:r>
                      <a:endParaRPr lang="ko-KR" sz="800" kern="100" dirty="0">
                        <a:latin typeface="맑은 고딕"/>
                        <a:cs typeface="Times New Roman"/>
                      </a:endParaRPr>
                    </a:p>
                  </a:txBody>
                  <a:tcPr marL="90477" marR="90477" marT="90477" marB="9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" name="표 106"/>
          <p:cNvGraphicFramePr>
            <a:graphicFrameLocks noGrp="1"/>
          </p:cNvGraphicFramePr>
          <p:nvPr/>
        </p:nvGraphicFramePr>
        <p:xfrm>
          <a:off x="5148064" y="2420888"/>
          <a:ext cx="3600400" cy="3888740"/>
        </p:xfrm>
        <a:graphic>
          <a:graphicData uri="http://schemas.openxmlformats.org/drawingml/2006/table">
            <a:tbl>
              <a:tblPr/>
              <a:tblGrid>
                <a:gridCol w="36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244061"/>
                          </a:solidFill>
                          <a:latin typeface="Consolas"/>
                          <a:cs typeface="Times New Roman"/>
                        </a:rPr>
                        <a:t>res/layout/tablelayout.xml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100" b="1" kern="0" dirty="0">
                        <a:solidFill>
                          <a:srgbClr val="008080"/>
                        </a:solidFill>
                        <a:latin typeface="Consolas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1100" b="1" kern="0" dirty="0" err="1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TableLayout</a:t>
                      </a: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xmlns:android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“..."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android:layout_width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9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android:layout_height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9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android:background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"#FF0"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&gt;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900" kern="0" dirty="0">
                        <a:solidFill>
                          <a:srgbClr val="000000"/>
                        </a:solidFill>
                        <a:latin typeface="Consolas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100" b="1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1100" b="1" kern="0" dirty="0" err="1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TableRow</a:t>
                      </a:r>
                      <a:r>
                        <a:rPr lang="en-US" sz="1100" b="1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&gt;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900" kern="0" dirty="0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Button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android:layout_width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9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   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android:layout_height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9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   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android:text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"View1X1"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/&gt;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900" kern="0" dirty="0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Button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android:layout_width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9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   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android:layout_height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9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   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android:text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"View1X2"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/&gt;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100" b="1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&lt;/</a:t>
                      </a:r>
                      <a:r>
                        <a:rPr lang="en-US" sz="1100" b="1" kern="0" dirty="0" err="1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TableRow</a:t>
                      </a:r>
                      <a:r>
                        <a:rPr lang="en-US" sz="1100" b="1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&gt;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100" b="1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1100" b="1" kern="0" dirty="0" err="1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TableRow</a:t>
                      </a:r>
                      <a:r>
                        <a:rPr lang="en-US" sz="1100" b="1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&gt;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900" kern="0" dirty="0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Button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android:layout_width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9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   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android:layout_height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9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   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android:text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"View2X1"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/&gt;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900" kern="0" dirty="0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Button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android:layout_width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9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   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android:layout_height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9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   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android:text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"View2X2"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/&gt;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100" b="1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&lt;/</a:t>
                      </a:r>
                      <a:r>
                        <a:rPr lang="en-US" sz="1100" b="1" kern="0" dirty="0" err="1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TableRow</a:t>
                      </a:r>
                      <a:r>
                        <a:rPr lang="en-US" sz="1100" b="1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&gt;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&lt;/</a:t>
                      </a:r>
                      <a:r>
                        <a:rPr lang="en-US" sz="1100" b="1" kern="0" dirty="0" err="1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TableLayout</a:t>
                      </a:r>
                      <a:r>
                        <a:rPr lang="en-US" sz="1100" b="1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&gt;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85" name="그룹 184"/>
          <p:cNvGrpSpPr/>
          <p:nvPr/>
        </p:nvGrpSpPr>
        <p:grpSpPr>
          <a:xfrm>
            <a:off x="323528" y="2756545"/>
            <a:ext cx="3485609" cy="3624783"/>
            <a:chOff x="323528" y="2756545"/>
            <a:chExt cx="3485609" cy="3624783"/>
          </a:xfrm>
        </p:grpSpPr>
        <p:sp>
          <p:nvSpPr>
            <p:cNvPr id="132" name="모서리가 둥근 직사각형 131"/>
            <p:cNvSpPr/>
            <p:nvPr/>
          </p:nvSpPr>
          <p:spPr>
            <a:xfrm>
              <a:off x="323528" y="2780928"/>
              <a:ext cx="3456384" cy="3600400"/>
            </a:xfrm>
            <a:prstGeom prst="roundRect">
              <a:avLst>
                <a:gd name="adj" fmla="val 2849"/>
              </a:avLst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2843808" y="2756545"/>
              <a:ext cx="9653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열에 해당</a:t>
              </a:r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539155" y="3456434"/>
            <a:ext cx="3184257" cy="2857475"/>
            <a:chOff x="539155" y="3456434"/>
            <a:chExt cx="3184257" cy="2857475"/>
          </a:xfrm>
        </p:grpSpPr>
        <p:sp>
          <p:nvSpPr>
            <p:cNvPr id="133" name="모서리가 둥근 직사각형 132"/>
            <p:cNvSpPr/>
            <p:nvPr/>
          </p:nvSpPr>
          <p:spPr>
            <a:xfrm>
              <a:off x="539155" y="3456434"/>
              <a:ext cx="3108920" cy="1372741"/>
            </a:xfrm>
            <a:prstGeom prst="roundRect">
              <a:avLst>
                <a:gd name="adj" fmla="val 2849"/>
              </a:avLst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539155" y="4941168"/>
              <a:ext cx="3108920" cy="1372741"/>
            </a:xfrm>
            <a:prstGeom prst="roundRect">
              <a:avLst>
                <a:gd name="adj" fmla="val 2849"/>
              </a:avLst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2758083" y="3573016"/>
              <a:ext cx="9653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행에 해당</a:t>
              </a: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2758083" y="5085184"/>
              <a:ext cx="9653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행에 해당</a:t>
              </a:r>
            </a:p>
          </p:txBody>
        </p:sp>
      </p:grpSp>
      <p:grpSp>
        <p:nvGrpSpPr>
          <p:cNvPr id="178" name="그룹 177"/>
          <p:cNvGrpSpPr/>
          <p:nvPr/>
        </p:nvGrpSpPr>
        <p:grpSpPr>
          <a:xfrm>
            <a:off x="179512" y="4293096"/>
            <a:ext cx="3833839" cy="1571636"/>
            <a:chOff x="107504" y="4797152"/>
            <a:chExt cx="3833839" cy="1571636"/>
          </a:xfrm>
        </p:grpSpPr>
        <p:pic>
          <p:nvPicPr>
            <p:cNvPr id="179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5129" y="5011466"/>
              <a:ext cx="1595439" cy="1215835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cxnSp>
          <p:nvCxnSpPr>
            <p:cNvPr id="180" name="직선 연결선 179"/>
            <p:cNvCxnSpPr/>
            <p:nvPr/>
          </p:nvCxnSpPr>
          <p:spPr>
            <a:xfrm rot="5400000">
              <a:off x="459926" y="5821102"/>
              <a:ext cx="942993" cy="1588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ysDash"/>
            </a:ln>
            <a:effectLst/>
          </p:spPr>
        </p:cxnSp>
        <p:cxnSp>
          <p:nvCxnSpPr>
            <p:cNvPr id="181" name="직선 연결선 180"/>
            <p:cNvCxnSpPr/>
            <p:nvPr/>
          </p:nvCxnSpPr>
          <p:spPr>
            <a:xfrm>
              <a:off x="107504" y="5778234"/>
              <a:ext cx="1695480" cy="1588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ysDash"/>
            </a:ln>
            <a:effectLst/>
          </p:spPr>
        </p:cxnSp>
        <p:sp>
          <p:nvSpPr>
            <p:cNvPr id="182" name="모서리가 둥근 직사각형 181"/>
            <p:cNvSpPr/>
            <p:nvPr/>
          </p:nvSpPr>
          <p:spPr bwMode="auto">
            <a:xfrm>
              <a:off x="2012517" y="4797152"/>
              <a:ext cx="1928826" cy="1571636"/>
            </a:xfrm>
            <a:prstGeom prst="roundRect">
              <a:avLst>
                <a:gd name="adj" fmla="val 7600"/>
              </a:avLst>
            </a:prstGeom>
            <a:solidFill>
              <a:schemeClr val="tx1"/>
            </a:solidFill>
            <a:ln w="3175">
              <a:solidFill>
                <a:sysClr val="windowText" lastClr="000000">
                  <a:lumMod val="50000"/>
                  <a:lumOff val="50000"/>
                </a:sys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083955" y="4820965"/>
              <a:ext cx="12858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● 레이아웃 구조</a:t>
              </a:r>
            </a:p>
          </p:txBody>
        </p:sp>
        <p:pic>
          <p:nvPicPr>
            <p:cNvPr id="18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83955" y="5040041"/>
              <a:ext cx="1857375" cy="1314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00" name="그룹 199"/>
          <p:cNvGrpSpPr/>
          <p:nvPr/>
        </p:nvGrpSpPr>
        <p:grpSpPr>
          <a:xfrm>
            <a:off x="5220072" y="2780928"/>
            <a:ext cx="3485609" cy="3475434"/>
            <a:chOff x="5220072" y="2780928"/>
            <a:chExt cx="3485609" cy="3475434"/>
          </a:xfrm>
        </p:grpSpPr>
        <p:sp>
          <p:nvSpPr>
            <p:cNvPr id="165" name="모서리가 둥근 직사각형 164"/>
            <p:cNvSpPr/>
            <p:nvPr/>
          </p:nvSpPr>
          <p:spPr>
            <a:xfrm>
              <a:off x="5220072" y="2799978"/>
              <a:ext cx="3456384" cy="3456384"/>
            </a:xfrm>
            <a:prstGeom prst="roundRect">
              <a:avLst>
                <a:gd name="adj" fmla="val 2849"/>
              </a:avLst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7740352" y="2780928"/>
              <a:ext cx="9653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열에 해당</a:t>
              </a:r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5436096" y="3525391"/>
            <a:ext cx="3197577" cy="2533253"/>
            <a:chOff x="5436096" y="3525391"/>
            <a:chExt cx="3197577" cy="2533253"/>
          </a:xfrm>
        </p:grpSpPr>
        <p:grpSp>
          <p:nvGrpSpPr>
            <p:cNvPr id="190" name="그룹 189"/>
            <p:cNvGrpSpPr/>
            <p:nvPr/>
          </p:nvGrpSpPr>
          <p:grpSpPr>
            <a:xfrm>
              <a:off x="5436096" y="3525391"/>
              <a:ext cx="3197577" cy="1237109"/>
              <a:chOff x="5436096" y="3525391"/>
              <a:chExt cx="3197577" cy="1237109"/>
            </a:xfrm>
          </p:grpSpPr>
          <p:sp>
            <p:nvSpPr>
              <p:cNvPr id="166" name="모서리가 둥근 직사각형 165"/>
              <p:cNvSpPr/>
              <p:nvPr/>
            </p:nvSpPr>
            <p:spPr>
              <a:xfrm>
                <a:off x="5436096" y="3573016"/>
                <a:ext cx="3164979" cy="1189484"/>
              </a:xfrm>
              <a:prstGeom prst="roundRect">
                <a:avLst>
                  <a:gd name="adj" fmla="val 2849"/>
                </a:avLst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>
                <a:off x="7668344" y="3525391"/>
                <a:ext cx="96532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4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행에 해당</a:t>
                </a:r>
              </a:p>
            </p:txBody>
          </p:sp>
        </p:grpSp>
        <p:grpSp>
          <p:nvGrpSpPr>
            <p:cNvPr id="191" name="그룹 190"/>
            <p:cNvGrpSpPr/>
            <p:nvPr/>
          </p:nvGrpSpPr>
          <p:grpSpPr>
            <a:xfrm>
              <a:off x="5436096" y="4831060"/>
              <a:ext cx="3197577" cy="1227584"/>
              <a:chOff x="5436096" y="4831060"/>
              <a:chExt cx="3197577" cy="1227584"/>
            </a:xfrm>
          </p:grpSpPr>
          <p:sp>
            <p:nvSpPr>
              <p:cNvPr id="167" name="모서리가 둥근 직사각형 166"/>
              <p:cNvSpPr/>
              <p:nvPr/>
            </p:nvSpPr>
            <p:spPr>
              <a:xfrm>
                <a:off x="5436096" y="4869160"/>
                <a:ext cx="3164979" cy="1189484"/>
              </a:xfrm>
              <a:prstGeom prst="roundRect">
                <a:avLst>
                  <a:gd name="adj" fmla="val 2849"/>
                </a:avLst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직사각형 188"/>
              <p:cNvSpPr/>
              <p:nvPr/>
            </p:nvSpPr>
            <p:spPr>
              <a:xfrm>
                <a:off x="7668344" y="4831060"/>
                <a:ext cx="96532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4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행에 해당</a:t>
                </a:r>
              </a:p>
            </p:txBody>
          </p:sp>
        </p:grpSp>
      </p:grpSp>
      <p:grpSp>
        <p:nvGrpSpPr>
          <p:cNvPr id="193" name="그룹 192"/>
          <p:cNvGrpSpPr/>
          <p:nvPr/>
        </p:nvGrpSpPr>
        <p:grpSpPr>
          <a:xfrm>
            <a:off x="5058071" y="4365104"/>
            <a:ext cx="3762401" cy="1571636"/>
            <a:chOff x="5381599" y="620688"/>
            <a:chExt cx="3762401" cy="1571636"/>
          </a:xfrm>
        </p:grpSpPr>
        <p:sp>
          <p:nvSpPr>
            <p:cNvPr id="194" name="모서리가 둥근 직사각형 193"/>
            <p:cNvSpPr/>
            <p:nvPr/>
          </p:nvSpPr>
          <p:spPr bwMode="auto">
            <a:xfrm>
              <a:off x="7215174" y="620688"/>
              <a:ext cx="1928826" cy="1571636"/>
            </a:xfrm>
            <a:prstGeom prst="roundRect">
              <a:avLst>
                <a:gd name="adj" fmla="val 7600"/>
              </a:avLst>
            </a:prstGeom>
            <a:solidFill>
              <a:schemeClr val="tx1"/>
            </a:solidFill>
            <a:ln w="3175">
              <a:solidFill>
                <a:sysClr val="windowText" lastClr="000000">
                  <a:lumMod val="50000"/>
                  <a:lumOff val="50000"/>
                </a:sys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286612" y="644501"/>
              <a:ext cx="12858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● 레이아웃 구조</a:t>
              </a:r>
            </a:p>
          </p:txBody>
        </p:sp>
        <p:pic>
          <p:nvPicPr>
            <p:cNvPr id="196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29224" y="763564"/>
              <a:ext cx="1595439" cy="1215835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cxnSp>
          <p:nvCxnSpPr>
            <p:cNvPr id="197" name="직선 연결선 196"/>
            <p:cNvCxnSpPr/>
            <p:nvPr/>
          </p:nvCxnSpPr>
          <p:spPr>
            <a:xfrm rot="5400000">
              <a:off x="5734021" y="1573200"/>
              <a:ext cx="942993" cy="1588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ysDash"/>
            </a:ln>
            <a:effectLst/>
          </p:spPr>
        </p:cxnSp>
        <p:cxnSp>
          <p:nvCxnSpPr>
            <p:cNvPr id="198" name="직선 연결선 197"/>
            <p:cNvCxnSpPr/>
            <p:nvPr/>
          </p:nvCxnSpPr>
          <p:spPr>
            <a:xfrm>
              <a:off x="5381599" y="1530332"/>
              <a:ext cx="1695480" cy="1588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ysDash"/>
            </a:ln>
            <a:effectLst/>
          </p:spPr>
        </p:cxnSp>
        <p:pic>
          <p:nvPicPr>
            <p:cNvPr id="199" name="Picture 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234224" y="863577"/>
              <a:ext cx="1838325" cy="130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그룹 167"/>
          <p:cNvGrpSpPr/>
          <p:nvPr/>
        </p:nvGrpSpPr>
        <p:grpSpPr>
          <a:xfrm>
            <a:off x="2271164" y="3789040"/>
            <a:ext cx="3929090" cy="2409985"/>
            <a:chOff x="2271164" y="3789040"/>
            <a:chExt cx="3929090" cy="2409985"/>
          </a:xfrm>
        </p:grpSpPr>
        <p:grpSp>
          <p:nvGrpSpPr>
            <p:cNvPr id="163" name="그룹 162"/>
            <p:cNvGrpSpPr/>
            <p:nvPr/>
          </p:nvGrpSpPr>
          <p:grpSpPr>
            <a:xfrm>
              <a:off x="2699792" y="3789040"/>
              <a:ext cx="3500462" cy="2040809"/>
              <a:chOff x="2699792" y="3789040"/>
              <a:chExt cx="3500462" cy="2040809"/>
            </a:xfrm>
          </p:grpSpPr>
          <p:sp>
            <p:nvSpPr>
              <p:cNvPr id="128" name="모서리가 둥근 직사각형 127"/>
              <p:cNvSpPr/>
              <p:nvPr/>
            </p:nvSpPr>
            <p:spPr bwMode="auto">
              <a:xfrm>
                <a:off x="2837905" y="5329783"/>
                <a:ext cx="1390660" cy="500066"/>
              </a:xfrm>
              <a:prstGeom prst="roundRect">
                <a:avLst>
                  <a:gd name="adj" fmla="val 20533"/>
                </a:avLst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public Class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TableLayout</a:t>
                </a: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129" name="모서리가 둥근 직사각형 128"/>
              <p:cNvSpPr/>
              <p:nvPr/>
            </p:nvSpPr>
            <p:spPr bwMode="auto">
              <a:xfrm>
                <a:off x="2699792" y="3789040"/>
                <a:ext cx="1643074" cy="1656184"/>
              </a:xfrm>
              <a:prstGeom prst="roundRect">
                <a:avLst>
                  <a:gd name="adj" fmla="val 5295"/>
                </a:avLst>
              </a:prstGeom>
              <a:solidFill>
                <a:sysClr val="window" lastClr="FFFFFF">
                  <a:lumMod val="85000"/>
                </a:sysClr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145" name="모서리가 둥근 직사각형 144"/>
              <p:cNvSpPr/>
              <p:nvPr/>
            </p:nvSpPr>
            <p:spPr bwMode="auto">
              <a:xfrm>
                <a:off x="4523842" y="5316066"/>
                <a:ext cx="1571636" cy="500066"/>
              </a:xfrm>
              <a:prstGeom prst="roundRect">
                <a:avLst>
                  <a:gd name="adj" fmla="val 20533"/>
                </a:avLst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public Class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TableRow</a:t>
                </a: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146" name="모서리가 둥근 직사각형 145"/>
              <p:cNvSpPr/>
              <p:nvPr/>
            </p:nvSpPr>
            <p:spPr bwMode="auto">
              <a:xfrm>
                <a:off x="4414304" y="3789040"/>
                <a:ext cx="1785950" cy="1656184"/>
              </a:xfrm>
              <a:prstGeom prst="roundRect">
                <a:avLst>
                  <a:gd name="adj" fmla="val 5295"/>
                </a:avLst>
              </a:prstGeom>
              <a:solidFill>
                <a:sysClr val="window" lastClr="FFFFFF">
                  <a:lumMod val="85000"/>
                </a:sysClr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152" name="모서리가 둥근 직사각형 107"/>
              <p:cNvSpPr>
                <a:spLocks noChangeArrowheads="1"/>
              </p:cNvSpPr>
              <p:nvPr/>
            </p:nvSpPr>
            <p:spPr bwMode="auto">
              <a:xfrm>
                <a:off x="2771800" y="4869160"/>
                <a:ext cx="1512168" cy="504056"/>
              </a:xfrm>
              <a:prstGeom prst="roundRect">
                <a:avLst>
                  <a:gd name="adj" fmla="val 10247"/>
                </a:avLst>
              </a:prstGeom>
              <a:solidFill>
                <a:sysClr val="windowText" lastClr="000000"/>
              </a:solidFill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lIns="36000" tIns="36000" rIns="36000" bIns="36000" anchor="t" anchorCtr="0"/>
              <a:lstStyle/>
              <a:p>
                <a:pPr marL="457200" indent="-457200" latinLnBrk="0">
                  <a:defRPr/>
                </a:pPr>
                <a:r>
                  <a:rPr lang="en-US" altLang="ko-KR" sz="800" kern="0" dirty="0">
                    <a:solidFill>
                      <a:sysClr val="window" lastClr="FFFFFF"/>
                    </a:solidFill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1. </a:t>
                </a:r>
                <a:r>
                  <a:rPr lang="en-US" altLang="ko-KR" sz="800" kern="0" dirty="0" err="1">
                    <a:solidFill>
                      <a:sysClr val="window" lastClr="FFFFFF"/>
                    </a:solidFill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collapseColumns</a:t>
                </a:r>
                <a:endParaRPr lang="en-US" altLang="ko-KR" sz="800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  <a:cs typeface="DejaVu Sans Mono" pitchFamily="49" charset="0"/>
                </a:endParaRPr>
              </a:p>
              <a:p>
                <a:pPr marL="457200" indent="-457200" latinLnBrk="0">
                  <a:defRPr/>
                </a:pPr>
                <a:r>
                  <a:rPr lang="en-US" altLang="ko-KR" sz="800" kern="0" dirty="0">
                    <a:solidFill>
                      <a:sysClr val="window" lastClr="FFFFFF"/>
                    </a:solidFill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2. </a:t>
                </a:r>
                <a:r>
                  <a:rPr lang="en-US" altLang="ko-KR" sz="800" kern="0" dirty="0" err="1">
                    <a:solidFill>
                      <a:sysClr val="window" lastClr="FFFFFF"/>
                    </a:solidFill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shrinkColumns</a:t>
                </a:r>
                <a:endParaRPr lang="en-US" altLang="ko-KR" sz="800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  <a:cs typeface="DejaVu Sans Mono" pitchFamily="49" charset="0"/>
                </a:endParaRPr>
              </a:p>
              <a:p>
                <a:pPr marL="457200" indent="-457200" latinLnBrk="0">
                  <a:defRPr/>
                </a:pPr>
                <a:r>
                  <a:rPr lang="en-US" altLang="ko-KR" sz="800" kern="0" dirty="0">
                    <a:solidFill>
                      <a:sysClr val="window" lastClr="FFFFFF"/>
                    </a:solidFill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3. </a:t>
                </a:r>
                <a:r>
                  <a:rPr lang="en-US" altLang="ko-KR" sz="800" kern="0" dirty="0" err="1">
                    <a:solidFill>
                      <a:sysClr val="window" lastClr="FFFFFF"/>
                    </a:solidFill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stretchColumns</a:t>
                </a:r>
                <a:endParaRPr lang="ko-KR" altLang="en-US" sz="800" kern="0" dirty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  <a:cs typeface="DejaVu Sans Mono" pitchFamily="49" charset="0"/>
                </a:endParaRPr>
              </a:p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endParaRPr>
              </a:p>
            </p:txBody>
          </p:sp>
          <p:sp>
            <p:nvSpPr>
              <p:cNvPr id="153" name="모서리가 둥근 직사각형 107"/>
              <p:cNvSpPr>
                <a:spLocks noChangeArrowheads="1"/>
              </p:cNvSpPr>
              <p:nvPr/>
            </p:nvSpPr>
            <p:spPr bwMode="auto">
              <a:xfrm>
                <a:off x="4466083" y="4869160"/>
                <a:ext cx="1677541" cy="504056"/>
              </a:xfrm>
              <a:prstGeom prst="roundRect">
                <a:avLst>
                  <a:gd name="adj" fmla="val 10247"/>
                </a:avLst>
              </a:prstGeom>
              <a:solidFill>
                <a:sysClr val="windowText" lastClr="000000"/>
              </a:solidFill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lIns="36000" tIns="36000" rIns="36000" bIns="36000" anchor="t" anchorCtr="0"/>
              <a:lstStyle/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DejaVu Sans Mono" pitchFamily="49" charset="0"/>
                  </a:rPr>
                  <a:t>없음</a:t>
                </a:r>
                <a:endPara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endParaRPr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2271164" y="5816131"/>
              <a:ext cx="3038497" cy="382894"/>
              <a:chOff x="2271164" y="5816131"/>
              <a:chExt cx="3038497" cy="382894"/>
            </a:xfrm>
          </p:grpSpPr>
          <p:cxnSp>
            <p:nvCxnSpPr>
              <p:cNvPr id="154" name="Shape 153"/>
              <p:cNvCxnSpPr>
                <a:stCxn id="145" idx="2"/>
                <a:endCxn id="139" idx="3"/>
              </p:cNvCxnSpPr>
              <p:nvPr/>
            </p:nvCxnSpPr>
            <p:spPr>
              <a:xfrm rot="5400000">
                <a:off x="3626422" y="4460874"/>
                <a:ext cx="327981" cy="3038496"/>
              </a:xfrm>
              <a:prstGeom prst="bentConnector2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57" name="Shape 156"/>
              <p:cNvCxnSpPr>
                <a:stCxn id="128" idx="2"/>
                <a:endCxn id="139" idx="3"/>
              </p:cNvCxnSpPr>
              <p:nvPr/>
            </p:nvCxnSpPr>
            <p:spPr>
              <a:xfrm rot="5400000">
                <a:off x="2745068" y="5355946"/>
                <a:ext cx="314264" cy="1262071"/>
              </a:xfrm>
              <a:prstGeom prst="bentConnector2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61" name="이등변 삼각형 160"/>
              <p:cNvSpPr/>
              <p:nvPr/>
            </p:nvSpPr>
            <p:spPr bwMode="auto">
              <a:xfrm rot="16200000">
                <a:off x="2268007" y="6073983"/>
                <a:ext cx="134304" cy="115779"/>
              </a:xfrm>
              <a:prstGeom prst="triangle">
                <a:avLst/>
              </a:prstGeom>
              <a:solidFill>
                <a:sysClr val="windowText" lastClr="000000"/>
              </a:solidFill>
              <a:ln w="19050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395536" y="18864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TableLayout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, </a:t>
            </a:r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TableRow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와 </a:t>
            </a:r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LayoutParams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 </a:t>
            </a:r>
          </a:p>
        </p:txBody>
      </p:sp>
      <p:grpSp>
        <p:nvGrpSpPr>
          <p:cNvPr id="2" name="그룹 141"/>
          <p:cNvGrpSpPr/>
          <p:nvPr/>
        </p:nvGrpSpPr>
        <p:grpSpPr>
          <a:xfrm>
            <a:off x="292710" y="457389"/>
            <a:ext cx="5215394" cy="144016"/>
            <a:chOff x="292710" y="457389"/>
            <a:chExt cx="5215394" cy="144016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395536" y="531262"/>
              <a:ext cx="5112568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51520" y="764704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LinearLayout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 상속받은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TableLayout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TableRow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1888451" y="1922532"/>
            <a:ext cx="1952639" cy="1143008"/>
            <a:chOff x="1888451" y="1922532"/>
            <a:chExt cx="1952639" cy="1143008"/>
          </a:xfrm>
        </p:grpSpPr>
        <p:cxnSp>
          <p:nvCxnSpPr>
            <p:cNvPr id="73" name="직선 연결선 72"/>
            <p:cNvCxnSpPr/>
            <p:nvPr/>
          </p:nvCxnSpPr>
          <p:spPr>
            <a:xfrm>
              <a:off x="2037569" y="2851226"/>
              <a:ext cx="428628" cy="158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5" name="Shape 43"/>
            <p:cNvCxnSpPr>
              <a:stCxn id="85" idx="3"/>
              <a:endCxn id="79" idx="1"/>
            </p:cNvCxnSpPr>
            <p:nvPr/>
          </p:nvCxnSpPr>
          <p:spPr>
            <a:xfrm flipV="1">
              <a:off x="1888451" y="2136846"/>
              <a:ext cx="595317" cy="714380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76" name="이등변 삼각형 75"/>
            <p:cNvSpPr/>
            <p:nvPr/>
          </p:nvSpPr>
          <p:spPr bwMode="auto">
            <a:xfrm rot="16200000">
              <a:off x="1893477" y="2788097"/>
              <a:ext cx="134304" cy="115779"/>
            </a:xfrm>
            <a:prstGeom prst="triangle">
              <a:avLst/>
            </a:prstGeom>
            <a:solidFill>
              <a:sysClr val="windowText" lastClr="000000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 bwMode="auto">
            <a:xfrm>
              <a:off x="2483768" y="1922532"/>
              <a:ext cx="1357322" cy="42862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public Class</a:t>
              </a:r>
              <a:endPara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TableLayout</a:t>
              </a:r>
              <a:endParaRPr kumimoji="1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 bwMode="auto">
            <a:xfrm>
              <a:off x="2483768" y="2636912"/>
              <a:ext cx="1357322" cy="42862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public Class</a:t>
              </a:r>
              <a:endPara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TableRow</a:t>
              </a:r>
              <a:endParaRPr kumimoji="1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531129" y="1208152"/>
            <a:ext cx="1357322" cy="1857388"/>
            <a:chOff x="531129" y="1208152"/>
            <a:chExt cx="1357322" cy="1857388"/>
          </a:xfrm>
        </p:grpSpPr>
        <p:cxnSp>
          <p:nvCxnSpPr>
            <p:cNvPr id="71" name="직선 연결선 70"/>
            <p:cNvCxnSpPr/>
            <p:nvPr/>
          </p:nvCxnSpPr>
          <p:spPr>
            <a:xfrm rot="16200000" flipH="1">
              <a:off x="995338" y="1991727"/>
              <a:ext cx="428904" cy="476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74" name="모서리가 둥근 직사각형 73"/>
            <p:cNvSpPr/>
            <p:nvPr/>
          </p:nvSpPr>
          <p:spPr bwMode="auto">
            <a:xfrm>
              <a:off x="531129" y="1922532"/>
              <a:ext cx="1357322" cy="428628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abstract Class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3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ViewGroup</a:t>
              </a:r>
              <a:endParaRPr kumimoji="1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 bwMode="auto">
            <a:xfrm>
              <a:off x="531129" y="1208152"/>
              <a:ext cx="1357322" cy="428628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public Class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3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View</a:t>
              </a:r>
              <a:endParaRPr kumimoji="1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78" name="이등변 삼각형 77"/>
            <p:cNvSpPr/>
            <p:nvPr/>
          </p:nvSpPr>
          <p:spPr bwMode="auto">
            <a:xfrm>
              <a:off x="1131208" y="1646305"/>
              <a:ext cx="152401" cy="131380"/>
            </a:xfrm>
            <a:prstGeom prst="triangle">
              <a:avLst/>
            </a:prstGeom>
            <a:solidFill>
              <a:sysClr val="windowText" lastClr="000000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cxnSp>
          <p:nvCxnSpPr>
            <p:cNvPr id="81" name="직선 연결선 80"/>
            <p:cNvCxnSpPr/>
            <p:nvPr/>
          </p:nvCxnSpPr>
          <p:spPr>
            <a:xfrm rot="16200000" flipH="1">
              <a:off x="995338" y="2706107"/>
              <a:ext cx="428904" cy="476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85" name="모서리가 둥근 직사각형 84"/>
            <p:cNvSpPr/>
            <p:nvPr/>
          </p:nvSpPr>
          <p:spPr bwMode="auto">
            <a:xfrm>
              <a:off x="531129" y="2636912"/>
              <a:ext cx="1357322" cy="428628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public Class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3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LinearLayout</a:t>
              </a:r>
              <a:endParaRPr kumimoji="1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86" name="이등변 삼각형 85"/>
            <p:cNvSpPr/>
            <p:nvPr/>
          </p:nvSpPr>
          <p:spPr bwMode="auto">
            <a:xfrm>
              <a:off x="1131208" y="2360685"/>
              <a:ext cx="152401" cy="131380"/>
            </a:xfrm>
            <a:prstGeom prst="triangle">
              <a:avLst/>
            </a:prstGeom>
            <a:solidFill>
              <a:sysClr val="windowText" lastClr="000000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3923928" y="1772816"/>
            <a:ext cx="5040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TableLayout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TableRow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는 결국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LinearLayout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ctr"/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다만 표 형식으로 레이아웃을 구성하기 위한 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편리한 속성들이 추가되었다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2" name="그룹 161"/>
          <p:cNvGrpSpPr/>
          <p:nvPr/>
        </p:nvGrpSpPr>
        <p:grpSpPr>
          <a:xfrm>
            <a:off x="556652" y="3503288"/>
            <a:ext cx="1857388" cy="2890858"/>
            <a:chOff x="556652" y="3503288"/>
            <a:chExt cx="1857388" cy="2890858"/>
          </a:xfrm>
        </p:grpSpPr>
        <p:sp>
          <p:nvSpPr>
            <p:cNvPr id="124" name="모서리가 둥근 직사각형 123"/>
            <p:cNvSpPr/>
            <p:nvPr/>
          </p:nvSpPr>
          <p:spPr bwMode="auto">
            <a:xfrm>
              <a:off x="699528" y="3503288"/>
              <a:ext cx="1571636" cy="500066"/>
            </a:xfrm>
            <a:prstGeom prst="roundRect">
              <a:avLst>
                <a:gd name="adj" fmla="val 14819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abstract Class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ViewGroup</a:t>
              </a:r>
              <a:endPara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25" name="모서리가 둥근 직사각형 124"/>
            <p:cNvSpPr/>
            <p:nvPr/>
          </p:nvSpPr>
          <p:spPr bwMode="auto">
            <a:xfrm>
              <a:off x="556652" y="3860478"/>
              <a:ext cx="1857388" cy="1357322"/>
            </a:xfrm>
            <a:prstGeom prst="roundRect">
              <a:avLst>
                <a:gd name="adj" fmla="val 5295"/>
              </a:avLst>
            </a:prstGeom>
            <a:solidFill>
              <a:sysClr val="window" lastClr="FFFFFF">
                <a:lumMod val="85000"/>
              </a:sys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 bwMode="auto">
            <a:xfrm>
              <a:off x="661428" y="3970016"/>
              <a:ext cx="1643074" cy="42862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public static Class</a:t>
              </a:r>
              <a:endPara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LayoutParams</a:t>
              </a:r>
              <a:endParaRPr kumimoji="1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27" name="이등변 삼각형 126"/>
            <p:cNvSpPr/>
            <p:nvPr/>
          </p:nvSpPr>
          <p:spPr bwMode="auto">
            <a:xfrm>
              <a:off x="1366283" y="4398644"/>
              <a:ext cx="152401" cy="131380"/>
            </a:xfrm>
            <a:prstGeom prst="triangle">
              <a:avLst/>
            </a:prstGeom>
            <a:solidFill>
              <a:sysClr val="windowText" lastClr="000000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cxnSp>
          <p:nvCxnSpPr>
            <p:cNvPr id="135" name="직선 연결선 134"/>
            <p:cNvCxnSpPr>
              <a:stCxn id="127" idx="3"/>
            </p:cNvCxnSpPr>
            <p:nvPr/>
          </p:nvCxnSpPr>
          <p:spPr>
            <a:xfrm rot="16200000" flipH="1">
              <a:off x="1331960" y="4640548"/>
              <a:ext cx="225810" cy="476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36" name="모서리가 둥근 직사각형 135"/>
            <p:cNvSpPr/>
            <p:nvPr/>
          </p:nvSpPr>
          <p:spPr bwMode="auto">
            <a:xfrm>
              <a:off x="661428" y="4684396"/>
              <a:ext cx="1643074" cy="42862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public Class</a:t>
              </a:r>
              <a:endPara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MarginLayoutParams</a:t>
              </a:r>
              <a:endParaRPr kumimoji="1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39" name="모서리가 둥근 직사각형 138"/>
            <p:cNvSpPr/>
            <p:nvPr/>
          </p:nvSpPr>
          <p:spPr bwMode="auto">
            <a:xfrm>
              <a:off x="699528" y="5894080"/>
              <a:ext cx="1571636" cy="500066"/>
            </a:xfrm>
            <a:prstGeom prst="roundRect">
              <a:avLst>
                <a:gd name="adj" fmla="val 20533"/>
              </a:avLst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public Class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LinearLayout</a:t>
              </a: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40" name="모서리가 둥근 직사각형 139"/>
            <p:cNvSpPr/>
            <p:nvPr/>
          </p:nvSpPr>
          <p:spPr bwMode="auto">
            <a:xfrm>
              <a:off x="589990" y="5417827"/>
              <a:ext cx="1785950" cy="585791"/>
            </a:xfrm>
            <a:prstGeom prst="roundRect">
              <a:avLst>
                <a:gd name="adj" fmla="val 5295"/>
              </a:avLst>
            </a:prstGeom>
            <a:solidFill>
              <a:sysClr val="window" lastClr="FFFFFF">
                <a:lumMod val="85000"/>
              </a:sys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41" name="모서리가 둥근 직사각형 140"/>
            <p:cNvSpPr/>
            <p:nvPr/>
          </p:nvSpPr>
          <p:spPr bwMode="auto">
            <a:xfrm>
              <a:off x="713816" y="5489265"/>
              <a:ext cx="1571636" cy="42862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public static Class</a:t>
              </a:r>
              <a:endPara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LayoutParams</a:t>
              </a:r>
              <a:endParaRPr kumimoji="1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42" name="이등변 삼각형 141"/>
            <p:cNvSpPr/>
            <p:nvPr/>
          </p:nvSpPr>
          <p:spPr bwMode="auto">
            <a:xfrm>
              <a:off x="1366283" y="5127312"/>
              <a:ext cx="152401" cy="131380"/>
            </a:xfrm>
            <a:prstGeom prst="triangle">
              <a:avLst/>
            </a:prstGeom>
            <a:solidFill>
              <a:sysClr val="windowText" lastClr="000000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cxnSp>
          <p:nvCxnSpPr>
            <p:cNvPr id="143" name="직선 연결선 142"/>
            <p:cNvCxnSpPr>
              <a:stCxn id="142" idx="3"/>
            </p:cNvCxnSpPr>
            <p:nvPr/>
          </p:nvCxnSpPr>
          <p:spPr>
            <a:xfrm rot="16200000" flipH="1">
              <a:off x="1331960" y="5369216"/>
              <a:ext cx="225810" cy="476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169" name="그룹 168"/>
          <p:cNvGrpSpPr/>
          <p:nvPr/>
        </p:nvGrpSpPr>
        <p:grpSpPr>
          <a:xfrm>
            <a:off x="2298260" y="3860478"/>
            <a:ext cx="3811506" cy="1928826"/>
            <a:chOff x="2298260" y="3860478"/>
            <a:chExt cx="3811506" cy="1928826"/>
          </a:xfrm>
        </p:grpSpPr>
        <p:sp>
          <p:nvSpPr>
            <p:cNvPr id="130" name="모서리가 둥근 직사각형 107"/>
            <p:cNvSpPr>
              <a:spLocks noChangeArrowheads="1"/>
            </p:cNvSpPr>
            <p:nvPr/>
          </p:nvSpPr>
          <p:spPr bwMode="auto">
            <a:xfrm>
              <a:off x="2852193" y="4146230"/>
              <a:ext cx="1323990" cy="500066"/>
            </a:xfrm>
            <a:prstGeom prst="roundRect">
              <a:avLst>
                <a:gd name="adj" fmla="val 10247"/>
              </a:avLst>
            </a:prstGeom>
            <a:solidFill>
              <a:sysClr val="windowText" lastClr="000000"/>
            </a:solidFill>
            <a:ln w="9525" algn="ctr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lIns="36000" tIns="36000" rIns="36000" bIns="36000" anchor="t" anchorCtr="0"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 </a:t>
              </a: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없음</a:t>
              </a:r>
            </a:p>
          </p:txBody>
        </p:sp>
        <p:sp>
          <p:nvSpPr>
            <p:cNvPr id="131" name="모서리가 둥근 직사각형 130"/>
            <p:cNvSpPr/>
            <p:nvPr/>
          </p:nvSpPr>
          <p:spPr bwMode="auto">
            <a:xfrm>
              <a:off x="2823618" y="3860478"/>
              <a:ext cx="1376372" cy="42862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public static Class</a:t>
              </a:r>
              <a:endPara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LayoutParams</a:t>
              </a:r>
              <a:endParaRPr kumimoji="1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cxnSp>
          <p:nvCxnSpPr>
            <p:cNvPr id="137" name="Shape 136"/>
            <p:cNvCxnSpPr>
              <a:stCxn id="131" idx="0"/>
              <a:endCxn id="144" idx="3"/>
            </p:cNvCxnSpPr>
            <p:nvPr/>
          </p:nvCxnSpPr>
          <p:spPr>
            <a:xfrm rot="16200000" flipH="1" flipV="1">
              <a:off x="2032085" y="4242433"/>
              <a:ext cx="1861674" cy="1097764"/>
            </a:xfrm>
            <a:prstGeom prst="bentConnector4">
              <a:avLst>
                <a:gd name="adj1" fmla="val -12279"/>
                <a:gd name="adj2" fmla="val 80923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44" name="이등변 삼각형 143"/>
            <p:cNvSpPr/>
            <p:nvPr/>
          </p:nvSpPr>
          <p:spPr bwMode="auto">
            <a:xfrm rot="16200000">
              <a:off x="2288998" y="5664262"/>
              <a:ext cx="134304" cy="115779"/>
            </a:xfrm>
            <a:prstGeom prst="triangle">
              <a:avLst/>
            </a:prstGeom>
            <a:solidFill>
              <a:sysClr val="windowText" lastClr="000000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47" name="모서리가 둥근 직사각형 107"/>
            <p:cNvSpPr>
              <a:spLocks noChangeArrowheads="1"/>
            </p:cNvSpPr>
            <p:nvPr/>
          </p:nvSpPr>
          <p:spPr bwMode="auto">
            <a:xfrm>
              <a:off x="4557180" y="4146230"/>
              <a:ext cx="1500198" cy="500066"/>
            </a:xfrm>
            <a:prstGeom prst="roundRect">
              <a:avLst>
                <a:gd name="adj" fmla="val 10247"/>
              </a:avLst>
            </a:prstGeom>
            <a:solidFill>
              <a:sysClr val="windowText" lastClr="000000"/>
            </a:solidFill>
            <a:ln w="9525" algn="ctr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lIns="36000" tIns="36000" rIns="36000" bIns="36000" anchor="t" anchorCtr="0"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1. </a:t>
              </a:r>
              <a:r>
                <a:rPr kumimoji="0" lang="en-US" altLang="ko-KR" sz="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layout_column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2. </a:t>
              </a:r>
              <a:r>
                <a:rPr kumimoji="0" lang="en-US" altLang="ko-KR" sz="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DejaVu Sans Mono" pitchFamily="49" charset="0"/>
                </a:rPr>
                <a:t>layout_span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endParaRPr>
            </a:p>
          </p:txBody>
        </p:sp>
        <p:sp>
          <p:nvSpPr>
            <p:cNvPr id="148" name="모서리가 둥근 직사각형 147"/>
            <p:cNvSpPr/>
            <p:nvPr/>
          </p:nvSpPr>
          <p:spPr bwMode="auto">
            <a:xfrm>
              <a:off x="4538130" y="3860478"/>
              <a:ext cx="1571636" cy="42862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public static Class</a:t>
              </a:r>
              <a:endPara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LayoutParams</a:t>
              </a:r>
              <a:endParaRPr kumimoji="1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cxnSp>
          <p:nvCxnSpPr>
            <p:cNvPr id="150" name="Shape 149"/>
            <p:cNvCxnSpPr>
              <a:stCxn id="148" idx="0"/>
              <a:endCxn id="144" idx="3"/>
            </p:cNvCxnSpPr>
            <p:nvPr/>
          </p:nvCxnSpPr>
          <p:spPr>
            <a:xfrm rot="16200000" flipH="1" flipV="1">
              <a:off x="2938157" y="3336361"/>
              <a:ext cx="1861674" cy="2909908"/>
            </a:xfrm>
            <a:prstGeom prst="bentConnector4">
              <a:avLst>
                <a:gd name="adj1" fmla="val -12279"/>
                <a:gd name="adj2" fmla="val 92803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192" name="그룹 191"/>
          <p:cNvGrpSpPr/>
          <p:nvPr/>
        </p:nvGrpSpPr>
        <p:grpSpPr>
          <a:xfrm>
            <a:off x="4279776" y="3933056"/>
            <a:ext cx="4127698" cy="1253877"/>
            <a:chOff x="4279776" y="3933056"/>
            <a:chExt cx="4127698" cy="1253877"/>
          </a:xfrm>
        </p:grpSpPr>
        <p:grpSp>
          <p:nvGrpSpPr>
            <p:cNvPr id="171" name="그룹 39"/>
            <p:cNvGrpSpPr/>
            <p:nvPr/>
          </p:nvGrpSpPr>
          <p:grpSpPr>
            <a:xfrm>
              <a:off x="6281142" y="3933056"/>
              <a:ext cx="2126332" cy="307777"/>
              <a:chOff x="4586858" y="3236016"/>
              <a:chExt cx="2126332" cy="307777"/>
            </a:xfrm>
          </p:grpSpPr>
          <p:sp>
            <p:nvSpPr>
              <p:cNvPr id="173" name="모서리가 둥근 직사각형 172"/>
              <p:cNvSpPr/>
              <p:nvPr/>
            </p:nvSpPr>
            <p:spPr>
              <a:xfrm>
                <a:off x="4586858" y="3269924"/>
                <a:ext cx="216024" cy="216024"/>
              </a:xfrm>
              <a:prstGeom prst="roundRect">
                <a:avLst>
                  <a:gd name="adj" fmla="val 50000"/>
                </a:avLst>
              </a:prstGeom>
              <a:solidFill>
                <a:sysClr val="windowText" lastClr="000000"/>
              </a:solidFill>
              <a:ln w="317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1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874890" y="3236016"/>
                <a:ext cx="18383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뷰그룹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자체의 속성</a:t>
                </a:r>
              </a:p>
            </p:txBody>
          </p:sp>
        </p:grpSp>
        <p:sp>
          <p:nvSpPr>
            <p:cNvPr id="172" name="모서리가 둥근 직사각형 171"/>
            <p:cNvSpPr/>
            <p:nvPr/>
          </p:nvSpPr>
          <p:spPr>
            <a:xfrm>
              <a:off x="4279776" y="4970909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193" name="그룹 192"/>
          <p:cNvGrpSpPr/>
          <p:nvPr/>
        </p:nvGrpSpPr>
        <p:grpSpPr>
          <a:xfrm>
            <a:off x="4255393" y="4240138"/>
            <a:ext cx="5467275" cy="1079654"/>
            <a:chOff x="4255393" y="4240138"/>
            <a:chExt cx="5467275" cy="1079654"/>
          </a:xfrm>
        </p:grpSpPr>
        <p:grpSp>
          <p:nvGrpSpPr>
            <p:cNvPr id="185" name="그룹 89"/>
            <p:cNvGrpSpPr/>
            <p:nvPr/>
          </p:nvGrpSpPr>
          <p:grpSpPr>
            <a:xfrm>
              <a:off x="6300192" y="4581128"/>
              <a:ext cx="3422476" cy="738664"/>
              <a:chOff x="4427984" y="4494060"/>
              <a:chExt cx="3422476" cy="738664"/>
            </a:xfrm>
          </p:grpSpPr>
          <p:sp>
            <p:nvSpPr>
              <p:cNvPr id="190" name="모서리가 둥근 직사각형 189"/>
              <p:cNvSpPr/>
              <p:nvPr/>
            </p:nvSpPr>
            <p:spPr>
              <a:xfrm>
                <a:off x="4427984" y="4566068"/>
                <a:ext cx="216024" cy="216024"/>
              </a:xfrm>
              <a:prstGeom prst="roundRect">
                <a:avLst>
                  <a:gd name="adj" fmla="val 50000"/>
                </a:avLst>
              </a:prstGeom>
              <a:solidFill>
                <a:sysClr val="windowText" lastClr="000000"/>
              </a:solidFill>
              <a:ln w="317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2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4716016" y="4494060"/>
                <a:ext cx="313444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뷰그룹이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400" dirty="0" err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자식뷰를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endParaRPr lang="en-US" altLang="ko-KR" sz="14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ko-KR" altLang="en-US" sz="14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배치하기 위해 </a:t>
                </a:r>
                <a:r>
                  <a:rPr lang="ko-KR" altLang="en-US" sz="1400" dirty="0" err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자식뷰에게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endParaRPr lang="en-US" altLang="ko-KR" sz="14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ko-KR" altLang="en-US" sz="14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요구하는 속성</a:t>
                </a:r>
              </a:p>
            </p:txBody>
          </p:sp>
        </p:grpSp>
        <p:sp>
          <p:nvSpPr>
            <p:cNvPr id="186" name="모서리가 둥근 직사각형 185"/>
            <p:cNvSpPr/>
            <p:nvPr/>
          </p:nvSpPr>
          <p:spPr>
            <a:xfrm>
              <a:off x="4255393" y="4240138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2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cxnSp>
        <p:nvCxnSpPr>
          <p:cNvPr id="201" name="직선 연결선 200"/>
          <p:cNvCxnSpPr/>
          <p:nvPr/>
        </p:nvCxnSpPr>
        <p:spPr>
          <a:xfrm>
            <a:off x="395536" y="3260601"/>
            <a:ext cx="8352928" cy="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TableLayout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기본 속성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- </a:t>
            </a:r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collapseColumns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속성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</a:p>
        </p:txBody>
      </p:sp>
      <p:grpSp>
        <p:nvGrpSpPr>
          <p:cNvPr id="5" name="그룹 141"/>
          <p:cNvGrpSpPr/>
          <p:nvPr/>
        </p:nvGrpSpPr>
        <p:grpSpPr>
          <a:xfrm>
            <a:off x="292710" y="457389"/>
            <a:ext cx="5791458" cy="144016"/>
            <a:chOff x="292710" y="457389"/>
            <a:chExt cx="5791458" cy="144016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395536" y="531262"/>
              <a:ext cx="568863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051720" y="911350"/>
          <a:ext cx="3528392" cy="4173834"/>
        </p:xfrm>
        <a:graphic>
          <a:graphicData uri="http://schemas.openxmlformats.org/drawingml/2006/table">
            <a:tbl>
              <a:tblPr/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res/layout/tablelayout_collapse_columns.xml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800" kern="0" dirty="0">
                        <a:solidFill>
                          <a:srgbClr val="00808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8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TableLayout</a:t>
                      </a: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xmlns:android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“..."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android:background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"#FF0"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1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android:collapseColumns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"0,2"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800" kern="0" dirty="0">
                        <a:solidFill>
                          <a:srgbClr val="00000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8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TableRow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8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"View0X0"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8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"View0X1"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8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"View0X2"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8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TableRow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8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TableRow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8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"View1X0"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8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"View1X1"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8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"View1X2"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8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TableRow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8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TableLayout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0477" marR="90477" marT="90477" marB="9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 bwMode="auto">
          <a:xfrm>
            <a:off x="467544" y="983358"/>
            <a:ext cx="1390660" cy="500066"/>
          </a:xfrm>
          <a:prstGeom prst="roundRect">
            <a:avLst>
              <a:gd name="adj" fmla="val 20533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public Class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TableLayout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329431" y="1400548"/>
            <a:ext cx="1643074" cy="1656184"/>
          </a:xfrm>
          <a:prstGeom prst="roundRect">
            <a:avLst>
              <a:gd name="adj" fmla="val 5295"/>
            </a:avLst>
          </a:prstGeom>
          <a:solidFill>
            <a:sysClr val="window" lastClr="FFFFFF">
              <a:lumMod val="85000"/>
            </a:sys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1" name="모서리가 둥근 직사각형 107"/>
          <p:cNvSpPr>
            <a:spLocks noChangeArrowheads="1"/>
          </p:cNvSpPr>
          <p:nvPr/>
        </p:nvSpPr>
        <p:spPr bwMode="auto">
          <a:xfrm>
            <a:off x="401439" y="1544564"/>
            <a:ext cx="1512168" cy="504056"/>
          </a:xfrm>
          <a:prstGeom prst="roundRect">
            <a:avLst>
              <a:gd name="adj" fmla="val 10247"/>
            </a:avLst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lIns="36000" tIns="36000" rIns="36000" bIns="36000" anchor="t" anchorCtr="0"/>
          <a:lstStyle/>
          <a:p>
            <a:pPr marL="457200" indent="-457200" latinLnBrk="0">
              <a:defRPr/>
            </a:pPr>
            <a:r>
              <a:rPr lang="en-US" altLang="ko-KR" sz="800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  <a:cs typeface="DejaVu Sans Mono" pitchFamily="49" charset="0"/>
              </a:rPr>
              <a:t>1. </a:t>
            </a:r>
            <a:r>
              <a:rPr lang="en-US" altLang="ko-KR" sz="800" kern="0" dirty="0" err="1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  <a:cs typeface="DejaVu Sans Mono" pitchFamily="49" charset="0"/>
              </a:rPr>
              <a:t>collapseColumns</a:t>
            </a:r>
            <a:endParaRPr lang="en-US" altLang="ko-KR" sz="800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  <a:cs typeface="DejaVu Sans Mono" pitchFamily="49" charset="0"/>
            </a:endParaRPr>
          </a:p>
          <a:p>
            <a:pPr marL="457200" indent="-457200" latinLnBrk="0">
              <a:defRPr/>
            </a:pPr>
            <a:r>
              <a:rPr lang="en-US" altLang="ko-KR" sz="800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  <a:cs typeface="DejaVu Sans Mono" pitchFamily="49" charset="0"/>
              </a:rPr>
              <a:t>2. </a:t>
            </a:r>
            <a:r>
              <a:rPr lang="en-US" altLang="ko-KR" sz="800" kern="0" dirty="0" err="1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  <a:cs typeface="DejaVu Sans Mono" pitchFamily="49" charset="0"/>
              </a:rPr>
              <a:t>shrinkColumns</a:t>
            </a:r>
            <a:endParaRPr lang="en-US" altLang="ko-KR" sz="800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  <a:cs typeface="DejaVu Sans Mono" pitchFamily="49" charset="0"/>
            </a:endParaRPr>
          </a:p>
          <a:p>
            <a:pPr marL="457200" indent="-457200" latinLnBrk="0">
              <a:defRPr/>
            </a:pPr>
            <a:r>
              <a:rPr lang="en-US" altLang="ko-KR" sz="800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  <a:cs typeface="DejaVu Sans Mono" pitchFamily="49" charset="0"/>
              </a:rPr>
              <a:t>3. </a:t>
            </a:r>
            <a:r>
              <a:rPr lang="en-US" altLang="ko-KR" sz="800" kern="0" dirty="0" err="1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  <a:cs typeface="DejaVu Sans Mono" pitchFamily="49" charset="0"/>
              </a:rPr>
              <a:t>stretchColumns</a:t>
            </a:r>
            <a:endParaRPr lang="ko-KR" altLang="en-US" sz="800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  <a:cs typeface="DejaVu Sans Mono" pitchFamily="49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13" name="모서리가 둥근 직사각형 107"/>
          <p:cNvSpPr>
            <a:spLocks noChangeArrowheads="1"/>
          </p:cNvSpPr>
          <p:nvPr/>
        </p:nvSpPr>
        <p:spPr bwMode="auto">
          <a:xfrm>
            <a:off x="481832" y="2478388"/>
            <a:ext cx="1323990" cy="500066"/>
          </a:xfrm>
          <a:prstGeom prst="roundRect">
            <a:avLst>
              <a:gd name="adj" fmla="val 10247"/>
            </a:avLst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lIns="36000" tIns="36000" rIns="36000" bIns="36000" anchor="t" anchorCtr="0"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DejaVu Sans Mono" pitchFamily="49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rPr>
              <a:t> 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rPr>
              <a:t>없음</a:t>
            </a: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453257" y="2192636"/>
            <a:ext cx="1376372" cy="428628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public static Class</a:t>
            </a: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LayoutParams</a:t>
            </a:r>
            <a:endParaRPr kumimoji="1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3528" y="911350"/>
            <a:ext cx="1656184" cy="1224136"/>
          </a:xfrm>
          <a:prstGeom prst="roundRect">
            <a:avLst>
              <a:gd name="adj" fmla="val 2849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6928" y="1127373"/>
            <a:ext cx="2714644" cy="1245408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</p:pic>
      <p:grpSp>
        <p:nvGrpSpPr>
          <p:cNvPr id="35" name="그룹 34"/>
          <p:cNvGrpSpPr/>
          <p:nvPr/>
        </p:nvGrpSpPr>
        <p:grpSpPr>
          <a:xfrm>
            <a:off x="5775503" y="1527426"/>
            <a:ext cx="2347892" cy="747726"/>
            <a:chOff x="5775503" y="1527426"/>
            <a:chExt cx="2347892" cy="747726"/>
          </a:xfrm>
        </p:grpSpPr>
        <p:sp>
          <p:nvSpPr>
            <p:cNvPr id="29" name="직사각형 28"/>
            <p:cNvSpPr/>
            <p:nvPr/>
          </p:nvSpPr>
          <p:spPr bwMode="auto">
            <a:xfrm>
              <a:off x="5775503" y="1527426"/>
              <a:ext cx="733425" cy="7477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7389970" y="1527426"/>
              <a:ext cx="733425" cy="7477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724128" y="2567534"/>
            <a:ext cx="2714644" cy="1503529"/>
            <a:chOff x="5724128" y="2420888"/>
            <a:chExt cx="2714644" cy="1503529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420888"/>
              <a:ext cx="2714644" cy="1245408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sp>
          <p:nvSpPr>
            <p:cNvPr id="31" name="직사각형 30"/>
            <p:cNvSpPr/>
            <p:nvPr/>
          </p:nvSpPr>
          <p:spPr>
            <a:xfrm>
              <a:off x="6081286" y="3678196"/>
              <a:ext cx="200247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android:collapseColumns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=</a:t>
              </a:r>
              <a:r>
                <a:rPr kumimoji="0" lang="en-US" altLang="ko-KR" sz="10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"</a:t>
              </a:r>
              <a:r>
                <a:rPr kumimoji="0" lang="en-US" altLang="ko-KR" sz="10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0,2</a:t>
              </a:r>
              <a:r>
                <a:rPr kumimoji="0" lang="en-US" altLang="ko-KR" sz="10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"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4" name="모서리가 둥근 직사각형 33"/>
          <p:cNvSpPr/>
          <p:nvPr/>
        </p:nvSpPr>
        <p:spPr>
          <a:xfrm>
            <a:off x="2339752" y="1763291"/>
            <a:ext cx="2304256" cy="216024"/>
          </a:xfrm>
          <a:prstGeom prst="roundRect">
            <a:avLst>
              <a:gd name="adj" fmla="val 2849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31640" y="520695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collapseColumns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자식 뷰 중 지정한 열 번호에 해당하는 뷰를 숨긴다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 0, 2: 0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열과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열을 숨기라는 의미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160" y="79490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RelativeLayout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과 </a:t>
            </a:r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LayoutParams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23528" y="794901"/>
            <a:ext cx="144016" cy="2160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1352962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  <a:latin typeface="+mn-ea"/>
              </a:rPr>
              <a:t>RelativeLayout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기본 속성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- gravity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와 </a:t>
            </a:r>
            <a:r>
              <a:rPr lang="en-US" altLang="ko-KR" sz="1600" dirty="0" err="1">
                <a:solidFill>
                  <a:schemeClr val="bg1"/>
                </a:solidFill>
                <a:latin typeface="+mn-ea"/>
              </a:rPr>
              <a:t>ignoreGravity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속성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5184" y="1929026"/>
            <a:ext cx="7929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  <a:latin typeface="+mn-ea"/>
              </a:rPr>
              <a:t>RelativeLayout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+mn-ea"/>
              </a:rPr>
              <a:t>LayoutParams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속성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부모 </a:t>
            </a:r>
            <a:r>
              <a:rPr lang="ko-KR" altLang="en-US" sz="1600" dirty="0" err="1">
                <a:solidFill>
                  <a:schemeClr val="bg1"/>
                </a:solidFill>
                <a:latin typeface="+mn-ea"/>
              </a:rPr>
              <a:t>뷰그룹과의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관계 배치 속성들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514382"/>
            <a:ext cx="7056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  <a:latin typeface="+mn-ea"/>
              </a:rPr>
              <a:t>RelativeLayout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+mn-ea"/>
              </a:rPr>
              <a:t>LayoutParams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속성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자식 </a:t>
            </a:r>
            <a:r>
              <a:rPr lang="ko-KR" altLang="en-US" sz="1600" dirty="0" err="1">
                <a:solidFill>
                  <a:schemeClr val="bg1"/>
                </a:solidFill>
                <a:latin typeface="+mn-ea"/>
              </a:rPr>
              <a:t>뷰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간의 관계 배치 속성들  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539552" y="2523674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9552" y="1938318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9552" y="1362254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3568" y="3090446"/>
            <a:ext cx="8460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600" dirty="0" err="1">
                <a:solidFill>
                  <a:schemeClr val="bg1"/>
                </a:solidFill>
                <a:latin typeface="HY견명조"/>
              </a:rPr>
              <a:t>RelativeLayout</a:t>
            </a:r>
            <a:r>
              <a:rPr lang="en-US" altLang="ko-KR" sz="1600" dirty="0">
                <a:solidFill>
                  <a:schemeClr val="bg1"/>
                </a:solidFill>
                <a:latin typeface="HY견명조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HY견명조"/>
              </a:rPr>
              <a:t>LayoutParams</a:t>
            </a:r>
            <a:r>
              <a:rPr lang="en-US" altLang="ko-KR" sz="1600" dirty="0">
                <a:solidFill>
                  <a:schemeClr val="bg1"/>
                </a:solidFill>
                <a:latin typeface="HY견명조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HY견명조"/>
              </a:rPr>
              <a:t>속성 </a:t>
            </a:r>
            <a:r>
              <a:rPr lang="en-US" altLang="ko-KR" sz="1600" dirty="0">
                <a:solidFill>
                  <a:schemeClr val="bg1"/>
                </a:solidFill>
                <a:latin typeface="HY견명조"/>
              </a:rPr>
              <a:t>– </a:t>
            </a:r>
            <a:r>
              <a:rPr lang="en-US" altLang="ko-KR" sz="1600" dirty="0" err="1">
                <a:solidFill>
                  <a:schemeClr val="bg1"/>
                </a:solidFill>
                <a:latin typeface="HY견명조"/>
              </a:rPr>
              <a:t>layout_alignWithParentIfMissing</a:t>
            </a:r>
            <a:r>
              <a:rPr lang="en-US" altLang="ko-KR" sz="1600" dirty="0">
                <a:solidFill>
                  <a:schemeClr val="bg1"/>
                </a:solidFill>
                <a:latin typeface="HY견명조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HY견명조"/>
              </a:rPr>
              <a:t>속성  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39552" y="3099738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TableLayout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기본 속성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- </a:t>
            </a:r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shrinkColumns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속성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</a:p>
        </p:txBody>
      </p:sp>
      <p:grpSp>
        <p:nvGrpSpPr>
          <p:cNvPr id="2" name="그룹 141"/>
          <p:cNvGrpSpPr/>
          <p:nvPr/>
        </p:nvGrpSpPr>
        <p:grpSpPr>
          <a:xfrm>
            <a:off x="292710" y="457389"/>
            <a:ext cx="5575434" cy="144016"/>
            <a:chOff x="292710" y="457389"/>
            <a:chExt cx="5575434" cy="144016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395536" y="531262"/>
              <a:ext cx="5472608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23528" y="908720"/>
          <a:ext cx="3456384" cy="4417674"/>
        </p:xfrm>
        <a:graphic>
          <a:graphicData uri="http://schemas.openxmlformats.org/drawingml/2006/table">
            <a:tbl>
              <a:tblPr/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res/layout/tablelayout_shrink_columns.xml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800" kern="0" dirty="0">
                        <a:solidFill>
                          <a:srgbClr val="00808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8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TableLayout</a:t>
                      </a: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xmlns:android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“..."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android:background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"#FF0"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1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android:shrinkColumns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"1"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800" kern="0" dirty="0">
                        <a:solidFill>
                          <a:srgbClr val="00000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8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TableRow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8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"View0X0"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8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"View0X1"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8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"View0X2"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8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TableRow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8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TableRow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8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"View1X0 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abc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8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"View1X1 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abc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8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"View1X2 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abc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8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TableRow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8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TableLayout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0477" marR="90477" marT="90477" marB="9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924944"/>
            <a:ext cx="2786050" cy="1726649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908720"/>
            <a:ext cx="2786050" cy="1726649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</p:pic>
      <p:grpSp>
        <p:nvGrpSpPr>
          <p:cNvPr id="30" name="그룹 29"/>
          <p:cNvGrpSpPr/>
          <p:nvPr/>
        </p:nvGrpSpPr>
        <p:grpSpPr>
          <a:xfrm>
            <a:off x="4520384" y="3320234"/>
            <a:ext cx="1776448" cy="1598781"/>
            <a:chOff x="4520384" y="3320234"/>
            <a:chExt cx="1776448" cy="159878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5182377" y="3320234"/>
              <a:ext cx="561979" cy="13144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520384" y="4672794"/>
              <a:ext cx="177644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android:shrinkColumns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=</a:t>
              </a:r>
              <a:r>
                <a:rPr kumimoji="0" lang="en-US" altLang="ko-KR" sz="10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"</a:t>
              </a:r>
              <a:r>
                <a:rPr kumimoji="0" lang="en-US" altLang="ko-KR" sz="10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0" lang="en-US" altLang="ko-KR" sz="10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"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오른쪽 화살표 23"/>
            <p:cNvSpPr/>
            <p:nvPr/>
          </p:nvSpPr>
          <p:spPr bwMode="auto">
            <a:xfrm>
              <a:off x="5182377" y="4210828"/>
              <a:ext cx="285752" cy="285752"/>
            </a:xfrm>
            <a:prstGeom prst="rightArrow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40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25" name="오른쪽 화살표 24"/>
            <p:cNvSpPr/>
            <p:nvPr/>
          </p:nvSpPr>
          <p:spPr bwMode="auto">
            <a:xfrm rot="10800000">
              <a:off x="5468129" y="4210828"/>
              <a:ext cx="285752" cy="285752"/>
            </a:xfrm>
            <a:prstGeom prst="rightArrow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40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sp>
        <p:nvSpPr>
          <p:cNvPr id="29" name="모서리가 둥근 직사각형 28"/>
          <p:cNvSpPr/>
          <p:nvPr/>
        </p:nvSpPr>
        <p:spPr>
          <a:xfrm>
            <a:off x="539552" y="1772816"/>
            <a:ext cx="2088232" cy="216024"/>
          </a:xfrm>
          <a:prstGeom prst="roundRect">
            <a:avLst>
              <a:gd name="adj" fmla="val 2849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99592" y="5548631"/>
            <a:ext cx="7416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shrinkColumns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열의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공간이 부족할 때 특정 열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그림에서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columns = 1)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 지정하여 공간을 줄이고 나머지 열의 공간을 확보함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TableLayout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기본 속성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- </a:t>
            </a:r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stretchColumns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속성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</a:p>
        </p:txBody>
      </p:sp>
      <p:grpSp>
        <p:nvGrpSpPr>
          <p:cNvPr id="2" name="그룹 141"/>
          <p:cNvGrpSpPr/>
          <p:nvPr/>
        </p:nvGrpSpPr>
        <p:grpSpPr>
          <a:xfrm>
            <a:off x="292710" y="457389"/>
            <a:ext cx="5647442" cy="144016"/>
            <a:chOff x="292710" y="457389"/>
            <a:chExt cx="5647442" cy="144016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395536" y="531262"/>
              <a:ext cx="5544616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323528" y="908720"/>
          <a:ext cx="3456384" cy="4295754"/>
        </p:xfrm>
        <a:graphic>
          <a:graphicData uri="http://schemas.openxmlformats.org/drawingml/2006/table">
            <a:tbl>
              <a:tblPr/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res/layout/tablelayout_stretch_columns.xml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800" kern="0" dirty="0">
                        <a:solidFill>
                          <a:srgbClr val="00808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8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TableLayout</a:t>
                      </a: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xmlns:android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“..."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match_parent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android:background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"#FF0"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1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android:stretchColumns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"1"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8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TableRow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8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"View0X0"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8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"View0X1"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8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"View0X2"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8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TableRow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8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TableRow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8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"View1X0"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8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"View1X1"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8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8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8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"View1X2"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8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TableRow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8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TableLayout</a:t>
                      </a:r>
                      <a:r>
                        <a:rPr lang="en-US" sz="8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0477" marR="90477" marT="90477" marB="9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908720"/>
            <a:ext cx="2786050" cy="1299768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2420888"/>
            <a:ext cx="2786050" cy="1299768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</p:pic>
      <p:sp>
        <p:nvSpPr>
          <p:cNvPr id="55" name="직사각형 54"/>
          <p:cNvSpPr/>
          <p:nvPr/>
        </p:nvSpPr>
        <p:spPr bwMode="auto">
          <a:xfrm>
            <a:off x="6592625" y="1327822"/>
            <a:ext cx="309577" cy="78582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4578104" y="2839984"/>
            <a:ext cx="1826141" cy="1128727"/>
            <a:chOff x="4578104" y="2839984"/>
            <a:chExt cx="1826141" cy="1128727"/>
          </a:xfrm>
        </p:grpSpPr>
        <p:sp>
          <p:nvSpPr>
            <p:cNvPr id="56" name="직사각형 55"/>
            <p:cNvSpPr/>
            <p:nvPr/>
          </p:nvSpPr>
          <p:spPr bwMode="auto">
            <a:xfrm>
              <a:off x="4963870" y="2839984"/>
              <a:ext cx="1143006" cy="7858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57" name="왼쪽/오른쪽 화살표 56"/>
            <p:cNvSpPr/>
            <p:nvPr/>
          </p:nvSpPr>
          <p:spPr bwMode="auto">
            <a:xfrm>
              <a:off x="4954345" y="3278144"/>
              <a:ext cx="1143008" cy="214314"/>
            </a:xfrm>
            <a:prstGeom prst="leftRightArrow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578104" y="3722490"/>
              <a:ext cx="182614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android:stretchColumns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=</a:t>
              </a:r>
              <a:r>
                <a:rPr kumimoji="0" lang="en-US" altLang="ko-KR" sz="10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"</a:t>
              </a:r>
              <a:r>
                <a:rPr kumimoji="0" lang="en-US" altLang="ko-KR" sz="10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0" lang="en-US" altLang="ko-KR" sz="10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"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1" name="모서리가 둥근 직사각형 60"/>
          <p:cNvSpPr/>
          <p:nvPr/>
        </p:nvSpPr>
        <p:spPr>
          <a:xfrm>
            <a:off x="539552" y="1772816"/>
            <a:ext cx="2160240" cy="216024"/>
          </a:xfrm>
          <a:prstGeom prst="roundRect">
            <a:avLst>
              <a:gd name="adj" fmla="val 2849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5416874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stretchColumns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자식 열을 배치하고도 공간이 남을 때 특정 열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그림에서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columns = 1)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 늘어나서 공간을 채우라는 의미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61" grpId="0" animBg="1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TableRow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LayoutParams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- </a:t>
            </a:r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layout_columns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속성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</a:p>
        </p:txBody>
      </p:sp>
      <p:grpSp>
        <p:nvGrpSpPr>
          <p:cNvPr id="2" name="그룹 141"/>
          <p:cNvGrpSpPr/>
          <p:nvPr/>
        </p:nvGrpSpPr>
        <p:grpSpPr>
          <a:xfrm>
            <a:off x="292710" y="457389"/>
            <a:ext cx="6007482" cy="144016"/>
            <a:chOff x="292710" y="457389"/>
            <a:chExt cx="6007482" cy="144016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395536" y="531262"/>
              <a:ext cx="5904656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모서리가 둥근 직사각형 13"/>
          <p:cNvSpPr/>
          <p:nvPr/>
        </p:nvSpPr>
        <p:spPr bwMode="auto">
          <a:xfrm>
            <a:off x="323528" y="836712"/>
            <a:ext cx="1571636" cy="500066"/>
          </a:xfrm>
          <a:prstGeom prst="roundRect">
            <a:avLst>
              <a:gd name="adj" fmla="val 20533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public Class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TableRow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213990" y="1259235"/>
            <a:ext cx="1785950" cy="1656184"/>
          </a:xfrm>
          <a:prstGeom prst="roundRect">
            <a:avLst>
              <a:gd name="adj" fmla="val 5295"/>
            </a:avLst>
          </a:prstGeom>
          <a:solidFill>
            <a:sysClr val="window" lastClr="FFFFFF">
              <a:lumMod val="85000"/>
            </a:sys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8" name="모서리가 둥근 직사각형 107"/>
          <p:cNvSpPr>
            <a:spLocks noChangeArrowheads="1"/>
          </p:cNvSpPr>
          <p:nvPr/>
        </p:nvSpPr>
        <p:spPr bwMode="auto">
          <a:xfrm>
            <a:off x="265769" y="1340768"/>
            <a:ext cx="1677541" cy="504056"/>
          </a:xfrm>
          <a:prstGeom prst="roundRect">
            <a:avLst>
              <a:gd name="adj" fmla="val 10247"/>
            </a:avLst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lIns="36000" tIns="36000" rIns="36000" bIns="36000" anchor="t" anchorCtr="0"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rPr>
              <a:t>없음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DejaVu Sans Mono" pitchFamily="49" charset="0"/>
            </a:endParaRPr>
          </a:p>
        </p:txBody>
      </p:sp>
      <p:sp>
        <p:nvSpPr>
          <p:cNvPr id="19" name="모서리가 둥근 직사각형 107"/>
          <p:cNvSpPr>
            <a:spLocks noChangeArrowheads="1"/>
          </p:cNvSpPr>
          <p:nvPr/>
        </p:nvSpPr>
        <p:spPr bwMode="auto">
          <a:xfrm>
            <a:off x="356866" y="2346600"/>
            <a:ext cx="1500198" cy="500066"/>
          </a:xfrm>
          <a:prstGeom prst="roundRect">
            <a:avLst>
              <a:gd name="adj" fmla="val 10247"/>
            </a:avLst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lIns="36000" tIns="36000" rIns="36000" bIns="36000" anchor="t" anchorCtr="0"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DejaVu Sans Mono" pitchFamily="49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rPr>
              <a:t>1. </a:t>
            </a:r>
            <a:r>
              <a:rPr kumimoji="0" lang="en-US" altLang="ko-KR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rPr>
              <a:t>layout_column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DejaVu Sans Mono" pitchFamily="49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rPr>
              <a:t>2. </a:t>
            </a:r>
            <a:r>
              <a:rPr kumimoji="0" lang="en-US" altLang="ko-KR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DejaVu Sans Mono" pitchFamily="49" charset="0"/>
              </a:rPr>
              <a:t>layout_span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DejaVu Sans Mono" pitchFamily="49" charset="0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337816" y="2060848"/>
            <a:ext cx="1571636" cy="428628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public static Class</a:t>
            </a:r>
            <a:endParaRPr kumimoji="1" lang="en-US" altLang="ko-KR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LayoutParams</a:t>
            </a:r>
            <a:endParaRPr kumimoji="1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41995" y="1998935"/>
            <a:ext cx="1728192" cy="921990"/>
          </a:xfrm>
          <a:prstGeom prst="roundRect">
            <a:avLst>
              <a:gd name="adj" fmla="val 2849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2104095" y="836712"/>
          <a:ext cx="3620033" cy="4512712"/>
        </p:xfrm>
        <a:graphic>
          <a:graphicData uri="http://schemas.openxmlformats.org/drawingml/2006/table">
            <a:tbl>
              <a:tblPr/>
              <a:tblGrid>
                <a:gridCol w="3620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res/layout/tablerow_layout_column.xml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9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TableLayout</a:t>
                      </a:r>
                      <a:r>
                        <a:rPr lang="en-US" sz="9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xmlns:android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“..."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9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match_parent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9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android:background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"#FF0"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900" kern="0" dirty="0">
                        <a:solidFill>
                          <a:srgbClr val="00000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9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TableRow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9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9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9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"View0X0"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9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9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9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ea typeface="맑은 고딕"/>
                          <a:cs typeface="Times New Roman"/>
                        </a:rPr>
                        <a:t>	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"View0X1"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9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9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9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"View0X2"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9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TableRow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9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TableRow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9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9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9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1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android:layout_column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"1"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"View1X0"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900" kern="0" dirty="0">
                        <a:solidFill>
                          <a:srgbClr val="00000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9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9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9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"View1X1"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9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TableRow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9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TableLayout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9896" marR="99896" marT="99896" marB="998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836712"/>
            <a:ext cx="2786050" cy="1286325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2492896"/>
            <a:ext cx="2786050" cy="1286325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</p:pic>
      <p:sp>
        <p:nvSpPr>
          <p:cNvPr id="36" name="직사각형 35"/>
          <p:cNvSpPr/>
          <p:nvPr/>
        </p:nvSpPr>
        <p:spPr bwMode="auto">
          <a:xfrm>
            <a:off x="5992540" y="3350153"/>
            <a:ext cx="762020" cy="3286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002067" y="3778780"/>
            <a:ext cx="27146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View1X0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에 </a:t>
            </a:r>
            <a:r>
              <a:rPr kumimoji="0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android:layout_column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="</a:t>
            </a:r>
            <a:r>
              <a:rPr kumimoji="0" lang="en-US" altLang="ko-KR" sz="10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“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설정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6573569" y="3350153"/>
            <a:ext cx="1000147" cy="328624"/>
            <a:chOff x="6573569" y="3350153"/>
            <a:chExt cx="1000147" cy="328624"/>
          </a:xfrm>
        </p:grpSpPr>
        <p:sp>
          <p:nvSpPr>
            <p:cNvPr id="40" name="직사각형 39"/>
            <p:cNvSpPr/>
            <p:nvPr/>
          </p:nvSpPr>
          <p:spPr bwMode="auto">
            <a:xfrm>
              <a:off x="6811696" y="3350153"/>
              <a:ext cx="762020" cy="328624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41" name="오른쪽 화살표 40"/>
            <p:cNvSpPr/>
            <p:nvPr/>
          </p:nvSpPr>
          <p:spPr bwMode="auto">
            <a:xfrm>
              <a:off x="6573569" y="3435878"/>
              <a:ext cx="285752" cy="142876"/>
            </a:xfrm>
            <a:prstGeom prst="rightArrow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sp>
        <p:nvSpPr>
          <p:cNvPr id="42" name="모서리가 둥근 직사각형 41"/>
          <p:cNvSpPr/>
          <p:nvPr/>
        </p:nvSpPr>
        <p:spPr>
          <a:xfrm>
            <a:off x="2858666" y="3976489"/>
            <a:ext cx="2160240" cy="216024"/>
          </a:xfrm>
          <a:prstGeom prst="roundRect">
            <a:avLst>
              <a:gd name="adj" fmla="val 2849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99592" y="5527467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Layout_column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자식 뷰가 배치될 열을 선택함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자식 뷰를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열로 설정하면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번째 열을 비우고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열부터 뷰가 추가된다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TableRow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LayoutParams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- </a:t>
            </a:r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layout_span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속성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</a:p>
        </p:txBody>
      </p:sp>
      <p:grpSp>
        <p:nvGrpSpPr>
          <p:cNvPr id="2" name="그룹 141"/>
          <p:cNvGrpSpPr/>
          <p:nvPr/>
        </p:nvGrpSpPr>
        <p:grpSpPr>
          <a:xfrm>
            <a:off x="292710" y="457389"/>
            <a:ext cx="5575434" cy="144016"/>
            <a:chOff x="292710" y="457389"/>
            <a:chExt cx="5575434" cy="144016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395536" y="531262"/>
              <a:ext cx="5472608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51521" y="764704"/>
          <a:ext cx="3528392" cy="4375552"/>
        </p:xfrm>
        <a:graphic>
          <a:graphicData uri="http://schemas.openxmlformats.org/drawingml/2006/table">
            <a:tbl>
              <a:tblPr/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res/layout/tablerow_layout_span.xml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9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TableLayout</a:t>
                      </a:r>
                      <a:r>
                        <a:rPr lang="en-US" sz="9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xmlns:android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“..."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9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match_parent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9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android:background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"#FF0"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9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TableRow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9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9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9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9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"View0X0"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9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9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9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9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ea typeface="맑은 고딕"/>
                          <a:cs typeface="Times New Roman"/>
                        </a:rPr>
                        <a:t>	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"View0X1"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9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9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9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9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"View0X2"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9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TableRow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9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TableRow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9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9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9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9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"View1X0"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9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9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9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9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1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android:layout_span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"2"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"View1X1,1X2"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9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TableRow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9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TableLayout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9896" marR="99896" marT="99896" marB="998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2348880"/>
            <a:ext cx="2738438" cy="1290056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764704"/>
            <a:ext cx="2738438" cy="1290056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</p:pic>
      <p:grpSp>
        <p:nvGrpSpPr>
          <p:cNvPr id="30" name="그룹 29"/>
          <p:cNvGrpSpPr/>
          <p:nvPr/>
        </p:nvGrpSpPr>
        <p:grpSpPr>
          <a:xfrm>
            <a:off x="4992445" y="3101359"/>
            <a:ext cx="1585924" cy="442926"/>
            <a:chOff x="4992445" y="3101359"/>
            <a:chExt cx="1585924" cy="442926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5016263" y="3215661"/>
              <a:ext cx="1562106" cy="3286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24" name="왼쪽/오른쪽 화살표 23"/>
            <p:cNvSpPr/>
            <p:nvPr/>
          </p:nvSpPr>
          <p:spPr bwMode="auto">
            <a:xfrm>
              <a:off x="4992445" y="3101359"/>
              <a:ext cx="1571636" cy="214314"/>
            </a:xfrm>
            <a:prstGeom prst="leftRightArrow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4139954" y="3658577"/>
            <a:ext cx="27146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View1X1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에 </a:t>
            </a:r>
            <a:r>
              <a:rPr kumimoji="0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android:layout_span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=“</a:t>
            </a:r>
            <a:r>
              <a:rPr kumimoji="0" lang="en-US" altLang="ko-KR" sz="10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“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설정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43608" y="4302621"/>
            <a:ext cx="1880567" cy="212229"/>
          </a:xfrm>
          <a:prstGeom prst="roundRect">
            <a:avLst>
              <a:gd name="adj" fmla="val 2849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99592" y="5527467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Layout_span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일반적으로 하나의 뷰는 하나의 열을 차지한다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 속성을 통해 하나 이상의 열을 차지하도록 함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/>
        </p:nvGrpSpPr>
        <p:grpSpPr>
          <a:xfrm>
            <a:off x="1998761" y="2348880"/>
            <a:ext cx="3725367" cy="3960440"/>
            <a:chOff x="1998761" y="2348880"/>
            <a:chExt cx="3725367" cy="3960440"/>
          </a:xfrm>
        </p:grpSpPr>
        <p:sp>
          <p:nvSpPr>
            <p:cNvPr id="74" name="모서리가 둥근 직사각형 73"/>
            <p:cNvSpPr/>
            <p:nvPr/>
          </p:nvSpPr>
          <p:spPr bwMode="auto">
            <a:xfrm>
              <a:off x="3591286" y="2348880"/>
              <a:ext cx="1571636" cy="500066"/>
            </a:xfrm>
            <a:prstGeom prst="roundRect">
              <a:avLst>
                <a:gd name="adj" fmla="val 20533"/>
              </a:avLst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public Class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RelativeLayout</a:t>
              </a: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 bwMode="auto">
            <a:xfrm>
              <a:off x="3038742" y="2776938"/>
              <a:ext cx="2685386" cy="3532382"/>
            </a:xfrm>
            <a:prstGeom prst="roundRect">
              <a:avLst>
                <a:gd name="adj" fmla="val 5295"/>
              </a:avLst>
            </a:prstGeom>
            <a:solidFill>
              <a:sysClr val="window" lastClr="FFFFFF">
                <a:lumMod val="85000"/>
              </a:sys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83" name="모서리가 둥근 직사각형 107"/>
            <p:cNvSpPr>
              <a:spLocks noChangeArrowheads="1"/>
            </p:cNvSpPr>
            <p:nvPr/>
          </p:nvSpPr>
          <p:spPr bwMode="auto">
            <a:xfrm>
              <a:off x="3203848" y="2848946"/>
              <a:ext cx="2376264" cy="580054"/>
            </a:xfrm>
            <a:prstGeom prst="roundRect">
              <a:avLst>
                <a:gd name="adj" fmla="val 10247"/>
              </a:avLst>
            </a:prstGeom>
            <a:solidFill>
              <a:sysClr val="windowText" lastClr="000000"/>
            </a:solidFill>
            <a:ln w="9525" algn="ctr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lIns="36000" tIns="36000" rIns="36000" bIns="36000" anchor="t" anchorCtr="0"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1. </a:t>
              </a:r>
              <a:r>
                <a:rPr lang="en-US" altLang="ko-KR" sz="800" kern="0" noProof="0" dirty="0">
                  <a:solidFill>
                    <a:sysClr val="window" lastClr="FFFFFF"/>
                  </a:solidFill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gravity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2. </a:t>
              </a:r>
              <a:r>
                <a:rPr kumimoji="0" lang="en-US" altLang="ko-KR" sz="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ignoreGravity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DejaVu Sans Mono" pitchFamily="49" charset="0"/>
                <a:ea typeface="휴먼모음T" pitchFamily="18" charset="-127"/>
                <a:cs typeface="DejaVu Sans Mono" pitchFamily="49" charset="0"/>
              </a:endParaRPr>
            </a:p>
          </p:txBody>
        </p:sp>
        <p:cxnSp>
          <p:nvCxnSpPr>
            <p:cNvPr id="84" name="Shape 179"/>
            <p:cNvCxnSpPr>
              <a:stCxn id="74" idx="1"/>
              <a:endCxn id="85" idx="3"/>
            </p:cNvCxnSpPr>
            <p:nvPr/>
          </p:nvCxnSpPr>
          <p:spPr>
            <a:xfrm rot="10800000" flipV="1">
              <a:off x="2114542" y="2598912"/>
              <a:ext cx="1476745" cy="65282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85" name="이등변 삼각형 84"/>
            <p:cNvSpPr/>
            <p:nvPr/>
          </p:nvSpPr>
          <p:spPr bwMode="auto">
            <a:xfrm rot="16200000">
              <a:off x="1989499" y="3193850"/>
              <a:ext cx="134304" cy="115779"/>
            </a:xfrm>
            <a:prstGeom prst="triangle">
              <a:avLst/>
            </a:prstGeom>
            <a:solidFill>
              <a:sysClr val="windowText" lastClr="000000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536" y="18864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RelativeLayout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과 </a:t>
            </a:r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LayoutParams</a:t>
            </a:r>
            <a:endParaRPr lang="ko-KR" altLang="en-US" baseline="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95536" y="531262"/>
            <a:ext cx="360040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80"/>
          <p:cNvGrpSpPr/>
          <p:nvPr/>
        </p:nvGrpSpPr>
        <p:grpSpPr>
          <a:xfrm>
            <a:off x="357158" y="836712"/>
            <a:ext cx="3509987" cy="1357322"/>
            <a:chOff x="4922515" y="4122785"/>
            <a:chExt cx="3509987" cy="1357322"/>
          </a:xfrm>
        </p:grpSpPr>
        <p:grpSp>
          <p:nvGrpSpPr>
            <p:cNvPr id="19" name="그룹 79"/>
            <p:cNvGrpSpPr/>
            <p:nvPr/>
          </p:nvGrpSpPr>
          <p:grpSpPr>
            <a:xfrm>
              <a:off x="4922515" y="4122785"/>
              <a:ext cx="3509987" cy="1357322"/>
              <a:chOff x="4922515" y="3148011"/>
              <a:chExt cx="3509987" cy="1357322"/>
            </a:xfrm>
          </p:grpSpPr>
          <p:sp>
            <p:nvSpPr>
              <p:cNvPr id="128" name="모서리가 둥근 직사각형 127"/>
              <p:cNvSpPr/>
              <p:nvPr/>
            </p:nvSpPr>
            <p:spPr bwMode="auto">
              <a:xfrm>
                <a:off x="4922515" y="3148011"/>
                <a:ext cx="1504962" cy="457203"/>
              </a:xfrm>
              <a:prstGeom prst="roundRect">
                <a:avLst/>
              </a:prstGeom>
              <a:solidFill>
                <a:srgbClr val="B9E1FF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RelativeLayout</a:t>
                </a:r>
              </a:p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129" name="모서리가 둥근 직사각형 128"/>
              <p:cNvSpPr/>
              <p:nvPr/>
            </p:nvSpPr>
            <p:spPr bwMode="auto">
              <a:xfrm>
                <a:off x="4932040" y="3429000"/>
                <a:ext cx="3500462" cy="1076333"/>
              </a:xfrm>
              <a:prstGeom prst="roundRect">
                <a:avLst>
                  <a:gd name="adj" fmla="val 8040"/>
                </a:avLst>
              </a:prstGeom>
              <a:solidFill>
                <a:sysClr val="window" lastClr="FFFFFF"/>
              </a:solidFill>
              <a:ln w="28575">
                <a:solidFill>
                  <a:srgbClr val="B9E1FF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</p:grpSp>
        <p:sp>
          <p:nvSpPr>
            <p:cNvPr id="136" name="모서리가 둥근 직사각형 135"/>
            <p:cNvSpPr/>
            <p:nvPr/>
          </p:nvSpPr>
          <p:spPr>
            <a:xfrm>
              <a:off x="5074916" y="4551413"/>
              <a:ext cx="1571636" cy="214314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View A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81"/>
          <p:cNvGrpSpPr/>
          <p:nvPr/>
        </p:nvGrpSpPr>
        <p:grpSpPr>
          <a:xfrm>
            <a:off x="509559" y="1479654"/>
            <a:ext cx="1571636" cy="592024"/>
            <a:chOff x="5074916" y="4745207"/>
            <a:chExt cx="1571636" cy="592024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5074916" y="4908603"/>
              <a:ext cx="1571636" cy="42862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View B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나는 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아래 배치</a:t>
              </a:r>
            </a:p>
          </p:txBody>
        </p:sp>
        <p:cxnSp>
          <p:nvCxnSpPr>
            <p:cNvPr id="138" name="직선 화살표 연결선 137"/>
            <p:cNvCxnSpPr>
              <a:stCxn id="136" idx="2"/>
              <a:endCxn id="137" idx="0"/>
            </p:cNvCxnSpPr>
            <p:nvPr/>
          </p:nvCxnSpPr>
          <p:spPr>
            <a:xfrm>
              <a:off x="5860734" y="4745207"/>
              <a:ext cx="0" cy="163396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oval" w="med" len="med"/>
              <a:tailEnd type="triangle" w="med" len="med"/>
            </a:ln>
            <a:effectLst/>
          </p:spPr>
        </p:cxnSp>
      </p:grpSp>
      <p:grpSp>
        <p:nvGrpSpPr>
          <p:cNvPr id="21" name="그룹 82"/>
          <p:cNvGrpSpPr/>
          <p:nvPr/>
        </p:nvGrpSpPr>
        <p:grpSpPr>
          <a:xfrm>
            <a:off x="2081195" y="1643050"/>
            <a:ext cx="1643074" cy="428628"/>
            <a:chOff x="6646552" y="4908603"/>
            <a:chExt cx="1643074" cy="428628"/>
          </a:xfrm>
        </p:grpSpPr>
        <p:sp>
          <p:nvSpPr>
            <p:cNvPr id="139" name="모서리가 둥근 직사각형 138"/>
            <p:cNvSpPr/>
            <p:nvPr/>
          </p:nvSpPr>
          <p:spPr>
            <a:xfrm>
              <a:off x="6860866" y="4908603"/>
              <a:ext cx="1428760" cy="42862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View C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나는 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B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우측에 배치</a:t>
              </a:r>
            </a:p>
          </p:txBody>
        </p:sp>
        <p:cxnSp>
          <p:nvCxnSpPr>
            <p:cNvPr id="140" name="직선 화살표 연결선 139"/>
            <p:cNvCxnSpPr>
              <a:stCxn id="137" idx="3"/>
              <a:endCxn id="139" idx="1"/>
            </p:cNvCxnSpPr>
            <p:nvPr/>
          </p:nvCxnSpPr>
          <p:spPr>
            <a:xfrm>
              <a:off x="6646552" y="5122917"/>
              <a:ext cx="214314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oval" w="med" len="med"/>
              <a:tailEnd type="triangle" w="med" len="med"/>
            </a:ln>
            <a:effectLst/>
          </p:spPr>
        </p:cxnSp>
      </p:grpSp>
      <p:sp>
        <p:nvSpPr>
          <p:cNvPr id="141" name="TextBox 140"/>
          <p:cNvSpPr txBox="1"/>
          <p:nvPr/>
        </p:nvSpPr>
        <p:spPr>
          <a:xfrm>
            <a:off x="2400285" y="1171559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각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뷰들의 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관계에 따라 배치</a:t>
            </a:r>
          </a:p>
        </p:txBody>
      </p:sp>
      <p:grpSp>
        <p:nvGrpSpPr>
          <p:cNvPr id="94" name="그룹 93"/>
          <p:cNvGrpSpPr/>
          <p:nvPr/>
        </p:nvGrpSpPr>
        <p:grpSpPr>
          <a:xfrm>
            <a:off x="252660" y="3068960"/>
            <a:ext cx="1857388" cy="1714512"/>
            <a:chOff x="252660" y="3068960"/>
            <a:chExt cx="1857388" cy="1714512"/>
          </a:xfrm>
        </p:grpSpPr>
        <p:sp>
          <p:nvSpPr>
            <p:cNvPr id="69" name="모서리가 둥근 직사각형 68"/>
            <p:cNvSpPr/>
            <p:nvPr/>
          </p:nvSpPr>
          <p:spPr bwMode="auto">
            <a:xfrm>
              <a:off x="395536" y="3068960"/>
              <a:ext cx="1571636" cy="500066"/>
            </a:xfrm>
            <a:prstGeom prst="roundRect">
              <a:avLst>
                <a:gd name="adj" fmla="val 14819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abstract Class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ViewGroup</a:t>
              </a:r>
              <a:endPara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 bwMode="auto">
            <a:xfrm>
              <a:off x="252660" y="3426150"/>
              <a:ext cx="1857388" cy="1357322"/>
            </a:xfrm>
            <a:prstGeom prst="roundRect">
              <a:avLst>
                <a:gd name="adj" fmla="val 5295"/>
              </a:avLst>
            </a:prstGeom>
            <a:solidFill>
              <a:sysClr val="window" lastClr="FFFFFF">
                <a:lumMod val="85000"/>
              </a:sys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 bwMode="auto">
            <a:xfrm>
              <a:off x="357436" y="3535688"/>
              <a:ext cx="1643074" cy="42862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public static Class</a:t>
              </a:r>
              <a:endPara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LayoutParams</a:t>
              </a:r>
              <a:endParaRPr kumimoji="1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73" name="이등변 삼각형 72"/>
            <p:cNvSpPr/>
            <p:nvPr/>
          </p:nvSpPr>
          <p:spPr bwMode="auto">
            <a:xfrm>
              <a:off x="1062291" y="3964316"/>
              <a:ext cx="152401" cy="131380"/>
            </a:xfrm>
            <a:prstGeom prst="triangle">
              <a:avLst/>
            </a:prstGeom>
            <a:solidFill>
              <a:sysClr val="windowText" lastClr="000000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cxnSp>
          <p:nvCxnSpPr>
            <p:cNvPr id="76" name="직선 연결선 75"/>
            <p:cNvCxnSpPr>
              <a:stCxn id="73" idx="3"/>
            </p:cNvCxnSpPr>
            <p:nvPr/>
          </p:nvCxnSpPr>
          <p:spPr>
            <a:xfrm rot="16200000" flipH="1">
              <a:off x="1027968" y="4206220"/>
              <a:ext cx="225810" cy="476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77" name="모서리가 둥근 직사각형 76"/>
            <p:cNvSpPr/>
            <p:nvPr/>
          </p:nvSpPr>
          <p:spPr bwMode="auto">
            <a:xfrm>
              <a:off x="357436" y="4250068"/>
              <a:ext cx="1643074" cy="42862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public Class</a:t>
              </a:r>
              <a:endPara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MarginLayoutParams</a:t>
              </a:r>
              <a:endParaRPr kumimoji="1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3131840" y="2780928"/>
            <a:ext cx="4862636" cy="307777"/>
            <a:chOff x="3131840" y="2780928"/>
            <a:chExt cx="4862636" cy="307777"/>
          </a:xfrm>
        </p:grpSpPr>
        <p:grpSp>
          <p:nvGrpSpPr>
            <p:cNvPr id="40" name="그룹 39"/>
            <p:cNvGrpSpPr/>
            <p:nvPr/>
          </p:nvGrpSpPr>
          <p:grpSpPr>
            <a:xfrm>
              <a:off x="5906244" y="2780928"/>
              <a:ext cx="2088232" cy="307777"/>
              <a:chOff x="5292080" y="3236016"/>
              <a:chExt cx="2088232" cy="307777"/>
            </a:xfrm>
          </p:grpSpPr>
          <p:sp>
            <p:nvSpPr>
              <p:cNvPr id="42" name="모서리가 둥근 직사각형 41"/>
              <p:cNvSpPr/>
              <p:nvPr/>
            </p:nvSpPr>
            <p:spPr>
              <a:xfrm>
                <a:off x="5292080" y="3269924"/>
                <a:ext cx="216024" cy="216024"/>
              </a:xfrm>
              <a:prstGeom prst="roundRect">
                <a:avLst>
                  <a:gd name="adj" fmla="val 50000"/>
                </a:avLst>
              </a:prstGeom>
              <a:solidFill>
                <a:sysClr val="windowText" lastClr="000000"/>
              </a:solidFill>
              <a:ln w="317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1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542012" y="3236016"/>
                <a:ext cx="18383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뷰그룹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자체의 속성</a:t>
                </a:r>
              </a:p>
            </p:txBody>
          </p:sp>
        </p:grpSp>
        <p:sp>
          <p:nvSpPr>
            <p:cNvPr id="89" name="모서리가 둥근 직사각형 88"/>
            <p:cNvSpPr/>
            <p:nvPr/>
          </p:nvSpPr>
          <p:spPr>
            <a:xfrm>
              <a:off x="3131840" y="2780928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2013318" y="3598869"/>
            <a:ext cx="3638802" cy="2638443"/>
            <a:chOff x="2013318" y="3598869"/>
            <a:chExt cx="3638802" cy="2638443"/>
          </a:xfrm>
        </p:grpSpPr>
        <p:cxnSp>
          <p:nvCxnSpPr>
            <p:cNvPr id="78" name="Shape 34"/>
            <p:cNvCxnSpPr>
              <a:stCxn id="81" idx="1"/>
            </p:cNvCxnSpPr>
            <p:nvPr/>
          </p:nvCxnSpPr>
          <p:spPr>
            <a:xfrm rot="10800000" flipV="1">
              <a:off x="2129098" y="3813182"/>
              <a:ext cx="1447330" cy="65548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80" name="모서리가 둥근 직사각형 107"/>
            <p:cNvSpPr>
              <a:spLocks noChangeArrowheads="1"/>
            </p:cNvSpPr>
            <p:nvPr/>
          </p:nvSpPr>
          <p:spPr bwMode="auto">
            <a:xfrm>
              <a:off x="3119704" y="3851282"/>
              <a:ext cx="2532416" cy="2386030"/>
            </a:xfrm>
            <a:prstGeom prst="roundRect">
              <a:avLst>
                <a:gd name="adj" fmla="val 7938"/>
              </a:avLst>
            </a:prstGeom>
            <a:solidFill>
              <a:sysClr val="windowText" lastClr="000000"/>
            </a:solidFill>
            <a:ln w="9525" algn="ctr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lIns="36000" tIns="36000" rIns="36000" bIns="36000" anchor="t" anchorCtr="0"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1. </a:t>
              </a:r>
              <a:r>
                <a:rPr kumimoji="0" lang="en-US" altLang="ko-KR" sz="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layout_above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endParaRPr>
            </a:p>
            <a:p>
              <a:pPr marL="457200" lvl="0" indent="-457200" latinLnBrk="0"/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2</a:t>
              </a:r>
              <a:r>
                <a:rPr lang="en-US" altLang="ko-KR" sz="800" kern="0" dirty="0">
                  <a:solidFill>
                    <a:sysClr val="window" lastClr="FFFFFF"/>
                  </a:solidFill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. </a:t>
              </a:r>
              <a:r>
                <a:rPr lang="en-US" altLang="ko-KR" sz="800" kern="0" dirty="0" err="1">
                  <a:solidFill>
                    <a:sysClr val="window" lastClr="FFFFFF"/>
                  </a:solidFill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layout_alignBaseline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endParaRPr>
            </a:p>
            <a:p>
              <a:pPr marL="457200" lvl="0" indent="-457200" latinLnBrk="0"/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3</a:t>
              </a:r>
              <a:r>
                <a:rPr lang="en-US" altLang="ko-KR" sz="800" kern="0" dirty="0">
                  <a:solidFill>
                    <a:sysClr val="window" lastClr="FFFFFF"/>
                  </a:solidFill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. </a:t>
              </a:r>
              <a:r>
                <a:rPr lang="en-US" altLang="ko-KR" sz="800" kern="0" dirty="0" err="1">
                  <a:solidFill>
                    <a:sysClr val="window" lastClr="FFFFFF"/>
                  </a:solidFill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layout_alignBottom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endParaRPr>
            </a:p>
            <a:p>
              <a:pPr marL="457200" lvl="0" indent="-457200" latinLnBrk="0"/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4</a:t>
              </a:r>
              <a:r>
                <a:rPr lang="en-US" altLang="ko-KR" sz="800" kern="0" dirty="0">
                  <a:solidFill>
                    <a:sysClr val="window" lastClr="FFFFFF"/>
                  </a:solidFill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. </a:t>
              </a:r>
              <a:r>
                <a:rPr lang="en-US" altLang="ko-KR" sz="800" kern="0" dirty="0" err="1">
                  <a:solidFill>
                    <a:sysClr val="window" lastClr="FFFFFF"/>
                  </a:solidFill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layout_alignLeft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endParaRPr>
            </a:p>
            <a:p>
              <a:pPr marL="457200" lvl="0" indent="-457200" latinLnBrk="0"/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5</a:t>
              </a:r>
              <a:r>
                <a:rPr lang="en-US" altLang="ko-KR" sz="800" kern="0" dirty="0">
                  <a:solidFill>
                    <a:sysClr val="window" lastClr="FFFFFF"/>
                  </a:solidFill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. </a:t>
              </a:r>
              <a:r>
                <a:rPr lang="en-US" altLang="ko-KR" sz="800" kern="0" dirty="0" err="1">
                  <a:solidFill>
                    <a:sysClr val="window" lastClr="FFFFFF"/>
                  </a:solidFill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layout_alignParentBottom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endParaRPr>
            </a:p>
            <a:p>
              <a:pPr marL="457200" lvl="0" indent="-457200" latinLnBrk="0"/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6</a:t>
              </a:r>
              <a:r>
                <a:rPr lang="en-US" altLang="ko-KR" sz="800" kern="0" dirty="0">
                  <a:solidFill>
                    <a:sysClr val="window" lastClr="FFFFFF"/>
                  </a:solidFill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. </a:t>
              </a:r>
              <a:r>
                <a:rPr lang="en-US" altLang="ko-KR" sz="800" kern="0" dirty="0" err="1">
                  <a:solidFill>
                    <a:sysClr val="window" lastClr="FFFFFF"/>
                  </a:solidFill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layout_alignParentLeft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endParaRPr>
            </a:p>
            <a:p>
              <a:pPr marL="457200" lvl="0" indent="-457200" latinLnBrk="0"/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7</a:t>
              </a:r>
              <a:r>
                <a:rPr lang="en-US" altLang="ko-KR" sz="800" kern="0" dirty="0">
                  <a:solidFill>
                    <a:sysClr val="window" lastClr="FFFFFF"/>
                  </a:solidFill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. </a:t>
              </a:r>
              <a:r>
                <a:rPr lang="en-US" altLang="ko-KR" sz="800" kern="0" dirty="0" err="1">
                  <a:solidFill>
                    <a:sysClr val="window" lastClr="FFFFFF"/>
                  </a:solidFill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layout_alignParentRight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endParaRPr>
            </a:p>
            <a:p>
              <a:pPr marL="457200" lvl="0" indent="-457200" latinLnBrk="0"/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8</a:t>
              </a:r>
              <a:r>
                <a:rPr lang="en-US" altLang="ko-KR" sz="800" kern="0" dirty="0">
                  <a:solidFill>
                    <a:sysClr val="window" lastClr="FFFFFF"/>
                  </a:solidFill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. </a:t>
              </a:r>
              <a:r>
                <a:rPr lang="en-US" altLang="ko-KR" sz="800" kern="0" dirty="0" err="1">
                  <a:solidFill>
                    <a:sysClr val="window" lastClr="FFFFFF"/>
                  </a:solidFill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layout_alignParentTop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endParaRPr>
            </a:p>
            <a:p>
              <a:pPr marL="457200" lvl="0" indent="-457200" latinLnBrk="0"/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9</a:t>
              </a:r>
              <a:r>
                <a:rPr lang="en-US" altLang="ko-KR" sz="800" kern="0" dirty="0">
                  <a:solidFill>
                    <a:sysClr val="window" lastClr="FFFFFF"/>
                  </a:solidFill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. </a:t>
              </a:r>
              <a:r>
                <a:rPr lang="en-US" altLang="ko-KR" sz="800" kern="0" dirty="0" err="1">
                  <a:solidFill>
                    <a:sysClr val="window" lastClr="FFFFFF"/>
                  </a:solidFill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layout_alignRight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endParaRPr>
            </a:p>
            <a:p>
              <a:pPr marL="457200" lvl="0" indent="-457200" latinLnBrk="0"/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10</a:t>
              </a:r>
              <a:r>
                <a:rPr lang="en-US" altLang="ko-KR" sz="800" kern="0" dirty="0">
                  <a:solidFill>
                    <a:sysClr val="window" lastClr="FFFFFF"/>
                  </a:solidFill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. </a:t>
              </a:r>
              <a:r>
                <a:rPr lang="en-US" altLang="ko-KR" sz="800" kern="0" dirty="0" err="1">
                  <a:solidFill>
                    <a:sysClr val="window" lastClr="FFFFFF"/>
                  </a:solidFill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layout_alignTop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endParaRPr>
            </a:p>
            <a:p>
              <a:pPr marL="457200" lvl="0" indent="-457200" latinLnBrk="0"/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11</a:t>
              </a:r>
              <a:r>
                <a:rPr lang="en-US" altLang="ko-KR" sz="800" kern="0" dirty="0">
                  <a:solidFill>
                    <a:sysClr val="window" lastClr="FFFFFF"/>
                  </a:solidFill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. </a:t>
              </a:r>
              <a:r>
                <a:rPr lang="en-US" altLang="ko-KR" sz="800" kern="0" dirty="0" err="1">
                  <a:solidFill>
                    <a:sysClr val="window" lastClr="FFFFFF"/>
                  </a:solidFill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layout_below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endParaRPr>
            </a:p>
            <a:p>
              <a:pPr marL="457200" lvl="0" indent="-457200" latinLnBrk="0"/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12</a:t>
              </a:r>
              <a:r>
                <a:rPr lang="en-US" altLang="ko-KR" sz="800" kern="0" dirty="0">
                  <a:solidFill>
                    <a:sysClr val="window" lastClr="FFFFFF"/>
                  </a:solidFill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. </a:t>
              </a:r>
              <a:r>
                <a:rPr lang="en-US" altLang="ko-KR" sz="800" kern="0" dirty="0" err="1">
                  <a:solidFill>
                    <a:sysClr val="window" lastClr="FFFFFF"/>
                  </a:solidFill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layout_centerHorizontal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endParaRPr>
            </a:p>
            <a:p>
              <a:pPr marL="457200" lvl="0" indent="-457200" latinLnBrk="0"/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13</a:t>
              </a:r>
              <a:r>
                <a:rPr lang="en-US" altLang="ko-KR" sz="800" kern="0" dirty="0">
                  <a:solidFill>
                    <a:sysClr val="window" lastClr="FFFFFF"/>
                  </a:solidFill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. </a:t>
              </a:r>
              <a:r>
                <a:rPr lang="en-US" altLang="ko-KR" sz="800" kern="0" dirty="0" err="1">
                  <a:solidFill>
                    <a:sysClr val="window" lastClr="FFFFFF"/>
                  </a:solidFill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layout_centerInParent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endParaRPr>
            </a:p>
            <a:p>
              <a:pPr marL="457200" lvl="0" indent="-457200" latinLnBrk="0"/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14</a:t>
              </a:r>
              <a:r>
                <a:rPr lang="en-US" altLang="ko-KR" sz="800" kern="0" dirty="0">
                  <a:solidFill>
                    <a:sysClr val="window" lastClr="FFFFFF"/>
                  </a:solidFill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. </a:t>
              </a:r>
              <a:r>
                <a:rPr lang="en-US" altLang="ko-KR" sz="800" kern="0" dirty="0" err="1">
                  <a:solidFill>
                    <a:sysClr val="window" lastClr="FFFFFF"/>
                  </a:solidFill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layout_centerVertical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endParaRPr>
            </a:p>
            <a:p>
              <a:pPr marL="457200" lvl="0" indent="-457200" latinLnBrk="0"/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15</a:t>
              </a:r>
              <a:r>
                <a:rPr lang="en-US" altLang="ko-KR" sz="800" kern="0" dirty="0">
                  <a:solidFill>
                    <a:sysClr val="window" lastClr="FFFFFF"/>
                  </a:solidFill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. </a:t>
              </a:r>
              <a:r>
                <a:rPr lang="en-US" altLang="ko-KR" sz="800" kern="0" dirty="0" err="1">
                  <a:solidFill>
                    <a:sysClr val="window" lastClr="FFFFFF"/>
                  </a:solidFill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layout_leftOf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endParaRPr>
            </a:p>
            <a:p>
              <a:pPr marL="457200" lvl="0" indent="-457200" latinLnBrk="0"/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16</a:t>
              </a:r>
              <a:r>
                <a:rPr lang="en-US" altLang="ko-KR" sz="800" kern="0" dirty="0">
                  <a:solidFill>
                    <a:sysClr val="window" lastClr="FFFFFF"/>
                  </a:solidFill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. </a:t>
              </a:r>
              <a:r>
                <a:rPr lang="en-US" altLang="ko-KR" sz="800" kern="0" dirty="0" err="1">
                  <a:solidFill>
                    <a:sysClr val="window" lastClr="FFFFFF"/>
                  </a:solidFill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layout_rightOf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endParaRPr>
            </a:p>
            <a:p>
              <a:pPr marL="457200" lvl="0" indent="-457200" latinLnBrk="0"/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17</a:t>
              </a:r>
              <a:r>
                <a:rPr lang="en-US" altLang="ko-KR" sz="800" kern="0" dirty="0">
                  <a:solidFill>
                    <a:sysClr val="window" lastClr="FFFFFF"/>
                  </a:solidFill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. </a:t>
              </a:r>
              <a:r>
                <a:rPr lang="en-US" altLang="ko-KR" sz="800" kern="0" dirty="0" err="1">
                  <a:solidFill>
                    <a:sysClr val="window" lastClr="FFFFFF"/>
                  </a:solidFill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layout_alignWithParentIfMissing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DejaVu Sans Mono" pitchFamily="49" charset="0"/>
                <a:ea typeface="휴먼모음T" pitchFamily="18" charset="-127"/>
                <a:cs typeface="DejaVu Sans Mono" pitchFamily="49" charset="0"/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 bwMode="auto">
            <a:xfrm>
              <a:off x="3576428" y="3598869"/>
              <a:ext cx="1571636" cy="42862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public static Class</a:t>
              </a:r>
              <a:endPara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LayoutParams</a:t>
              </a:r>
              <a:endParaRPr kumimoji="1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95" name="이등변 삼각형 94"/>
            <p:cNvSpPr/>
            <p:nvPr/>
          </p:nvSpPr>
          <p:spPr bwMode="auto">
            <a:xfrm rot="16200000">
              <a:off x="2004056" y="4410778"/>
              <a:ext cx="134304" cy="115779"/>
            </a:xfrm>
            <a:prstGeom prst="triangle">
              <a:avLst/>
            </a:prstGeom>
            <a:solidFill>
              <a:sysClr val="windowText" lastClr="000000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3006874" y="3789040"/>
            <a:ext cx="6280416" cy="523220"/>
            <a:chOff x="3006874" y="3789040"/>
            <a:chExt cx="6280416" cy="523220"/>
          </a:xfrm>
        </p:grpSpPr>
        <p:grpSp>
          <p:nvGrpSpPr>
            <p:cNvPr id="90" name="그룹 89"/>
            <p:cNvGrpSpPr/>
            <p:nvPr/>
          </p:nvGrpSpPr>
          <p:grpSpPr>
            <a:xfrm>
              <a:off x="5902914" y="3789040"/>
              <a:ext cx="3384376" cy="523220"/>
              <a:chOff x="5292080" y="4494060"/>
              <a:chExt cx="3384376" cy="523220"/>
            </a:xfrm>
          </p:grpSpPr>
          <p:sp>
            <p:nvSpPr>
              <p:cNvPr id="91" name="모서리가 둥근 직사각형 90"/>
              <p:cNvSpPr/>
              <p:nvPr/>
            </p:nvSpPr>
            <p:spPr>
              <a:xfrm>
                <a:off x="5292080" y="4566068"/>
                <a:ext cx="216024" cy="216024"/>
              </a:xfrm>
              <a:prstGeom prst="roundRect">
                <a:avLst>
                  <a:gd name="adj" fmla="val 50000"/>
                </a:avLst>
              </a:prstGeom>
              <a:solidFill>
                <a:sysClr val="windowText" lastClr="000000"/>
              </a:solidFill>
              <a:ln w="317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2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542012" y="4494060"/>
                <a:ext cx="31344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뷰그룹이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400" dirty="0" err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자식뷰를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배치하기 위해</a:t>
                </a:r>
                <a:endParaRPr lang="en-US" altLang="ko-KR" sz="14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ko-KR" altLang="en-US" sz="1400" dirty="0" err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자식뷰에게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요구하는 속성</a:t>
                </a:r>
              </a:p>
            </p:txBody>
          </p:sp>
        </p:grpSp>
        <p:sp>
          <p:nvSpPr>
            <p:cNvPr id="99" name="모서리가 둥근 직사각형 98"/>
            <p:cNvSpPr/>
            <p:nvPr/>
          </p:nvSpPr>
          <p:spPr>
            <a:xfrm>
              <a:off x="3006874" y="3861048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2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RelativeLayout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기본 속성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- gravity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와 </a:t>
            </a:r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ignoreGravity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속성</a:t>
            </a:r>
            <a:endParaRPr lang="ko-KR" altLang="en-US" baseline="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92710" y="457389"/>
            <a:ext cx="6943586" cy="144016"/>
            <a:chOff x="292710" y="457389"/>
            <a:chExt cx="6943586" cy="144016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395536" y="531262"/>
              <a:ext cx="684076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807300"/>
            <a:ext cx="2016224" cy="298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" name="모서리가 둥근 직사각형 102"/>
          <p:cNvSpPr/>
          <p:nvPr/>
        </p:nvSpPr>
        <p:spPr>
          <a:xfrm>
            <a:off x="251520" y="754342"/>
            <a:ext cx="1872208" cy="1008112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179512" y="692696"/>
          <a:ext cx="4104456" cy="3168352"/>
        </p:xfrm>
        <a:graphic>
          <a:graphicData uri="http://schemas.openxmlformats.org/drawingml/2006/table">
            <a:tbl>
              <a:tblPr/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8352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res/layout/relativelayout_ignore_gravity.xml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RelativeLayout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xmlns:android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“…"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match_parent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"130dp"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android:gravity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"right"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android:ignoreGravity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"@+id/view2"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"130dp"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"130dp"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"View 1"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android:id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"@id/view2"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"View 2"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0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RelativeLayout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6" name="그룹 125"/>
          <p:cNvGrpSpPr/>
          <p:nvPr/>
        </p:nvGrpSpPr>
        <p:grpSpPr>
          <a:xfrm>
            <a:off x="4907775" y="836713"/>
            <a:ext cx="2586023" cy="1486282"/>
            <a:chOff x="4907775" y="836713"/>
            <a:chExt cx="2586023" cy="1486282"/>
          </a:xfrm>
        </p:grpSpPr>
        <p:pic>
          <p:nvPicPr>
            <p:cNvPr id="11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07775" y="836713"/>
              <a:ext cx="2586023" cy="1486282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sp>
          <p:nvSpPr>
            <p:cNvPr id="118" name="직사각형 117"/>
            <p:cNvSpPr/>
            <p:nvPr/>
          </p:nvSpPr>
          <p:spPr bwMode="auto">
            <a:xfrm>
              <a:off x="6493665" y="1241527"/>
              <a:ext cx="976333" cy="976329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19" name="오른쪽 화살표 118"/>
            <p:cNvSpPr/>
            <p:nvPr/>
          </p:nvSpPr>
          <p:spPr bwMode="auto">
            <a:xfrm>
              <a:off x="4993468" y="1408216"/>
              <a:ext cx="1428760" cy="214314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136344" y="1551092"/>
              <a:ext cx="108395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gravity=“right”</a:t>
              </a:r>
              <a:endPara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4922515" y="2420888"/>
            <a:ext cx="2586023" cy="2250475"/>
            <a:chOff x="4922515" y="2420888"/>
            <a:chExt cx="2586023" cy="2250475"/>
          </a:xfrm>
        </p:grpSpPr>
        <p:pic>
          <p:nvPicPr>
            <p:cNvPr id="115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922515" y="2924944"/>
              <a:ext cx="2586023" cy="1486282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sp>
          <p:nvSpPr>
            <p:cNvPr id="120" name="오른쪽 화살표 119"/>
            <p:cNvSpPr/>
            <p:nvPr/>
          </p:nvSpPr>
          <p:spPr bwMode="auto">
            <a:xfrm rot="5400000">
              <a:off x="5977011" y="2528045"/>
              <a:ext cx="428628" cy="214314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 bwMode="auto">
            <a:xfrm>
              <a:off x="4955853" y="3320235"/>
              <a:ext cx="557223" cy="33815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5065391" y="4425142"/>
              <a:ext cx="237276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android:ignoreGravity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=</a:t>
              </a:r>
              <a:r>
                <a:rPr kumimoji="0" lang="en-US" altLang="ko-KR" sz="10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"</a:t>
              </a:r>
              <a:r>
                <a:rPr kumimoji="0" lang="en-US" altLang="ko-KR" sz="10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@+id/view2</a:t>
              </a:r>
              <a:r>
                <a:rPr kumimoji="0" lang="en-US" altLang="ko-KR" sz="10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"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5" name="모서리가 둥근 직사각형 124"/>
          <p:cNvSpPr/>
          <p:nvPr/>
        </p:nvSpPr>
        <p:spPr>
          <a:xfrm>
            <a:off x="467544" y="1431826"/>
            <a:ext cx="2088232" cy="21602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520501" y="1647850"/>
            <a:ext cx="3013273" cy="1619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0" name="그룹 129"/>
          <p:cNvGrpSpPr/>
          <p:nvPr/>
        </p:nvGrpSpPr>
        <p:grpSpPr>
          <a:xfrm>
            <a:off x="1081709" y="1844824"/>
            <a:ext cx="1978124" cy="917054"/>
            <a:chOff x="1081709" y="1844824"/>
            <a:chExt cx="1978124" cy="917054"/>
          </a:xfrm>
        </p:grpSpPr>
        <p:sp>
          <p:nvSpPr>
            <p:cNvPr id="128" name="오른쪽 화살표 127"/>
            <p:cNvSpPr/>
            <p:nvPr/>
          </p:nvSpPr>
          <p:spPr bwMode="auto">
            <a:xfrm rot="5400000">
              <a:off x="2339752" y="2060848"/>
              <a:ext cx="720080" cy="288032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40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1081709" y="2579762"/>
              <a:ext cx="1978124" cy="182116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179512" y="4005064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ignoreGravity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속성은 특정 자식 뷰에 대한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gravity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를 무력화함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RelativeLayout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LayoutParams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속성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</a:p>
          <a:p>
            <a:pPr algn="r"/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부모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뷰그룹과의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관계 배치 속성들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 </a:t>
            </a:r>
            <a:endParaRPr lang="ko-KR" altLang="en-US" baseline="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951316"/>
            <a:ext cx="2016224" cy="298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모서리가 둥근 직사각형 30"/>
          <p:cNvSpPr/>
          <p:nvPr/>
        </p:nvSpPr>
        <p:spPr>
          <a:xfrm>
            <a:off x="179512" y="1844824"/>
            <a:ext cx="2016224" cy="2088232"/>
          </a:xfrm>
          <a:prstGeom prst="roundRect">
            <a:avLst>
              <a:gd name="adj" fmla="val 8636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" name="그룹 104"/>
          <p:cNvGrpSpPr/>
          <p:nvPr/>
        </p:nvGrpSpPr>
        <p:grpSpPr>
          <a:xfrm>
            <a:off x="2980377" y="4149080"/>
            <a:ext cx="5548604" cy="2224256"/>
            <a:chOff x="2411760" y="4149080"/>
            <a:chExt cx="5548604" cy="2224256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2411760" y="4149080"/>
              <a:ext cx="5548604" cy="2224256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508482" y="4458640"/>
              <a:ext cx="158594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80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layout_centerHorizontal</a:t>
              </a:r>
            </a:p>
            <a:p>
              <a:pPr algn="ctr">
                <a:defRPr/>
              </a:pPr>
              <a:r>
                <a:rPr lang="en-US" altLang="ko-KR" sz="80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layout_alignParentTop</a:t>
              </a:r>
              <a:endParaRPr lang="ko-KR" altLang="en-US" sz="8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415952" y="4454031"/>
              <a:ext cx="13382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80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layout_alignParentLeft</a:t>
              </a:r>
            </a:p>
            <a:p>
              <a:pPr>
                <a:defRPr/>
              </a:pPr>
              <a:r>
                <a:rPr lang="en-US" altLang="ko-KR" sz="80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layout_alignParentTop</a:t>
              </a:r>
              <a:endParaRPr lang="ko-KR" altLang="en-US" sz="8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544966" y="4458640"/>
              <a:ext cx="14103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altLang="ko-KR" sz="80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layout_alignParentTop</a:t>
              </a:r>
            </a:p>
            <a:p>
              <a:pPr algn="r">
                <a:defRPr/>
              </a:pPr>
              <a:r>
                <a:rPr lang="en-US" altLang="ko-KR" sz="80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layout_alignParentRight</a:t>
              </a:r>
              <a:endParaRPr lang="ko-KR" altLang="en-US" sz="8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427479" y="4863609"/>
              <a:ext cx="167643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80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layout_centerInParent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415952" y="5311287"/>
              <a:ext cx="12668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80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layout_centerVertical</a:t>
              </a:r>
            </a:p>
            <a:p>
              <a:pPr>
                <a:defRPr/>
              </a:pPr>
              <a:r>
                <a:rPr lang="en-US" altLang="ko-KR" sz="80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layout_alignParentLeft</a:t>
              </a:r>
              <a:endParaRPr lang="ko-KR" altLang="en-US" sz="8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488549" y="5311287"/>
              <a:ext cx="146680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altLang="ko-KR" sz="80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layout_centerVertical    </a:t>
              </a:r>
            </a:p>
            <a:p>
              <a:pPr algn="r">
                <a:defRPr/>
              </a:pPr>
              <a:r>
                <a:rPr lang="en-US" altLang="ko-KR" sz="80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layout_alignParentRight</a:t>
              </a:r>
              <a:endParaRPr lang="ko-KR" altLang="en-US" sz="8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15951" y="5693873"/>
              <a:ext cx="148114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80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layout_alignParentBottom    </a:t>
              </a:r>
            </a:p>
            <a:p>
              <a:pPr>
                <a:defRPr/>
              </a:pPr>
              <a:r>
                <a:rPr lang="en-US" altLang="ko-KR" sz="80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layout_alignParentLeft</a:t>
              </a:r>
              <a:endParaRPr lang="ko-KR" altLang="en-US" sz="8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75713" y="5693873"/>
              <a:ext cx="157963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altLang="ko-KR" sz="80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layout_alignParentBottom    </a:t>
              </a:r>
            </a:p>
            <a:p>
              <a:pPr algn="r">
                <a:defRPr/>
              </a:pPr>
              <a:r>
                <a:rPr lang="en-US" altLang="ko-KR" sz="80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layout_alignParentRight</a:t>
              </a:r>
              <a:endParaRPr lang="ko-KR" altLang="en-US" sz="8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579921" y="5692290"/>
              <a:ext cx="151450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80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layout_alignParentBottom</a:t>
              </a:r>
            </a:p>
            <a:p>
              <a:pPr algn="ctr">
                <a:defRPr/>
              </a:pPr>
              <a:r>
                <a:rPr lang="en-US" altLang="ko-KR" sz="80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layout_centerHorizontal</a:t>
              </a:r>
            </a:p>
          </p:txBody>
        </p:sp>
        <p:cxnSp>
          <p:nvCxnSpPr>
            <p:cNvPr id="75" name="직선 연결선 74"/>
            <p:cNvCxnSpPr/>
            <p:nvPr/>
          </p:nvCxnSpPr>
          <p:spPr>
            <a:xfrm>
              <a:off x="2503475" y="4833539"/>
              <a:ext cx="5386652" cy="149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ysDash"/>
            </a:ln>
            <a:effectLst/>
          </p:spPr>
        </p:cxnSp>
        <p:grpSp>
          <p:nvGrpSpPr>
            <p:cNvPr id="76" name="그룹 75"/>
            <p:cNvGrpSpPr/>
            <p:nvPr/>
          </p:nvGrpSpPr>
          <p:grpSpPr>
            <a:xfrm>
              <a:off x="4327525" y="4211936"/>
              <a:ext cx="1911364" cy="2123296"/>
              <a:chOff x="2019282" y="858026"/>
              <a:chExt cx="1911364" cy="3071834"/>
            </a:xfrm>
          </p:grpSpPr>
          <p:cxnSp>
            <p:nvCxnSpPr>
              <p:cNvPr id="77" name="직선 연결선 76"/>
              <p:cNvCxnSpPr/>
              <p:nvPr/>
            </p:nvCxnSpPr>
            <p:spPr>
              <a:xfrm rot="5400000">
                <a:off x="484159" y="2393149"/>
                <a:ext cx="3071834" cy="1588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ysDash"/>
              </a:ln>
              <a:effectLst/>
            </p:spPr>
          </p:cxnSp>
          <p:cxnSp>
            <p:nvCxnSpPr>
              <p:cNvPr id="78" name="직선 연결선 77"/>
              <p:cNvCxnSpPr/>
              <p:nvPr/>
            </p:nvCxnSpPr>
            <p:spPr>
              <a:xfrm rot="5400000">
                <a:off x="2393935" y="2393149"/>
                <a:ext cx="3071834" cy="1588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ysDash"/>
              </a:ln>
              <a:effectLst/>
            </p:spPr>
          </p:cxnSp>
        </p:grpSp>
        <p:cxnSp>
          <p:nvCxnSpPr>
            <p:cNvPr id="79" name="직선 연결선 78"/>
            <p:cNvCxnSpPr/>
            <p:nvPr/>
          </p:nvCxnSpPr>
          <p:spPr>
            <a:xfrm>
              <a:off x="2503475" y="5649427"/>
              <a:ext cx="5386652" cy="149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ysDash"/>
            </a:ln>
            <a:effectLst/>
          </p:spPr>
        </p:cxnSp>
        <p:sp>
          <p:nvSpPr>
            <p:cNvPr id="80" name="순서도: 대체 처리 79"/>
            <p:cNvSpPr/>
            <p:nvPr/>
          </p:nvSpPr>
          <p:spPr bwMode="auto">
            <a:xfrm>
              <a:off x="2470503" y="4226328"/>
              <a:ext cx="444587" cy="221415"/>
            </a:xfrm>
            <a:prstGeom prst="flowChartAlternateProcess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 anchorCtr="0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View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순서도: 대체 처리 80"/>
            <p:cNvSpPr/>
            <p:nvPr/>
          </p:nvSpPr>
          <p:spPr bwMode="auto">
            <a:xfrm>
              <a:off x="5071417" y="4226328"/>
              <a:ext cx="444587" cy="221415"/>
            </a:xfrm>
            <a:prstGeom prst="flowChartAlternateProcess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 anchorCtr="0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View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순서도: 대체 처리 81"/>
            <p:cNvSpPr/>
            <p:nvPr/>
          </p:nvSpPr>
          <p:spPr bwMode="auto">
            <a:xfrm>
              <a:off x="7450681" y="4226328"/>
              <a:ext cx="444587" cy="221415"/>
            </a:xfrm>
            <a:prstGeom prst="flowChartAlternateProcess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 anchorCtr="0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View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순서도: 대체 처리 82"/>
            <p:cNvSpPr/>
            <p:nvPr/>
          </p:nvSpPr>
          <p:spPr bwMode="auto">
            <a:xfrm>
              <a:off x="2470503" y="5090424"/>
              <a:ext cx="444587" cy="221415"/>
            </a:xfrm>
            <a:prstGeom prst="flowChartAlternateProcess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 anchorCtr="0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View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순서도: 대체 처리 83"/>
            <p:cNvSpPr/>
            <p:nvPr/>
          </p:nvSpPr>
          <p:spPr bwMode="auto">
            <a:xfrm>
              <a:off x="5071417" y="5090424"/>
              <a:ext cx="444587" cy="221415"/>
            </a:xfrm>
            <a:prstGeom prst="flowChartAlternateProcess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 anchorCtr="0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View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 bwMode="auto">
            <a:xfrm>
              <a:off x="7450681" y="5090424"/>
              <a:ext cx="444587" cy="221415"/>
            </a:xfrm>
            <a:prstGeom prst="flowChartAlternateProcess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 anchorCtr="0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View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 bwMode="auto">
            <a:xfrm>
              <a:off x="2470503" y="6064032"/>
              <a:ext cx="444587" cy="221415"/>
            </a:xfrm>
            <a:prstGeom prst="flowChartAlternateProcess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 anchorCtr="0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View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 bwMode="auto">
            <a:xfrm>
              <a:off x="5071417" y="6064032"/>
              <a:ext cx="444587" cy="221415"/>
            </a:xfrm>
            <a:prstGeom prst="flowChartAlternateProcess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 anchorCtr="0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View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 bwMode="auto">
            <a:xfrm>
              <a:off x="7450681" y="6064032"/>
              <a:ext cx="444587" cy="221415"/>
            </a:xfrm>
            <a:prstGeom prst="flowChartAlternateProcess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 anchorCtr="0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View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97" name="표 96"/>
          <p:cNvGraphicFramePr>
            <a:graphicFrameLocks noGrp="1"/>
          </p:cNvGraphicFramePr>
          <p:nvPr/>
        </p:nvGraphicFramePr>
        <p:xfrm>
          <a:off x="2663770" y="980728"/>
          <a:ext cx="5868670" cy="3024338"/>
        </p:xfrm>
        <a:graphic>
          <a:graphicData uri="http://schemas.openxmlformats.org/drawingml/2006/table">
            <a:tbl>
              <a:tblPr/>
              <a:tblGrid>
                <a:gridCol w="1645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26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XML </a:t>
                      </a:r>
                      <a:r>
                        <a:rPr lang="ko-KR" sz="1000" kern="100" dirty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속성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의미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미리 보기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43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x-none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layout_alignParentLeft</a:t>
                      </a:r>
                      <a:endParaRPr lang="ko-KR" sz="1000" kern="10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부모 영역 내 좌측에 배치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endParaRPr lang="ko-KR" sz="1000" kern="10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3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x-none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layout_centerHorizontal</a:t>
                      </a:r>
                      <a:endParaRPr lang="ko-KR" sz="1000" kern="10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부모 영역 내 수평 중앙 배치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endParaRPr lang="ko-KR" sz="1000" kern="10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43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x-none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layout_alignParentRight</a:t>
                      </a:r>
                      <a:endParaRPr lang="ko-KR" sz="1000" kern="10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부모 영역 내 우측에 배치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endParaRPr lang="ko-KR" sz="1000" kern="10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43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x-none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layout_alignParentTop</a:t>
                      </a:r>
                      <a:endParaRPr lang="ko-KR" sz="1000" kern="10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부모 영역 내 상단 배치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endParaRPr lang="ko-KR" sz="1000" kern="100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43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x-none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layout_centerVertical</a:t>
                      </a:r>
                      <a:endParaRPr lang="ko-KR" sz="1000" kern="10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부모 영역 내 수직 중앙 배치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endParaRPr lang="ko-KR" sz="1000" kern="100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43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x-none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layout_alignParentBottom</a:t>
                      </a:r>
                      <a:endParaRPr lang="ko-KR" sz="1000" kern="10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부모 영역 내 하단 배치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endParaRPr lang="ko-KR" sz="1000" kern="100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43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x-none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layout_centerInParent</a:t>
                      </a:r>
                      <a:endParaRPr lang="ko-KR" sz="1000" kern="10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부모 영역 내 정 중앙 배치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endParaRPr lang="ko-KR" sz="1000" kern="100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6094" name="Object 14"/>
          <p:cNvGraphicFramePr>
            <a:graphicFrameLocks noChangeAspect="1"/>
          </p:cNvGraphicFramePr>
          <p:nvPr/>
        </p:nvGraphicFramePr>
        <p:xfrm>
          <a:off x="7116856" y="1235377"/>
          <a:ext cx="1038572" cy="32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9" name="비트맵 이미지" r:id="rId4" imgW="1409897" imgH="438095" progId="Paint.Picture">
                  <p:embed/>
                </p:oleObj>
              </mc:Choice>
              <mc:Fallback>
                <p:oleObj name="비트맵 이미지" r:id="rId4" imgW="1409897" imgH="438095" progId="Paint.Picture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6856" y="1235377"/>
                        <a:ext cx="1038572" cy="32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3" name="Object 13"/>
          <p:cNvGraphicFramePr>
            <a:graphicFrameLocks noChangeAspect="1"/>
          </p:cNvGraphicFramePr>
          <p:nvPr/>
        </p:nvGraphicFramePr>
        <p:xfrm>
          <a:off x="7128267" y="1647851"/>
          <a:ext cx="1008112" cy="308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0" name="비트맵 이미지" r:id="rId6" imgW="1400000" imgH="428798" progId="Paint.Picture">
                  <p:embed/>
                </p:oleObj>
              </mc:Choice>
              <mc:Fallback>
                <p:oleObj name="비트맵 이미지" r:id="rId6" imgW="1400000" imgH="428798" progId="Paint.Picture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8267" y="1647851"/>
                        <a:ext cx="1008112" cy="3086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2" name="Object 12"/>
          <p:cNvGraphicFramePr>
            <a:graphicFrameLocks noChangeAspect="1"/>
          </p:cNvGraphicFramePr>
          <p:nvPr/>
        </p:nvGraphicFramePr>
        <p:xfrm>
          <a:off x="7128266" y="2045990"/>
          <a:ext cx="1008112" cy="306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1" name="비트맵 이미지" r:id="rId8" imgW="1409897" imgH="428798" progId="Paint.Picture">
                  <p:embed/>
                </p:oleObj>
              </mc:Choice>
              <mc:Fallback>
                <p:oleObj name="비트맵 이미지" r:id="rId8" imgW="1409897" imgH="428798" progId="Paint.Picture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8266" y="2045990"/>
                        <a:ext cx="1008112" cy="3065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Object 11"/>
          <p:cNvGraphicFramePr>
            <a:graphicFrameLocks noChangeAspect="1"/>
          </p:cNvGraphicFramePr>
          <p:nvPr/>
        </p:nvGraphicFramePr>
        <p:xfrm>
          <a:off x="7480692" y="2439938"/>
          <a:ext cx="360040" cy="326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2" name="비트맵 이미지" r:id="rId10" imgW="714286" imgH="647619" progId="Paint.Picture">
                  <p:embed/>
                </p:oleObj>
              </mc:Choice>
              <mc:Fallback>
                <p:oleObj name="비트맵 이미지" r:id="rId10" imgW="714286" imgH="647619" progId="Paint.Picture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692" y="2439938"/>
                        <a:ext cx="360040" cy="3264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7488306" y="2833886"/>
          <a:ext cx="360040" cy="330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3" name="비트맵 이미지" r:id="rId12" imgW="704948" imgH="647619" progId="Paint.Picture">
                  <p:embed/>
                </p:oleObj>
              </mc:Choice>
              <mc:Fallback>
                <p:oleObj name="비트맵 이미지" r:id="rId12" imgW="704948" imgH="647619" progId="Paint.Picture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8306" y="2833886"/>
                        <a:ext cx="360040" cy="330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7469256" y="3250975"/>
          <a:ext cx="360040" cy="341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4" name="비트맵 이미지" r:id="rId14" imgW="724001" imgH="685714" progId="Paint.Picture">
                  <p:embed/>
                </p:oleObj>
              </mc:Choice>
              <mc:Fallback>
                <p:oleObj name="비트맵 이미지" r:id="rId14" imgW="724001" imgH="685714" progId="Paint.Picture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9256" y="3250975"/>
                        <a:ext cx="360040" cy="3410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7410965" y="3645024"/>
          <a:ext cx="504056" cy="349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5" name="비트맵 이미지" r:id="rId16" imgW="961905" imgH="666667" progId="Paint.Picture">
                  <p:embed/>
                </p:oleObj>
              </mc:Choice>
              <mc:Fallback>
                <p:oleObj name="비트맵 이미지" r:id="rId16" imgW="961905" imgH="666667" progId="Paint.Picture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0965" y="3645024"/>
                        <a:ext cx="504056" cy="3493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79512" y="4221088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부모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뷰그룹과의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관계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부모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뷰그룹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내의 위치 설정</a:t>
            </a:r>
          </a:p>
        </p:txBody>
      </p:sp>
      <p:pic>
        <p:nvPicPr>
          <p:cNvPr id="46097" name="Picture 17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17613" y="5032226"/>
            <a:ext cx="2664296" cy="1042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9" name="그룹 138"/>
          <p:cNvGrpSpPr/>
          <p:nvPr/>
        </p:nvGrpSpPr>
        <p:grpSpPr>
          <a:xfrm>
            <a:off x="251520" y="5221183"/>
            <a:ext cx="1944216" cy="368057"/>
            <a:chOff x="251520" y="5221183"/>
            <a:chExt cx="1944216" cy="368057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251520" y="5301208"/>
              <a:ext cx="1368152" cy="288032"/>
            </a:xfrm>
            <a:prstGeom prst="roundRect">
              <a:avLst>
                <a:gd name="adj" fmla="val 8636"/>
              </a:avLst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547664" y="5221183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기준뷰</a:t>
              </a:r>
              <a:endParaRPr lang="ko-KR" altLang="en-US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92710" y="764704"/>
            <a:ext cx="7303626" cy="144016"/>
            <a:chOff x="292710" y="457389"/>
            <a:chExt cx="7303626" cy="144016"/>
          </a:xfrm>
        </p:grpSpPr>
        <p:cxnSp>
          <p:nvCxnSpPr>
            <p:cNvPr id="51" name="직선 화살표 연결선 50"/>
            <p:cNvCxnSpPr/>
            <p:nvPr/>
          </p:nvCxnSpPr>
          <p:spPr>
            <a:xfrm>
              <a:off x="395536" y="531262"/>
              <a:ext cx="3096344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화살표 연결선 53"/>
            <p:cNvCxnSpPr/>
            <p:nvPr/>
          </p:nvCxnSpPr>
          <p:spPr>
            <a:xfrm>
              <a:off x="395536" y="531262"/>
              <a:ext cx="72008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RelativeLayout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LayoutParams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속성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</a:p>
          <a:p>
            <a:pPr algn="r"/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자식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간의 관계 배치 속성들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 </a:t>
            </a:r>
            <a:endParaRPr lang="ko-KR" altLang="en-US" baseline="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79512" y="1052736"/>
          <a:ext cx="4320480" cy="5256586"/>
        </p:xfrm>
        <a:graphic>
          <a:graphicData uri="http://schemas.openxmlformats.org/drawingml/2006/table">
            <a:tbl>
              <a:tblPr/>
              <a:tblGrid>
                <a:gridCol w="1061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9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XML </a:t>
                      </a:r>
                      <a:r>
                        <a:rPr lang="ko-KR" sz="900" kern="100" dirty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속성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의미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미리 보기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16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x-none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layout_above</a:t>
                      </a:r>
                      <a:endParaRPr lang="ko-KR" sz="1000" kern="10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x-none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endParaRPr lang="ko-KR" sz="1000" kern="10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x-none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기준 뷰</a:t>
                      </a:r>
                      <a:r>
                        <a:rPr lang="x-none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ID]</a:t>
                      </a:r>
                      <a:endParaRPr lang="ko-KR" sz="1000" kern="10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기준이 되는 </a:t>
                      </a:r>
                      <a:r>
                        <a:rPr lang="ko-KR" sz="1000" kern="100" dirty="0" err="1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뷰</a:t>
                      </a:r>
                      <a:r>
                        <a:rPr lang="ko-KR" sz="10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상단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위에 배치</a:t>
                      </a: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endParaRPr lang="ko-KR" sz="900" kern="10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0960" marR="60960" marT="63782" marB="637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416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x-none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layout_alignTop</a:t>
                      </a:r>
                      <a:endParaRPr lang="ko-KR" sz="1000" kern="10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x-none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endParaRPr lang="ko-KR" sz="1000" kern="10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x-none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기준 뷰</a:t>
                      </a:r>
                      <a:r>
                        <a:rPr lang="x-none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ID]</a:t>
                      </a:r>
                      <a:endParaRPr lang="ko-KR" sz="1000" kern="10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기준이 되는 </a:t>
                      </a:r>
                      <a:r>
                        <a:rPr lang="ko-KR" sz="1000" kern="100" dirty="0" err="1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뷰</a:t>
                      </a:r>
                      <a:r>
                        <a:rPr lang="ko-KR" sz="10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상단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아래쪽에 배치</a:t>
                      </a: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endParaRPr lang="ko-KR" sz="900" kern="100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0960" marR="60960" marT="63782" marB="637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416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x-none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layout_alignBottom</a:t>
                      </a:r>
                      <a:endParaRPr lang="ko-KR" sz="1000" kern="10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x-none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endParaRPr lang="ko-KR" sz="1000" kern="10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x-none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기준 뷰</a:t>
                      </a:r>
                      <a:r>
                        <a:rPr lang="x-none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ID]</a:t>
                      </a:r>
                      <a:endParaRPr lang="ko-KR" sz="1000" kern="10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기준이 되는 </a:t>
                      </a:r>
                      <a:r>
                        <a:rPr lang="ko-KR" sz="1000" kern="100" dirty="0" err="1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뷰</a:t>
                      </a:r>
                      <a:r>
                        <a:rPr lang="ko-KR" sz="10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하단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위쪽에 배치</a:t>
                      </a: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0960" marR="60960" marT="63782" marB="637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416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x-none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layout_below</a:t>
                      </a:r>
                      <a:endParaRPr lang="ko-KR" sz="1000" kern="10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x-none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endParaRPr lang="ko-KR" sz="1000" kern="10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x-none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기준 뷰</a:t>
                      </a:r>
                      <a:r>
                        <a:rPr lang="x-none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ID]</a:t>
                      </a:r>
                      <a:endParaRPr lang="ko-KR" sz="1000" kern="10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기준이 되는 </a:t>
                      </a:r>
                      <a:r>
                        <a:rPr lang="ko-KR" sz="1000" kern="100" dirty="0" err="1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뷰</a:t>
                      </a:r>
                      <a:r>
                        <a:rPr lang="ko-KR" sz="10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하단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아래쪽에 배치</a:t>
                      </a: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endParaRPr lang="ko-KR" sz="900" kern="100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0960" marR="60960" marT="63782" marB="637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416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x-none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layout_toLeftOf</a:t>
                      </a:r>
                      <a:endParaRPr lang="ko-KR" sz="1000" kern="10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x-none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endParaRPr lang="ko-KR" sz="1000" kern="10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x-none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기준 뷰</a:t>
                      </a:r>
                      <a:r>
                        <a:rPr lang="x-none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ID]</a:t>
                      </a:r>
                      <a:endParaRPr lang="ko-KR" sz="1000" kern="10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기준이 되는 </a:t>
                      </a:r>
                      <a:r>
                        <a:rPr lang="ko-KR" sz="1000" kern="100" dirty="0" err="1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뷰</a:t>
                      </a:r>
                      <a:r>
                        <a:rPr lang="ko-KR" sz="10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좌측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왼쪽에 배치</a:t>
                      </a: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endParaRPr lang="ko-KR" sz="900" kern="100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0960" marR="60960" marT="63782" marB="637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2771800" y="1412776"/>
          <a:ext cx="1682456" cy="549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5" name="비트맵 이미지" r:id="rId3" imgW="2333333" imgH="762106" progId="PBrush">
                  <p:embed/>
                </p:oleObj>
              </mc:Choice>
              <mc:Fallback>
                <p:oleObj name="비트맵 이미지" r:id="rId3" imgW="2333333" imgH="762106" progId="PBrush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412776"/>
                        <a:ext cx="1682456" cy="5493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2771799" y="2420888"/>
          <a:ext cx="1659843" cy="6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6" name="비트맵 이미지" r:id="rId5" imgW="2333333" imgH="961905" progId="PBrush">
                  <p:embed/>
                </p:oleObj>
              </mc:Choice>
              <mc:Fallback>
                <p:oleObj name="비트맵 이미지" r:id="rId5" imgW="2333333" imgH="961905" progId="PBrush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99" y="2420888"/>
                        <a:ext cx="1659843" cy="684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2771800" y="3385567"/>
          <a:ext cx="1676510" cy="69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7" name="비트맵 이미지" r:id="rId7" imgW="2333333" imgH="961905" progId="PBrush">
                  <p:embed/>
                </p:oleObj>
              </mc:Choice>
              <mc:Fallback>
                <p:oleObj name="비트맵 이미지" r:id="rId7" imgW="2333333" imgH="961905" progId="PBrush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385567"/>
                        <a:ext cx="1676510" cy="6911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2771799" y="4393679"/>
          <a:ext cx="1688459" cy="551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8" name="비트맵 이미지" r:id="rId9" imgW="2333333" imgH="762106" progId="PBrush">
                  <p:embed/>
                </p:oleObj>
              </mc:Choice>
              <mc:Fallback>
                <p:oleObj name="비트맵 이미지" r:id="rId9" imgW="2333333" imgH="762106" progId="PBrush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99" y="4393679"/>
                        <a:ext cx="1688459" cy="5513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7164287" y="1412776"/>
          <a:ext cx="1760637" cy="833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9" name="비트맵 이미지" r:id="rId11" imgW="2333333" imgH="1104762" progId="PBrush">
                  <p:embed/>
                </p:oleObj>
              </mc:Choice>
              <mc:Fallback>
                <p:oleObj name="비트맵 이미지" r:id="rId11" imgW="2333333" imgH="1104762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7" y="1412776"/>
                        <a:ext cx="1760637" cy="8336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7164289" y="2593479"/>
          <a:ext cx="1770162" cy="838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0" name="비트맵 이미지" r:id="rId13" imgW="2333333" imgH="1104762" progId="PBrush">
                  <p:embed/>
                </p:oleObj>
              </mc:Choice>
              <mc:Fallback>
                <p:oleObj name="비트맵 이미지" r:id="rId13" imgW="2333333" imgH="1104762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9" y="2593479"/>
                        <a:ext cx="1770162" cy="8381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7164288" y="3789040"/>
          <a:ext cx="1760637" cy="833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1" name="비트맵 이미지" r:id="rId15" imgW="2333333" imgH="1104762" progId="PBrush">
                  <p:embed/>
                </p:oleObj>
              </mc:Choice>
              <mc:Fallback>
                <p:oleObj name="비트맵 이미지" r:id="rId15" imgW="2333333" imgH="1104762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3789040"/>
                        <a:ext cx="1760637" cy="8336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7" name="Object 1"/>
          <p:cNvGraphicFramePr>
            <a:graphicFrameLocks noChangeAspect="1"/>
          </p:cNvGraphicFramePr>
          <p:nvPr/>
        </p:nvGraphicFramePr>
        <p:xfrm>
          <a:off x="7164289" y="4979268"/>
          <a:ext cx="1770162" cy="838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2" name="비트맵 이미지" r:id="rId17" imgW="2333333" imgH="1104762" progId="PBrush">
                  <p:embed/>
                </p:oleObj>
              </mc:Choice>
              <mc:Fallback>
                <p:oleObj name="비트맵 이미지" r:id="rId17" imgW="2333333" imgH="1104762" progId="PBrush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9" y="4979268"/>
                        <a:ext cx="1770162" cy="8381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4644008" y="1340768"/>
          <a:ext cx="4344143" cy="4968552"/>
        </p:xfrm>
        <a:graphic>
          <a:graphicData uri="http://schemas.openxmlformats.org/drawingml/2006/table">
            <a:tbl>
              <a:tblPr/>
              <a:tblGrid>
                <a:gridCol w="880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4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731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x-none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layout_alignLeft</a:t>
                      </a:r>
                      <a:endParaRPr lang="ko-KR" sz="1000" kern="10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x-none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endParaRPr lang="ko-KR" sz="1000" kern="10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x-none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기준 뷰</a:t>
                      </a:r>
                      <a:r>
                        <a:rPr lang="x-none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ID]</a:t>
                      </a:r>
                      <a:endParaRPr lang="ko-KR" sz="1000" kern="10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기준이 되는 </a:t>
                      </a:r>
                      <a:r>
                        <a:rPr lang="ko-KR" sz="1000" kern="100" dirty="0" err="1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뷰</a:t>
                      </a:r>
                      <a:r>
                        <a:rPr lang="ko-KR" sz="10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좌측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오른쪽에 배치</a:t>
                      </a: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endParaRPr lang="ko-KR" sz="900" kern="100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0960" marR="60960" marT="63782" marB="637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731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x-none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layout_toRightOf</a:t>
                      </a:r>
                      <a:endParaRPr lang="ko-KR" sz="1000" kern="10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x-none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endParaRPr lang="ko-KR" sz="1000" kern="10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x-none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기준 뷰</a:t>
                      </a:r>
                      <a:r>
                        <a:rPr lang="x-none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ID]</a:t>
                      </a:r>
                      <a:endParaRPr lang="ko-KR" sz="1000" kern="10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기준이 되는 </a:t>
                      </a:r>
                      <a:r>
                        <a:rPr lang="ko-KR" sz="1000" kern="100" dirty="0" err="1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뷰</a:t>
                      </a:r>
                      <a:r>
                        <a:rPr lang="ko-KR" sz="10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우측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오른쪽배치</a:t>
                      </a: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endParaRPr lang="ko-KR" sz="900" kern="100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0960" marR="60960" marT="63782" marB="637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731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x-none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layout_alignRight</a:t>
                      </a:r>
                      <a:endParaRPr lang="ko-KR" sz="1000" kern="10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x-none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endParaRPr lang="ko-KR" sz="1000" kern="10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x-none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기준 뷰</a:t>
                      </a:r>
                      <a:r>
                        <a:rPr lang="x-none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ID]</a:t>
                      </a:r>
                      <a:endParaRPr lang="ko-KR" sz="1000" kern="10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기준이 되는 </a:t>
                      </a:r>
                      <a:r>
                        <a:rPr lang="ko-KR" sz="1000" kern="100" dirty="0" err="1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뷰</a:t>
                      </a:r>
                      <a:r>
                        <a:rPr lang="ko-KR" sz="10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우측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왼쪽에 배치</a:t>
                      </a: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endParaRPr lang="ko-KR" sz="900" kern="100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0960" marR="60960" marT="63782" marB="637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659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x-none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layout_alignBaseline</a:t>
                      </a:r>
                      <a:endParaRPr lang="ko-KR" sz="1000" kern="10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x-none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endParaRPr lang="ko-KR" sz="1000" kern="10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x-none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기준 뷰</a:t>
                      </a:r>
                      <a:r>
                        <a:rPr lang="x-none" sz="100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ID]</a:t>
                      </a:r>
                      <a:endParaRPr lang="ko-KR" sz="1000" kern="10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기준이 되는 </a:t>
                      </a:r>
                      <a:r>
                        <a:rPr lang="ko-KR" sz="1000" kern="100" dirty="0" err="1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뷰에</a:t>
                      </a:r>
                      <a:r>
                        <a:rPr lang="ko-KR" sz="10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텍스트가 존재하는 경우 배치될 </a:t>
                      </a:r>
                      <a:r>
                        <a:rPr lang="ko-KR" sz="1000" kern="100" dirty="0" err="1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뷰의</a:t>
                      </a:r>
                      <a:r>
                        <a:rPr lang="ko-KR" sz="10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텍스트와 기준선을 맞춘다</a:t>
                      </a:r>
                      <a:r>
                        <a:rPr lang="en-US" sz="10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00" kern="100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0960" marR="609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endParaRPr lang="ko-KR" sz="900" kern="100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0960" marR="60960" marT="63782" marB="637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2771800" y="5373216"/>
          <a:ext cx="1656184" cy="78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3" name="비트맵 이미지" r:id="rId19" imgW="2333333" imgH="1104762" progId="PBrush">
                  <p:embed/>
                </p:oleObj>
              </mc:Choice>
              <mc:Fallback>
                <p:oleObj name="비트맵 이미지" r:id="rId19" imgW="2333333" imgH="1104762" progId="PBrush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5373216"/>
                        <a:ext cx="1656184" cy="78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292710" y="764704"/>
            <a:ext cx="7303626" cy="144016"/>
            <a:chOff x="292710" y="457389"/>
            <a:chExt cx="7303626" cy="144016"/>
          </a:xfrm>
        </p:grpSpPr>
        <p:cxnSp>
          <p:nvCxnSpPr>
            <p:cNvPr id="22" name="직선 화살표 연결선 21"/>
            <p:cNvCxnSpPr/>
            <p:nvPr/>
          </p:nvCxnSpPr>
          <p:spPr>
            <a:xfrm>
              <a:off x="395536" y="531262"/>
              <a:ext cx="3096344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395536" y="531262"/>
              <a:ext cx="72008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RelativeLayout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LayoutParams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속성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</a:p>
          <a:p>
            <a:pPr algn="r"/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자식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간의 관계 배치 속성들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 </a:t>
            </a:r>
            <a:endParaRPr lang="ko-KR" altLang="en-US" baseline="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251520" y="1124744"/>
            <a:ext cx="8597588" cy="3960440"/>
          </a:xfrm>
          <a:prstGeom prst="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85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 bwMode="auto">
          <a:xfrm>
            <a:off x="2525736" y="1856685"/>
            <a:ext cx="4094614" cy="2551469"/>
          </a:xfrm>
          <a:prstGeom prst="flowChartAlternateProcess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21"/>
          <p:cNvSpPr>
            <a:spLocks noChangeArrowheads="1"/>
          </p:cNvSpPr>
          <p:nvPr/>
        </p:nvSpPr>
        <p:spPr bwMode="auto">
          <a:xfrm>
            <a:off x="1750147" y="2326783"/>
            <a:ext cx="57186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기준 뷰</a:t>
            </a:r>
          </a:p>
        </p:txBody>
      </p:sp>
      <p:sp>
        <p:nvSpPr>
          <p:cNvPr id="86" name="TextBox 15"/>
          <p:cNvSpPr txBox="1">
            <a:spLocks noChangeArrowheads="1"/>
          </p:cNvSpPr>
          <p:nvPr/>
        </p:nvSpPr>
        <p:spPr bwMode="auto">
          <a:xfrm>
            <a:off x="1848745" y="3034309"/>
            <a:ext cx="5620011" cy="55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텍스트 내용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8" name="직선 연결선 55"/>
          <p:cNvCxnSpPr>
            <a:cxnSpLocks noChangeShapeType="1"/>
          </p:cNvCxnSpPr>
          <p:nvPr/>
        </p:nvCxnSpPr>
        <p:spPr bwMode="auto">
          <a:xfrm rot="16200000" flipH="1">
            <a:off x="594480" y="3093153"/>
            <a:ext cx="3712228" cy="5750"/>
          </a:xfrm>
          <a:prstGeom prst="line">
            <a:avLst/>
          </a:prstGeom>
          <a:noFill/>
          <a:ln w="19050" algn="ctr">
            <a:solidFill>
              <a:sysClr val="window" lastClr="FFFFFF"/>
            </a:solidFill>
            <a:prstDash val="sysDash"/>
            <a:round/>
            <a:headEnd/>
            <a:tailEnd/>
          </a:ln>
        </p:spPr>
      </p:cxnSp>
      <p:cxnSp>
        <p:nvCxnSpPr>
          <p:cNvPr id="89" name="직선 연결선 56"/>
          <p:cNvCxnSpPr>
            <a:cxnSpLocks noChangeShapeType="1"/>
          </p:cNvCxnSpPr>
          <p:nvPr/>
        </p:nvCxnSpPr>
        <p:spPr bwMode="auto">
          <a:xfrm rot="5400000">
            <a:off x="4809618" y="3117003"/>
            <a:ext cx="3720185" cy="5751"/>
          </a:xfrm>
          <a:prstGeom prst="line">
            <a:avLst/>
          </a:prstGeom>
          <a:noFill/>
          <a:ln w="19050" algn="ctr">
            <a:solidFill>
              <a:sysClr val="window" lastClr="FFFFFF"/>
            </a:solidFill>
            <a:prstDash val="sysDash"/>
            <a:round/>
            <a:headEnd/>
            <a:tailEnd/>
          </a:ln>
        </p:spPr>
      </p:cxnSp>
      <p:sp>
        <p:nvSpPr>
          <p:cNvPr id="91" name="순서도: 대체 처리 90"/>
          <p:cNvSpPr/>
          <p:nvPr/>
        </p:nvSpPr>
        <p:spPr bwMode="auto">
          <a:xfrm>
            <a:off x="1115616" y="1412776"/>
            <a:ext cx="1291842" cy="335692"/>
          </a:xfrm>
          <a:prstGeom prst="flowChartAlternateProcess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71600" y="1405261"/>
            <a:ext cx="1423480" cy="343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layout_above=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기준뷰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layout_toLeftOf=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기준뷰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 bwMode="auto">
          <a:xfrm>
            <a:off x="2491239" y="1412776"/>
            <a:ext cx="1288673" cy="348838"/>
          </a:xfrm>
          <a:prstGeom prst="flowChartAlternateProcess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468858" y="1407443"/>
            <a:ext cx="13711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layout_above=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기준뷰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layout_alignLeft=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기준뷰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순서도: 대체 처리 96"/>
          <p:cNvSpPr/>
          <p:nvPr/>
        </p:nvSpPr>
        <p:spPr bwMode="auto">
          <a:xfrm>
            <a:off x="5220072" y="1412776"/>
            <a:ext cx="1418229" cy="348838"/>
          </a:xfrm>
          <a:prstGeom prst="flowChartAlternateProcess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609451" y="1415212"/>
            <a:ext cx="20113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layout_above=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기준뷰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layout_alignRight=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기준뷰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순서도: 대체 처리 99"/>
          <p:cNvSpPr/>
          <p:nvPr/>
        </p:nvSpPr>
        <p:spPr bwMode="auto">
          <a:xfrm>
            <a:off x="6739104" y="1412776"/>
            <a:ext cx="1361287" cy="348838"/>
          </a:xfrm>
          <a:prstGeom prst="flowChartAlternateProcess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734848" y="1434262"/>
            <a:ext cx="13655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layout_above=</a:t>
            </a:r>
            <a:r>
              <a:rPr kumimoji="0" lang="ko-KR" altLang="en-US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기준뷰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layout_toRightOf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=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기준뷰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순서도: 대체 처리 102"/>
          <p:cNvSpPr/>
          <p:nvPr/>
        </p:nvSpPr>
        <p:spPr bwMode="auto">
          <a:xfrm>
            <a:off x="1115616" y="1831495"/>
            <a:ext cx="1298415" cy="373369"/>
          </a:xfrm>
          <a:prstGeom prst="flowChartAlternateProcess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43609" y="1831494"/>
            <a:ext cx="1352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layout_alignTop=</a:t>
            </a:r>
            <a:r>
              <a:rPr kumimoji="0" lang="ko-KR" altLang="en-US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기준뷰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layout_toLeftOf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=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기준뷰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순서도: 대체 처리 105"/>
          <p:cNvSpPr/>
          <p:nvPr/>
        </p:nvSpPr>
        <p:spPr bwMode="auto">
          <a:xfrm>
            <a:off x="6739105" y="1829069"/>
            <a:ext cx="1361288" cy="375796"/>
          </a:xfrm>
          <a:prstGeom prst="flowChartAlternateProcess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706273" y="1829067"/>
            <a:ext cx="13941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layout_alignTop=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기준뷰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layout_toRightOf=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기준뷰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순서도: 대체 처리 108"/>
          <p:cNvSpPr/>
          <p:nvPr/>
        </p:nvSpPr>
        <p:spPr bwMode="auto">
          <a:xfrm>
            <a:off x="899592" y="4077072"/>
            <a:ext cx="1514439" cy="333508"/>
          </a:xfrm>
          <a:prstGeom prst="flowChartAlternateProcess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99591" y="4063355"/>
            <a:ext cx="14969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layout_alignBottom=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기준뷰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layout_toLeftOf =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기준뷰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순서도: 대체 처리 111"/>
          <p:cNvSpPr/>
          <p:nvPr/>
        </p:nvSpPr>
        <p:spPr bwMode="auto">
          <a:xfrm>
            <a:off x="6739105" y="4077072"/>
            <a:ext cx="1433296" cy="333508"/>
          </a:xfrm>
          <a:prstGeom prst="flowChartAlternateProcess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706273" y="4064650"/>
            <a:ext cx="20113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layout_alignBottom=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기준뷰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layout_toRightOf=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기준뷰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순서도: 대체 처리 114"/>
          <p:cNvSpPr/>
          <p:nvPr/>
        </p:nvSpPr>
        <p:spPr bwMode="auto">
          <a:xfrm>
            <a:off x="1043608" y="4493605"/>
            <a:ext cx="1370423" cy="375555"/>
          </a:xfrm>
          <a:prstGeom prst="flowChartAlternateProcess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115615" y="4493604"/>
            <a:ext cx="12809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layout_below=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기준뷰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layout_toLeftOf=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기준뷰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순서도: 대체 처리 117"/>
          <p:cNvSpPr/>
          <p:nvPr/>
        </p:nvSpPr>
        <p:spPr bwMode="auto">
          <a:xfrm>
            <a:off x="2514835" y="4493605"/>
            <a:ext cx="1265077" cy="375555"/>
          </a:xfrm>
          <a:prstGeom prst="flowChartAlternateProcess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482004" y="4493604"/>
            <a:ext cx="20113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layout_below=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기준뷰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layout_alignLeft=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기준뷰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순서도: 대체 처리 120"/>
          <p:cNvSpPr/>
          <p:nvPr/>
        </p:nvSpPr>
        <p:spPr bwMode="auto">
          <a:xfrm>
            <a:off x="5220072" y="4493605"/>
            <a:ext cx="1431375" cy="375555"/>
          </a:xfrm>
          <a:prstGeom prst="flowChartAlternateProcess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622597" y="4493604"/>
            <a:ext cx="20113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layout_below=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기준뷰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layout_alignRight=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기준뷰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순서도: 대체 처리 123"/>
          <p:cNvSpPr/>
          <p:nvPr/>
        </p:nvSpPr>
        <p:spPr bwMode="auto">
          <a:xfrm>
            <a:off x="6725959" y="4493605"/>
            <a:ext cx="1374434" cy="375555"/>
          </a:xfrm>
          <a:prstGeom prst="flowChartAlternateProcess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693127" y="4493604"/>
            <a:ext cx="20113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layout_below=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기준뷰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layout_toRightOf=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기준뷰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7" name="그룹 56"/>
          <p:cNvGrpSpPr/>
          <p:nvPr/>
        </p:nvGrpSpPr>
        <p:grpSpPr>
          <a:xfrm>
            <a:off x="304099" y="2837183"/>
            <a:ext cx="2103359" cy="663826"/>
            <a:chOff x="1706622" y="1989361"/>
            <a:chExt cx="1714040" cy="685804"/>
          </a:xfrm>
        </p:grpSpPr>
        <p:sp>
          <p:nvSpPr>
            <p:cNvPr id="129" name="순서도: 대체 처리 128"/>
            <p:cNvSpPr/>
            <p:nvPr/>
          </p:nvSpPr>
          <p:spPr bwMode="auto">
            <a:xfrm>
              <a:off x="1733374" y="2032224"/>
              <a:ext cx="1687287" cy="642941"/>
            </a:xfrm>
            <a:prstGeom prst="flowChartAlternateProcess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706622" y="1989361"/>
              <a:ext cx="17140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layout_alignBaseline=</a:t>
              </a: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기준뷰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layout_toLeftOf=</a:t>
              </a: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기준뷰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8" name="직사각형 127"/>
          <p:cNvSpPr/>
          <p:nvPr/>
        </p:nvSpPr>
        <p:spPr>
          <a:xfrm>
            <a:off x="661093" y="3165838"/>
            <a:ext cx="1392053" cy="382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기준 텍스트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2" name="그룹 56"/>
          <p:cNvGrpSpPr/>
          <p:nvPr/>
        </p:nvGrpSpPr>
        <p:grpSpPr>
          <a:xfrm>
            <a:off x="6699700" y="2837179"/>
            <a:ext cx="2103359" cy="663829"/>
            <a:chOff x="1706622" y="1989361"/>
            <a:chExt cx="1714040" cy="480976"/>
          </a:xfrm>
        </p:grpSpPr>
        <p:sp>
          <p:nvSpPr>
            <p:cNvPr id="134" name="순서도: 대체 처리 133"/>
            <p:cNvSpPr/>
            <p:nvPr/>
          </p:nvSpPr>
          <p:spPr bwMode="auto">
            <a:xfrm>
              <a:off x="1733374" y="2032225"/>
              <a:ext cx="1687287" cy="438112"/>
            </a:xfrm>
            <a:prstGeom prst="flowChartAlternateProcess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706622" y="1989361"/>
              <a:ext cx="17140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layout_alignBaseline=</a:t>
              </a: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기준뷰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layout_toRightOf=</a:t>
              </a: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기준뷰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3" name="직사각형 132"/>
          <p:cNvSpPr/>
          <p:nvPr/>
        </p:nvSpPr>
        <p:spPr>
          <a:xfrm>
            <a:off x="7056694" y="3165836"/>
            <a:ext cx="1392053" cy="382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기준 텍스트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7" name="직선 연결선 136"/>
          <p:cNvCxnSpPr/>
          <p:nvPr/>
        </p:nvCxnSpPr>
        <p:spPr>
          <a:xfrm>
            <a:off x="369794" y="4441019"/>
            <a:ext cx="8380718" cy="2192"/>
          </a:xfrm>
          <a:prstGeom prst="line">
            <a:avLst/>
          </a:prstGeom>
          <a:noFill/>
          <a:ln w="19050" cap="flat" cmpd="sng" algn="ctr">
            <a:solidFill>
              <a:sysClr val="window" lastClr="FFFFFF"/>
            </a:solidFill>
            <a:prstDash val="sysDash"/>
          </a:ln>
          <a:effectLst/>
        </p:spPr>
      </p:cxnSp>
      <p:cxnSp>
        <p:nvCxnSpPr>
          <p:cNvPr id="138" name="직선 연결선 137"/>
          <p:cNvCxnSpPr/>
          <p:nvPr/>
        </p:nvCxnSpPr>
        <p:spPr>
          <a:xfrm>
            <a:off x="369794" y="1778909"/>
            <a:ext cx="8380718" cy="2192"/>
          </a:xfrm>
          <a:prstGeom prst="line">
            <a:avLst/>
          </a:prstGeom>
          <a:noFill/>
          <a:ln w="19050" cap="flat" cmpd="sng" algn="ctr">
            <a:solidFill>
              <a:sysClr val="window" lastClr="FFFFFF"/>
            </a:solidFill>
            <a:prstDash val="sysDash"/>
          </a:ln>
          <a:effectLst/>
        </p:spPr>
      </p:cxnSp>
      <p:cxnSp>
        <p:nvCxnSpPr>
          <p:cNvPr id="139" name="직선 연결선 138"/>
          <p:cNvCxnSpPr/>
          <p:nvPr/>
        </p:nvCxnSpPr>
        <p:spPr>
          <a:xfrm>
            <a:off x="369794" y="3423667"/>
            <a:ext cx="8380718" cy="2192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ysDash"/>
          </a:ln>
          <a:effectLst/>
        </p:spPr>
      </p:cxnSp>
      <p:graphicFrame>
        <p:nvGraphicFramePr>
          <p:cNvPr id="145" name="표 144"/>
          <p:cNvGraphicFramePr>
            <a:graphicFrameLocks noGrp="1"/>
          </p:cNvGraphicFramePr>
          <p:nvPr/>
        </p:nvGraphicFramePr>
        <p:xfrm>
          <a:off x="179512" y="1055787"/>
          <a:ext cx="8712968" cy="4613980"/>
        </p:xfrm>
        <a:graphic>
          <a:graphicData uri="http://schemas.openxmlformats.org/drawingml/2006/table">
            <a:tbl>
              <a:tblPr/>
              <a:tblGrid>
                <a:gridCol w="8712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2488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res/layout/relativelayout_layout_views_relation.xml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000" kern="0" dirty="0">
                        <a:solidFill>
                          <a:srgbClr val="00808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RelativeLayout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xmlns:android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"http://schemas.android.com/apk/res/android"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match_parent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"300dp"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1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android:id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"@+id/</a:t>
                      </a:r>
                      <a:r>
                        <a:rPr lang="en-US" sz="11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baseView</a:t>
                      </a:r>
                      <a:r>
                        <a:rPr lang="en-US" sz="11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"200dp"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"200dp"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1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android:layout_centerInParent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"true"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BaseView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"50dp"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1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android:layout_above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"@id/</a:t>
                      </a:r>
                      <a:r>
                        <a:rPr lang="en-US" sz="11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baseView</a:t>
                      </a:r>
                      <a:r>
                        <a:rPr lang="en-US" sz="11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1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android:layout_toLeftOf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"@id/</a:t>
                      </a:r>
                      <a:r>
                        <a:rPr lang="en-US" sz="11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baseView</a:t>
                      </a:r>
                      <a:r>
                        <a:rPr lang="en-US" sz="11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"1"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"50dp"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1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android:layout_above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"@id/</a:t>
                      </a:r>
                      <a:r>
                        <a:rPr lang="en-US" sz="11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baseView</a:t>
                      </a:r>
                      <a:r>
                        <a:rPr lang="en-US" sz="11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1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android:layout_alignLeft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"@id/</a:t>
                      </a:r>
                      <a:r>
                        <a:rPr lang="en-US" sz="11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baseView</a:t>
                      </a:r>
                      <a:r>
                        <a:rPr lang="en-US" sz="11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"2"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"50dp"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1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android:layout_above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"@id/</a:t>
                      </a:r>
                      <a:r>
                        <a:rPr lang="en-US" sz="11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baseView</a:t>
                      </a:r>
                      <a:r>
                        <a:rPr lang="en-US" sz="11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1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android:layout_alignRight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"@id/</a:t>
                      </a:r>
                      <a:r>
                        <a:rPr lang="en-US" sz="11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baseView</a:t>
                      </a:r>
                      <a:r>
                        <a:rPr lang="en-US" sz="11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"3"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8610" marR="28610" marT="28610" marB="2861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1925429"/>
            <a:ext cx="3312368" cy="363942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grpSp>
        <p:nvGrpSpPr>
          <p:cNvPr id="52" name="그룹 51"/>
          <p:cNvGrpSpPr/>
          <p:nvPr/>
        </p:nvGrpSpPr>
        <p:grpSpPr>
          <a:xfrm>
            <a:off x="292710" y="764704"/>
            <a:ext cx="7303626" cy="144016"/>
            <a:chOff x="292710" y="457389"/>
            <a:chExt cx="7303626" cy="144016"/>
          </a:xfrm>
        </p:grpSpPr>
        <p:cxnSp>
          <p:nvCxnSpPr>
            <p:cNvPr id="53" name="직선 화살표 연결선 52"/>
            <p:cNvCxnSpPr/>
            <p:nvPr/>
          </p:nvCxnSpPr>
          <p:spPr>
            <a:xfrm>
              <a:off x="395536" y="531262"/>
              <a:ext cx="3096344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화살표 연결선 55"/>
            <p:cNvCxnSpPr/>
            <p:nvPr/>
          </p:nvCxnSpPr>
          <p:spPr>
            <a:xfrm>
              <a:off x="395536" y="531262"/>
              <a:ext cx="72008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467544" y="404664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레이아웃의 유연성 속성은 기억해주세요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3" name="Picture 2" descr="C:\Users\pmystory\Desktop\sign-41225_1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002" y="404664"/>
            <a:ext cx="492646" cy="492646"/>
          </a:xfrm>
          <a:prstGeom prst="rect">
            <a:avLst/>
          </a:prstGeom>
          <a:noFill/>
        </p:spPr>
      </p:pic>
      <p:grpSp>
        <p:nvGrpSpPr>
          <p:cNvPr id="266" name="그룹 265"/>
          <p:cNvGrpSpPr/>
          <p:nvPr/>
        </p:nvGrpSpPr>
        <p:grpSpPr>
          <a:xfrm>
            <a:off x="5692818" y="1662232"/>
            <a:ext cx="1591586" cy="1085453"/>
            <a:chOff x="4214518" y="1340198"/>
            <a:chExt cx="1591586" cy="1085453"/>
          </a:xfrm>
        </p:grpSpPr>
        <p:sp>
          <p:nvSpPr>
            <p:cNvPr id="196" name="직사각형 195"/>
            <p:cNvSpPr/>
            <p:nvPr/>
          </p:nvSpPr>
          <p:spPr bwMode="auto">
            <a:xfrm>
              <a:off x="4214518" y="1340198"/>
              <a:ext cx="1591586" cy="1080120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4605046" y="1349723"/>
              <a:ext cx="895356" cy="104963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8" name="빗면 197"/>
            <p:cNvSpPr/>
            <p:nvPr/>
          </p:nvSpPr>
          <p:spPr>
            <a:xfrm>
              <a:off x="4605046" y="1474106"/>
              <a:ext cx="884536" cy="379090"/>
            </a:xfrm>
            <a:prstGeom prst="bevel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기준</a:t>
              </a:r>
            </a:p>
          </p:txBody>
        </p:sp>
        <p:cxnSp>
          <p:nvCxnSpPr>
            <p:cNvPr id="199" name="직선 연결선 198"/>
            <p:cNvCxnSpPr/>
            <p:nvPr/>
          </p:nvCxnSpPr>
          <p:spPr>
            <a:xfrm rot="16200000" flipH="1">
              <a:off x="4050698" y="1885591"/>
              <a:ext cx="1080120" cy="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ysDash"/>
            </a:ln>
            <a:effectLst/>
          </p:spPr>
        </p:cxnSp>
        <p:cxnSp>
          <p:nvCxnSpPr>
            <p:cNvPr id="200" name="직선 연결선 199"/>
            <p:cNvCxnSpPr/>
            <p:nvPr/>
          </p:nvCxnSpPr>
          <p:spPr>
            <a:xfrm rot="16200000" flipH="1">
              <a:off x="4960342" y="1885591"/>
              <a:ext cx="1080120" cy="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ysDash"/>
            </a:ln>
            <a:effectLst/>
          </p:spPr>
        </p:cxnSp>
        <p:sp>
          <p:nvSpPr>
            <p:cNvPr id="201" name="빗면 200"/>
            <p:cNvSpPr/>
            <p:nvPr/>
          </p:nvSpPr>
          <p:spPr>
            <a:xfrm>
              <a:off x="4609808" y="1915680"/>
              <a:ext cx="866776" cy="215100"/>
            </a:xfrm>
            <a:prstGeom prst="bevel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배치</a:t>
              </a:r>
            </a:p>
          </p:txBody>
        </p:sp>
        <p:sp>
          <p:nvSpPr>
            <p:cNvPr id="202" name="왼쪽/오른쪽 화살표 201"/>
            <p:cNvSpPr/>
            <p:nvPr/>
          </p:nvSpPr>
          <p:spPr bwMode="auto">
            <a:xfrm>
              <a:off x="4600283" y="2202205"/>
              <a:ext cx="904876" cy="138125"/>
            </a:xfrm>
            <a:prstGeom prst="leftRightArrow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1801828" y="1662232"/>
            <a:ext cx="3861320" cy="1310827"/>
            <a:chOff x="323528" y="1340198"/>
            <a:chExt cx="3861320" cy="1310827"/>
          </a:xfrm>
        </p:grpSpPr>
        <p:sp>
          <p:nvSpPr>
            <p:cNvPr id="180" name="직사각형 179"/>
            <p:cNvSpPr/>
            <p:nvPr/>
          </p:nvSpPr>
          <p:spPr bwMode="auto">
            <a:xfrm>
              <a:off x="336916" y="1340198"/>
              <a:ext cx="1591586" cy="1080120"/>
            </a:xfrm>
            <a:prstGeom prst="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317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81" name="그룹 134"/>
            <p:cNvGrpSpPr/>
            <p:nvPr/>
          </p:nvGrpSpPr>
          <p:grpSpPr>
            <a:xfrm>
              <a:off x="356866" y="1387823"/>
              <a:ext cx="489198" cy="216024"/>
              <a:chOff x="2287935" y="927770"/>
              <a:chExt cx="489198" cy="216024"/>
            </a:xfrm>
          </p:grpSpPr>
          <p:sp>
            <p:nvSpPr>
              <p:cNvPr id="182" name="모서리가 둥근 직사각형 181"/>
              <p:cNvSpPr/>
              <p:nvPr/>
            </p:nvSpPr>
            <p:spPr>
              <a:xfrm>
                <a:off x="2316510" y="961678"/>
                <a:ext cx="432048" cy="144016"/>
              </a:xfrm>
              <a:prstGeom prst="roundRect">
                <a:avLst/>
              </a:pr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2287935" y="927770"/>
                <a:ext cx="489198" cy="216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기준선</a:t>
                </a:r>
              </a:p>
            </p:txBody>
          </p:sp>
        </p:grpSp>
        <p:sp>
          <p:nvSpPr>
            <p:cNvPr id="184" name="직사각형 183"/>
            <p:cNvSpPr/>
            <p:nvPr/>
          </p:nvSpPr>
          <p:spPr bwMode="auto">
            <a:xfrm>
              <a:off x="2214254" y="1340198"/>
              <a:ext cx="1591586" cy="1080120"/>
            </a:xfrm>
            <a:prstGeom prst="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317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836910" y="1359248"/>
              <a:ext cx="529556" cy="104963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6" name="빗면 185"/>
            <p:cNvSpPr/>
            <p:nvPr/>
          </p:nvSpPr>
          <p:spPr>
            <a:xfrm>
              <a:off x="855589" y="1412206"/>
              <a:ext cx="884536" cy="379090"/>
            </a:xfrm>
            <a:prstGeom prst="bevel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기준</a:t>
              </a:r>
            </a:p>
          </p:txBody>
        </p:sp>
        <p:sp>
          <p:nvSpPr>
            <p:cNvPr id="187" name="빗면 186"/>
            <p:cNvSpPr/>
            <p:nvPr/>
          </p:nvSpPr>
          <p:spPr>
            <a:xfrm>
              <a:off x="855589" y="1844254"/>
              <a:ext cx="504056" cy="216025"/>
            </a:xfrm>
            <a:prstGeom prst="bevel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배치</a:t>
              </a: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2668205" y="1359248"/>
              <a:ext cx="535658" cy="104963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9" name="빗면 188"/>
            <p:cNvSpPr/>
            <p:nvPr/>
          </p:nvSpPr>
          <p:spPr>
            <a:xfrm>
              <a:off x="2285692" y="1412206"/>
              <a:ext cx="884536" cy="379090"/>
            </a:xfrm>
            <a:prstGeom prst="bevel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기준</a:t>
              </a:r>
            </a:p>
          </p:txBody>
        </p:sp>
        <p:sp>
          <p:nvSpPr>
            <p:cNvPr id="190" name="빗면 189"/>
            <p:cNvSpPr/>
            <p:nvPr/>
          </p:nvSpPr>
          <p:spPr>
            <a:xfrm>
              <a:off x="2664782" y="1853779"/>
              <a:ext cx="504056" cy="216025"/>
            </a:xfrm>
            <a:prstGeom prst="bevel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배치</a:t>
              </a:r>
            </a:p>
          </p:txBody>
        </p:sp>
        <p:grpSp>
          <p:nvGrpSpPr>
            <p:cNvPr id="191" name="그룹 194"/>
            <p:cNvGrpSpPr/>
            <p:nvPr/>
          </p:nvGrpSpPr>
          <p:grpSpPr>
            <a:xfrm>
              <a:off x="3193221" y="1359248"/>
              <a:ext cx="489198" cy="216024"/>
              <a:chOff x="2287935" y="927770"/>
              <a:chExt cx="489198" cy="216024"/>
            </a:xfrm>
          </p:grpSpPr>
          <p:sp>
            <p:nvSpPr>
              <p:cNvPr id="192" name="모서리가 둥근 직사각형 191"/>
              <p:cNvSpPr/>
              <p:nvPr/>
            </p:nvSpPr>
            <p:spPr>
              <a:xfrm>
                <a:off x="2316510" y="961678"/>
                <a:ext cx="432048" cy="144016"/>
              </a:xfrm>
              <a:prstGeom prst="roundRect">
                <a:avLst/>
              </a:pr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2287935" y="927770"/>
                <a:ext cx="489198" cy="216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기준선</a:t>
                </a:r>
              </a:p>
            </p:txBody>
          </p:sp>
        </p:grpSp>
        <p:cxnSp>
          <p:nvCxnSpPr>
            <p:cNvPr id="194" name="직선 연결선 193"/>
            <p:cNvCxnSpPr/>
            <p:nvPr/>
          </p:nvCxnSpPr>
          <p:spPr>
            <a:xfrm rot="16200000" flipH="1">
              <a:off x="301812" y="1885591"/>
              <a:ext cx="1080120" cy="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ysDash"/>
            </a:ln>
            <a:effectLst/>
          </p:spPr>
        </p:cxnSp>
        <p:cxnSp>
          <p:nvCxnSpPr>
            <p:cNvPr id="195" name="직선 연결선 194"/>
            <p:cNvCxnSpPr/>
            <p:nvPr/>
          </p:nvCxnSpPr>
          <p:spPr>
            <a:xfrm rot="16200000" flipH="1">
              <a:off x="2652020" y="1885591"/>
              <a:ext cx="1080120" cy="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ysDash"/>
            </a:ln>
            <a:effectLst/>
          </p:spPr>
        </p:cxnSp>
        <p:sp>
          <p:nvSpPr>
            <p:cNvPr id="203" name="직사각형 202"/>
            <p:cNvSpPr/>
            <p:nvPr/>
          </p:nvSpPr>
          <p:spPr>
            <a:xfrm>
              <a:off x="1895164" y="1625950"/>
              <a:ext cx="3465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dirty="0" bmk="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+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3838278" y="1625950"/>
              <a:ext cx="3465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dirty="0" bmk="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=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5" name="Rectangle 1"/>
            <p:cNvSpPr>
              <a:spLocks noChangeArrowheads="1"/>
            </p:cNvSpPr>
            <p:nvPr/>
          </p:nvSpPr>
          <p:spPr bwMode="auto">
            <a:xfrm>
              <a:off x="323528" y="2435581"/>
              <a:ext cx="164307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x-none" sz="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layout_alignLeft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속성</a:t>
              </a:r>
            </a:p>
          </p:txBody>
        </p:sp>
        <p:sp>
          <p:nvSpPr>
            <p:cNvPr id="206" name="Rectangle 1"/>
            <p:cNvSpPr>
              <a:spLocks noChangeArrowheads="1"/>
            </p:cNvSpPr>
            <p:nvPr/>
          </p:nvSpPr>
          <p:spPr bwMode="auto">
            <a:xfrm>
              <a:off x="2214254" y="2435581"/>
              <a:ext cx="164307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x-none" sz="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layout_alignRight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속성</a:t>
              </a:r>
            </a:p>
          </p:txBody>
        </p:sp>
      </p:grpSp>
      <p:grpSp>
        <p:nvGrpSpPr>
          <p:cNvPr id="269" name="그룹 268"/>
          <p:cNvGrpSpPr/>
          <p:nvPr/>
        </p:nvGrpSpPr>
        <p:grpSpPr>
          <a:xfrm>
            <a:off x="5707106" y="3162430"/>
            <a:ext cx="1575576" cy="930974"/>
            <a:chOff x="4228806" y="2840396"/>
            <a:chExt cx="1575576" cy="930974"/>
          </a:xfrm>
        </p:grpSpPr>
        <p:sp>
          <p:nvSpPr>
            <p:cNvPr id="223" name="직사각형 222"/>
            <p:cNvSpPr/>
            <p:nvPr/>
          </p:nvSpPr>
          <p:spPr bwMode="auto">
            <a:xfrm>
              <a:off x="4228806" y="2840396"/>
              <a:ext cx="1575576" cy="930974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4257381" y="3016037"/>
              <a:ext cx="1536309" cy="557789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5" name="빗면 224"/>
            <p:cNvSpPr/>
            <p:nvPr/>
          </p:nvSpPr>
          <p:spPr>
            <a:xfrm>
              <a:off x="4876413" y="3035282"/>
              <a:ext cx="884536" cy="513581"/>
            </a:xfrm>
            <a:prstGeom prst="bevel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기준</a:t>
              </a:r>
            </a:p>
          </p:txBody>
        </p:sp>
        <p:sp>
          <p:nvSpPr>
            <p:cNvPr id="226" name="빗면 225"/>
            <p:cNvSpPr/>
            <p:nvPr/>
          </p:nvSpPr>
          <p:spPr>
            <a:xfrm>
              <a:off x="4319399" y="3030318"/>
              <a:ext cx="504056" cy="513794"/>
            </a:xfrm>
            <a:prstGeom prst="bevel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배치</a:t>
              </a:r>
            </a:p>
          </p:txBody>
        </p:sp>
        <p:cxnSp>
          <p:nvCxnSpPr>
            <p:cNvPr id="227" name="직선 연결선 226"/>
            <p:cNvCxnSpPr/>
            <p:nvPr/>
          </p:nvCxnSpPr>
          <p:spPr>
            <a:xfrm rot="10800000" flipH="1">
              <a:off x="4257380" y="3572105"/>
              <a:ext cx="1547001" cy="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ysDash"/>
            </a:ln>
            <a:effectLst/>
          </p:spPr>
        </p:cxnSp>
        <p:cxnSp>
          <p:nvCxnSpPr>
            <p:cNvPr id="228" name="직선 연결선 227"/>
            <p:cNvCxnSpPr/>
            <p:nvPr/>
          </p:nvCxnSpPr>
          <p:spPr>
            <a:xfrm rot="10800000" flipH="1">
              <a:off x="4257380" y="3025555"/>
              <a:ext cx="1547001" cy="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ysDash"/>
            </a:ln>
            <a:effectLst/>
          </p:spPr>
        </p:cxnSp>
        <p:sp>
          <p:nvSpPr>
            <p:cNvPr id="229" name="왼쪽/오른쪽 화살표 228"/>
            <p:cNvSpPr/>
            <p:nvPr/>
          </p:nvSpPr>
          <p:spPr bwMode="auto">
            <a:xfrm rot="5400000">
              <a:off x="4107365" y="3214251"/>
              <a:ext cx="431010" cy="150029"/>
            </a:xfrm>
            <a:prstGeom prst="leftRightArrow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267" name="그룹 266"/>
          <p:cNvGrpSpPr/>
          <p:nvPr/>
        </p:nvGrpSpPr>
        <p:grpSpPr>
          <a:xfrm>
            <a:off x="1801828" y="3162430"/>
            <a:ext cx="3861320" cy="1144138"/>
            <a:chOff x="323528" y="2840396"/>
            <a:chExt cx="3861320" cy="1144138"/>
          </a:xfrm>
        </p:grpSpPr>
        <p:sp>
          <p:nvSpPr>
            <p:cNvPr id="207" name="직사각형 206"/>
            <p:cNvSpPr/>
            <p:nvPr/>
          </p:nvSpPr>
          <p:spPr bwMode="auto">
            <a:xfrm>
              <a:off x="358576" y="2840396"/>
              <a:ext cx="1569926" cy="930974"/>
            </a:xfrm>
            <a:prstGeom prst="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317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380708" y="3104247"/>
              <a:ext cx="1537101" cy="236215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9" name="빗면 208"/>
            <p:cNvSpPr/>
            <p:nvPr/>
          </p:nvSpPr>
          <p:spPr>
            <a:xfrm>
              <a:off x="1000533" y="3113772"/>
              <a:ext cx="884536" cy="513581"/>
            </a:xfrm>
            <a:prstGeom prst="bevel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기준</a:t>
              </a:r>
            </a:p>
          </p:txBody>
        </p:sp>
        <p:sp>
          <p:nvSpPr>
            <p:cNvPr id="210" name="빗면 209"/>
            <p:cNvSpPr/>
            <p:nvPr/>
          </p:nvSpPr>
          <p:spPr>
            <a:xfrm>
              <a:off x="443519" y="3113773"/>
              <a:ext cx="504056" cy="216025"/>
            </a:xfrm>
            <a:prstGeom prst="bevel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배치</a:t>
              </a:r>
            </a:p>
          </p:txBody>
        </p:sp>
        <p:sp>
          <p:nvSpPr>
            <p:cNvPr id="211" name="모서리가 둥근 직사각형 210"/>
            <p:cNvSpPr/>
            <p:nvPr/>
          </p:nvSpPr>
          <p:spPr>
            <a:xfrm>
              <a:off x="1429779" y="2941182"/>
              <a:ext cx="432048" cy="144016"/>
            </a:xfrm>
            <a:prstGeom prst="round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1395871" y="2897749"/>
              <a:ext cx="489198" cy="216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기준선</a:t>
              </a:r>
            </a:p>
          </p:txBody>
        </p:sp>
        <p:sp>
          <p:nvSpPr>
            <p:cNvPr id="213" name="직사각형 212"/>
            <p:cNvSpPr/>
            <p:nvPr/>
          </p:nvSpPr>
          <p:spPr bwMode="auto">
            <a:xfrm>
              <a:off x="2214254" y="2840396"/>
              <a:ext cx="1575576" cy="930974"/>
            </a:xfrm>
            <a:prstGeom prst="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317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2242829" y="3207113"/>
              <a:ext cx="1536309" cy="24823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5" name="빗면 214"/>
            <p:cNvSpPr/>
            <p:nvPr/>
          </p:nvSpPr>
          <p:spPr>
            <a:xfrm>
              <a:off x="2861861" y="2916799"/>
              <a:ext cx="884536" cy="513581"/>
            </a:xfrm>
            <a:prstGeom prst="bevel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기준</a:t>
              </a:r>
            </a:p>
          </p:txBody>
        </p:sp>
        <p:sp>
          <p:nvSpPr>
            <p:cNvPr id="216" name="빗면 215"/>
            <p:cNvSpPr/>
            <p:nvPr/>
          </p:nvSpPr>
          <p:spPr>
            <a:xfrm>
              <a:off x="2304847" y="3209603"/>
              <a:ext cx="504056" cy="216025"/>
            </a:xfrm>
            <a:prstGeom prst="bevel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배치</a:t>
              </a:r>
            </a:p>
          </p:txBody>
        </p:sp>
        <p:sp>
          <p:nvSpPr>
            <p:cNvPr id="217" name="모서리가 둥근 직사각형 216"/>
            <p:cNvSpPr/>
            <p:nvPr/>
          </p:nvSpPr>
          <p:spPr>
            <a:xfrm>
              <a:off x="3291107" y="3464288"/>
              <a:ext cx="432048" cy="144016"/>
            </a:xfrm>
            <a:prstGeom prst="round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3257199" y="3420855"/>
              <a:ext cx="489198" cy="216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기준선</a:t>
              </a:r>
            </a:p>
          </p:txBody>
        </p:sp>
        <p:cxnSp>
          <p:nvCxnSpPr>
            <p:cNvPr id="219" name="직선 연결선 218"/>
            <p:cNvCxnSpPr/>
            <p:nvPr/>
          </p:nvCxnSpPr>
          <p:spPr>
            <a:xfrm rot="10800000" flipH="1">
              <a:off x="367201" y="3108440"/>
              <a:ext cx="1508933" cy="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ysDash"/>
            </a:ln>
            <a:effectLst/>
          </p:spPr>
        </p:cxnSp>
        <p:sp>
          <p:nvSpPr>
            <p:cNvPr id="220" name="직사각형 219"/>
            <p:cNvSpPr/>
            <p:nvPr/>
          </p:nvSpPr>
          <p:spPr>
            <a:xfrm>
              <a:off x="1895164" y="3107098"/>
              <a:ext cx="3465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dirty="0" bmk="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+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1" name="직선 연결선 220"/>
            <p:cNvCxnSpPr/>
            <p:nvPr/>
          </p:nvCxnSpPr>
          <p:spPr>
            <a:xfrm rot="10800000" flipH="1">
              <a:off x="2242828" y="3453622"/>
              <a:ext cx="1547001" cy="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ysDash"/>
            </a:ln>
            <a:effectLst/>
          </p:spPr>
        </p:cxnSp>
        <p:sp>
          <p:nvSpPr>
            <p:cNvPr id="222" name="직사각형 221"/>
            <p:cNvSpPr/>
            <p:nvPr/>
          </p:nvSpPr>
          <p:spPr>
            <a:xfrm>
              <a:off x="3838278" y="3102335"/>
              <a:ext cx="3465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dirty="0" bmk="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=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0" name="Rectangle 1"/>
            <p:cNvSpPr>
              <a:spLocks noChangeArrowheads="1"/>
            </p:cNvSpPr>
            <p:nvPr/>
          </p:nvSpPr>
          <p:spPr bwMode="auto">
            <a:xfrm>
              <a:off x="323528" y="3769090"/>
              <a:ext cx="164307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layout_alignTop </a:t>
              </a: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속성</a:t>
              </a:r>
            </a:p>
          </p:txBody>
        </p:sp>
        <p:sp>
          <p:nvSpPr>
            <p:cNvPr id="231" name="Rectangle 1"/>
            <p:cNvSpPr>
              <a:spLocks noChangeArrowheads="1"/>
            </p:cNvSpPr>
            <p:nvPr/>
          </p:nvSpPr>
          <p:spPr bwMode="auto">
            <a:xfrm>
              <a:off x="2128528" y="3769090"/>
              <a:ext cx="185738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layout_alignBottom </a:t>
              </a: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속성</a:t>
              </a:r>
            </a:p>
          </p:txBody>
        </p:sp>
      </p:grpSp>
      <p:grpSp>
        <p:nvGrpSpPr>
          <p:cNvPr id="268" name="그룹 267"/>
          <p:cNvGrpSpPr/>
          <p:nvPr/>
        </p:nvGrpSpPr>
        <p:grpSpPr>
          <a:xfrm>
            <a:off x="1835166" y="4511202"/>
            <a:ext cx="4429156" cy="1294062"/>
            <a:chOff x="356866" y="4189168"/>
            <a:chExt cx="4429156" cy="1294062"/>
          </a:xfrm>
        </p:grpSpPr>
        <p:sp>
          <p:nvSpPr>
            <p:cNvPr id="232" name="직사각형 231"/>
            <p:cNvSpPr/>
            <p:nvPr/>
          </p:nvSpPr>
          <p:spPr bwMode="auto">
            <a:xfrm>
              <a:off x="357676" y="4189168"/>
              <a:ext cx="1213636" cy="1080120"/>
            </a:xfrm>
            <a:prstGeom prst="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317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3" name="빗면 232"/>
            <p:cNvSpPr/>
            <p:nvPr/>
          </p:nvSpPr>
          <p:spPr>
            <a:xfrm>
              <a:off x="452894" y="4611691"/>
              <a:ext cx="504056" cy="216025"/>
            </a:xfrm>
            <a:prstGeom prst="bevel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기준</a:t>
              </a: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966475" y="4208217"/>
              <a:ext cx="533399" cy="104963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35" name="직선 연결선 234"/>
            <p:cNvCxnSpPr/>
            <p:nvPr/>
          </p:nvCxnSpPr>
          <p:spPr>
            <a:xfrm rot="16200000" flipH="1">
              <a:off x="430607" y="4729228"/>
              <a:ext cx="1080120" cy="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ysDash"/>
            </a:ln>
            <a:effectLst/>
          </p:spPr>
        </p:cxnSp>
        <p:grpSp>
          <p:nvGrpSpPr>
            <p:cNvPr id="236" name="그룹 99"/>
            <p:cNvGrpSpPr/>
            <p:nvPr/>
          </p:nvGrpSpPr>
          <p:grpSpPr>
            <a:xfrm>
              <a:off x="726068" y="4232601"/>
              <a:ext cx="489198" cy="216024"/>
              <a:chOff x="2282602" y="927770"/>
              <a:chExt cx="489198" cy="216024"/>
            </a:xfrm>
          </p:grpSpPr>
          <p:sp>
            <p:nvSpPr>
              <p:cNvPr id="237" name="모서리가 둥근 직사각형 236"/>
              <p:cNvSpPr/>
              <p:nvPr/>
            </p:nvSpPr>
            <p:spPr>
              <a:xfrm>
                <a:off x="2316510" y="961678"/>
                <a:ext cx="432048" cy="144016"/>
              </a:xfrm>
              <a:prstGeom prst="roundRect">
                <a:avLst/>
              </a:pr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2282602" y="927770"/>
                <a:ext cx="489198" cy="216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기준선</a:t>
                </a:r>
              </a:p>
            </p:txBody>
          </p:sp>
        </p:grpSp>
        <p:sp>
          <p:nvSpPr>
            <p:cNvPr id="239" name="빗면 238"/>
            <p:cNvSpPr/>
            <p:nvPr/>
          </p:nvSpPr>
          <p:spPr>
            <a:xfrm>
              <a:off x="985525" y="4865815"/>
              <a:ext cx="504056" cy="216025"/>
            </a:xfrm>
            <a:prstGeom prst="bevel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배치</a:t>
              </a:r>
            </a:p>
          </p:txBody>
        </p:sp>
        <p:sp>
          <p:nvSpPr>
            <p:cNvPr id="240" name="직사각형 239"/>
            <p:cNvSpPr/>
            <p:nvPr/>
          </p:nvSpPr>
          <p:spPr bwMode="auto">
            <a:xfrm>
              <a:off x="1839724" y="4310517"/>
              <a:ext cx="1408010" cy="930974"/>
            </a:xfrm>
            <a:prstGeom prst="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317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1861857" y="4574368"/>
              <a:ext cx="1366828" cy="236215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2" name="빗면 241"/>
            <p:cNvSpPr/>
            <p:nvPr/>
          </p:nvSpPr>
          <p:spPr>
            <a:xfrm>
              <a:off x="1909452" y="4583893"/>
              <a:ext cx="661992" cy="513581"/>
            </a:xfrm>
            <a:prstGeom prst="bevel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기준</a:t>
              </a:r>
            </a:p>
          </p:txBody>
        </p:sp>
        <p:sp>
          <p:nvSpPr>
            <p:cNvPr id="243" name="빗면 242"/>
            <p:cNvSpPr/>
            <p:nvPr/>
          </p:nvSpPr>
          <p:spPr>
            <a:xfrm>
              <a:off x="2642882" y="4583894"/>
              <a:ext cx="504056" cy="216025"/>
            </a:xfrm>
            <a:prstGeom prst="bevel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배치</a:t>
              </a:r>
            </a:p>
          </p:txBody>
        </p:sp>
        <p:sp>
          <p:nvSpPr>
            <p:cNvPr id="244" name="모서리가 둥근 직사각형 243"/>
            <p:cNvSpPr/>
            <p:nvPr/>
          </p:nvSpPr>
          <p:spPr>
            <a:xfrm>
              <a:off x="2700603" y="4411303"/>
              <a:ext cx="432048" cy="144016"/>
            </a:xfrm>
            <a:prstGeom prst="round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2666695" y="4367870"/>
              <a:ext cx="489198" cy="216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기준선</a:t>
              </a:r>
            </a:p>
          </p:txBody>
        </p:sp>
        <p:sp>
          <p:nvSpPr>
            <p:cNvPr id="246" name="Rectangle 1"/>
            <p:cNvSpPr>
              <a:spLocks noChangeArrowheads="1"/>
            </p:cNvSpPr>
            <p:nvPr/>
          </p:nvSpPr>
          <p:spPr bwMode="auto">
            <a:xfrm>
              <a:off x="1842776" y="5239211"/>
              <a:ext cx="15144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layout_alignTop </a:t>
              </a: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속성</a:t>
              </a:r>
            </a:p>
          </p:txBody>
        </p:sp>
        <p:sp>
          <p:nvSpPr>
            <p:cNvPr id="247" name="Rectangle 1"/>
            <p:cNvSpPr>
              <a:spLocks noChangeArrowheads="1"/>
            </p:cNvSpPr>
            <p:nvPr/>
          </p:nvSpPr>
          <p:spPr bwMode="auto">
            <a:xfrm>
              <a:off x="356866" y="5267786"/>
              <a:ext cx="121444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layout_toRightOf </a:t>
              </a: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속성</a:t>
              </a:r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1542737" y="4614204"/>
              <a:ext cx="3465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dirty="0" bmk="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+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9" name="직사각형 248"/>
            <p:cNvSpPr/>
            <p:nvPr/>
          </p:nvSpPr>
          <p:spPr bwMode="auto">
            <a:xfrm>
              <a:off x="3571576" y="4269156"/>
              <a:ext cx="857256" cy="971548"/>
            </a:xfrm>
            <a:prstGeom prst="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317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0" name="빗면 249"/>
            <p:cNvSpPr/>
            <p:nvPr/>
          </p:nvSpPr>
          <p:spPr>
            <a:xfrm>
              <a:off x="3900190" y="4624635"/>
              <a:ext cx="504056" cy="216025"/>
            </a:xfrm>
            <a:prstGeom prst="bevel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배치</a:t>
              </a:r>
            </a:p>
          </p:txBody>
        </p:sp>
        <p:sp>
          <p:nvSpPr>
            <p:cNvPr id="251" name="Rectangle 1"/>
            <p:cNvSpPr>
              <a:spLocks noChangeArrowheads="1"/>
            </p:cNvSpPr>
            <p:nvPr/>
          </p:nvSpPr>
          <p:spPr bwMode="auto">
            <a:xfrm>
              <a:off x="3214386" y="5239210"/>
              <a:ext cx="157163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layout_alignParentRight </a:t>
              </a: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속성</a:t>
              </a:r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3247724" y="4614204"/>
              <a:ext cx="3465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dirty="0" bmk="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+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4428832" y="4578720"/>
              <a:ext cx="3465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dirty="0" bmk="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=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59" name="직선 연결선 258"/>
            <p:cNvCxnSpPr/>
            <p:nvPr/>
          </p:nvCxnSpPr>
          <p:spPr>
            <a:xfrm rot="10800000" flipH="1">
              <a:off x="1848349" y="4578561"/>
              <a:ext cx="1366037" cy="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ysDash"/>
            </a:ln>
            <a:effectLst/>
          </p:spPr>
        </p:cxnSp>
      </p:grpSp>
      <p:grpSp>
        <p:nvGrpSpPr>
          <p:cNvPr id="270" name="그룹 269"/>
          <p:cNvGrpSpPr/>
          <p:nvPr/>
        </p:nvGrpSpPr>
        <p:grpSpPr>
          <a:xfrm>
            <a:off x="6238444" y="4632551"/>
            <a:ext cx="1285884" cy="930974"/>
            <a:chOff x="4760144" y="4310517"/>
            <a:chExt cx="1285884" cy="930974"/>
          </a:xfrm>
        </p:grpSpPr>
        <p:sp>
          <p:nvSpPr>
            <p:cNvPr id="254" name="직사각형 253"/>
            <p:cNvSpPr/>
            <p:nvPr/>
          </p:nvSpPr>
          <p:spPr bwMode="auto">
            <a:xfrm>
              <a:off x="4760144" y="4310517"/>
              <a:ext cx="1285884" cy="930974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5" name="빗면 254"/>
            <p:cNvSpPr/>
            <p:nvPr/>
          </p:nvSpPr>
          <p:spPr>
            <a:xfrm>
              <a:off x="4831582" y="4583893"/>
              <a:ext cx="500066" cy="399643"/>
            </a:xfrm>
            <a:prstGeom prst="bevel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기준</a:t>
              </a:r>
            </a:p>
          </p:txBody>
        </p:sp>
        <p:sp>
          <p:nvSpPr>
            <p:cNvPr id="256" name="빗면 255"/>
            <p:cNvSpPr/>
            <p:nvPr/>
          </p:nvSpPr>
          <p:spPr>
            <a:xfrm>
              <a:off x="5350697" y="4593420"/>
              <a:ext cx="668903" cy="205180"/>
            </a:xfrm>
            <a:prstGeom prst="bevel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배치</a:t>
              </a:r>
            </a:p>
          </p:txBody>
        </p:sp>
        <p:cxnSp>
          <p:nvCxnSpPr>
            <p:cNvPr id="257" name="직선 연결선 256"/>
            <p:cNvCxnSpPr/>
            <p:nvPr/>
          </p:nvCxnSpPr>
          <p:spPr>
            <a:xfrm rot="16200000" flipH="1">
              <a:off x="4888731" y="4778746"/>
              <a:ext cx="923934" cy="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ysDash"/>
            </a:ln>
            <a:effectLst/>
          </p:spPr>
        </p:cxnSp>
        <p:cxnSp>
          <p:nvCxnSpPr>
            <p:cNvPr id="258" name="직선 연결선 257"/>
            <p:cNvCxnSpPr/>
            <p:nvPr/>
          </p:nvCxnSpPr>
          <p:spPr>
            <a:xfrm rot="10800000" flipH="1">
              <a:off x="4806869" y="4578561"/>
              <a:ext cx="1205821" cy="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ysDash"/>
            </a:ln>
            <a:effectLst/>
          </p:spPr>
        </p:cxnSp>
        <p:sp>
          <p:nvSpPr>
            <p:cNvPr id="263" name="왼쪽/오른쪽 화살표 262"/>
            <p:cNvSpPr/>
            <p:nvPr/>
          </p:nvSpPr>
          <p:spPr bwMode="auto">
            <a:xfrm>
              <a:off x="5364992" y="4897798"/>
              <a:ext cx="661978" cy="152405"/>
            </a:xfrm>
            <a:prstGeom prst="leftRightArrow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cxnSp>
          <p:nvCxnSpPr>
            <p:cNvPr id="264" name="직선 연결선 263"/>
            <p:cNvCxnSpPr/>
            <p:nvPr/>
          </p:nvCxnSpPr>
          <p:spPr>
            <a:xfrm rot="5400000">
              <a:off x="5915852" y="4966073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</p:spTree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467544" y="404664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레이아웃의 유연성 속성은 기억해주세요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3" name="Picture 2" descr="C:\Users\pmystory\Desktop\sign-41225_1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002" y="414189"/>
            <a:ext cx="492646" cy="492646"/>
          </a:xfrm>
          <a:prstGeom prst="rect">
            <a:avLst/>
          </a:prstGeom>
          <a:noFill/>
        </p:spPr>
      </p:pic>
      <p:sp>
        <p:nvSpPr>
          <p:cNvPr id="271" name="TextBox 270"/>
          <p:cNvSpPr txBox="1"/>
          <p:nvPr/>
        </p:nvSpPr>
        <p:spPr>
          <a:xfrm>
            <a:off x="179512" y="5306541"/>
            <a:ext cx="8712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LinearLayout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LayoutParams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에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layout_weight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속성이 있다면</a:t>
            </a:r>
            <a:endParaRPr lang="en-US" altLang="ko-KR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ReleativeLayout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LayoutParams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은 각종 조합으로 레이아웃 유연성을 지원한다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endParaRPr lang="en-US" altLang="ko-KR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매우 빈번히 사용되니 꼭 기억해두자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ko-KR" sz="16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/>
        </p:nvGraphicFramePr>
        <p:xfrm>
          <a:off x="251520" y="1269901"/>
          <a:ext cx="4032448" cy="3721100"/>
        </p:xfrm>
        <a:graphic>
          <a:graphicData uri="http://schemas.openxmlformats.org/drawingml/2006/table">
            <a:tbl>
              <a:tblPr/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res/layout/relativelayout_flexible_layout.xml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RelativeLayout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xmlns:android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“…"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match_parent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android:id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"@+id/view1"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android:layout_alignParentLeft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"true"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"View 1"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android:id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"@+id/view3"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android:layout_alignParentRight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"true"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"View 3"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"0dp"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android:layout_toRightOf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"@id/view1"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android:layout_toLeftOf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"@id/view3"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"View 2"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0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RelativeLayout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268760"/>
            <a:ext cx="2286016" cy="755629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</p:pic>
      <p:grpSp>
        <p:nvGrpSpPr>
          <p:cNvPr id="102" name="그룹 101"/>
          <p:cNvGrpSpPr/>
          <p:nvPr/>
        </p:nvGrpSpPr>
        <p:grpSpPr>
          <a:xfrm>
            <a:off x="4860032" y="2780928"/>
            <a:ext cx="3812878" cy="988689"/>
            <a:chOff x="4860032" y="3429000"/>
            <a:chExt cx="3812878" cy="988689"/>
          </a:xfrm>
        </p:grpSpPr>
        <p:pic>
          <p:nvPicPr>
            <p:cNvPr id="103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80112" y="3789040"/>
              <a:ext cx="3092798" cy="628649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sp>
          <p:nvSpPr>
            <p:cNvPr id="104" name="직사각형 103"/>
            <p:cNvSpPr/>
            <p:nvPr/>
          </p:nvSpPr>
          <p:spPr>
            <a:xfrm>
              <a:off x="5580112" y="3527430"/>
              <a:ext cx="2857520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단말기를 가로로 회전했을 때</a:t>
              </a:r>
            </a:p>
          </p:txBody>
        </p:sp>
        <p:sp>
          <p:nvSpPr>
            <p:cNvPr id="105" name="위로 굽은 화살표 104"/>
            <p:cNvSpPr/>
            <p:nvPr/>
          </p:nvSpPr>
          <p:spPr>
            <a:xfrm rot="5400000">
              <a:off x="4860032" y="3429000"/>
              <a:ext cx="576064" cy="576064"/>
            </a:xfrm>
            <a:prstGeom prst="bentUp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4745160" y="1802165"/>
            <a:ext cx="2394181" cy="900000"/>
            <a:chOff x="4745160" y="1940848"/>
            <a:chExt cx="2394181" cy="900000"/>
          </a:xfrm>
        </p:grpSpPr>
        <p:cxnSp>
          <p:nvCxnSpPr>
            <p:cNvPr id="96" name="직선 연결선 95"/>
            <p:cNvCxnSpPr/>
            <p:nvPr/>
          </p:nvCxnSpPr>
          <p:spPr>
            <a:xfrm>
              <a:off x="5335714" y="1940848"/>
              <a:ext cx="32" cy="900000"/>
            </a:xfrm>
            <a:prstGeom prst="line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ysDash"/>
            </a:ln>
            <a:effectLst/>
          </p:spPr>
        </p:cxnSp>
        <p:cxnSp>
          <p:nvCxnSpPr>
            <p:cNvPr id="97" name="직선 연결선 96"/>
            <p:cNvCxnSpPr/>
            <p:nvPr/>
          </p:nvCxnSpPr>
          <p:spPr>
            <a:xfrm>
              <a:off x="4797548" y="1940848"/>
              <a:ext cx="32" cy="900000"/>
            </a:xfrm>
            <a:prstGeom prst="line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ysDash"/>
            </a:ln>
            <a:effectLst/>
          </p:spPr>
        </p:cxnSp>
        <p:cxnSp>
          <p:nvCxnSpPr>
            <p:cNvPr id="98" name="직선 연결선 97"/>
            <p:cNvCxnSpPr/>
            <p:nvPr/>
          </p:nvCxnSpPr>
          <p:spPr>
            <a:xfrm>
              <a:off x="6526348" y="1940848"/>
              <a:ext cx="32" cy="900000"/>
            </a:xfrm>
            <a:prstGeom prst="line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ysDash"/>
            </a:ln>
            <a:effectLst/>
          </p:spPr>
        </p:cxnSp>
        <p:cxnSp>
          <p:nvCxnSpPr>
            <p:cNvPr id="99" name="직선 연결선 98"/>
            <p:cNvCxnSpPr/>
            <p:nvPr/>
          </p:nvCxnSpPr>
          <p:spPr>
            <a:xfrm>
              <a:off x="7083564" y="1940848"/>
              <a:ext cx="32" cy="900000"/>
            </a:xfrm>
            <a:prstGeom prst="line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ysDash"/>
            </a:ln>
            <a:effectLst/>
          </p:spPr>
        </p:cxnSp>
        <p:sp>
          <p:nvSpPr>
            <p:cNvPr id="100" name="직사각형 99"/>
            <p:cNvSpPr/>
            <p:nvPr/>
          </p:nvSpPr>
          <p:spPr>
            <a:xfrm>
              <a:off x="4745160" y="2407575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고정</a:t>
              </a: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493010" y="2407575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고정</a:t>
              </a:r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5364088" y="2199531"/>
              <a:ext cx="1080120" cy="596426"/>
              <a:chOff x="5364088" y="2564904"/>
              <a:chExt cx="1080120" cy="596426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5597656" y="2791998"/>
                <a:ext cx="646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가변</a:t>
                </a:r>
              </a:p>
            </p:txBody>
          </p:sp>
          <p:sp>
            <p:nvSpPr>
              <p:cNvPr id="108" name="왼쪽/오른쪽 화살표 107"/>
              <p:cNvSpPr/>
              <p:nvPr/>
            </p:nvSpPr>
            <p:spPr>
              <a:xfrm>
                <a:off x="5364088" y="2564904"/>
                <a:ext cx="1080120" cy="216024"/>
              </a:xfrm>
              <a:prstGeom prst="leftRightArrow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grpSp>
        <p:nvGrpSpPr>
          <p:cNvPr id="109" name="그룹 108"/>
          <p:cNvGrpSpPr/>
          <p:nvPr/>
        </p:nvGrpSpPr>
        <p:grpSpPr>
          <a:xfrm>
            <a:off x="4499992" y="3933056"/>
            <a:ext cx="4392488" cy="792088"/>
            <a:chOff x="4499992" y="4221088"/>
            <a:chExt cx="4392488" cy="792088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4499992" y="4221088"/>
              <a:ext cx="4392488" cy="792088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1" name="그룹 101"/>
            <p:cNvGrpSpPr/>
            <p:nvPr/>
          </p:nvGrpSpPr>
          <p:grpSpPr>
            <a:xfrm>
              <a:off x="5004048" y="4241646"/>
              <a:ext cx="3168352" cy="627514"/>
              <a:chOff x="5004048" y="4169638"/>
              <a:chExt cx="3168352" cy="627514"/>
            </a:xfrm>
          </p:grpSpPr>
          <p:sp>
            <p:nvSpPr>
              <p:cNvPr id="112" name="모서리가 둥근 직사각형 111"/>
              <p:cNvSpPr/>
              <p:nvPr/>
            </p:nvSpPr>
            <p:spPr>
              <a:xfrm>
                <a:off x="5004048" y="4437112"/>
                <a:ext cx="2448272" cy="36004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3" name="직선 연결선 112"/>
              <p:cNvCxnSpPr/>
              <p:nvPr/>
            </p:nvCxnSpPr>
            <p:spPr>
              <a:xfrm>
                <a:off x="5464671" y="4706094"/>
                <a:ext cx="12459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직사각형 113"/>
              <p:cNvSpPr/>
              <p:nvPr/>
            </p:nvSpPr>
            <p:spPr>
              <a:xfrm>
                <a:off x="5076056" y="4509120"/>
                <a:ext cx="504056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안녕</a:t>
                </a:r>
                <a:endParaRPr kumimoji="0" lang="ko-KR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5" name="모서리가 둥근 직사각형 114"/>
              <p:cNvSpPr/>
              <p:nvPr/>
            </p:nvSpPr>
            <p:spPr>
              <a:xfrm>
                <a:off x="7524328" y="4437112"/>
                <a:ext cx="648072" cy="36004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>
                    <a:latin typeface="맑은 고딕" pitchFamily="50" charset="-127"/>
                    <a:ea typeface="맑은 고딕" pitchFamily="50" charset="-127"/>
                  </a:rPr>
                  <a:t>저장</a:t>
                </a: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5941893" y="4169638"/>
                <a:ext cx="4924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가변</a:t>
                </a:r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7524328" y="4188688"/>
                <a:ext cx="4924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고정</a:t>
                </a:r>
              </a:p>
            </p:txBody>
          </p:sp>
        </p:grpSp>
      </p:grpSp>
      <p:sp>
        <p:nvSpPr>
          <p:cNvPr id="118" name="모서리가 둥근 직사각형 117"/>
          <p:cNvSpPr/>
          <p:nvPr/>
        </p:nvSpPr>
        <p:spPr>
          <a:xfrm>
            <a:off x="827584" y="2498229"/>
            <a:ext cx="3268166" cy="182488"/>
          </a:xfrm>
          <a:prstGeom prst="roundRect">
            <a:avLst>
              <a:gd name="adj" fmla="val 8636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4807075" y="1615083"/>
            <a:ext cx="507876" cy="288032"/>
          </a:xfrm>
          <a:prstGeom prst="roundRect">
            <a:avLst>
              <a:gd name="adj" fmla="val 8636"/>
            </a:avLst>
          </a:prstGeom>
          <a:solidFill>
            <a:srgbClr val="FF0000">
              <a:alpha val="30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827584" y="3434333"/>
            <a:ext cx="3268166" cy="182488"/>
          </a:xfrm>
          <a:prstGeom prst="roundRect">
            <a:avLst>
              <a:gd name="adj" fmla="val 8636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6544791" y="1615083"/>
            <a:ext cx="507876" cy="288032"/>
          </a:xfrm>
          <a:prstGeom prst="roundRect">
            <a:avLst>
              <a:gd name="adj" fmla="val 8636"/>
            </a:avLst>
          </a:prstGeom>
          <a:solidFill>
            <a:srgbClr val="FF0000">
              <a:alpha val="30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827584" y="4226420"/>
            <a:ext cx="3268166" cy="368821"/>
          </a:xfrm>
          <a:prstGeom prst="roundRect">
            <a:avLst>
              <a:gd name="adj" fmla="val 8636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5364087" y="1615083"/>
            <a:ext cx="1141487" cy="288032"/>
          </a:xfrm>
          <a:prstGeom prst="roundRect">
            <a:avLst>
              <a:gd name="adj" fmla="val 8636"/>
            </a:avLst>
          </a:prstGeom>
          <a:solidFill>
            <a:srgbClr val="FF0000">
              <a:alpha val="30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pull/>
  </p:transition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7006</TotalTime>
  <Words>3928</Words>
  <Application>Microsoft Office PowerPoint</Application>
  <PresentationFormat>화면 슬라이드 쇼(4:3)</PresentationFormat>
  <Paragraphs>785</Paragraphs>
  <Slides>23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6" baseType="lpstr">
      <vt:lpstr>Arial Unicode MS</vt:lpstr>
      <vt:lpstr>DejaVu Sans Mono</vt:lpstr>
      <vt:lpstr>HY견명조</vt:lpstr>
      <vt:lpstr>굴림</vt:lpstr>
      <vt:lpstr>맑은 고딕</vt:lpstr>
      <vt:lpstr>휴먼모음T</vt:lpstr>
      <vt:lpstr>Arial</vt:lpstr>
      <vt:lpstr>Consolas</vt:lpstr>
      <vt:lpstr>Georgia</vt:lpstr>
      <vt:lpstr>Times New Roman</vt:lpstr>
      <vt:lpstr>Wingdings 2</vt:lpstr>
      <vt:lpstr>테크닉</vt:lpstr>
      <vt:lpstr>비트맵 이미지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안드로이드다. 박성근의 안드로이드 앱프로그래밍</dc:title>
  <dc:creator>pmystory</dc:creator>
  <cp:lastModifiedBy>whahn</cp:lastModifiedBy>
  <cp:revision>521</cp:revision>
  <dcterms:created xsi:type="dcterms:W3CDTF">2014-05-30T04:53:52Z</dcterms:created>
  <dcterms:modified xsi:type="dcterms:W3CDTF">2017-09-05T10:15:33Z</dcterms:modified>
</cp:coreProperties>
</file>