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60" r:id="rId2"/>
    <p:sldId id="351" r:id="rId3"/>
    <p:sldId id="358" r:id="rId4"/>
    <p:sldId id="359" r:id="rId5"/>
    <p:sldId id="357" r:id="rId6"/>
    <p:sldId id="356" r:id="rId7"/>
    <p:sldId id="354" r:id="rId8"/>
  </p:sldIdLst>
  <p:sldSz cx="9144000" cy="6858000" type="screen4x3"/>
  <p:notesSz cx="9296400" cy="70104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SimSun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SimSun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SimSun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SimSun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SimSun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SimSun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SimSun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SimSun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SimSun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8"/>
    <a:srgbClr val="B2D2DE"/>
    <a:srgbClr val="3D5BCC"/>
    <a:srgbClr val="538234"/>
    <a:srgbClr val="0092DC"/>
    <a:srgbClr val="3BBFB4"/>
    <a:srgbClr val="3297D4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89348" autoAdjust="0"/>
  </p:normalViewPr>
  <p:slideViewPr>
    <p:cSldViewPr snapToGrid="0" snapToObjects="1">
      <p:cViewPr>
        <p:scale>
          <a:sx n="115" d="100"/>
          <a:sy n="115" d="100"/>
        </p:scale>
        <p:origin x="2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56" d="100"/>
          <a:sy n="156" d="100"/>
        </p:scale>
        <p:origin x="364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24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Calibri" panose="020F050202020403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265738" y="0"/>
            <a:ext cx="4029075" cy="3524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Calibri" panose="020F050202020403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3F9281BA-B67C-5743-8025-9BEB758B63F5}" type="datetimeFigureOut">
              <a:rPr lang="en-US"/>
              <a:pPr>
                <a:defRPr/>
              </a:pPr>
              <a:t>9/25/19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657975"/>
            <a:ext cx="4029075" cy="3524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Calibri" panose="020F050202020403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265738" y="6657975"/>
            <a:ext cx="4029075" cy="3524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Calibri" panose="020F050202020403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1A7E15B0-ED6C-A94A-99A3-B6126EEB9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24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24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0320BCF-4A64-924D-BBED-62490E38D1F3}" type="datetimeFigureOut">
              <a:rPr lang="zh-CN" altLang="en-US"/>
              <a:pPr>
                <a:defRPr/>
              </a:pPr>
              <a:t>2019/9/25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73438"/>
            <a:ext cx="7435850" cy="2760662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7975"/>
            <a:ext cx="4029075" cy="3524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7975"/>
            <a:ext cx="4029075" cy="3524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9A835D0-8F7F-D848-919E-ABF6C3BA94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074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99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49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23"/>
          <p:cNvSpPr/>
          <p:nvPr userDrawn="1"/>
        </p:nvSpPr>
        <p:spPr>
          <a:xfrm>
            <a:off x="0" y="2593975"/>
            <a:ext cx="2825750" cy="1179513"/>
          </a:xfrm>
          <a:prstGeom prst="round1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6" name="Round Diagonal Corner Rectangle 22"/>
          <p:cNvSpPr/>
          <p:nvPr userDrawn="1"/>
        </p:nvSpPr>
        <p:spPr>
          <a:xfrm>
            <a:off x="2825750" y="2593975"/>
            <a:ext cx="6318250" cy="1179513"/>
          </a:xfrm>
          <a:prstGeom prst="round2DiagRect">
            <a:avLst/>
          </a:prstGeom>
          <a:solidFill>
            <a:srgbClr val="0092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000" dirty="0">
              <a:solidFill>
                <a:schemeClr val="bg1"/>
              </a:solidFill>
            </a:endParaRPr>
          </a:p>
        </p:txBody>
      </p:sp>
      <p:pic>
        <p:nvPicPr>
          <p:cNvPr id="7" name="Picture 4" descr="C:\Users\Administrator\Desktop\元素\复旦ppt921-19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663" y="487363"/>
            <a:ext cx="7426326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4"/>
          <p:cNvSpPr txBox="1"/>
          <p:nvPr userDrawn="1"/>
        </p:nvSpPr>
        <p:spPr>
          <a:xfrm>
            <a:off x="100013" y="3003550"/>
            <a:ext cx="17621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35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复旦大学大数据学院</a:t>
            </a:r>
            <a:endParaRPr kumimoji="1" lang="en-US" altLang="zh-CN" sz="1350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65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School</a:t>
            </a:r>
            <a:r>
              <a:rPr kumimoji="1" lang="zh-CN" altLang="en-US" sz="65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65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of</a:t>
            </a:r>
            <a:r>
              <a:rPr kumimoji="1" lang="zh-CN" altLang="en-US" sz="65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65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Data</a:t>
            </a:r>
            <a:r>
              <a:rPr kumimoji="1" lang="zh-CN" altLang="en-US" sz="65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65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Science,</a:t>
            </a:r>
            <a:r>
              <a:rPr kumimoji="1" lang="zh-CN" altLang="en-US" sz="65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65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Fudan</a:t>
            </a:r>
            <a:r>
              <a:rPr kumimoji="1" lang="zh-CN" altLang="en-US" sz="65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65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University</a:t>
            </a:r>
            <a:endParaRPr kumimoji="1" lang="zh-CN" altLang="en-US" sz="650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97653" y="258807"/>
            <a:ext cx="7235791" cy="4233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3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926080" y="2825324"/>
            <a:ext cx="6116319" cy="654473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3000" b="0" i="0">
                <a:solidFill>
                  <a:schemeClr val="bg1"/>
                </a:solidFill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文本占位符 2"/>
          <p:cNvSpPr>
            <a:spLocks noGrp="1"/>
          </p:cNvSpPr>
          <p:nvPr>
            <p:ph type="body" idx="10"/>
          </p:nvPr>
        </p:nvSpPr>
        <p:spPr>
          <a:xfrm>
            <a:off x="1784674" y="2994035"/>
            <a:ext cx="1007892" cy="4148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100">
                <a:solidFill>
                  <a:schemeClr val="bg1">
                    <a:lumMod val="85000"/>
                  </a:schemeClr>
                </a:solidFill>
                <a:latin typeface="DengXian" charset="-122"/>
                <a:ea typeface="DengXian" charset="-122"/>
                <a:cs typeface="DengXian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964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 userDrawn="1"/>
        </p:nvSpPr>
        <p:spPr>
          <a:xfrm>
            <a:off x="6172200" y="4746625"/>
            <a:ext cx="2970213" cy="100488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350"/>
          </a:p>
        </p:txBody>
      </p:sp>
      <p:pic>
        <p:nvPicPr>
          <p:cNvPr id="6" name="Picture 2" descr="C:\Users\Administrator\Desktop\元素\复旦ppt921-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0" t="18172" b="12833"/>
          <a:stretch>
            <a:fillRect/>
          </a:stretch>
        </p:blipFill>
        <p:spPr bwMode="auto">
          <a:xfrm>
            <a:off x="6172200" y="4864100"/>
            <a:ext cx="2986088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Users\Administrator\Desktop\元素\复旦ppt921-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3" t="18387" b="13615"/>
          <a:stretch>
            <a:fillRect/>
          </a:stretch>
        </p:blipFill>
        <p:spPr bwMode="auto">
          <a:xfrm>
            <a:off x="720725" y="2381250"/>
            <a:ext cx="78295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C:\Users\Administrator\Desktop\元素\复旦ppt921-19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663" y="487363"/>
            <a:ext cx="7426326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/>
          <p:cNvSpPr txBox="1"/>
          <p:nvPr userDrawn="1"/>
        </p:nvSpPr>
        <p:spPr>
          <a:xfrm>
            <a:off x="6281738" y="5024438"/>
            <a:ext cx="17621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35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复旦大学大数据学院</a:t>
            </a:r>
            <a:endParaRPr kumimoji="1" lang="en-US" altLang="zh-CN" sz="1350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65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School</a:t>
            </a:r>
            <a:r>
              <a:rPr kumimoji="1" lang="zh-CN" altLang="en-US" sz="65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65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of</a:t>
            </a:r>
            <a:r>
              <a:rPr kumimoji="1" lang="zh-CN" altLang="en-US" sz="65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65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Data</a:t>
            </a:r>
            <a:r>
              <a:rPr kumimoji="1" lang="zh-CN" altLang="en-US" sz="65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65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Science,</a:t>
            </a:r>
            <a:r>
              <a:rPr kumimoji="1" lang="zh-CN" altLang="en-US" sz="65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65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Fudan</a:t>
            </a:r>
            <a:r>
              <a:rPr kumimoji="1" lang="zh-CN" altLang="en-US" sz="65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65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University</a:t>
            </a:r>
            <a:endParaRPr kumimoji="1" lang="zh-CN" altLang="en-US" sz="650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721070" y="2506384"/>
            <a:ext cx="7829005" cy="74021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4000" b="0" i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0"/>
          </p:nvPr>
        </p:nvSpPr>
        <p:spPr>
          <a:xfrm>
            <a:off x="8057968" y="5015784"/>
            <a:ext cx="1007892" cy="4148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100">
                <a:solidFill>
                  <a:schemeClr val="bg1">
                    <a:lumMod val="85000"/>
                  </a:schemeClr>
                </a:solidFill>
                <a:latin typeface="DengXian" charset="-122"/>
                <a:ea typeface="DengXian" charset="-122"/>
                <a:cs typeface="DengXian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97653" y="258807"/>
            <a:ext cx="7235791" cy="4233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3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7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1808163"/>
            <a:ext cx="1633538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5"/>
          <p:cNvSpPr>
            <a:spLocks noChangeArrowheads="1"/>
          </p:cNvSpPr>
          <p:nvPr userDrawn="1"/>
        </p:nvSpPr>
        <p:spPr bwMode="auto">
          <a:xfrm>
            <a:off x="-7938" y="0"/>
            <a:ext cx="1633538" cy="6858000"/>
          </a:xfrm>
          <a:prstGeom prst="rect">
            <a:avLst/>
          </a:prstGeom>
          <a:solidFill>
            <a:srgbClr val="0092DC">
              <a:alpha val="80000"/>
            </a:srgbClr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000">
              <a:solidFill>
                <a:srgbClr val="FFFFFF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grpSp>
        <p:nvGrpSpPr>
          <p:cNvPr id="4" name="组合 2"/>
          <p:cNvGrpSpPr>
            <a:grpSpLocks/>
          </p:cNvGrpSpPr>
          <p:nvPr userDrawn="1"/>
        </p:nvGrpSpPr>
        <p:grpSpPr bwMode="auto">
          <a:xfrm>
            <a:off x="1204913" y="2087563"/>
            <a:ext cx="828675" cy="828675"/>
            <a:chOff x="0" y="0"/>
            <a:chExt cx="828000" cy="828000"/>
          </a:xfrm>
        </p:grpSpPr>
        <p:sp>
          <p:nvSpPr>
            <p:cNvPr id="5" name="椭圆 8"/>
            <p:cNvSpPr>
              <a:spLocks noChangeAspect="1"/>
            </p:cNvSpPr>
            <p:nvPr/>
          </p:nvSpPr>
          <p:spPr bwMode="auto">
            <a:xfrm>
              <a:off x="0" y="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6" name="文本框 12"/>
            <p:cNvSpPr txBox="1">
              <a:spLocks noChangeArrowheads="1"/>
            </p:cNvSpPr>
            <p:nvPr/>
          </p:nvSpPr>
          <p:spPr bwMode="auto">
            <a:xfrm>
              <a:off x="77724" y="157034"/>
              <a:ext cx="672552" cy="523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rgbClr val="0070C0"/>
                  </a:solidFill>
                  <a:latin typeface="DengXian" charset="-122"/>
                  <a:ea typeface="DengXian" charset="-122"/>
                  <a:cs typeface="DengXian" charset="-122"/>
                </a:rPr>
                <a:t>2</a:t>
              </a:r>
              <a:endParaRPr lang="zh-CN" altLang="en-US" sz="2800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</p:grpSp>
      <p:grpSp>
        <p:nvGrpSpPr>
          <p:cNvPr id="7" name="组合 2"/>
          <p:cNvGrpSpPr>
            <a:grpSpLocks/>
          </p:cNvGrpSpPr>
          <p:nvPr userDrawn="1"/>
        </p:nvGrpSpPr>
        <p:grpSpPr bwMode="auto">
          <a:xfrm>
            <a:off x="1206500" y="3198813"/>
            <a:ext cx="828675" cy="828675"/>
            <a:chOff x="0" y="0"/>
            <a:chExt cx="828000" cy="828000"/>
          </a:xfrm>
        </p:grpSpPr>
        <p:sp>
          <p:nvSpPr>
            <p:cNvPr id="8" name="椭圆 8"/>
            <p:cNvSpPr>
              <a:spLocks noChangeAspect="1"/>
            </p:cNvSpPr>
            <p:nvPr/>
          </p:nvSpPr>
          <p:spPr bwMode="auto">
            <a:xfrm>
              <a:off x="0" y="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9" name="文本框 12"/>
            <p:cNvSpPr txBox="1">
              <a:spLocks noChangeArrowheads="1"/>
            </p:cNvSpPr>
            <p:nvPr/>
          </p:nvSpPr>
          <p:spPr bwMode="auto">
            <a:xfrm>
              <a:off x="77725" y="157034"/>
              <a:ext cx="672552" cy="523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>
                <a:defRPr sz="28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latin typeface="DengXian" charset="-122"/>
                  <a:ea typeface="DengXian" charset="-122"/>
                  <a:cs typeface="DengXian" charset="-122"/>
                </a:rPr>
                <a:t>3</a:t>
              </a:r>
              <a:endParaRPr lang="zh-CN" altLang="en-US" dirty="0">
                <a:latin typeface="DengXian" charset="-122"/>
                <a:ea typeface="DengXian" charset="-122"/>
                <a:cs typeface="DengXian" charset="-122"/>
              </a:endParaRPr>
            </a:p>
          </p:txBody>
        </p:sp>
      </p:grpSp>
      <p:grpSp>
        <p:nvGrpSpPr>
          <p:cNvPr id="10" name="组合 2"/>
          <p:cNvGrpSpPr>
            <a:grpSpLocks/>
          </p:cNvGrpSpPr>
          <p:nvPr userDrawn="1"/>
        </p:nvGrpSpPr>
        <p:grpSpPr bwMode="auto">
          <a:xfrm>
            <a:off x="1208088" y="4311650"/>
            <a:ext cx="828675" cy="828675"/>
            <a:chOff x="0" y="0"/>
            <a:chExt cx="828000" cy="828000"/>
          </a:xfrm>
        </p:grpSpPr>
        <p:sp>
          <p:nvSpPr>
            <p:cNvPr id="11" name="椭圆 8"/>
            <p:cNvSpPr>
              <a:spLocks noChangeAspect="1"/>
            </p:cNvSpPr>
            <p:nvPr/>
          </p:nvSpPr>
          <p:spPr bwMode="auto">
            <a:xfrm>
              <a:off x="0" y="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12" name="文本框 12"/>
            <p:cNvSpPr txBox="1">
              <a:spLocks noChangeArrowheads="1"/>
            </p:cNvSpPr>
            <p:nvPr/>
          </p:nvSpPr>
          <p:spPr bwMode="auto">
            <a:xfrm>
              <a:off x="77724" y="157035"/>
              <a:ext cx="672552" cy="523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rgbClr val="0070C0"/>
                  </a:solidFill>
                  <a:latin typeface="DengXian" charset="-122"/>
                  <a:ea typeface="DengXian" charset="-122"/>
                  <a:cs typeface="DengXian" charset="-122"/>
                </a:rPr>
                <a:t>4</a:t>
              </a:r>
              <a:endParaRPr lang="zh-CN" altLang="en-US" sz="2800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</p:grpSp>
      <p:grpSp>
        <p:nvGrpSpPr>
          <p:cNvPr id="13" name="组合 2"/>
          <p:cNvGrpSpPr>
            <a:grpSpLocks/>
          </p:cNvGrpSpPr>
          <p:nvPr userDrawn="1"/>
        </p:nvGrpSpPr>
        <p:grpSpPr bwMode="auto">
          <a:xfrm>
            <a:off x="1201738" y="979488"/>
            <a:ext cx="828675" cy="828675"/>
            <a:chOff x="0" y="0"/>
            <a:chExt cx="828000" cy="828000"/>
          </a:xfrm>
        </p:grpSpPr>
        <p:sp>
          <p:nvSpPr>
            <p:cNvPr id="14" name="椭圆 8"/>
            <p:cNvSpPr>
              <a:spLocks noChangeAspect="1"/>
            </p:cNvSpPr>
            <p:nvPr/>
          </p:nvSpPr>
          <p:spPr bwMode="auto">
            <a:xfrm>
              <a:off x="0" y="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15" name="文本框 12"/>
            <p:cNvSpPr txBox="1">
              <a:spLocks noChangeArrowheads="1"/>
            </p:cNvSpPr>
            <p:nvPr/>
          </p:nvSpPr>
          <p:spPr bwMode="auto">
            <a:xfrm>
              <a:off x="77724" y="157034"/>
              <a:ext cx="672552" cy="523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rgbClr val="0070C0"/>
                  </a:solidFill>
                  <a:latin typeface="DengXian" charset="-122"/>
                  <a:ea typeface="DengXian" charset="-122"/>
                  <a:cs typeface="DengXian" charset="-122"/>
                </a:rPr>
                <a:t>1</a:t>
              </a:r>
              <a:endParaRPr lang="zh-CN" altLang="en-US" sz="2800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</p:grpSp>
      <p:grpSp>
        <p:nvGrpSpPr>
          <p:cNvPr id="16" name="组合 2"/>
          <p:cNvGrpSpPr>
            <a:grpSpLocks/>
          </p:cNvGrpSpPr>
          <p:nvPr userDrawn="1"/>
        </p:nvGrpSpPr>
        <p:grpSpPr bwMode="auto">
          <a:xfrm>
            <a:off x="1206500" y="5459413"/>
            <a:ext cx="828675" cy="828675"/>
            <a:chOff x="0" y="0"/>
            <a:chExt cx="828000" cy="828000"/>
          </a:xfrm>
        </p:grpSpPr>
        <p:sp>
          <p:nvSpPr>
            <p:cNvPr id="17" name="椭圆 8"/>
            <p:cNvSpPr>
              <a:spLocks noChangeAspect="1"/>
            </p:cNvSpPr>
            <p:nvPr/>
          </p:nvSpPr>
          <p:spPr bwMode="auto">
            <a:xfrm>
              <a:off x="0" y="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18" name="文本框 12"/>
            <p:cNvSpPr txBox="1">
              <a:spLocks noChangeArrowheads="1"/>
            </p:cNvSpPr>
            <p:nvPr/>
          </p:nvSpPr>
          <p:spPr bwMode="auto">
            <a:xfrm>
              <a:off x="77725" y="157034"/>
              <a:ext cx="672552" cy="523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rgbClr val="0070C0"/>
                  </a:solidFill>
                  <a:latin typeface="DengXian" charset="-122"/>
                  <a:ea typeface="DengXian" charset="-122"/>
                  <a:cs typeface="DengXian" charset="-122"/>
                </a:rPr>
                <a:t>5</a:t>
              </a:r>
              <a:endParaRPr lang="zh-CN" altLang="en-US" sz="2800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</p:grpSp>
      <p:sp>
        <p:nvSpPr>
          <p:cNvPr id="19" name="Title 2"/>
          <p:cNvSpPr txBox="1">
            <a:spLocks/>
          </p:cNvSpPr>
          <p:nvPr userDrawn="1"/>
        </p:nvSpPr>
        <p:spPr>
          <a:xfrm>
            <a:off x="1581150" y="84138"/>
            <a:ext cx="619125" cy="76041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1" lang="zh-CN" altLang="en-US" dirty="0">
                <a:solidFill>
                  <a:srgbClr val="0070C0"/>
                </a:solidFill>
              </a:rPr>
              <a:t>纲</a:t>
            </a:r>
          </a:p>
        </p:txBody>
      </p:sp>
      <p:sp>
        <p:nvSpPr>
          <p:cNvPr id="20" name="Title 2"/>
          <p:cNvSpPr txBox="1">
            <a:spLocks/>
          </p:cNvSpPr>
          <p:nvPr userDrawn="1"/>
        </p:nvSpPr>
        <p:spPr>
          <a:xfrm>
            <a:off x="985838" y="88900"/>
            <a:ext cx="620712" cy="762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1" lang="zh-CN" altLang="en-US" dirty="0"/>
              <a:t>大</a:t>
            </a:r>
          </a:p>
        </p:txBody>
      </p:sp>
      <p:sp>
        <p:nvSpPr>
          <p:cNvPr id="21" name="Oval 2"/>
          <p:cNvSpPr>
            <a:spLocks noChangeAspect="1"/>
          </p:cNvSpPr>
          <p:nvPr userDrawn="1"/>
        </p:nvSpPr>
        <p:spPr>
          <a:xfrm>
            <a:off x="1466850" y="736600"/>
            <a:ext cx="92075" cy="920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22" name="Oval 33"/>
          <p:cNvSpPr>
            <a:spLocks noChangeAspect="1"/>
          </p:cNvSpPr>
          <p:nvPr userDrawn="1"/>
        </p:nvSpPr>
        <p:spPr>
          <a:xfrm>
            <a:off x="1127125" y="736600"/>
            <a:ext cx="92075" cy="920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23" name="Oval 34"/>
          <p:cNvSpPr>
            <a:spLocks noChangeAspect="1"/>
          </p:cNvSpPr>
          <p:nvPr userDrawn="1"/>
        </p:nvSpPr>
        <p:spPr>
          <a:xfrm>
            <a:off x="1690688" y="739775"/>
            <a:ext cx="92075" cy="92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24" name="Oval 35"/>
          <p:cNvSpPr>
            <a:spLocks noChangeAspect="1"/>
          </p:cNvSpPr>
          <p:nvPr userDrawn="1"/>
        </p:nvSpPr>
        <p:spPr>
          <a:xfrm>
            <a:off x="2027238" y="736600"/>
            <a:ext cx="92075" cy="92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25" name="Oval 37"/>
          <p:cNvSpPr>
            <a:spLocks noChangeAspect="1"/>
          </p:cNvSpPr>
          <p:nvPr userDrawn="1"/>
        </p:nvSpPr>
        <p:spPr>
          <a:xfrm>
            <a:off x="1854200" y="739775"/>
            <a:ext cx="90488" cy="92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26" name="Oval 38"/>
          <p:cNvSpPr>
            <a:spLocks noChangeAspect="1"/>
          </p:cNvSpPr>
          <p:nvPr userDrawn="1"/>
        </p:nvSpPr>
        <p:spPr>
          <a:xfrm>
            <a:off x="1293813" y="739775"/>
            <a:ext cx="90487" cy="920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pic>
        <p:nvPicPr>
          <p:cNvPr id="27" name="Picture 4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88" y="201613"/>
            <a:ext cx="73183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01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istrator\Desktop\元素\复旦ppt921-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12134"/>
          <a:stretch>
            <a:fillRect/>
          </a:stretch>
        </p:blipFill>
        <p:spPr bwMode="auto">
          <a:xfrm>
            <a:off x="0" y="2697163"/>
            <a:ext cx="91440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757646" y="2822905"/>
            <a:ext cx="7829005" cy="74021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4000" b="0" i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6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Administrator\Desktop\元素\复旦ppt921-1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411163"/>
            <a:ext cx="9151938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7894" y="6751"/>
            <a:ext cx="6727580" cy="4833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97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cknowled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9"/>
          <p:cNvSpPr>
            <a:spLocks noChangeArrowheads="1"/>
          </p:cNvSpPr>
          <p:nvPr userDrawn="1"/>
        </p:nvSpPr>
        <p:spPr bwMode="auto">
          <a:xfrm>
            <a:off x="-4763" y="3732213"/>
            <a:ext cx="9148763" cy="361950"/>
          </a:xfrm>
          <a:prstGeom prst="rect">
            <a:avLst/>
          </a:prstGeom>
          <a:solidFill>
            <a:srgbClr val="0092DC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DengXian" charset="-122"/>
                <a:ea typeface="DengXian" charset="-122"/>
                <a:cs typeface="DengXian" charset="-122"/>
              </a:rPr>
              <a:t>Thanks</a:t>
            </a:r>
            <a:r>
              <a:rPr lang="zh-CN" altLang="en-US" dirty="0">
                <a:solidFill>
                  <a:srgbClr val="FFFFFF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dirty="0">
                <a:solidFill>
                  <a:srgbClr val="FFFFFF"/>
                </a:solidFill>
                <a:latin typeface="DengXian" charset="-122"/>
                <a:ea typeface="DengXian" charset="-122"/>
                <a:cs typeface="DengXian" charset="-122"/>
              </a:rPr>
              <a:t>for</a:t>
            </a:r>
            <a:r>
              <a:rPr lang="zh-CN" altLang="en-US" dirty="0">
                <a:solidFill>
                  <a:srgbClr val="FFFFFF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dirty="0">
                <a:solidFill>
                  <a:srgbClr val="FFFFFF"/>
                </a:solidFill>
                <a:latin typeface="DengXian" charset="-122"/>
                <a:ea typeface="DengXian" charset="-122"/>
                <a:cs typeface="DengXian" charset="-122"/>
              </a:rPr>
              <a:t>your</a:t>
            </a:r>
            <a:r>
              <a:rPr lang="zh-CN" altLang="en-US" dirty="0">
                <a:solidFill>
                  <a:srgbClr val="FFFFFF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dirty="0">
                <a:solidFill>
                  <a:srgbClr val="FFFFFF"/>
                </a:solidFill>
                <a:latin typeface="DengXian" charset="-122"/>
                <a:ea typeface="DengXian" charset="-122"/>
                <a:cs typeface="DengXian" charset="-122"/>
              </a:rPr>
              <a:t>attention!	</a:t>
            </a:r>
            <a:endParaRPr lang="zh-CN" altLang="en-US" dirty="0">
              <a:solidFill>
                <a:srgbClr val="FFFFFF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3" name="矩形 3"/>
          <p:cNvSpPr>
            <a:spLocks noChangeArrowheads="1"/>
          </p:cNvSpPr>
          <p:nvPr userDrawn="1"/>
        </p:nvSpPr>
        <p:spPr bwMode="auto">
          <a:xfrm>
            <a:off x="-4763" y="2705100"/>
            <a:ext cx="9148763" cy="950913"/>
          </a:xfrm>
          <a:prstGeom prst="rect">
            <a:avLst/>
          </a:prstGeom>
          <a:solidFill>
            <a:srgbClr val="0092DC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FFFFFF"/>
                </a:solidFill>
                <a:latin typeface="DengXian" charset="-122"/>
                <a:ea typeface="DengXian" charset="-122"/>
                <a:cs typeface="DengXian" charset="-122"/>
              </a:rPr>
              <a:t>感谢各位聆听！</a:t>
            </a:r>
          </a:p>
        </p:txBody>
      </p:sp>
      <p:sp>
        <p:nvSpPr>
          <p:cNvPr id="4" name="Oval 10"/>
          <p:cNvSpPr/>
          <p:nvPr userDrawn="1"/>
        </p:nvSpPr>
        <p:spPr>
          <a:xfrm>
            <a:off x="220663" y="2708275"/>
            <a:ext cx="1371600" cy="1371600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350"/>
          </a:p>
        </p:txBody>
      </p:sp>
      <p:grpSp>
        <p:nvGrpSpPr>
          <p:cNvPr id="5" name="组合 3"/>
          <p:cNvGrpSpPr>
            <a:grpSpLocks noChangeAspect="1"/>
          </p:cNvGrpSpPr>
          <p:nvPr userDrawn="1"/>
        </p:nvGrpSpPr>
        <p:grpSpPr bwMode="auto">
          <a:xfrm>
            <a:off x="288925" y="2768600"/>
            <a:ext cx="1233488" cy="1238250"/>
            <a:chOff x="7084178" y="3411664"/>
            <a:chExt cx="1404000" cy="1404001"/>
          </a:xfrm>
        </p:grpSpPr>
        <p:sp>
          <p:nvSpPr>
            <p:cNvPr id="6" name="椭圆 2"/>
            <p:cNvSpPr/>
            <p:nvPr/>
          </p:nvSpPr>
          <p:spPr>
            <a:xfrm>
              <a:off x="7084178" y="3411664"/>
              <a:ext cx="1404000" cy="1404001"/>
            </a:xfrm>
            <a:prstGeom prst="ellipse">
              <a:avLst/>
            </a:prstGeom>
            <a:solidFill>
              <a:srgbClr val="0092DC"/>
            </a:solidFill>
            <a:ln>
              <a:solidFill>
                <a:srgbClr val="0092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7" name="椭圆 14"/>
            <p:cNvSpPr/>
            <p:nvPr userDrawn="1"/>
          </p:nvSpPr>
          <p:spPr>
            <a:xfrm>
              <a:off x="7214278" y="3528665"/>
              <a:ext cx="1160061" cy="1150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pic>
        <p:nvPicPr>
          <p:cNvPr id="8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2884488"/>
            <a:ext cx="987425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872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"/>
          <p:cNvSpPr>
            <a:spLocks noChangeArrowheads="1"/>
          </p:cNvSpPr>
          <p:nvPr userDrawn="1"/>
        </p:nvSpPr>
        <p:spPr bwMode="auto">
          <a:xfrm>
            <a:off x="2273300" y="1125538"/>
            <a:ext cx="4792663" cy="4783137"/>
          </a:xfrm>
          <a:prstGeom prst="rect">
            <a:avLst/>
          </a:prstGeom>
          <a:blipFill dpi="0" rotWithShape="1">
            <a:blip r:embed="rId8">
              <a:alphaModFix amt="2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9pPr>
          </a:lstStyle>
          <a:p>
            <a:pPr algn="ctr"/>
            <a:endParaRPr lang="en-US" altLang="x-none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SimSun" panose="02010600030101010101" pitchFamily="2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24120" y="1983665"/>
            <a:ext cx="573437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400" b="1" dirty="0" smtClean="0">
                <a:latin typeface="Times New Roman" charset="0"/>
                <a:ea typeface="Times New Roman" charset="0"/>
                <a:cs typeface="Times New Roman" charset="0"/>
              </a:rPr>
              <a:t>Homework</a:t>
            </a:r>
            <a:r>
              <a:rPr kumimoji="1" lang="zh-CN" altLang="en-US" sz="44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400" b="1" dirty="0" smtClean="0">
                <a:latin typeface="Times New Roman" charset="0"/>
                <a:ea typeface="Times New Roman" charset="0"/>
                <a:cs typeface="Times New Roman" charset="0"/>
              </a:rPr>
              <a:t>1:</a:t>
            </a:r>
          </a:p>
          <a:p>
            <a:pPr algn="ctr"/>
            <a:r>
              <a:rPr kumimoji="1" lang="en-US" altLang="zh-CN" sz="4400" b="1" dirty="0" smtClean="0">
                <a:latin typeface="Times New Roman" charset="0"/>
                <a:ea typeface="Times New Roman" charset="0"/>
                <a:cs typeface="Times New Roman" charset="0"/>
              </a:rPr>
              <a:t>Spelling Correction</a:t>
            </a:r>
            <a:endParaRPr lang="zh-CN" altLang="en-US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 bwMode="auto">
          <a:xfrm>
            <a:off x="0" y="128588"/>
            <a:ext cx="3643313" cy="42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594" indent="-228594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1pPr>
            <a:lvl2pPr marL="685783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2pPr>
            <a:lvl3pPr marL="1142971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3pPr>
            <a:lvl4pPr marL="1600160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4pPr>
            <a:lvl5pPr marL="2057349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kumimoji="1" lang="en-US" altLang="zh-CN" sz="1800" b="1" dirty="0" smtClean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Natural</a:t>
            </a:r>
            <a:r>
              <a:rPr kumimoji="1" lang="zh-CN" altLang="en-US" sz="1800" b="1" dirty="0" smtClean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180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Language</a:t>
            </a:r>
            <a:r>
              <a:rPr kumimoji="1" lang="zh-CN" altLang="en-US" sz="180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180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Processing</a:t>
            </a:r>
            <a:endParaRPr kumimoji="1" lang="zh-CN" altLang="en-US" sz="1800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76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7A56932-5089-4CCC-A46E-AA1A3048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Spelling Correction</a:t>
            </a:r>
            <a:endParaRPr lang="zh-CN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8330" y="785028"/>
            <a:ext cx="8439909" cy="5538279"/>
          </a:xfrm>
          <a:prstGeom prst="rect">
            <a:avLst/>
          </a:prstGeom>
        </p:spPr>
        <p:txBody>
          <a:bodyPr/>
          <a:lstStyle>
            <a:lvl1pPr marL="228594" indent="-228594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1pPr>
            <a:lvl2pPr marL="685783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2pPr>
            <a:lvl3pPr marL="1142971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3pPr>
            <a:lvl4pPr marL="1600160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4pPr>
            <a:lvl5pPr marL="2057349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altLang="zh-CN" sz="2400" dirty="0"/>
              <a:t>In this </a:t>
            </a:r>
            <a:r>
              <a:rPr lang="en-US" altLang="zh-CN" sz="2400" dirty="0" smtClean="0"/>
              <a:t>homework, </a:t>
            </a:r>
            <a:r>
              <a:rPr lang="en-US" altLang="zh-CN" sz="2400" dirty="0"/>
              <a:t>you are required to write a </a:t>
            </a:r>
            <a:r>
              <a:rPr lang="en-US" altLang="zh-CN" sz="2400" dirty="0" smtClean="0"/>
              <a:t>toy system for spelling </a:t>
            </a:r>
            <a:r>
              <a:rPr lang="en-US" altLang="zh-CN" sz="2400" dirty="0"/>
              <a:t>correction. </a:t>
            </a:r>
            <a:endParaRPr lang="en-US" altLang="zh-CN" sz="2400" dirty="0" smtClean="0"/>
          </a:p>
          <a:p>
            <a:pPr>
              <a:buFont typeface="Wingdings" charset="2"/>
              <a:buChar char="§"/>
            </a:pPr>
            <a:r>
              <a:rPr lang="en-US" altLang="zh-CN" sz="2400" dirty="0" smtClean="0"/>
              <a:t>Both components of </a:t>
            </a:r>
            <a:r>
              <a:rPr lang="en-US" altLang="zh-CN" sz="2400" b="1" dirty="0" smtClean="0"/>
              <a:t>language model</a:t>
            </a:r>
            <a:r>
              <a:rPr lang="zh-CN" altLang="en-US" sz="2400" b="1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b="1" dirty="0" smtClean="0"/>
              <a:t> </a:t>
            </a:r>
            <a:r>
              <a:rPr lang="en-US" altLang="zh-CN" sz="2400" b="1" dirty="0"/>
              <a:t>channel model </a:t>
            </a:r>
            <a:r>
              <a:rPr lang="en-US" altLang="zh-CN" sz="2400" dirty="0" smtClean="0"/>
              <a:t>should be implemented as introduced in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Lecture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Lecture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altLang="zh-CN" sz="2400" dirty="0"/>
              <a:t>. 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 </a:t>
            </a:r>
            <a:r>
              <a:rPr lang="zh-CN" altLang="en-US" sz="2400" dirty="0" smtClean="0"/>
              <a:t> </a:t>
            </a:r>
            <a:endParaRPr lang="en-US" altLang="zh-CN" sz="2400" dirty="0"/>
          </a:p>
          <a:p>
            <a:pPr>
              <a:buFont typeface="Wingdings" charset="2"/>
              <a:buChar char="§"/>
            </a:pPr>
            <a:r>
              <a:rPr lang="en-US" altLang="zh-CN" sz="2400" dirty="0" smtClean="0"/>
              <a:t>For the </a:t>
            </a:r>
            <a:r>
              <a:rPr lang="en-US" altLang="zh-CN" sz="2400" dirty="0"/>
              <a:t>evaluation</a:t>
            </a:r>
            <a:r>
              <a:rPr lang="en-US" altLang="zh-CN" sz="2400" dirty="0" smtClean="0"/>
              <a:t>, you will be provided a text file consisting of 1,000 sentences extracted from </a:t>
            </a:r>
            <a:r>
              <a:rPr lang="en-US" altLang="zh-CN" sz="2400" i="1" dirty="0" smtClean="0"/>
              <a:t>news articles</a:t>
            </a:r>
            <a:r>
              <a:rPr lang="en-US" altLang="zh-CN" sz="2400" dirty="0" smtClean="0"/>
              <a:t>. </a:t>
            </a:r>
          </a:p>
          <a:p>
            <a:pPr lvl="1">
              <a:buFont typeface="Wingdings" charset="2"/>
              <a:buChar char="§"/>
            </a:pPr>
            <a:r>
              <a:rPr lang="en-US" altLang="zh-CN" sz="2200" dirty="0" smtClean="0"/>
              <a:t>Each line contains one sample with three items, including sentence id, number of error words and the sentence. They are separated by tabs.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ea typeface="ＭＳ Ｐゴシック" pitchFamily="34" charset="-128"/>
              </a:rPr>
              <a:t>Out of which, 50 instances contain real word errors. </a:t>
            </a:r>
          </a:p>
          <a:p>
            <a:pPr lvl="1">
              <a:buFont typeface="Wingdings" charset="2"/>
              <a:buChar char="§"/>
            </a:pPr>
            <a:endParaRPr lang="en-US" sz="2200" dirty="0" smtClean="0">
              <a:ea typeface="ＭＳ Ｐゴシック" pitchFamily="34" charset="-128"/>
            </a:endParaRPr>
          </a:p>
          <a:p>
            <a:pPr>
              <a:buFont typeface="Wingdings" charset="2"/>
              <a:buChar char="§"/>
            </a:pPr>
            <a:endParaRPr lang="en-US" sz="2600" dirty="0">
              <a:ea typeface="ＭＳ Ｐゴシック" pitchFamily="34" charset="-128"/>
            </a:endParaRPr>
          </a:p>
          <a:p>
            <a:pPr>
              <a:buFont typeface="Wingdings" charset="2"/>
              <a:buChar char="§"/>
            </a:pPr>
            <a:endParaRPr lang="en-US" sz="26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717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Provided Files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38331" y="785028"/>
            <a:ext cx="8323116" cy="5538279"/>
          </a:xfrm>
          <a:prstGeom prst="rect">
            <a:avLst/>
          </a:prstGeom>
        </p:spPr>
        <p:txBody>
          <a:bodyPr/>
          <a:lstStyle>
            <a:lvl1pPr marL="228594" indent="-228594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1pPr>
            <a:lvl2pPr marL="685783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2pPr>
            <a:lvl3pPr marL="1142971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3pPr>
            <a:lvl4pPr marL="1600160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4pPr>
            <a:lvl5pPr marL="2057349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altLang="zh-CN" sz="2400" b="1" dirty="0" err="1" smtClean="0"/>
              <a:t>testdata.txt</a:t>
            </a:r>
            <a:endParaRPr lang="en-US" altLang="zh-CN" sz="2400" b="1" dirty="0" smtClean="0"/>
          </a:p>
          <a:p>
            <a:pPr lvl="1">
              <a:buFont typeface="Wingdings" charset="2"/>
              <a:buChar char="§"/>
            </a:pPr>
            <a:r>
              <a:rPr lang="en-US" altLang="zh-CN" sz="2000" dirty="0" smtClean="0"/>
              <a:t>This is the text file that consists of 1,000 sample sentences extracted from </a:t>
            </a:r>
            <a:r>
              <a:rPr lang="en-US" altLang="zh-CN" sz="2000" i="1" dirty="0" smtClean="0"/>
              <a:t>news articles</a:t>
            </a:r>
            <a:r>
              <a:rPr lang="en-US" altLang="zh-CN" sz="2000" dirty="0" smtClean="0"/>
              <a:t>. </a:t>
            </a:r>
          </a:p>
          <a:p>
            <a:pPr lvl="1">
              <a:buFont typeface="Wingdings" charset="2"/>
              <a:buChar char="§"/>
            </a:pPr>
            <a:r>
              <a:rPr lang="en-US" altLang="zh-CN" sz="2000" dirty="0" smtClean="0"/>
              <a:t>Each line contains one sample with three items, including sentence id, number of error words and the sentence. They are separated by tabs.</a:t>
            </a:r>
          </a:p>
          <a:p>
            <a:pPr lvl="1">
              <a:buFont typeface="Wingdings" charset="2"/>
              <a:buChar char="§"/>
            </a:pPr>
            <a:r>
              <a:rPr lang="en-US" sz="2000" dirty="0" smtClean="0">
                <a:ea typeface="ＭＳ Ｐゴシック" pitchFamily="34" charset="-128"/>
              </a:rPr>
              <a:t>Out of which, 50 instances contain real word errors. </a:t>
            </a:r>
          </a:p>
          <a:p>
            <a:pPr>
              <a:buFont typeface="Wingdings" charset="2"/>
              <a:buChar char="§"/>
            </a:pPr>
            <a:r>
              <a:rPr lang="en-US" sz="2400" b="1" dirty="0" err="1" smtClean="0"/>
              <a:t>ans.txt</a:t>
            </a:r>
            <a:endParaRPr lang="en-US" sz="2400" b="1" dirty="0" smtClean="0"/>
          </a:p>
          <a:p>
            <a:pPr lvl="1">
              <a:buFont typeface="Wingdings" charset="2"/>
              <a:buChar char="§"/>
            </a:pPr>
            <a:r>
              <a:rPr lang="en-US" sz="2000" dirty="0" smtClean="0"/>
              <a:t>This is the answer file that consists of 1,000 sentences after spelling correction. </a:t>
            </a:r>
          </a:p>
          <a:p>
            <a:pPr lvl="1">
              <a:buFont typeface="Wingdings" charset="2"/>
              <a:buChar char="§"/>
            </a:pPr>
            <a:r>
              <a:rPr lang="en-US" sz="2000" dirty="0" smtClean="0"/>
              <a:t>Each line contains one instance with two items, including sentence id and corrected sentence.</a:t>
            </a:r>
          </a:p>
          <a:p>
            <a:pPr>
              <a:buFont typeface="Wingdings" charset="2"/>
              <a:buChar char="§"/>
            </a:pPr>
            <a:r>
              <a:rPr lang="en-US" altLang="zh-CN" sz="2400" b="1" dirty="0" err="1" smtClean="0"/>
              <a:t>vocab.txt</a:t>
            </a:r>
            <a:endParaRPr lang="en-US" altLang="zh-CN" sz="2400" b="1" dirty="0" smtClean="0"/>
          </a:p>
          <a:p>
            <a:pPr lvl="1">
              <a:buFont typeface="Wingdings" charset="2"/>
              <a:buChar char="§"/>
            </a:pPr>
            <a:r>
              <a:rPr lang="en-US" sz="2000" dirty="0" smtClean="0"/>
              <a:t>This is the dictionary for non-word error detection. Make sure you use this!</a:t>
            </a:r>
            <a:endParaRPr lang="en-US" sz="26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405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Provided Files (</a:t>
            </a:r>
            <a:r>
              <a:rPr lang="en-US" dirty="0" err="1" smtClean="0"/>
              <a:t>cont</a:t>
            </a:r>
            <a:r>
              <a:rPr lang="en-US" dirty="0" smtClean="0"/>
              <a:t>’)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38331" y="785028"/>
            <a:ext cx="8323116" cy="5538279"/>
          </a:xfrm>
          <a:prstGeom prst="rect">
            <a:avLst/>
          </a:prstGeom>
        </p:spPr>
        <p:txBody>
          <a:bodyPr/>
          <a:lstStyle>
            <a:lvl1pPr marL="228594" indent="-228594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1pPr>
            <a:lvl2pPr marL="685783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2pPr>
            <a:lvl3pPr marL="1142971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3pPr>
            <a:lvl4pPr marL="1600160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4pPr>
            <a:lvl5pPr marL="2057349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sz="2400" b="1" dirty="0" err="1" smtClean="0"/>
              <a:t>eval.py</a:t>
            </a:r>
            <a:endParaRPr lang="en-US" sz="2400" b="1" dirty="0"/>
          </a:p>
          <a:p>
            <a:pPr lvl="1">
              <a:buFont typeface="Wingdings" charset="2"/>
              <a:buChar char="§"/>
            </a:pPr>
            <a:r>
              <a:rPr lang="en-US" sz="2000" dirty="0"/>
              <a:t>This is a python file including evaluation program </a:t>
            </a:r>
            <a:r>
              <a:rPr lang="en-US" sz="2000" b="1" dirty="0">
                <a:solidFill>
                  <a:srgbClr val="FF0000"/>
                </a:solidFill>
              </a:rPr>
              <a:t>for your </a:t>
            </a:r>
            <a:r>
              <a:rPr lang="en-US" sz="2000" b="1" dirty="0" smtClean="0">
                <a:solidFill>
                  <a:srgbClr val="FF0000"/>
                </a:solidFill>
              </a:rPr>
              <a:t>reference</a:t>
            </a:r>
            <a:r>
              <a:rPr lang="en-US" sz="2000" dirty="0" smtClean="0"/>
              <a:t>. The path of </a:t>
            </a:r>
            <a:r>
              <a:rPr lang="en-US" sz="2000" dirty="0"/>
              <a:t>the answer and result </a:t>
            </a:r>
            <a:r>
              <a:rPr lang="en-US" sz="2000" dirty="0" smtClean="0"/>
              <a:t>files </a:t>
            </a:r>
            <a:r>
              <a:rPr lang="en-US" sz="2000" dirty="0"/>
              <a:t>are written inside the </a:t>
            </a:r>
            <a:r>
              <a:rPr lang="en-US" sz="2000" dirty="0" smtClean="0"/>
              <a:t>code. Read it. </a:t>
            </a:r>
            <a:endParaRPr lang="en-US" sz="2000" dirty="0"/>
          </a:p>
          <a:p>
            <a:pPr lvl="1">
              <a:buFont typeface="Wingdings" charset="2"/>
              <a:buChar char="§"/>
            </a:pPr>
            <a:r>
              <a:rPr lang="en-US" sz="2000" dirty="0"/>
              <a:t>Run “</a:t>
            </a:r>
            <a:r>
              <a:rPr lang="en-US" sz="2000" dirty="0" err="1"/>
              <a:t>eval.py</a:t>
            </a:r>
            <a:r>
              <a:rPr lang="en-US" sz="2000" dirty="0"/>
              <a:t>”, it will give an accuracy number. Improve your program based on this number.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Make sure your ”</a:t>
            </a:r>
            <a:r>
              <a:rPr lang="en-US" sz="2000" dirty="0" err="1"/>
              <a:t>ans.txt</a:t>
            </a:r>
            <a:r>
              <a:rPr lang="en-US" sz="2000" dirty="0"/>
              <a:t>” and “</a:t>
            </a:r>
            <a:r>
              <a:rPr lang="en-US" sz="2000" dirty="0" err="1"/>
              <a:t>result.txt</a:t>
            </a:r>
            <a:r>
              <a:rPr lang="en-US" sz="2000" dirty="0"/>
              <a:t>” are located in the same directory with “</a:t>
            </a:r>
            <a:r>
              <a:rPr lang="en-US" sz="2000" dirty="0" err="1"/>
              <a:t>eval.py</a:t>
            </a:r>
            <a:r>
              <a:rPr lang="en-US" sz="2000" dirty="0" smtClean="0"/>
              <a:t>” when running it.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It might contain some errors</a:t>
            </a:r>
            <a:r>
              <a:rPr lang="en-US" sz="2000" dirty="0" smtClean="0"/>
              <a:t>. If you find any, email us!</a:t>
            </a:r>
          </a:p>
          <a:p>
            <a:pPr>
              <a:buFont typeface="Wingdings" charset="2"/>
              <a:buChar char="§"/>
            </a:pPr>
            <a:r>
              <a:rPr lang="en-US" sz="2400" b="1" dirty="0" smtClean="0"/>
              <a:t>LM</a:t>
            </a:r>
          </a:p>
          <a:p>
            <a:pPr lvl="1">
              <a:buFont typeface="Wingdings" charset="2"/>
              <a:buChar char="§"/>
            </a:pPr>
            <a:r>
              <a:rPr lang="en-US" sz="2000" dirty="0" smtClean="0"/>
              <a:t>The compiled files for SRILM.</a:t>
            </a:r>
          </a:p>
        </p:txBody>
      </p:sp>
    </p:spTree>
    <p:extLst>
      <p:ext uri="{BB962C8B-B14F-4D97-AF65-F5344CB8AC3E}">
        <p14:creationId xmlns:p14="http://schemas.microsoft.com/office/powerpoint/2010/main" val="136796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38331" y="785028"/>
            <a:ext cx="8323116" cy="5538279"/>
          </a:xfrm>
          <a:prstGeom prst="rect">
            <a:avLst/>
          </a:prstGeom>
        </p:spPr>
        <p:txBody>
          <a:bodyPr/>
          <a:lstStyle>
            <a:lvl1pPr marL="228594" indent="-228594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1pPr>
            <a:lvl2pPr marL="685783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2pPr>
            <a:lvl3pPr marL="1142971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3pPr>
            <a:lvl4pPr marL="1600160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4pPr>
            <a:lvl5pPr marL="2057349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sz="2400" dirty="0" smtClean="0"/>
              <a:t>Generate </a:t>
            </a:r>
            <a:r>
              <a:rPr lang="en-US" sz="2400" dirty="0"/>
              <a:t>a zip file and name it as “sid_homework-1.zip”. </a:t>
            </a:r>
            <a:endParaRPr lang="en-US" sz="2400" dirty="0" smtClean="0"/>
          </a:p>
          <a:p>
            <a:pPr>
              <a:buFont typeface="Wingdings" charset="2"/>
              <a:buChar char="§"/>
            </a:pPr>
            <a:endParaRPr lang="en-US" sz="2400" dirty="0" smtClean="0"/>
          </a:p>
          <a:p>
            <a:pPr>
              <a:buFont typeface="Wingdings" charset="2"/>
              <a:buChar char="§"/>
            </a:pPr>
            <a:r>
              <a:rPr lang="en-US" sz="2400" dirty="0" smtClean="0"/>
              <a:t>It </a:t>
            </a:r>
            <a:r>
              <a:rPr lang="en-US" sz="2400" dirty="0"/>
              <a:t>should include a directory named </a:t>
            </a:r>
            <a:r>
              <a:rPr lang="en-US" sz="2400" i="1" dirty="0"/>
              <a:t>program</a:t>
            </a:r>
            <a:r>
              <a:rPr lang="en-US" sz="2400" dirty="0"/>
              <a:t>, </a:t>
            </a:r>
            <a:r>
              <a:rPr lang="en-US" sz="2400" dirty="0" smtClean="0"/>
              <a:t>an </a:t>
            </a:r>
            <a:r>
              <a:rPr lang="en-US" sz="2400" dirty="0"/>
              <a:t>output file “</a:t>
            </a:r>
            <a:r>
              <a:rPr lang="en-US" sz="2400" i="1" dirty="0" err="1" smtClean="0"/>
              <a:t>result.txt</a:t>
            </a:r>
            <a:r>
              <a:rPr lang="en-US" sz="2400" dirty="0" smtClean="0"/>
              <a:t>”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and a written report </a:t>
            </a:r>
            <a:r>
              <a:rPr lang="en-US" sz="2400" dirty="0"/>
              <a:t>“</a:t>
            </a:r>
            <a:r>
              <a:rPr lang="en-US" sz="2400" i="1" dirty="0"/>
              <a:t>spell </a:t>
            </a:r>
            <a:r>
              <a:rPr lang="en-US" sz="2400" i="1" dirty="0" err="1"/>
              <a:t>correction.pdf</a:t>
            </a:r>
            <a:r>
              <a:rPr lang="en-US" sz="2400" dirty="0"/>
              <a:t>”. </a:t>
            </a:r>
            <a:endParaRPr lang="en-US" sz="2400" dirty="0" smtClean="0"/>
          </a:p>
          <a:p>
            <a:pPr>
              <a:buFont typeface="Wingdings" charset="2"/>
              <a:buChar char="§"/>
            </a:pPr>
            <a:endParaRPr lang="en-US" sz="2400" dirty="0"/>
          </a:p>
          <a:p>
            <a:pPr>
              <a:buFont typeface="Wingdings" charset="2"/>
              <a:buChar char="§"/>
            </a:pPr>
            <a:r>
              <a:rPr lang="en-US" sz="2400" dirty="0"/>
              <a:t>Program: </a:t>
            </a:r>
            <a:r>
              <a:rPr lang="en-US" sz="2400" dirty="0" smtClean="0"/>
              <a:t>codes </a:t>
            </a:r>
            <a:r>
              <a:rPr lang="en-US" sz="2400" dirty="0"/>
              <a:t>should be </a:t>
            </a:r>
            <a:r>
              <a:rPr lang="en-US" sz="2400" dirty="0">
                <a:solidFill>
                  <a:srgbClr val="FF0000"/>
                </a:solidFill>
              </a:rPr>
              <a:t>written in python</a:t>
            </a:r>
            <a:r>
              <a:rPr lang="en-US" sz="2400" dirty="0"/>
              <a:t>. </a:t>
            </a:r>
            <a:endParaRPr lang="en-US" sz="2400" dirty="0" smtClean="0"/>
          </a:p>
          <a:p>
            <a:pPr>
              <a:buFont typeface="Wingdings" charset="2"/>
              <a:buChar char="§"/>
            </a:pPr>
            <a:r>
              <a:rPr lang="en-US" sz="2400" dirty="0" smtClean="0"/>
              <a:t>Output </a:t>
            </a:r>
            <a:r>
              <a:rPr lang="en-US" sz="2400" dirty="0"/>
              <a:t>file: each line includes a single instance consisting of </a:t>
            </a:r>
            <a:r>
              <a:rPr lang="en-US" altLang="zh-CN" sz="2400" dirty="0"/>
              <a:t>two</a:t>
            </a:r>
            <a:r>
              <a:rPr lang="zh-CN" altLang="en-US" sz="2400" dirty="0"/>
              <a:t> </a:t>
            </a:r>
            <a:r>
              <a:rPr lang="en-US" sz="2400" dirty="0"/>
              <a:t>items, namely </a:t>
            </a:r>
            <a:r>
              <a:rPr lang="en-US" sz="2400" i="1" dirty="0"/>
              <a:t>sentence id</a:t>
            </a:r>
            <a:r>
              <a:rPr lang="zh-CN" altLang="en-US" sz="2400" i="1" dirty="0"/>
              <a:t> </a:t>
            </a:r>
            <a:r>
              <a:rPr lang="en-US" altLang="zh-CN" sz="2400" dirty="0"/>
              <a:t>and </a:t>
            </a:r>
            <a:r>
              <a:rPr lang="en-US" altLang="zh-CN" sz="2400" i="1" dirty="0"/>
              <a:t>sentence after correction. </a:t>
            </a:r>
            <a:r>
              <a:rPr lang="en-US" sz="2400" dirty="0"/>
              <a:t>Separate them by tab. </a:t>
            </a:r>
          </a:p>
          <a:p>
            <a:pPr>
              <a:buFont typeface="Wingdings" charset="2"/>
              <a:buChar char="§"/>
            </a:pPr>
            <a:r>
              <a:rPr lang="en-US" sz="2400" dirty="0"/>
              <a:t>Report: </a:t>
            </a:r>
            <a:r>
              <a:rPr lang="en-US" altLang="zh-CN" sz="2400" dirty="0"/>
              <a:t>p</a:t>
            </a:r>
            <a:r>
              <a:rPr lang="en-US" altLang="zh-CN" sz="2400" dirty="0" smtClean="0"/>
              <a:t>lease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describe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your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method,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necessary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configurations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run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your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program,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evaluation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result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briefly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with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about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page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in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English</a:t>
            </a:r>
            <a:r>
              <a:rPr lang="en-US" altLang="zh-CN" sz="2400" dirty="0" smtClean="0"/>
              <a:t>.</a:t>
            </a:r>
            <a:endParaRPr lang="en-US" sz="2400" b="1" baseline="30000" dirty="0" smtClean="0">
              <a:solidFill>
                <a:srgbClr val="FF0000"/>
              </a:solidFill>
            </a:endParaRPr>
          </a:p>
          <a:p>
            <a:pPr>
              <a:buFont typeface="Wingdings" charset="2"/>
              <a:buChar char="§"/>
            </a:pPr>
            <a:endParaRPr lang="en-US" sz="2400" dirty="0" smtClean="0"/>
          </a:p>
          <a:p>
            <a:pPr>
              <a:buFont typeface="Wingdings" charset="2"/>
              <a:buChar char="§"/>
            </a:pPr>
            <a:endParaRPr lang="en-US" sz="2600" dirty="0">
              <a:ea typeface="ＭＳ Ｐゴシック" pitchFamily="34" charset="-128"/>
            </a:endParaRPr>
          </a:p>
          <a:p>
            <a:pPr>
              <a:buFont typeface="Wingdings" charset="2"/>
              <a:buChar char="§"/>
            </a:pPr>
            <a:endParaRPr lang="en-US" sz="2600" dirty="0" smtClean="0">
              <a:ea typeface="ＭＳ Ｐゴシック" pitchFamily="34" charset="-128"/>
            </a:endParaRPr>
          </a:p>
          <a:p>
            <a:pPr lvl="1">
              <a:buFont typeface="Wingdings" charset="2"/>
              <a:buChar char="§"/>
            </a:pPr>
            <a:endParaRPr lang="en-US" sz="22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308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38331" y="748452"/>
            <a:ext cx="8323116" cy="5538279"/>
          </a:xfrm>
          <a:prstGeom prst="rect">
            <a:avLst/>
          </a:prstGeom>
        </p:spPr>
        <p:txBody>
          <a:bodyPr/>
          <a:lstStyle>
            <a:lvl1pPr marL="228594" indent="-228594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1pPr>
            <a:lvl2pPr marL="685783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2pPr>
            <a:lvl3pPr marL="1142971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3pPr>
            <a:lvl4pPr marL="1600160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4pPr>
            <a:lvl5pPr marL="2057349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sz="2400" dirty="0" smtClean="0"/>
              <a:t>We will mark your homework based on the three </a:t>
            </a:r>
            <a:r>
              <a:rPr lang="en-US" sz="2400" dirty="0" err="1" smtClean="0"/>
              <a:t>criterias</a:t>
            </a:r>
            <a:r>
              <a:rPr lang="en-US" sz="2400" dirty="0" smtClean="0"/>
              <a:t>:</a:t>
            </a:r>
          </a:p>
          <a:p>
            <a:pPr lvl="1">
              <a:buFont typeface="Wingdings" charset="2"/>
              <a:buChar char="§"/>
            </a:pPr>
            <a:r>
              <a:rPr lang="en-US" sz="2000" dirty="0" smtClean="0"/>
              <a:t>Final accuracy (20%)</a:t>
            </a:r>
          </a:p>
          <a:p>
            <a:pPr lvl="1">
              <a:buFont typeface="Wingdings" charset="2"/>
              <a:buChar char="§"/>
            </a:pPr>
            <a:r>
              <a:rPr lang="en-US" sz="2000" dirty="0" smtClean="0"/>
              <a:t>Program (30%)</a:t>
            </a:r>
          </a:p>
          <a:p>
            <a:pPr lvl="1">
              <a:buFont typeface="Wingdings" charset="2"/>
              <a:buChar char="§"/>
            </a:pPr>
            <a:r>
              <a:rPr lang="en-US" sz="2000" dirty="0" smtClean="0"/>
              <a:t>Report (40%)</a:t>
            </a:r>
          </a:p>
          <a:p>
            <a:pPr lvl="1">
              <a:buFont typeface="Wingdings" charset="2"/>
              <a:buChar char="§"/>
            </a:pPr>
            <a:r>
              <a:rPr lang="en-US" sz="2000" dirty="0" smtClean="0">
                <a:solidFill>
                  <a:srgbClr val="FF0000"/>
                </a:solidFill>
              </a:rPr>
              <a:t>LM Implementation (10%)</a:t>
            </a:r>
          </a:p>
          <a:p>
            <a:pPr lvl="1">
              <a:buFont typeface="Wingdings" charset="2"/>
              <a:buChar char="§"/>
            </a:pPr>
            <a:endParaRPr lang="en-US" sz="2000" dirty="0" smtClean="0"/>
          </a:p>
          <a:p>
            <a:pPr>
              <a:buFont typeface="Wingdings" charset="2"/>
              <a:buChar char="§"/>
            </a:pPr>
            <a:r>
              <a:rPr lang="en-US" sz="2400" dirty="0" smtClean="0">
                <a:solidFill>
                  <a:srgbClr val="FF0000"/>
                </a:solidFill>
              </a:rPr>
              <a:t>If you use a toolkit to estimate the language model, your maximum mark will be 90% of the full mark. If you estimate it on your own, you will have chance to get a full mark. </a:t>
            </a:r>
          </a:p>
          <a:p>
            <a:pPr>
              <a:buFont typeface="Wingdings" charset="2"/>
              <a:buChar char="§"/>
            </a:pPr>
            <a:endParaRPr lang="en-US" sz="2400" dirty="0" smtClean="0"/>
          </a:p>
          <a:p>
            <a:pPr>
              <a:buFont typeface="Wingdings" charset="2"/>
              <a:buChar char="§"/>
            </a:pPr>
            <a:endParaRPr lang="en-US" sz="2400" dirty="0" smtClean="0"/>
          </a:p>
          <a:p>
            <a:pPr>
              <a:buFont typeface="Wingdings" charset="2"/>
              <a:buChar char="§"/>
            </a:pPr>
            <a:endParaRPr lang="en-US" sz="2600" dirty="0">
              <a:ea typeface="ＭＳ Ｐゴシック" pitchFamily="34" charset="-128"/>
            </a:endParaRPr>
          </a:p>
          <a:p>
            <a:pPr>
              <a:buFont typeface="Wingdings" charset="2"/>
              <a:buChar char="§"/>
            </a:pPr>
            <a:endParaRPr lang="en-US" sz="2600" dirty="0" smtClean="0">
              <a:ea typeface="ＭＳ Ｐゴシック" pitchFamily="34" charset="-128"/>
            </a:endParaRPr>
          </a:p>
          <a:p>
            <a:pPr lvl="1">
              <a:buFont typeface="Wingdings" charset="2"/>
              <a:buChar char="§"/>
            </a:pPr>
            <a:endParaRPr lang="en-US" sz="22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584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38331" y="785028"/>
            <a:ext cx="8323116" cy="5538279"/>
          </a:xfrm>
          <a:prstGeom prst="rect">
            <a:avLst/>
          </a:prstGeom>
        </p:spPr>
        <p:txBody>
          <a:bodyPr/>
          <a:lstStyle>
            <a:lvl1pPr marL="228594" indent="-228594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1pPr>
            <a:lvl2pPr marL="685783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2pPr>
            <a:lvl3pPr marL="1142971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3pPr>
            <a:lvl4pPr marL="1600160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4pPr>
            <a:lvl5pPr marL="2057349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sz="2400" dirty="0" smtClean="0"/>
              <a:t>Submit your homework via E-learning system. </a:t>
            </a:r>
          </a:p>
          <a:p>
            <a:pPr>
              <a:buFont typeface="Wingdings" charset="2"/>
              <a:buChar char="§"/>
            </a:pPr>
            <a:r>
              <a:rPr lang="en-US" sz="2400" dirty="0" smtClean="0"/>
              <a:t>Deadline: </a:t>
            </a:r>
            <a:r>
              <a:rPr lang="en-US" sz="2400" b="1" dirty="0" smtClean="0">
                <a:solidFill>
                  <a:srgbClr val="FF0000"/>
                </a:solidFill>
              </a:rPr>
              <a:t>Mid-night at 201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9</a:t>
            </a:r>
            <a:r>
              <a:rPr lang="en-US" sz="2400" b="1" dirty="0" smtClean="0">
                <a:solidFill>
                  <a:srgbClr val="FF0000"/>
                </a:solidFill>
              </a:rPr>
              <a:t> Oct.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20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th</a:t>
            </a:r>
          </a:p>
          <a:p>
            <a:pPr>
              <a:buFont typeface="Wingdings" charset="2"/>
              <a:buChar char="§"/>
            </a:pPr>
            <a:r>
              <a:rPr lang="en-US" sz="2400" dirty="0" smtClean="0"/>
              <a:t>If you have any questions about this homework, send email to </a:t>
            </a:r>
            <a:r>
              <a:rPr lang="en-US" sz="2400" dirty="0" smtClean="0"/>
              <a:t>TA.</a:t>
            </a:r>
          </a:p>
          <a:p>
            <a:pPr>
              <a:buFont typeface="Wingdings" charset="2"/>
              <a:buChar char="§"/>
            </a:pPr>
            <a:endParaRPr lang="en-US" sz="2600" dirty="0" smtClean="0">
              <a:ea typeface="ＭＳ Ｐゴシック" pitchFamily="34" charset="-128"/>
            </a:endParaRPr>
          </a:p>
          <a:p>
            <a:pPr>
              <a:buFont typeface="Wingdings" charset="2"/>
              <a:buChar char="§"/>
            </a:pPr>
            <a:endParaRPr lang="en-US" sz="2600" dirty="0" smtClean="0">
              <a:ea typeface="ＭＳ Ｐゴシック" pitchFamily="34" charset="-128"/>
            </a:endParaRPr>
          </a:p>
          <a:p>
            <a:pPr>
              <a:buFont typeface="Wingdings" charset="2"/>
              <a:buChar char="§"/>
            </a:pPr>
            <a:endParaRPr lang="en-US" sz="2600" dirty="0">
              <a:ea typeface="ＭＳ Ｐゴシック" pitchFamily="34" charset="-128"/>
            </a:endParaRPr>
          </a:p>
          <a:p>
            <a:pPr marL="0" lvl="1" indent="0">
              <a:buNone/>
            </a:pPr>
            <a:r>
              <a:rPr lang="en-US" altLang="zh-CN" sz="2200" dirty="0" smtClean="0">
                <a:ea typeface="ＭＳ Ｐゴシック" pitchFamily="34" charset="-128"/>
              </a:rPr>
              <a:t>TA</a:t>
            </a:r>
            <a:r>
              <a:rPr lang="zh-CN" altLang="en-US" sz="2200" dirty="0" smtClean="0">
                <a:ea typeface="ＭＳ Ｐゴシック" pitchFamily="34" charset="-128"/>
              </a:rPr>
              <a:t>：</a:t>
            </a:r>
            <a:endParaRPr lang="en-US" altLang="zh-CN" sz="2200" dirty="0" smtClean="0">
              <a:ea typeface="ＭＳ Ｐゴシック" pitchFamily="34" charset="-128"/>
            </a:endParaRPr>
          </a:p>
          <a:p>
            <a:pPr marL="0" lvl="1" indent="0">
              <a:buNone/>
            </a:pPr>
            <a:r>
              <a:rPr lang="zh-CN" altLang="en-US" sz="2200" dirty="0" smtClean="0">
                <a:latin typeface="+mn-ea"/>
                <a:ea typeface="+mn-ea"/>
              </a:rPr>
              <a:t>陈  伟：</a:t>
            </a:r>
            <a:r>
              <a:rPr lang="hr-HR" altLang="zh-CN" sz="2000" dirty="0"/>
              <a:t> 18110980003@fudan.edu.cn</a:t>
            </a:r>
            <a:endParaRPr lang="en-US" altLang="zh-CN" sz="2200" dirty="0" smtClean="0">
              <a:latin typeface="+mn-ea"/>
              <a:ea typeface="+mn-ea"/>
            </a:endParaRPr>
          </a:p>
          <a:p>
            <a:pPr marL="0" lvl="1" indent="0">
              <a:buNone/>
            </a:pPr>
            <a:r>
              <a:rPr lang="zh-CN" altLang="en-US" sz="2200" dirty="0" smtClean="0">
                <a:latin typeface="+mn-ea"/>
                <a:ea typeface="+mn-ea"/>
              </a:rPr>
              <a:t>王红瑞：</a:t>
            </a:r>
            <a:r>
              <a:rPr lang="hr-HR" altLang="zh-CN" sz="2000" dirty="0"/>
              <a:t> 18210180087@fudan.edu.cn</a:t>
            </a:r>
            <a:endParaRPr lang="en-US" sz="22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131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DS@Fudan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9E7BE6C-CB9F-0549-9FB7-E2C636FC08CE}" vid="{C1A01C34-CA2C-3042-A8DF-AFA9F25F88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sds</Template>
  <TotalTime>7237</TotalTime>
  <Words>517</Words>
  <Application>Microsoft Macintosh PowerPoint</Application>
  <PresentationFormat>全屏显示(4:3)</PresentationFormat>
  <Paragraphs>62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Calibri</vt:lpstr>
      <vt:lpstr>Calibri Light</vt:lpstr>
      <vt:lpstr>DengXian</vt:lpstr>
      <vt:lpstr>ＭＳ Ｐゴシック</vt:lpstr>
      <vt:lpstr>SimSun</vt:lpstr>
      <vt:lpstr>Times New Roman</vt:lpstr>
      <vt:lpstr>Wingdings</vt:lpstr>
      <vt:lpstr>宋体</vt:lpstr>
      <vt:lpstr>Arial</vt:lpstr>
      <vt:lpstr>SDS@Fudan Theme</vt:lpstr>
      <vt:lpstr>PowerPoint 演示文稿</vt:lpstr>
      <vt:lpstr>Spelling Correction</vt:lpstr>
      <vt:lpstr>Provided Files</vt:lpstr>
      <vt:lpstr>Provided Files (cont’)</vt:lpstr>
      <vt:lpstr>Submission</vt:lpstr>
      <vt:lpstr>Evaluation</vt:lpstr>
      <vt:lpstr>Submission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zhongyu</dc:creator>
  <cp:lastModifiedBy>Microsoft Office 用户</cp:lastModifiedBy>
  <cp:revision>476</cp:revision>
  <cp:lastPrinted>2016-12-27T12:14:28Z</cp:lastPrinted>
  <dcterms:created xsi:type="dcterms:W3CDTF">2016-12-21T13:09:16Z</dcterms:created>
  <dcterms:modified xsi:type="dcterms:W3CDTF">2019-09-25T05:11:47Z</dcterms:modified>
</cp:coreProperties>
</file>