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66" r:id="rId2"/>
    <p:sldId id="267" r:id="rId3"/>
    <p:sldId id="265" r:id="rId4"/>
    <p:sldId id="258" r:id="rId5"/>
    <p:sldId id="261" r:id="rId6"/>
    <p:sldId id="275" r:id="rId7"/>
    <p:sldId id="268" r:id="rId8"/>
    <p:sldId id="269" r:id="rId9"/>
    <p:sldId id="270" r:id="rId10"/>
    <p:sldId id="271" r:id="rId11"/>
    <p:sldId id="276" r:id="rId12"/>
    <p:sldId id="277" r:id="rId13"/>
    <p:sldId id="280" r:id="rId14"/>
    <p:sldId id="281" r:id="rId15"/>
    <p:sldId id="278" r:id="rId16"/>
    <p:sldId id="279" r:id="rId1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SimSun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SimSun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SimSun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SimSun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SimSun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SimSun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SimSun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SimSun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SimSun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CF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3"/>
    <p:restoredTop sz="93034"/>
  </p:normalViewPr>
  <p:slideViewPr>
    <p:cSldViewPr snapToGrid="0">
      <p:cViewPr varScale="1">
        <p:scale>
          <a:sx n="90" d="100"/>
          <a:sy n="90" d="100"/>
        </p:scale>
        <p:origin x="1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2536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24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13CD7E-C08F-7747-9388-43A57B1FE441}" type="datetimeFigureOut">
              <a:rPr kumimoji="1" lang="zh-CN" altLang="en-US" smtClean="0"/>
              <a:t>2019/12/8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26761-2DE0-3249-86F1-2DA045F84B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6338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9A5324-CE45-4064-B14A-6FD0BEFB5007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7091F-4942-4F95-83FA-727B98AE4D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428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>
              <a:ea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A835D0-8F7F-D848-919E-ABF6C3BA945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803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>
              <a:ea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A835D0-8F7F-D848-919E-ABF6C3BA945A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878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>
              <a:ea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A835D0-8F7F-D848-919E-ABF6C3BA945A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255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>
              <a:ea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A835D0-8F7F-D848-919E-ABF6C3BA945A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229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7091F-4942-4F95-83FA-727B98AE4DB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257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>
              <a:ea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A835D0-8F7F-D848-919E-ABF6C3BA945A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198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7091F-4942-4F95-83FA-727B98AE4DB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76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>
              <a:ea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A835D0-8F7F-D848-919E-ABF6C3BA945A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031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>
              <a:ea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A835D0-8F7F-D848-919E-ABF6C3BA945A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006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>
              <a:ea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A835D0-8F7F-D848-919E-ABF6C3BA945A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540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ingle Corner Rectangle 23"/>
          <p:cNvSpPr/>
          <p:nvPr/>
        </p:nvSpPr>
        <p:spPr>
          <a:xfrm>
            <a:off x="1" y="2593979"/>
            <a:ext cx="2825750" cy="1179513"/>
          </a:xfrm>
          <a:prstGeom prst="round1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1350"/>
          </a:p>
        </p:txBody>
      </p:sp>
      <p:sp>
        <p:nvSpPr>
          <p:cNvPr id="6" name="Round Diagonal Corner Rectangle 22"/>
          <p:cNvSpPr/>
          <p:nvPr/>
        </p:nvSpPr>
        <p:spPr>
          <a:xfrm>
            <a:off x="2825751" y="2593979"/>
            <a:ext cx="6318250" cy="1179513"/>
          </a:xfrm>
          <a:prstGeom prst="round2DiagRect">
            <a:avLst/>
          </a:prstGeom>
          <a:solidFill>
            <a:srgbClr val="0092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250" dirty="0">
              <a:solidFill>
                <a:schemeClr val="bg1"/>
              </a:solidFill>
            </a:endParaRPr>
          </a:p>
        </p:txBody>
      </p:sp>
      <p:pic>
        <p:nvPicPr>
          <p:cNvPr id="7" name="Picture 4" descr="C:\Users\Administrator\Desktop\元素\复旦ppt921-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663" y="487367"/>
            <a:ext cx="7426326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24"/>
          <p:cNvSpPr txBox="1"/>
          <p:nvPr/>
        </p:nvSpPr>
        <p:spPr>
          <a:xfrm>
            <a:off x="100013" y="3003550"/>
            <a:ext cx="1762125" cy="32329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1013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复旦大学大数据学院</a:t>
            </a:r>
            <a:endParaRPr kumimoji="1" lang="en-US" altLang="zh-CN" sz="1013" b="1" dirty="0">
              <a:solidFill>
                <a:srgbClr val="0070C0"/>
              </a:solidFill>
              <a:latin typeface="DengXian" charset="-122"/>
              <a:ea typeface="DengXian" charset="-122"/>
              <a:cs typeface="DengXian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488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School</a:t>
            </a:r>
            <a:r>
              <a:rPr kumimoji="1" lang="zh-CN" altLang="en-US" sz="488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488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of</a:t>
            </a:r>
            <a:r>
              <a:rPr kumimoji="1" lang="zh-CN" altLang="en-US" sz="488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488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Data</a:t>
            </a:r>
            <a:r>
              <a:rPr kumimoji="1" lang="zh-CN" altLang="en-US" sz="488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488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Science,</a:t>
            </a:r>
            <a:r>
              <a:rPr kumimoji="1" lang="zh-CN" altLang="en-US" sz="488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488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Fudan</a:t>
            </a:r>
            <a:r>
              <a:rPr kumimoji="1" lang="zh-CN" altLang="en-US" sz="488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488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University</a:t>
            </a:r>
            <a:endParaRPr kumimoji="1" lang="zh-CN" altLang="en-US" sz="488" b="1" dirty="0">
              <a:solidFill>
                <a:srgbClr val="0070C0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97655" y="258810"/>
            <a:ext cx="7235791" cy="42336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35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926082" y="2825328"/>
            <a:ext cx="6116319" cy="654473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110000"/>
              </a:lnSpc>
              <a:defRPr sz="2250" b="0" i="0">
                <a:solidFill>
                  <a:schemeClr val="bg1"/>
                </a:solidFill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文本占位符 2"/>
          <p:cNvSpPr>
            <a:spLocks noGrp="1"/>
          </p:cNvSpPr>
          <p:nvPr>
            <p:ph type="body" idx="10"/>
          </p:nvPr>
        </p:nvSpPr>
        <p:spPr>
          <a:xfrm>
            <a:off x="1784674" y="2994035"/>
            <a:ext cx="1007892" cy="41481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575">
                <a:solidFill>
                  <a:schemeClr val="bg1">
                    <a:lumMod val="85000"/>
                  </a:schemeClr>
                </a:solidFill>
                <a:latin typeface="DengXian" charset="-122"/>
                <a:ea typeface="DengXian" charset="-122"/>
                <a:cs typeface="DengXian" charset="-122"/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132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:\Users\Administrator\Desktop\元素\复旦ppt921-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411163"/>
            <a:ext cx="9151938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10"/>
          <p:cNvSpPr txBox="1"/>
          <p:nvPr/>
        </p:nvSpPr>
        <p:spPr>
          <a:xfrm>
            <a:off x="7281863" y="50801"/>
            <a:ext cx="1849437" cy="34054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1088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复旦大学大数据学院</a:t>
            </a:r>
            <a:endParaRPr kumimoji="1" lang="en-US" altLang="zh-CN" sz="1088" b="1" dirty="0">
              <a:solidFill>
                <a:srgbClr val="0070C0"/>
              </a:solidFill>
              <a:latin typeface="DengXian" charset="-122"/>
              <a:ea typeface="DengXian" charset="-122"/>
              <a:cs typeface="DengXian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School</a:t>
            </a:r>
            <a:r>
              <a:rPr kumimoji="1" lang="zh-CN" altLang="en-US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of</a:t>
            </a:r>
            <a:r>
              <a:rPr kumimoji="1" lang="zh-CN" altLang="en-US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Data</a:t>
            </a:r>
            <a:r>
              <a:rPr kumimoji="1" lang="zh-CN" altLang="en-US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Science,</a:t>
            </a:r>
            <a:r>
              <a:rPr kumimoji="1" lang="zh-CN" altLang="en-US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Fudan</a:t>
            </a:r>
            <a:r>
              <a:rPr kumimoji="1" lang="zh-CN" altLang="en-US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University</a:t>
            </a:r>
            <a:endParaRPr kumimoji="1" lang="zh-CN" altLang="en-US" sz="525" b="1" dirty="0">
              <a:solidFill>
                <a:srgbClr val="0070C0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950" y="107954"/>
            <a:ext cx="311150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7895" y="6751"/>
            <a:ext cx="6727580" cy="48330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72D57BB4-3883-4AAB-8CEB-FB2A2D1E9EC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1818" y="1127125"/>
            <a:ext cx="8220363" cy="45529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1113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:\Users\Administrator\Desktop\元素\复旦ppt921-1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411163"/>
            <a:ext cx="9151938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7894" y="6751"/>
            <a:ext cx="6727580" cy="4833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202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:\Users\Administrator\Desktop\元素\复旦ppt921-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411163"/>
            <a:ext cx="9151938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10"/>
          <p:cNvSpPr txBox="1"/>
          <p:nvPr/>
        </p:nvSpPr>
        <p:spPr>
          <a:xfrm>
            <a:off x="7281863" y="50801"/>
            <a:ext cx="1849437" cy="34054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1088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复旦大学大数据学院</a:t>
            </a:r>
            <a:endParaRPr kumimoji="1" lang="en-US" altLang="zh-CN" sz="1088" b="1" dirty="0">
              <a:solidFill>
                <a:srgbClr val="0070C0"/>
              </a:solidFill>
              <a:latin typeface="DengXian" charset="-122"/>
              <a:ea typeface="DengXian" charset="-122"/>
              <a:cs typeface="DengXian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School</a:t>
            </a:r>
            <a:r>
              <a:rPr kumimoji="1" lang="zh-CN" altLang="en-US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of</a:t>
            </a:r>
            <a:r>
              <a:rPr kumimoji="1" lang="zh-CN" altLang="en-US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Data</a:t>
            </a:r>
            <a:r>
              <a:rPr kumimoji="1" lang="zh-CN" altLang="en-US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Science,</a:t>
            </a:r>
            <a:r>
              <a:rPr kumimoji="1" lang="zh-CN" altLang="en-US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Fudan</a:t>
            </a:r>
            <a:r>
              <a:rPr kumimoji="1" lang="zh-CN" altLang="en-US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University</a:t>
            </a:r>
            <a:endParaRPr kumimoji="1" lang="zh-CN" altLang="en-US" sz="525" b="1" dirty="0">
              <a:solidFill>
                <a:srgbClr val="0070C0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950" y="107954"/>
            <a:ext cx="311150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7895" y="6751"/>
            <a:ext cx="6727580" cy="48330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72D57BB4-3883-4AAB-8CEB-FB2A2D1E9EC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1818" y="1127125"/>
            <a:ext cx="8220363" cy="45529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4163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/>
        </p:nvSpPr>
        <p:spPr>
          <a:xfrm>
            <a:off x="6172202" y="4746625"/>
            <a:ext cx="2970213" cy="1004888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1013"/>
          </a:p>
        </p:txBody>
      </p:sp>
      <p:pic>
        <p:nvPicPr>
          <p:cNvPr id="6" name="Picture 2" descr="C:\Users\Administrator\Desktop\元素\复旦ppt921-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0" t="18172" b="12833"/>
          <a:stretch>
            <a:fillRect/>
          </a:stretch>
        </p:blipFill>
        <p:spPr bwMode="auto">
          <a:xfrm>
            <a:off x="6172201" y="4864100"/>
            <a:ext cx="2986088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Users\Administrator\Desktop\元素\复旦ppt921-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3" t="18387" b="13615"/>
          <a:stretch>
            <a:fillRect/>
          </a:stretch>
        </p:blipFill>
        <p:spPr bwMode="auto">
          <a:xfrm>
            <a:off x="720725" y="2381250"/>
            <a:ext cx="782955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C:\Users\Administrator\Desktop\元素\复旦ppt921-1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663" y="487367"/>
            <a:ext cx="7426326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9"/>
          <p:cNvSpPr txBox="1"/>
          <p:nvPr/>
        </p:nvSpPr>
        <p:spPr>
          <a:xfrm>
            <a:off x="6281738" y="5024438"/>
            <a:ext cx="1762125" cy="32329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1013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复旦大学大数据学院</a:t>
            </a:r>
            <a:endParaRPr kumimoji="1" lang="en-US" altLang="zh-CN" sz="1013" b="1" dirty="0">
              <a:solidFill>
                <a:srgbClr val="0070C0"/>
              </a:solidFill>
              <a:latin typeface="DengXian" charset="-122"/>
              <a:ea typeface="DengXian" charset="-122"/>
              <a:cs typeface="DengXian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488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School</a:t>
            </a:r>
            <a:r>
              <a:rPr kumimoji="1" lang="zh-CN" altLang="en-US" sz="488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488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of</a:t>
            </a:r>
            <a:r>
              <a:rPr kumimoji="1" lang="zh-CN" altLang="en-US" sz="488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488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Data</a:t>
            </a:r>
            <a:r>
              <a:rPr kumimoji="1" lang="zh-CN" altLang="en-US" sz="488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488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Science,</a:t>
            </a:r>
            <a:r>
              <a:rPr kumimoji="1" lang="zh-CN" altLang="en-US" sz="488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488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Fudan</a:t>
            </a:r>
            <a:r>
              <a:rPr kumimoji="1" lang="zh-CN" altLang="en-US" sz="488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488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University</a:t>
            </a:r>
            <a:endParaRPr kumimoji="1" lang="zh-CN" altLang="en-US" sz="488" b="1" dirty="0">
              <a:solidFill>
                <a:srgbClr val="0070C0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721072" y="2506384"/>
            <a:ext cx="7829005" cy="740216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110000"/>
              </a:lnSpc>
              <a:defRPr sz="3000" b="0" i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0"/>
          </p:nvPr>
        </p:nvSpPr>
        <p:spPr>
          <a:xfrm>
            <a:off x="8057968" y="5015784"/>
            <a:ext cx="1007892" cy="41481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575">
                <a:solidFill>
                  <a:schemeClr val="bg1">
                    <a:lumMod val="85000"/>
                  </a:schemeClr>
                </a:solidFill>
                <a:latin typeface="DengXian" charset="-122"/>
                <a:ea typeface="DengXian" charset="-122"/>
                <a:cs typeface="DengXian" charset="-122"/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>
          <a:xfrm>
            <a:off x="97655" y="258810"/>
            <a:ext cx="7235791" cy="42336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35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835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1808167"/>
            <a:ext cx="1633538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5"/>
          <p:cNvSpPr>
            <a:spLocks noChangeArrowheads="1"/>
          </p:cNvSpPr>
          <p:nvPr/>
        </p:nvSpPr>
        <p:spPr bwMode="auto">
          <a:xfrm>
            <a:off x="-7938" y="0"/>
            <a:ext cx="1633538" cy="6858000"/>
          </a:xfrm>
          <a:prstGeom prst="rect">
            <a:avLst/>
          </a:prstGeom>
          <a:solidFill>
            <a:srgbClr val="0092DC">
              <a:alpha val="80000"/>
            </a:srgbClr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000">
              <a:solidFill>
                <a:srgbClr val="FFFFFF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grpSp>
        <p:nvGrpSpPr>
          <p:cNvPr id="4" name="组合 2"/>
          <p:cNvGrpSpPr>
            <a:grpSpLocks/>
          </p:cNvGrpSpPr>
          <p:nvPr/>
        </p:nvGrpSpPr>
        <p:grpSpPr bwMode="auto">
          <a:xfrm>
            <a:off x="1204913" y="2087567"/>
            <a:ext cx="828675" cy="828675"/>
            <a:chOff x="0" y="0"/>
            <a:chExt cx="828000" cy="828000"/>
          </a:xfrm>
        </p:grpSpPr>
        <p:sp>
          <p:nvSpPr>
            <p:cNvPr id="5" name="椭圆 8"/>
            <p:cNvSpPr>
              <a:spLocks noChangeAspect="1"/>
            </p:cNvSpPr>
            <p:nvPr/>
          </p:nvSpPr>
          <p:spPr bwMode="auto">
            <a:xfrm>
              <a:off x="0" y="0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endParaRPr>
            </a:p>
          </p:txBody>
        </p:sp>
        <p:sp>
          <p:nvSpPr>
            <p:cNvPr id="6" name="文本框 12"/>
            <p:cNvSpPr txBox="1">
              <a:spLocks noChangeArrowheads="1"/>
            </p:cNvSpPr>
            <p:nvPr/>
          </p:nvSpPr>
          <p:spPr bwMode="auto">
            <a:xfrm>
              <a:off x="77724" y="157034"/>
              <a:ext cx="672552" cy="415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100" dirty="0">
                  <a:solidFill>
                    <a:srgbClr val="0070C0"/>
                  </a:solidFill>
                  <a:latin typeface="DengXian" charset="-122"/>
                  <a:ea typeface="DengXian" charset="-122"/>
                  <a:cs typeface="DengXian" charset="-122"/>
                </a:rPr>
                <a:t>2</a:t>
              </a:r>
              <a:endParaRPr lang="zh-CN" altLang="en-US" sz="2100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endParaRPr>
            </a:p>
          </p:txBody>
        </p:sp>
      </p:grpSp>
      <p:grpSp>
        <p:nvGrpSpPr>
          <p:cNvPr id="7" name="组合 2"/>
          <p:cNvGrpSpPr>
            <a:grpSpLocks/>
          </p:cNvGrpSpPr>
          <p:nvPr/>
        </p:nvGrpSpPr>
        <p:grpSpPr bwMode="auto">
          <a:xfrm>
            <a:off x="1206500" y="3198817"/>
            <a:ext cx="828675" cy="828675"/>
            <a:chOff x="0" y="0"/>
            <a:chExt cx="828000" cy="828000"/>
          </a:xfrm>
        </p:grpSpPr>
        <p:sp>
          <p:nvSpPr>
            <p:cNvPr id="8" name="椭圆 8"/>
            <p:cNvSpPr>
              <a:spLocks noChangeAspect="1"/>
            </p:cNvSpPr>
            <p:nvPr/>
          </p:nvSpPr>
          <p:spPr bwMode="auto">
            <a:xfrm>
              <a:off x="0" y="0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endParaRPr>
            </a:p>
          </p:txBody>
        </p:sp>
        <p:sp>
          <p:nvSpPr>
            <p:cNvPr id="9" name="文本框 12"/>
            <p:cNvSpPr txBox="1">
              <a:spLocks noChangeArrowheads="1"/>
            </p:cNvSpPr>
            <p:nvPr/>
          </p:nvSpPr>
          <p:spPr bwMode="auto">
            <a:xfrm>
              <a:off x="77725" y="157034"/>
              <a:ext cx="672552" cy="415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ctr">
                <a:defRPr sz="28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100" dirty="0">
                  <a:latin typeface="DengXian" charset="-122"/>
                  <a:ea typeface="DengXian" charset="-122"/>
                  <a:cs typeface="DengXian" charset="-122"/>
                </a:rPr>
                <a:t>3</a:t>
              </a:r>
              <a:endParaRPr lang="zh-CN" altLang="en-US" sz="2100" dirty="0">
                <a:latin typeface="DengXian" charset="-122"/>
                <a:ea typeface="DengXian" charset="-122"/>
                <a:cs typeface="DengXian" charset="-122"/>
              </a:endParaRPr>
            </a:p>
          </p:txBody>
        </p:sp>
      </p:grpSp>
      <p:grpSp>
        <p:nvGrpSpPr>
          <p:cNvPr id="10" name="组合 2"/>
          <p:cNvGrpSpPr>
            <a:grpSpLocks/>
          </p:cNvGrpSpPr>
          <p:nvPr/>
        </p:nvGrpSpPr>
        <p:grpSpPr bwMode="auto">
          <a:xfrm>
            <a:off x="1208090" y="4311654"/>
            <a:ext cx="828675" cy="828675"/>
            <a:chOff x="0" y="0"/>
            <a:chExt cx="828000" cy="828000"/>
          </a:xfrm>
        </p:grpSpPr>
        <p:sp>
          <p:nvSpPr>
            <p:cNvPr id="11" name="椭圆 8"/>
            <p:cNvSpPr>
              <a:spLocks noChangeAspect="1"/>
            </p:cNvSpPr>
            <p:nvPr/>
          </p:nvSpPr>
          <p:spPr bwMode="auto">
            <a:xfrm>
              <a:off x="0" y="0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endParaRPr>
            </a:p>
          </p:txBody>
        </p:sp>
        <p:sp>
          <p:nvSpPr>
            <p:cNvPr id="12" name="文本框 12"/>
            <p:cNvSpPr txBox="1">
              <a:spLocks noChangeArrowheads="1"/>
            </p:cNvSpPr>
            <p:nvPr/>
          </p:nvSpPr>
          <p:spPr bwMode="auto">
            <a:xfrm>
              <a:off x="77724" y="157035"/>
              <a:ext cx="672552" cy="415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100" dirty="0">
                  <a:solidFill>
                    <a:srgbClr val="0070C0"/>
                  </a:solidFill>
                  <a:latin typeface="DengXian" charset="-122"/>
                  <a:ea typeface="DengXian" charset="-122"/>
                  <a:cs typeface="DengXian" charset="-122"/>
                </a:rPr>
                <a:t>4</a:t>
              </a:r>
              <a:endParaRPr lang="zh-CN" altLang="en-US" sz="2100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endParaRPr>
            </a:p>
          </p:txBody>
        </p:sp>
      </p:grpSp>
      <p:grpSp>
        <p:nvGrpSpPr>
          <p:cNvPr id="13" name="组合 2"/>
          <p:cNvGrpSpPr>
            <a:grpSpLocks/>
          </p:cNvGrpSpPr>
          <p:nvPr/>
        </p:nvGrpSpPr>
        <p:grpSpPr bwMode="auto">
          <a:xfrm>
            <a:off x="1201739" y="979492"/>
            <a:ext cx="828675" cy="828675"/>
            <a:chOff x="0" y="0"/>
            <a:chExt cx="828000" cy="828000"/>
          </a:xfrm>
        </p:grpSpPr>
        <p:sp>
          <p:nvSpPr>
            <p:cNvPr id="14" name="椭圆 8"/>
            <p:cNvSpPr>
              <a:spLocks noChangeAspect="1"/>
            </p:cNvSpPr>
            <p:nvPr/>
          </p:nvSpPr>
          <p:spPr bwMode="auto">
            <a:xfrm>
              <a:off x="0" y="0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endParaRPr>
            </a:p>
          </p:txBody>
        </p:sp>
        <p:sp>
          <p:nvSpPr>
            <p:cNvPr id="15" name="文本框 12"/>
            <p:cNvSpPr txBox="1">
              <a:spLocks noChangeArrowheads="1"/>
            </p:cNvSpPr>
            <p:nvPr/>
          </p:nvSpPr>
          <p:spPr bwMode="auto">
            <a:xfrm>
              <a:off x="77724" y="157034"/>
              <a:ext cx="672552" cy="415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100" dirty="0">
                  <a:solidFill>
                    <a:srgbClr val="0070C0"/>
                  </a:solidFill>
                  <a:latin typeface="DengXian" charset="-122"/>
                  <a:ea typeface="DengXian" charset="-122"/>
                  <a:cs typeface="DengXian" charset="-122"/>
                </a:rPr>
                <a:t>1</a:t>
              </a:r>
              <a:endParaRPr lang="zh-CN" altLang="en-US" sz="2100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endParaRPr>
            </a:p>
          </p:txBody>
        </p:sp>
      </p:grpSp>
      <p:grpSp>
        <p:nvGrpSpPr>
          <p:cNvPr id="16" name="组合 2"/>
          <p:cNvGrpSpPr>
            <a:grpSpLocks/>
          </p:cNvGrpSpPr>
          <p:nvPr/>
        </p:nvGrpSpPr>
        <p:grpSpPr bwMode="auto">
          <a:xfrm>
            <a:off x="1206500" y="5459417"/>
            <a:ext cx="828675" cy="828675"/>
            <a:chOff x="0" y="0"/>
            <a:chExt cx="828000" cy="828000"/>
          </a:xfrm>
        </p:grpSpPr>
        <p:sp>
          <p:nvSpPr>
            <p:cNvPr id="17" name="椭圆 8"/>
            <p:cNvSpPr>
              <a:spLocks noChangeAspect="1"/>
            </p:cNvSpPr>
            <p:nvPr/>
          </p:nvSpPr>
          <p:spPr bwMode="auto">
            <a:xfrm>
              <a:off x="0" y="0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endParaRPr>
            </a:p>
          </p:txBody>
        </p:sp>
        <p:sp>
          <p:nvSpPr>
            <p:cNvPr id="18" name="文本框 12"/>
            <p:cNvSpPr txBox="1">
              <a:spLocks noChangeArrowheads="1"/>
            </p:cNvSpPr>
            <p:nvPr/>
          </p:nvSpPr>
          <p:spPr bwMode="auto">
            <a:xfrm>
              <a:off x="77725" y="157034"/>
              <a:ext cx="672552" cy="415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100" dirty="0">
                  <a:solidFill>
                    <a:srgbClr val="0070C0"/>
                  </a:solidFill>
                  <a:latin typeface="DengXian" charset="-122"/>
                  <a:ea typeface="DengXian" charset="-122"/>
                  <a:cs typeface="DengXian" charset="-122"/>
                </a:rPr>
                <a:t>5</a:t>
              </a:r>
              <a:endParaRPr lang="zh-CN" altLang="en-US" sz="2100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endParaRPr>
            </a:p>
          </p:txBody>
        </p:sp>
      </p:grpSp>
      <p:sp>
        <p:nvSpPr>
          <p:cNvPr id="19" name="Title 2"/>
          <p:cNvSpPr txBox="1">
            <a:spLocks/>
          </p:cNvSpPr>
          <p:nvPr/>
        </p:nvSpPr>
        <p:spPr>
          <a:xfrm>
            <a:off x="1581152" y="84138"/>
            <a:ext cx="619125" cy="76041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kumimoji="1" lang="zh-CN" altLang="en-US" sz="3000" dirty="0">
                <a:solidFill>
                  <a:srgbClr val="0070C0"/>
                </a:solidFill>
              </a:rPr>
              <a:t>纲</a:t>
            </a:r>
          </a:p>
        </p:txBody>
      </p:sp>
      <p:sp>
        <p:nvSpPr>
          <p:cNvPr id="20" name="Title 2"/>
          <p:cNvSpPr txBox="1">
            <a:spLocks/>
          </p:cNvSpPr>
          <p:nvPr/>
        </p:nvSpPr>
        <p:spPr>
          <a:xfrm>
            <a:off x="985838" y="88900"/>
            <a:ext cx="620712" cy="7620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kumimoji="1" lang="zh-CN" altLang="en-US" sz="3000" dirty="0"/>
              <a:t>大</a:t>
            </a:r>
          </a:p>
        </p:txBody>
      </p:sp>
      <p:sp>
        <p:nvSpPr>
          <p:cNvPr id="21" name="Oval 2"/>
          <p:cNvSpPr>
            <a:spLocks noChangeAspect="1"/>
          </p:cNvSpPr>
          <p:nvPr/>
        </p:nvSpPr>
        <p:spPr>
          <a:xfrm>
            <a:off x="1466852" y="736604"/>
            <a:ext cx="92075" cy="920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1350"/>
          </a:p>
        </p:txBody>
      </p:sp>
      <p:sp>
        <p:nvSpPr>
          <p:cNvPr id="22" name="Oval 33"/>
          <p:cNvSpPr>
            <a:spLocks noChangeAspect="1"/>
          </p:cNvSpPr>
          <p:nvPr/>
        </p:nvSpPr>
        <p:spPr>
          <a:xfrm>
            <a:off x="1127127" y="736604"/>
            <a:ext cx="92075" cy="920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1350"/>
          </a:p>
        </p:txBody>
      </p:sp>
      <p:sp>
        <p:nvSpPr>
          <p:cNvPr id="23" name="Oval 34"/>
          <p:cNvSpPr>
            <a:spLocks noChangeAspect="1"/>
          </p:cNvSpPr>
          <p:nvPr/>
        </p:nvSpPr>
        <p:spPr>
          <a:xfrm>
            <a:off x="1690690" y="739779"/>
            <a:ext cx="92075" cy="920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1350"/>
          </a:p>
        </p:txBody>
      </p:sp>
      <p:sp>
        <p:nvSpPr>
          <p:cNvPr id="24" name="Oval 35"/>
          <p:cNvSpPr>
            <a:spLocks noChangeAspect="1"/>
          </p:cNvSpPr>
          <p:nvPr/>
        </p:nvSpPr>
        <p:spPr>
          <a:xfrm>
            <a:off x="2027240" y="736604"/>
            <a:ext cx="92075" cy="920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1350"/>
          </a:p>
        </p:txBody>
      </p:sp>
      <p:sp>
        <p:nvSpPr>
          <p:cNvPr id="25" name="Oval 37"/>
          <p:cNvSpPr>
            <a:spLocks noChangeAspect="1"/>
          </p:cNvSpPr>
          <p:nvPr/>
        </p:nvSpPr>
        <p:spPr>
          <a:xfrm>
            <a:off x="1854202" y="739779"/>
            <a:ext cx="90488" cy="920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1350"/>
          </a:p>
        </p:txBody>
      </p:sp>
      <p:sp>
        <p:nvSpPr>
          <p:cNvPr id="26" name="Oval 38"/>
          <p:cNvSpPr>
            <a:spLocks noChangeAspect="1"/>
          </p:cNvSpPr>
          <p:nvPr/>
        </p:nvSpPr>
        <p:spPr>
          <a:xfrm>
            <a:off x="1293815" y="739779"/>
            <a:ext cx="90487" cy="920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1350"/>
          </a:p>
        </p:txBody>
      </p:sp>
      <p:pic>
        <p:nvPicPr>
          <p:cNvPr id="27" name="Pictur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790" y="201613"/>
            <a:ext cx="73183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文本占位符 32">
            <a:extLst>
              <a:ext uri="{FF2B5EF4-FFF2-40B4-BE49-F238E27FC236}">
                <a16:creationId xmlns="" xmlns:a16="http://schemas.microsoft.com/office/drawing/2014/main" id="{F9B953EC-271F-40AF-B5F7-49458905B2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65790" y="1121437"/>
            <a:ext cx="3463925" cy="6143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34" name="文本占位符 32">
            <a:extLst>
              <a:ext uri="{FF2B5EF4-FFF2-40B4-BE49-F238E27FC236}">
                <a16:creationId xmlns="" xmlns:a16="http://schemas.microsoft.com/office/drawing/2014/main" id="{E7D9D9AD-55DE-44E5-B9B2-C074D0874F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65790" y="2255342"/>
            <a:ext cx="3463925" cy="6143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35" name="文本占位符 32">
            <a:extLst>
              <a:ext uri="{FF2B5EF4-FFF2-40B4-BE49-F238E27FC236}">
                <a16:creationId xmlns="" xmlns:a16="http://schemas.microsoft.com/office/drawing/2014/main" id="{9F1AD52F-2863-4351-A7B2-C7EAB73E8C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65790" y="4432665"/>
            <a:ext cx="3463925" cy="6143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7" name="文本占位符 32">
            <a:extLst>
              <a:ext uri="{FF2B5EF4-FFF2-40B4-BE49-F238E27FC236}">
                <a16:creationId xmlns="" xmlns:a16="http://schemas.microsoft.com/office/drawing/2014/main" id="{47198667-4A8F-417B-B688-05EE5B4D2F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65790" y="5566569"/>
            <a:ext cx="3463925" cy="6143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9" name="文本占位符 32">
            <a:extLst>
              <a:ext uri="{FF2B5EF4-FFF2-40B4-BE49-F238E27FC236}">
                <a16:creationId xmlns="" xmlns:a16="http://schemas.microsoft.com/office/drawing/2014/main" id="{6D311707-83BC-4838-9931-34B12B47EF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765789" y="3305969"/>
            <a:ext cx="3463925" cy="6143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2725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Administrator\Desktop\元素\复旦ppt921-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" t="12134"/>
          <a:stretch>
            <a:fillRect/>
          </a:stretch>
        </p:blipFill>
        <p:spPr bwMode="auto">
          <a:xfrm>
            <a:off x="0" y="2697163"/>
            <a:ext cx="9144000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757648" y="2822905"/>
            <a:ext cx="7829005" cy="740216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110000"/>
              </a:lnSpc>
              <a:defRPr sz="3000" b="0" i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37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:\Users\Administrator\Desktop\元素\复旦ppt921-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411163"/>
            <a:ext cx="9151938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10"/>
          <p:cNvSpPr txBox="1"/>
          <p:nvPr/>
        </p:nvSpPr>
        <p:spPr>
          <a:xfrm>
            <a:off x="7281863" y="50801"/>
            <a:ext cx="1849437" cy="34054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1088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复旦大学大数据学院</a:t>
            </a:r>
            <a:endParaRPr kumimoji="1" lang="en-US" altLang="zh-CN" sz="1088" b="1" dirty="0">
              <a:solidFill>
                <a:srgbClr val="0070C0"/>
              </a:solidFill>
              <a:latin typeface="DengXian" charset="-122"/>
              <a:ea typeface="DengXian" charset="-122"/>
              <a:cs typeface="DengXian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School</a:t>
            </a:r>
            <a:r>
              <a:rPr kumimoji="1" lang="zh-CN" altLang="en-US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of</a:t>
            </a:r>
            <a:r>
              <a:rPr kumimoji="1" lang="zh-CN" altLang="en-US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Data</a:t>
            </a:r>
            <a:r>
              <a:rPr kumimoji="1" lang="zh-CN" altLang="en-US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Science,</a:t>
            </a:r>
            <a:r>
              <a:rPr kumimoji="1" lang="zh-CN" altLang="en-US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Fudan</a:t>
            </a:r>
            <a:r>
              <a:rPr kumimoji="1" lang="zh-CN" altLang="en-US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University</a:t>
            </a:r>
            <a:endParaRPr kumimoji="1" lang="zh-CN" altLang="en-US" sz="525" b="1" dirty="0">
              <a:solidFill>
                <a:srgbClr val="0070C0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950" y="107954"/>
            <a:ext cx="311150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7895" y="6751"/>
            <a:ext cx="6727580" cy="48330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72D57BB4-3883-4AAB-8CEB-FB2A2D1E9EC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1818" y="1127125"/>
            <a:ext cx="8220363" cy="45529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68287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cknowledg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9"/>
          <p:cNvSpPr>
            <a:spLocks noChangeArrowheads="1"/>
          </p:cNvSpPr>
          <p:nvPr/>
        </p:nvSpPr>
        <p:spPr bwMode="auto">
          <a:xfrm>
            <a:off x="-4761" y="3732213"/>
            <a:ext cx="9148763" cy="361950"/>
          </a:xfrm>
          <a:prstGeom prst="rect">
            <a:avLst/>
          </a:prstGeom>
          <a:solidFill>
            <a:srgbClr val="0092DC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50" dirty="0">
                <a:solidFill>
                  <a:srgbClr val="FFFFFF"/>
                </a:solidFill>
                <a:latin typeface="DengXian" charset="-122"/>
                <a:ea typeface="DengXian" charset="-122"/>
                <a:cs typeface="DengXian" charset="-122"/>
              </a:rPr>
              <a:t>Thanks</a:t>
            </a:r>
            <a:r>
              <a:rPr lang="zh-CN" altLang="en-US" sz="1350" dirty="0">
                <a:solidFill>
                  <a:srgbClr val="FFFFFF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lang="en-US" altLang="zh-CN" sz="1350" dirty="0">
                <a:solidFill>
                  <a:srgbClr val="FFFFFF"/>
                </a:solidFill>
                <a:latin typeface="DengXian" charset="-122"/>
                <a:ea typeface="DengXian" charset="-122"/>
                <a:cs typeface="DengXian" charset="-122"/>
              </a:rPr>
              <a:t>for</a:t>
            </a:r>
            <a:r>
              <a:rPr lang="zh-CN" altLang="en-US" sz="1350" dirty="0">
                <a:solidFill>
                  <a:srgbClr val="FFFFFF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lang="en-US" altLang="zh-CN" sz="1350" dirty="0">
                <a:solidFill>
                  <a:srgbClr val="FFFFFF"/>
                </a:solidFill>
                <a:latin typeface="DengXian" charset="-122"/>
                <a:ea typeface="DengXian" charset="-122"/>
                <a:cs typeface="DengXian" charset="-122"/>
              </a:rPr>
              <a:t>your</a:t>
            </a:r>
            <a:r>
              <a:rPr lang="zh-CN" altLang="en-US" sz="1350" dirty="0">
                <a:solidFill>
                  <a:srgbClr val="FFFFFF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lang="en-US" altLang="zh-CN" sz="1350" dirty="0">
                <a:solidFill>
                  <a:srgbClr val="FFFFFF"/>
                </a:solidFill>
                <a:latin typeface="DengXian" charset="-122"/>
                <a:ea typeface="DengXian" charset="-122"/>
                <a:cs typeface="DengXian" charset="-122"/>
              </a:rPr>
              <a:t>attention!	</a:t>
            </a:r>
            <a:endParaRPr lang="zh-CN" altLang="en-US" sz="1350" dirty="0">
              <a:solidFill>
                <a:srgbClr val="FFFFFF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-4761" y="2705104"/>
            <a:ext cx="9148763" cy="950913"/>
          </a:xfrm>
          <a:prstGeom prst="rect">
            <a:avLst/>
          </a:prstGeom>
          <a:solidFill>
            <a:srgbClr val="0092DC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000" dirty="0">
                <a:solidFill>
                  <a:srgbClr val="FFFFFF"/>
                </a:solidFill>
                <a:latin typeface="DengXian" charset="-122"/>
                <a:ea typeface="DengXian" charset="-122"/>
                <a:cs typeface="DengXian" charset="-122"/>
              </a:rPr>
              <a:t>感谢各位聆听！</a:t>
            </a:r>
          </a:p>
        </p:txBody>
      </p:sp>
      <p:sp>
        <p:nvSpPr>
          <p:cNvPr id="4" name="Oval 10"/>
          <p:cNvSpPr/>
          <p:nvPr/>
        </p:nvSpPr>
        <p:spPr>
          <a:xfrm>
            <a:off x="220663" y="2708275"/>
            <a:ext cx="1371600" cy="1371600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1013"/>
          </a:p>
        </p:txBody>
      </p:sp>
      <p:grpSp>
        <p:nvGrpSpPr>
          <p:cNvPr id="5" name="组合 3"/>
          <p:cNvGrpSpPr>
            <a:grpSpLocks noChangeAspect="1"/>
          </p:cNvGrpSpPr>
          <p:nvPr/>
        </p:nvGrpSpPr>
        <p:grpSpPr bwMode="auto">
          <a:xfrm>
            <a:off x="288925" y="2768600"/>
            <a:ext cx="1233488" cy="1238250"/>
            <a:chOff x="7084178" y="3411664"/>
            <a:chExt cx="1404000" cy="1404001"/>
          </a:xfrm>
        </p:grpSpPr>
        <p:sp>
          <p:nvSpPr>
            <p:cNvPr id="6" name="椭圆 2"/>
            <p:cNvSpPr/>
            <p:nvPr/>
          </p:nvSpPr>
          <p:spPr>
            <a:xfrm>
              <a:off x="7084178" y="3411664"/>
              <a:ext cx="1404000" cy="1404001"/>
            </a:xfrm>
            <a:prstGeom prst="ellipse">
              <a:avLst/>
            </a:prstGeom>
            <a:solidFill>
              <a:srgbClr val="0092DC"/>
            </a:solidFill>
            <a:ln>
              <a:solidFill>
                <a:srgbClr val="0092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/>
            </a:p>
          </p:txBody>
        </p:sp>
        <p:sp>
          <p:nvSpPr>
            <p:cNvPr id="7" name="椭圆 14"/>
            <p:cNvSpPr/>
            <p:nvPr/>
          </p:nvSpPr>
          <p:spPr>
            <a:xfrm>
              <a:off x="7214278" y="3528665"/>
              <a:ext cx="1160061" cy="1150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/>
            </a:p>
          </p:txBody>
        </p:sp>
      </p:grpSp>
      <p:pic>
        <p:nvPicPr>
          <p:cNvPr id="8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5" y="2884492"/>
            <a:ext cx="987425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5472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:\Users\Administrator\Desktop\元素\复旦ppt921-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411163"/>
            <a:ext cx="9151938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7895" y="6751"/>
            <a:ext cx="6727580" cy="48330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72D57BB4-3883-4AAB-8CEB-FB2A2D1E9EC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1818" y="1127125"/>
            <a:ext cx="8220363" cy="45529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56793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:\Users\Administrator\Desktop\元素\复旦ppt921-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411163"/>
            <a:ext cx="9151938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10"/>
          <p:cNvSpPr txBox="1"/>
          <p:nvPr/>
        </p:nvSpPr>
        <p:spPr>
          <a:xfrm>
            <a:off x="7281863" y="50801"/>
            <a:ext cx="1849437" cy="34054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1088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复旦大学大数据学院</a:t>
            </a:r>
            <a:endParaRPr kumimoji="1" lang="en-US" altLang="zh-CN" sz="1088" b="1" dirty="0">
              <a:solidFill>
                <a:srgbClr val="0070C0"/>
              </a:solidFill>
              <a:latin typeface="DengXian" charset="-122"/>
              <a:ea typeface="DengXian" charset="-122"/>
              <a:cs typeface="DengXian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School</a:t>
            </a:r>
            <a:r>
              <a:rPr kumimoji="1" lang="zh-CN" altLang="en-US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of</a:t>
            </a:r>
            <a:r>
              <a:rPr kumimoji="1" lang="zh-CN" altLang="en-US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Data</a:t>
            </a:r>
            <a:r>
              <a:rPr kumimoji="1" lang="zh-CN" altLang="en-US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Science,</a:t>
            </a:r>
            <a:r>
              <a:rPr kumimoji="1" lang="zh-CN" altLang="en-US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Fudan</a:t>
            </a:r>
            <a:r>
              <a:rPr kumimoji="1" lang="zh-CN" altLang="en-US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University</a:t>
            </a:r>
            <a:endParaRPr kumimoji="1" lang="zh-CN" altLang="en-US" sz="525" b="1" dirty="0">
              <a:solidFill>
                <a:srgbClr val="0070C0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950" y="107954"/>
            <a:ext cx="311150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7895" y="6751"/>
            <a:ext cx="6727580" cy="48330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72D57BB4-3883-4AAB-8CEB-FB2A2D1E9EC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1818" y="1127125"/>
            <a:ext cx="8220363" cy="45529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54141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:\Users\Administrator\Desktop\元素\复旦ppt921-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411163"/>
            <a:ext cx="9151938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10"/>
          <p:cNvSpPr txBox="1"/>
          <p:nvPr/>
        </p:nvSpPr>
        <p:spPr>
          <a:xfrm>
            <a:off x="7281863" y="50801"/>
            <a:ext cx="1849437" cy="34054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1088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复旦大学大数据学院</a:t>
            </a:r>
            <a:endParaRPr kumimoji="1" lang="en-US" altLang="zh-CN" sz="1088" b="1" dirty="0">
              <a:solidFill>
                <a:srgbClr val="0070C0"/>
              </a:solidFill>
              <a:latin typeface="DengXian" charset="-122"/>
              <a:ea typeface="DengXian" charset="-122"/>
              <a:cs typeface="DengXian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School</a:t>
            </a:r>
            <a:r>
              <a:rPr kumimoji="1" lang="zh-CN" altLang="en-US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of</a:t>
            </a:r>
            <a:r>
              <a:rPr kumimoji="1" lang="zh-CN" altLang="en-US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Data</a:t>
            </a:r>
            <a:r>
              <a:rPr kumimoji="1" lang="zh-CN" altLang="en-US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Science,</a:t>
            </a:r>
            <a:r>
              <a:rPr kumimoji="1" lang="zh-CN" altLang="en-US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Fudan</a:t>
            </a:r>
            <a:r>
              <a:rPr kumimoji="1" lang="zh-CN" altLang="en-US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University</a:t>
            </a:r>
            <a:endParaRPr kumimoji="1" lang="zh-CN" altLang="en-US" sz="525" b="1" dirty="0">
              <a:solidFill>
                <a:srgbClr val="0070C0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950" y="107954"/>
            <a:ext cx="311150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7895" y="6751"/>
            <a:ext cx="6727580" cy="48330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72D57BB4-3883-4AAB-8CEB-FB2A2D1E9EC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1818" y="1127125"/>
            <a:ext cx="8220363" cy="45529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150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"/>
          <p:cNvSpPr>
            <a:spLocks noChangeArrowheads="1"/>
          </p:cNvSpPr>
          <p:nvPr/>
        </p:nvSpPr>
        <p:spPr bwMode="auto">
          <a:xfrm>
            <a:off x="2273302" y="1125538"/>
            <a:ext cx="4792663" cy="4783137"/>
          </a:xfrm>
          <a:prstGeom prst="rect">
            <a:avLst/>
          </a:prstGeom>
          <a:blipFill dpi="0" rotWithShape="1">
            <a:blip r:embed="rId14">
              <a:alphaModFix amt="20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9pPr>
          </a:lstStyle>
          <a:p>
            <a:pPr algn="ctr"/>
            <a:endParaRPr lang="en-US" altLang="x-none" sz="13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9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0" r:id="rId8"/>
    <p:sldLayoutId id="2147483671" r:id="rId9"/>
    <p:sldLayoutId id="2147483672" r:id="rId10"/>
    <p:sldLayoutId id="2147483674" r:id="rId11"/>
    <p:sldLayoutId id="2147483675" r:id="rId1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SimSun" panose="02010600030101010101" pitchFamily="2" charset="-122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9pPr>
    </p:titleStyle>
    <p:bodyStyle>
      <a:lvl1pPr marL="171450" indent="-171450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SimSun" panose="02010600030101010101" pitchFamily="2" charset="-122"/>
          <a:cs typeface="+mn-cs"/>
        </a:defRPr>
      </a:lvl1pPr>
      <a:lvl2pPr marL="5143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SimSun" panose="02010600030101010101" pitchFamily="2" charset="-122"/>
          <a:cs typeface="+mn-cs"/>
        </a:defRPr>
      </a:lvl2pPr>
      <a:lvl3pPr marL="8572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SimSun" panose="02010600030101010101" pitchFamily="2" charset="-122"/>
          <a:cs typeface="+mn-cs"/>
        </a:defRPr>
      </a:lvl3pPr>
      <a:lvl4pPr marL="12001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SimSun" panose="02010600030101010101" pitchFamily="2" charset="-122"/>
          <a:cs typeface="+mn-cs"/>
        </a:defRPr>
      </a:lvl4pPr>
      <a:lvl5pPr marL="15430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SimSun" panose="02010600030101010101" pitchFamily="2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fakenewschallenge.org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alt.qcri.org/semeval2014/task4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85863" y="2508268"/>
            <a:ext cx="70723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4800" b="1" dirty="0" smtClean="0">
                <a:latin typeface="+mn-lt"/>
                <a:ea typeface="Times New Roman" charset="0"/>
                <a:cs typeface="Times New Roman" charset="0"/>
              </a:rPr>
              <a:t>Final</a:t>
            </a:r>
            <a:r>
              <a:rPr kumimoji="1" lang="zh-CN" altLang="en-US" sz="4800" b="1" dirty="0" smtClean="0">
                <a:latin typeface="+mn-lt"/>
                <a:ea typeface="Times New Roman" charset="0"/>
                <a:cs typeface="Times New Roman" charset="0"/>
              </a:rPr>
              <a:t>  </a:t>
            </a:r>
            <a:r>
              <a:rPr kumimoji="1" lang="en-US" altLang="zh-CN" sz="4800" b="1" dirty="0" smtClean="0">
                <a:latin typeface="+mn-lt"/>
                <a:ea typeface="Times New Roman" charset="0"/>
                <a:cs typeface="Times New Roman" charset="0"/>
              </a:rPr>
              <a:t>Project</a:t>
            </a:r>
            <a:endParaRPr lang="zh-CN" altLang="en-US" sz="4800" dirty="0">
              <a:latin typeface="+mn-lt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94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8C7A5BF-F288-4667-AD2E-D56075379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95" y="21741"/>
            <a:ext cx="6727580" cy="483302"/>
          </a:xfrm>
        </p:spPr>
        <p:txBody>
          <a:bodyPr/>
          <a:lstStyle/>
          <a:p>
            <a:r>
              <a:rPr lang="en-US" altLang="zh-CN" dirty="0"/>
              <a:t>Provided Files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EBCAA31-89F1-4C8D-A6C2-D5EA2AA050E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94494" y="743666"/>
            <a:ext cx="8613531" cy="5590227"/>
          </a:xfrm>
        </p:spPr>
        <p:txBody>
          <a:bodyPr/>
          <a:lstStyle/>
          <a:p>
            <a:r>
              <a:rPr lang="en-US" altLang="zh-CN" sz="2400" dirty="0" err="1"/>
              <a:t>train.tsv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test.tsv</a:t>
            </a:r>
            <a:r>
              <a:rPr lang="en-US" altLang="zh-CN" sz="2400" dirty="0"/>
              <a:t> and </a:t>
            </a:r>
            <a:r>
              <a:rPr lang="en-US" altLang="zh-CN" sz="2400" dirty="0" err="1"/>
              <a:t>dev.tsv</a:t>
            </a:r>
            <a:r>
              <a:rPr lang="en-US" altLang="zh-CN" sz="2400" dirty="0"/>
              <a:t> for each subtask :</a:t>
            </a:r>
          </a:p>
          <a:p>
            <a:pPr lvl="1"/>
            <a:r>
              <a:rPr lang="en-US" altLang="zh-CN" sz="2000" dirty="0"/>
              <a:t>These three files contain </a:t>
            </a:r>
            <a:r>
              <a:rPr lang="is-IS" altLang="zh-CN" sz="2000" i="1" dirty="0"/>
              <a:t>8000, 2021 and 2000</a:t>
            </a:r>
            <a:r>
              <a:rPr lang="en-US" altLang="zh-CN" sz="2000" dirty="0"/>
              <a:t> instances for training, validation and testing respectively.</a:t>
            </a:r>
          </a:p>
          <a:p>
            <a:pPr lvl="1"/>
            <a:r>
              <a:rPr lang="en-US" altLang="zh-CN" sz="2000" dirty="0"/>
              <a:t>Each line contains id, answer and sentences separated by tabs.</a:t>
            </a:r>
          </a:p>
          <a:p>
            <a:pPr lvl="1"/>
            <a:r>
              <a:rPr lang="en-US" altLang="zh-CN" sz="2000" dirty="0" smtClean="0"/>
              <a:t>You </a:t>
            </a:r>
            <a:r>
              <a:rPr lang="en-US" altLang="zh-CN" sz="2000" dirty="0"/>
              <a:t>should fine-tune parameters on the dev set, and report final accuracy on the test file.</a:t>
            </a:r>
          </a:p>
          <a:p>
            <a:r>
              <a:rPr lang="en-US" altLang="zh-CN" sz="2400" dirty="0" err="1"/>
              <a:t>taskA_answers_sample.csv</a:t>
            </a:r>
            <a:r>
              <a:rPr lang="en-US" altLang="zh-CN" sz="2400" dirty="0"/>
              <a:t> &amp; </a:t>
            </a:r>
            <a:r>
              <a:rPr lang="en-US" altLang="zh-CN" sz="2400" dirty="0" err="1"/>
              <a:t>taskB_answers_sample.csv</a:t>
            </a:r>
            <a:endParaRPr lang="en-US" altLang="zh-CN" sz="2400" dirty="0"/>
          </a:p>
          <a:p>
            <a:pPr lvl="1"/>
            <a:r>
              <a:rPr lang="en-US" altLang="zh-CN" sz="2000" dirty="0"/>
              <a:t>Save your own predictions according to the format of these two sample files.</a:t>
            </a:r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000" b="1" dirty="0"/>
              <a:t>Your job is to predict the answer for instances in test files, and write your predictions in result files.</a:t>
            </a:r>
          </a:p>
          <a:p>
            <a:r>
              <a:rPr lang="en-US" altLang="zh-CN" sz="2000" b="1" dirty="0"/>
              <a:t>The labels in test files are only for evaluation.</a:t>
            </a:r>
          </a:p>
          <a:p>
            <a:endParaRPr lang="en-US" altLang="zh-CN" sz="2400" dirty="0"/>
          </a:p>
          <a:p>
            <a:r>
              <a:rPr lang="en-US" altLang="zh-CN" sz="2400" dirty="0" err="1"/>
              <a:t>eval.py</a:t>
            </a:r>
            <a:endParaRPr lang="en-US" altLang="zh-CN" sz="2400" dirty="0"/>
          </a:p>
          <a:p>
            <a:pPr lvl="1"/>
            <a:r>
              <a:rPr lang="en-US" altLang="zh-CN" sz="2000" dirty="0"/>
              <a:t>This file can help you evaluate your model’s accuracy.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6755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85862" y="2529783"/>
            <a:ext cx="75170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4000" b="1" dirty="0" smtClean="0">
                <a:latin typeface="+mn-lt"/>
                <a:ea typeface="Times New Roman" charset="0"/>
                <a:cs typeface="Times New Roman" charset="0"/>
              </a:rPr>
              <a:t>4.</a:t>
            </a:r>
            <a:r>
              <a:rPr kumimoji="1" lang="zh-CN" altLang="en-US" sz="4000" b="1" dirty="0" smtClean="0">
                <a:latin typeface="+mn-lt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4000" b="1" dirty="0" smtClean="0">
                <a:ea typeface="Times New Roman" charset="0"/>
                <a:cs typeface="Times New Roman" charset="0"/>
              </a:rPr>
              <a:t>Fake</a:t>
            </a:r>
            <a:r>
              <a:rPr kumimoji="1" lang="zh-CN" altLang="en-US" sz="4000" b="1" dirty="0" smtClean="0"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4000" b="1" dirty="0" smtClean="0">
                <a:ea typeface="Times New Roman" charset="0"/>
                <a:cs typeface="Times New Roman" charset="0"/>
              </a:rPr>
              <a:t>News Challenge</a:t>
            </a:r>
            <a:endParaRPr lang="zh-CN" altLang="en-US" sz="4000" dirty="0">
              <a:latin typeface="+mn-lt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21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5760" y="1115712"/>
            <a:ext cx="841247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+mn-lt"/>
              </a:rPr>
              <a:t>This project is </a:t>
            </a:r>
            <a:r>
              <a:rPr lang="en-US" altLang="zh-CN" sz="2400" dirty="0" smtClean="0">
                <a:solidFill>
                  <a:srgbClr val="000000"/>
                </a:solidFill>
                <a:latin typeface="+mn-lt"/>
              </a:rPr>
              <a:t>borrowed from a </a:t>
            </a:r>
            <a:r>
              <a:rPr lang="en-US" altLang="zh-CN" sz="2400" dirty="0">
                <a:solidFill>
                  <a:srgbClr val="000000"/>
                </a:solidFill>
                <a:latin typeface="+mn-lt"/>
              </a:rPr>
              <a:t>public challenge for fake news detection</a:t>
            </a:r>
            <a:r>
              <a:rPr lang="en-US" altLang="zh-CN" sz="2400" dirty="0" smtClean="0">
                <a:solidFill>
                  <a:srgbClr val="000000"/>
                </a:solidFill>
                <a:latin typeface="+mn-lt"/>
              </a:rPr>
              <a:t>.</a:t>
            </a:r>
          </a:p>
          <a:p>
            <a:pPr marL="342900" indent="-342900">
              <a:buFont typeface="Arial" charset="0"/>
              <a:buChar char="•"/>
            </a:pPr>
            <a:endParaRPr lang="en-US" altLang="zh-CN" sz="2400" dirty="0">
              <a:solidFill>
                <a:srgbClr val="000000"/>
              </a:solidFill>
              <a:latin typeface="+mn-lt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+mn-lt"/>
              </a:rPr>
              <a:t>Detailed information can be </a:t>
            </a:r>
            <a:r>
              <a:rPr lang="en-US" altLang="zh-CN" sz="2400" dirty="0" smtClean="0">
                <a:solidFill>
                  <a:srgbClr val="000000"/>
                </a:solidFill>
                <a:latin typeface="+mn-lt"/>
              </a:rPr>
              <a:t>found</a:t>
            </a:r>
            <a:r>
              <a:rPr lang="zh-CN" altLang="en-US" sz="240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+mn-lt"/>
              </a:rPr>
              <a:t>in</a:t>
            </a:r>
            <a:r>
              <a:rPr lang="zh-CN" altLang="en-US" sz="240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+mn-lt"/>
              </a:rPr>
              <a:t>this</a:t>
            </a:r>
            <a:r>
              <a:rPr lang="zh-CN" altLang="en-US" sz="240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+mn-lt"/>
              </a:rPr>
              <a:t>website</a:t>
            </a:r>
            <a:r>
              <a:rPr lang="en-US" altLang="zh-CN" sz="2400" dirty="0">
                <a:solidFill>
                  <a:srgbClr val="000000"/>
                </a:solidFill>
                <a:latin typeface="+mn-lt"/>
              </a:rPr>
              <a:t> </a:t>
            </a:r>
            <a:r>
              <a:rPr lang="en-US" altLang="zh-CN" sz="2400" dirty="0">
                <a:hlinkClick r:id="rId3"/>
              </a:rPr>
              <a:t> http://www.fakenewschallenge.org/ </a:t>
            </a:r>
            <a:r>
              <a:rPr lang="en-US" altLang="zh-CN" sz="2400" dirty="0">
                <a:solidFill>
                  <a:srgbClr val="000000"/>
                </a:solidFill>
                <a:latin typeface="+mn-lt"/>
              </a:rPr>
              <a:t> including </a:t>
            </a:r>
            <a:r>
              <a:rPr lang="en-US" altLang="zh-CN" sz="2400" dirty="0" smtClean="0">
                <a:solidFill>
                  <a:srgbClr val="000000"/>
                </a:solidFill>
                <a:latin typeface="+mn-lt"/>
              </a:rPr>
              <a:t>the</a:t>
            </a:r>
            <a:r>
              <a:rPr lang="zh-CN" altLang="en-US" sz="240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+mn-lt"/>
              </a:rPr>
              <a:t>dataset.</a:t>
            </a:r>
          </a:p>
          <a:p>
            <a:pPr marL="342900" indent="-342900">
              <a:buFont typeface="Arial" charset="0"/>
              <a:buChar char="•"/>
            </a:pPr>
            <a:endParaRPr lang="en-US" altLang="zh-CN" sz="2400" dirty="0">
              <a:solidFill>
                <a:srgbClr val="000000"/>
              </a:solidFill>
              <a:latin typeface="+mn-lt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+mn-lt"/>
              </a:rPr>
              <a:t>Report and implementation of the top-3 teams can be found at the bottom of the page</a:t>
            </a:r>
            <a:r>
              <a:rPr lang="en-US" altLang="zh-CN" sz="2400" dirty="0" smtClean="0">
                <a:solidFill>
                  <a:srgbClr val="000000"/>
                </a:solidFill>
                <a:latin typeface="+mn-lt"/>
              </a:rPr>
              <a:t>.</a:t>
            </a:r>
          </a:p>
          <a:p>
            <a:pPr marL="342900" indent="-342900">
              <a:buFont typeface="Arial" charset="0"/>
              <a:buChar char="•"/>
            </a:pPr>
            <a:endParaRPr lang="en-US" altLang="zh-CN" sz="2400" dirty="0">
              <a:solidFill>
                <a:srgbClr val="000000"/>
              </a:solidFill>
              <a:latin typeface="+mn-lt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+mn-lt"/>
              </a:rPr>
              <a:t>You are required to implement at least one of their models. A novel model for this task is highly encouraged.</a:t>
            </a:r>
            <a:endParaRPr lang="en-US" altLang="zh-CN" sz="2400" b="0" i="0" dirty="0">
              <a:solidFill>
                <a:srgbClr val="000000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649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41618" y="2465237"/>
            <a:ext cx="75170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4000" b="1" dirty="0" smtClean="0">
                <a:latin typeface="+mn-lt"/>
                <a:ea typeface="Times New Roman" charset="0"/>
                <a:cs typeface="Times New Roman" charset="0"/>
              </a:rPr>
              <a:t>5.</a:t>
            </a:r>
            <a:r>
              <a:rPr kumimoji="1" lang="zh-CN" altLang="en-US" sz="4000" b="1" dirty="0">
                <a:latin typeface="+mn-lt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4000" b="1" dirty="0" smtClean="0">
                <a:ea typeface="Times New Roman" charset="0"/>
                <a:cs typeface="Times New Roman" charset="0"/>
              </a:rPr>
              <a:t>Other</a:t>
            </a:r>
            <a:r>
              <a:rPr kumimoji="1" lang="zh-CN" altLang="en-US" sz="4000" b="1" dirty="0" smtClean="0"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4000" b="1" dirty="0" smtClean="0">
                <a:ea typeface="Times New Roman" charset="0"/>
                <a:cs typeface="Times New Roman" charset="0"/>
              </a:rPr>
              <a:t>Tasks</a:t>
            </a:r>
            <a:endParaRPr lang="zh-CN" altLang="en-US" sz="4000" dirty="0">
              <a:latin typeface="+mn-lt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2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20102" y="1578250"/>
            <a:ext cx="751707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zh-CN" sz="2400" dirty="0" smtClean="0">
                <a:solidFill>
                  <a:srgbClr val="000000"/>
                </a:solidFill>
              </a:rPr>
              <a:t>You</a:t>
            </a:r>
            <a:r>
              <a:rPr lang="zh-CN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can</a:t>
            </a:r>
            <a:r>
              <a:rPr lang="zh-CN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choose</a:t>
            </a:r>
            <a:r>
              <a:rPr lang="zh-CN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other</a:t>
            </a:r>
            <a:r>
              <a:rPr lang="zh-CN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tasks</a:t>
            </a:r>
            <a:r>
              <a:rPr lang="zh-CN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related</a:t>
            </a:r>
            <a:r>
              <a:rPr lang="zh-CN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to</a:t>
            </a:r>
            <a:r>
              <a:rPr lang="zh-CN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natural</a:t>
            </a:r>
            <a:r>
              <a:rPr lang="zh-CN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language</a:t>
            </a:r>
            <a:r>
              <a:rPr lang="zh-CN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processing</a:t>
            </a:r>
            <a:r>
              <a:rPr lang="zh-CN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if</a:t>
            </a:r>
            <a:r>
              <a:rPr lang="zh-CN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you</a:t>
            </a:r>
            <a:r>
              <a:rPr lang="zh-CN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are</a:t>
            </a:r>
            <a:r>
              <a:rPr lang="zh-CN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not</a:t>
            </a:r>
            <a:r>
              <a:rPr lang="zh-CN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interested</a:t>
            </a:r>
            <a:r>
              <a:rPr lang="zh-CN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in</a:t>
            </a:r>
            <a:r>
              <a:rPr lang="zh-CN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the</a:t>
            </a:r>
            <a:r>
              <a:rPr lang="zh-CN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above</a:t>
            </a:r>
            <a:r>
              <a:rPr lang="zh-CN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tasks.</a:t>
            </a:r>
          </a:p>
          <a:p>
            <a:pPr marL="342900" indent="-342900">
              <a:buFont typeface="Arial" charset="0"/>
              <a:buChar char="•"/>
            </a:pPr>
            <a:endParaRPr lang="en-US" altLang="zh-CN" sz="2400" dirty="0">
              <a:solidFill>
                <a:srgbClr val="000000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altLang="zh-CN" sz="2400" dirty="0" smtClean="0">
                <a:solidFill>
                  <a:srgbClr val="000000"/>
                </a:solidFill>
              </a:rPr>
              <a:t>Please</a:t>
            </a:r>
            <a:r>
              <a:rPr lang="zh-CN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define</a:t>
            </a:r>
            <a:r>
              <a:rPr lang="zh-CN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your</a:t>
            </a:r>
            <a:r>
              <a:rPr lang="zh-CN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task</a:t>
            </a:r>
            <a:r>
              <a:rPr lang="zh-CN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in</a:t>
            </a:r>
            <a:r>
              <a:rPr lang="zh-CN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detail</a:t>
            </a:r>
            <a:r>
              <a:rPr lang="zh-CN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in</a:t>
            </a:r>
            <a:r>
              <a:rPr lang="zh-CN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presentation</a:t>
            </a:r>
            <a:r>
              <a:rPr lang="zh-CN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and</a:t>
            </a:r>
            <a:r>
              <a:rPr lang="zh-CN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report.</a:t>
            </a:r>
            <a:r>
              <a:rPr lang="zh-CN" altLang="en-US" sz="2400" dirty="0" smtClean="0">
                <a:solidFill>
                  <a:srgbClr val="000000"/>
                </a:solidFill>
              </a:rPr>
              <a:t> 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65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C9AC8BB-B92F-4EC6-83BC-D8578FFA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Submission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Evaluation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0ED81DE-1E42-4F20-81A0-288CA0F719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9544" y="610759"/>
            <a:ext cx="8187331" cy="5929891"/>
          </a:xfrm>
        </p:spPr>
        <p:txBody>
          <a:bodyPr anchor="t"/>
          <a:lstStyle/>
          <a:p>
            <a:r>
              <a:rPr lang="en-US" altLang="zh-CN" sz="2400" b="1" dirty="0"/>
              <a:t>1. </a:t>
            </a:r>
            <a:r>
              <a:rPr lang="en-US" altLang="zh-CN" sz="2400" b="1" dirty="0" smtClean="0"/>
              <a:t>Presentation</a:t>
            </a:r>
            <a:r>
              <a:rPr lang="zh-CN" altLang="en-US" sz="2400" b="1" dirty="0" smtClean="0"/>
              <a:t>：</a:t>
            </a:r>
            <a:endParaRPr lang="en-US" altLang="zh-CN" sz="2400" b="1" dirty="0" smtClean="0"/>
          </a:p>
          <a:p>
            <a:r>
              <a:rPr lang="en-US" altLang="zh-CN" sz="2400" dirty="0" smtClean="0"/>
              <a:t>Time</a:t>
            </a:r>
            <a:r>
              <a:rPr lang="en-US" altLang="zh-CN" sz="2400" dirty="0"/>
              <a:t>: </a:t>
            </a:r>
            <a:r>
              <a:rPr lang="en-US" altLang="zh-CN" sz="2400" dirty="0" smtClean="0"/>
              <a:t>December 24th 2019,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 </a:t>
            </a:r>
            <a:r>
              <a:rPr lang="en-US" altLang="zh-CN" sz="2400" dirty="0"/>
              <a:t>class.</a:t>
            </a:r>
          </a:p>
          <a:p>
            <a:r>
              <a:rPr lang="en-US" altLang="zh-CN" sz="2400" dirty="0"/>
              <a:t>Each group will be given </a:t>
            </a:r>
            <a:r>
              <a:rPr lang="en-US" altLang="zh-CN" sz="2400" dirty="0" smtClean="0"/>
              <a:t>8 </a:t>
            </a:r>
            <a:r>
              <a:rPr lang="en-US" altLang="zh-CN" sz="2400" dirty="0"/>
              <a:t>minutes to report </a:t>
            </a:r>
            <a:r>
              <a:rPr lang="en-US" altLang="zh-CN" sz="2400" dirty="0" smtClean="0"/>
              <a:t>your preliminary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work,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including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investigation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related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work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your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plan. 7 </a:t>
            </a:r>
            <a:r>
              <a:rPr lang="en-US" altLang="zh-CN" sz="2400" dirty="0"/>
              <a:t>minutes for the talk and </a:t>
            </a:r>
            <a:r>
              <a:rPr lang="en-US" altLang="zh-CN" sz="2400" dirty="0" smtClean="0"/>
              <a:t>1 </a:t>
            </a:r>
            <a:r>
              <a:rPr lang="en-US" altLang="zh-CN" sz="2400" dirty="0"/>
              <a:t>minutes for questioning</a:t>
            </a:r>
            <a:r>
              <a:rPr lang="en-US" altLang="zh-CN" sz="2400" dirty="0" smtClean="0"/>
              <a:t>.</a:t>
            </a:r>
            <a:endParaRPr lang="en-US" altLang="zh-CN" sz="2400" dirty="0"/>
          </a:p>
          <a:p>
            <a:r>
              <a:rPr lang="en-US" altLang="zh-CN" sz="2400" b="1" dirty="0"/>
              <a:t>2. Report and source codes </a:t>
            </a:r>
            <a:r>
              <a:rPr lang="en-US" altLang="zh-CN" sz="2400" b="1" dirty="0" smtClean="0"/>
              <a:t>submission</a:t>
            </a:r>
            <a:r>
              <a:rPr lang="zh-CN" altLang="en-US" sz="2400" b="1" dirty="0" smtClean="0"/>
              <a:t>：</a:t>
            </a:r>
            <a:endParaRPr lang="en-US" altLang="zh-CN" sz="2400" b="1" dirty="0"/>
          </a:p>
          <a:p>
            <a:r>
              <a:rPr lang="en-US" altLang="zh-CN" sz="2400" dirty="0" smtClean="0"/>
              <a:t>Due </a:t>
            </a:r>
            <a:r>
              <a:rPr lang="en-US" altLang="zh-CN" sz="2400" dirty="0"/>
              <a:t>date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January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21st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2020.</a:t>
            </a:r>
            <a:endParaRPr lang="en-US" altLang="zh-CN" sz="2400" dirty="0"/>
          </a:p>
          <a:p>
            <a:r>
              <a:rPr lang="en-US" altLang="zh-CN" sz="2400" dirty="0"/>
              <a:t>Report should be English written, </a:t>
            </a:r>
            <a:r>
              <a:rPr lang="en-US" altLang="zh-CN" sz="2400" dirty="0" smtClean="0">
                <a:solidFill>
                  <a:srgbClr val="C00000"/>
                </a:solidFill>
              </a:rPr>
              <a:t>4-6 </a:t>
            </a:r>
            <a:r>
              <a:rPr lang="en-US" altLang="zh-CN" sz="2400" dirty="0">
                <a:solidFill>
                  <a:srgbClr val="C00000"/>
                </a:solidFill>
              </a:rPr>
              <a:t>pages </a:t>
            </a:r>
            <a:r>
              <a:rPr lang="en-US" altLang="zh-CN" sz="2400" dirty="0" smtClean="0"/>
              <a:t>for </a:t>
            </a:r>
            <a:r>
              <a:rPr lang="en-US" altLang="zh-CN" sz="2400" dirty="0"/>
              <a:t>content, following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format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of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ACL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2019</a:t>
            </a:r>
            <a:r>
              <a:rPr lang="en-US" altLang="zh-CN" sz="2400" dirty="0"/>
              <a:t>.</a:t>
            </a:r>
          </a:p>
          <a:p>
            <a:r>
              <a:rPr lang="en-US" altLang="zh-CN" sz="2400" dirty="0"/>
              <a:t>Program should be written in python. A readme file is needed to indicate how to use your program. Besides, you also need to point out which parts of codes are borrowed from others.</a:t>
            </a:r>
          </a:p>
          <a:p>
            <a:r>
              <a:rPr lang="en-US" altLang="zh-CN" sz="2400" dirty="0"/>
              <a:t>Submit a zip file consisting of your report, source codes and readme file </a:t>
            </a:r>
            <a:r>
              <a:rPr lang="en-US" altLang="zh-CN" sz="2400" dirty="0" smtClean="0"/>
              <a:t>to</a:t>
            </a:r>
            <a:r>
              <a:rPr lang="en-US" altLang="zh-CN" sz="2400" dirty="0"/>
              <a:t> E-learning system</a:t>
            </a:r>
            <a:r>
              <a:rPr lang="en-US" altLang="zh-CN" sz="2400" dirty="0" smtClean="0"/>
              <a:t>.</a:t>
            </a:r>
            <a:endParaRPr lang="en-US" altLang="zh-CN" sz="2400" dirty="0"/>
          </a:p>
          <a:p>
            <a:r>
              <a:rPr lang="en-US" altLang="zh-CN" sz="2400" dirty="0" smtClean="0"/>
              <a:t>Name </a:t>
            </a:r>
            <a:r>
              <a:rPr lang="en-US" altLang="zh-CN" sz="2400" dirty="0"/>
              <a:t>the zip file as </a:t>
            </a:r>
            <a:r>
              <a:rPr lang="en-US" altLang="zh-CN" sz="2400" dirty="0" err="1" smtClean="0"/>
              <a:t>fpj-names.zip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(names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are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group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member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names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joined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“-”).</a:t>
            </a:r>
            <a:endParaRPr lang="en-US" altLang="zh-CN" sz="2400" dirty="0"/>
          </a:p>
          <a:p>
            <a:pPr>
              <a:lnSpc>
                <a:spcPts val="2700"/>
              </a:lnSpc>
              <a:buSzPct val="100000"/>
              <a:buFont typeface="Arial" panose="020B0604020202020204" pitchFamily="34" charset="0"/>
              <a:buChar char="•"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5521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0BA7CDD-B582-44B2-8061-48CD728ED2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21209" y="987276"/>
            <a:ext cx="8220363" cy="4552950"/>
          </a:xfrm>
        </p:spPr>
        <p:txBody>
          <a:bodyPr/>
          <a:lstStyle/>
          <a:p>
            <a:r>
              <a:rPr lang="en-US" altLang="zh-CN" sz="2400" b="1" dirty="0" smtClean="0"/>
              <a:t>3.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Evaluation based on the four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criteria: </a:t>
            </a:r>
            <a:endParaRPr lang="en-US" altLang="zh-CN" sz="2400" b="1" dirty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Presentation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(20%):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enough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related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Programing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and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algorithm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design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(25%):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/>
              <a:t>r</a:t>
            </a:r>
            <a:r>
              <a:rPr lang="en-US" altLang="zh-CN" dirty="0" smtClean="0"/>
              <a:t>easonable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solid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Performance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(20%) :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good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Report </a:t>
            </a:r>
            <a:r>
              <a:rPr lang="en-US" altLang="zh-CN" dirty="0" smtClean="0">
                <a:solidFill>
                  <a:srgbClr val="FF0000"/>
                </a:solidFill>
              </a:rPr>
              <a:t>(35%) :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well</a:t>
            </a:r>
            <a:r>
              <a:rPr lang="zh-CN" altLang="en-US" dirty="0" smtClean="0"/>
              <a:t> </a:t>
            </a:r>
            <a:r>
              <a:rPr lang="en-US" altLang="zh-CN" dirty="0" smtClean="0"/>
              <a:t>organized,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appropriate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discussions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xmlns="" id="{AC9AC8BB-B92F-4EC6-83BC-D8578FFAF1CA}"/>
              </a:ext>
            </a:extLst>
          </p:cNvPr>
          <p:cNvSpPr txBox="1">
            <a:spLocks/>
          </p:cNvSpPr>
          <p:nvPr/>
        </p:nvSpPr>
        <p:spPr>
          <a:xfrm>
            <a:off x="141203" y="0"/>
            <a:ext cx="6727580" cy="483302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DengXian" charset="-122"/>
                <a:ea typeface="DengXian" charset="-122"/>
                <a:cs typeface="DengXian" charset="-122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zh-CN" dirty="0" smtClean="0"/>
              <a:t>Submission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Evaluation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54019" y="4020235"/>
            <a:ext cx="75787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If you have any questions about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project, </a:t>
            </a:r>
            <a:r>
              <a:rPr lang="en-US" altLang="zh-CN" sz="2400" dirty="0"/>
              <a:t>please</a:t>
            </a:r>
            <a:r>
              <a:rPr lang="zh-CN" altLang="en-US" sz="2400" dirty="0"/>
              <a:t> </a:t>
            </a:r>
            <a:r>
              <a:rPr lang="en-US" altLang="zh-CN" sz="2400" dirty="0"/>
              <a:t>send email to TA</a:t>
            </a:r>
            <a:r>
              <a:rPr lang="zh-CN" altLang="en-US" sz="2400" dirty="0"/>
              <a:t> </a:t>
            </a:r>
            <a:r>
              <a:rPr lang="en-US" altLang="zh-CN" sz="2400" dirty="0"/>
              <a:t>or</a:t>
            </a:r>
            <a:r>
              <a:rPr lang="zh-CN" altLang="en-US" sz="2400" dirty="0"/>
              <a:t> </a:t>
            </a:r>
            <a:r>
              <a:rPr lang="en-US" altLang="zh-CN" sz="2400" dirty="0"/>
              <a:t>me.</a:t>
            </a:r>
          </a:p>
        </p:txBody>
      </p:sp>
      <p:sp>
        <p:nvSpPr>
          <p:cNvPr id="8" name="矩形 7"/>
          <p:cNvSpPr/>
          <p:nvPr/>
        </p:nvSpPr>
        <p:spPr>
          <a:xfrm>
            <a:off x="554019" y="5123351"/>
            <a:ext cx="4572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 indent="0">
              <a:buNone/>
            </a:pPr>
            <a:r>
              <a:rPr lang="en-US" altLang="zh-CN" sz="2200" dirty="0">
                <a:ea typeface="ＭＳ Ｐゴシック" pitchFamily="34" charset="-128"/>
              </a:rPr>
              <a:t>TA</a:t>
            </a:r>
            <a:r>
              <a:rPr lang="zh-CN" altLang="en-US" sz="2200" dirty="0">
                <a:ea typeface="ＭＳ Ｐゴシック" pitchFamily="34" charset="-128"/>
              </a:rPr>
              <a:t>：</a:t>
            </a:r>
            <a:endParaRPr lang="en-US" altLang="zh-CN" sz="2200" dirty="0">
              <a:ea typeface="ＭＳ Ｐゴシック" pitchFamily="34" charset="-128"/>
            </a:endParaRPr>
          </a:p>
          <a:p>
            <a:pPr marL="0" lvl="1" indent="0">
              <a:buNone/>
            </a:pPr>
            <a:r>
              <a:rPr lang="zh-CN" altLang="en-US" sz="2200" dirty="0">
                <a:latin typeface="+mn-ea"/>
              </a:rPr>
              <a:t>陈  伟：</a:t>
            </a:r>
            <a:r>
              <a:rPr lang="hr-HR" altLang="zh-CN" sz="2000" dirty="0"/>
              <a:t> 18110980003@fudan.edu.cn</a:t>
            </a:r>
            <a:endParaRPr lang="en-US" altLang="zh-CN" sz="2200" dirty="0">
              <a:latin typeface="+mn-ea"/>
            </a:endParaRPr>
          </a:p>
          <a:p>
            <a:pPr marL="0" lvl="1" indent="0">
              <a:buNone/>
            </a:pPr>
            <a:r>
              <a:rPr lang="zh-CN" altLang="en-US" sz="2200" dirty="0">
                <a:latin typeface="+mn-ea"/>
              </a:rPr>
              <a:t>王红瑞：</a:t>
            </a:r>
            <a:r>
              <a:rPr lang="hr-HR" altLang="zh-CN" sz="2000" dirty="0"/>
              <a:t> 18210180087@fudan.edu.cn</a:t>
            </a:r>
            <a:endParaRPr lang="en-US" altLang="zh-CN" sz="2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978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97374" y="1669171"/>
            <a:ext cx="70723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ctr">
              <a:buFont typeface="Arial" charset="0"/>
              <a:buChar char="•"/>
            </a:pPr>
            <a:endParaRPr lang="zh-CN" altLang="en-US" sz="4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0003" y="1374998"/>
            <a:ext cx="80036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smtClean="0">
                <a:latin typeface="+mn-lt"/>
                <a:ea typeface="Times New Roman" charset="0"/>
                <a:cs typeface="Times New Roman" charset="0"/>
              </a:rPr>
              <a:t>1.</a:t>
            </a:r>
            <a:r>
              <a:rPr kumimoji="1" lang="zh-CN" altLang="en-US" sz="2800" b="1" dirty="0" smtClean="0">
                <a:latin typeface="+mn-lt"/>
                <a:ea typeface="Times New Roman" charset="0"/>
                <a:cs typeface="Times New Roman" charset="0"/>
              </a:rPr>
              <a:t>  </a:t>
            </a:r>
            <a:r>
              <a:rPr kumimoji="1" lang="en-US" altLang="zh-CN" sz="2800" b="1" dirty="0" smtClean="0">
                <a:latin typeface="+mn-lt"/>
                <a:ea typeface="Times New Roman" charset="0"/>
                <a:cs typeface="Times New Roman" charset="0"/>
              </a:rPr>
              <a:t>Aspect</a:t>
            </a:r>
            <a:r>
              <a:rPr kumimoji="1" lang="zh-CN" altLang="en-US" sz="2800" b="1" dirty="0" smtClean="0">
                <a:latin typeface="+mn-lt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b="1" dirty="0">
                <a:latin typeface="+mn-lt"/>
                <a:ea typeface="Times New Roman" charset="0"/>
                <a:cs typeface="Times New Roman" charset="0"/>
              </a:rPr>
              <a:t>B</a:t>
            </a:r>
            <a:r>
              <a:rPr kumimoji="1" lang="en-US" altLang="zh-CN" sz="2800" b="1" dirty="0" smtClean="0">
                <a:latin typeface="+mn-lt"/>
                <a:ea typeface="Times New Roman" charset="0"/>
                <a:cs typeface="Times New Roman" charset="0"/>
              </a:rPr>
              <a:t>ased</a:t>
            </a:r>
            <a:r>
              <a:rPr kumimoji="1" lang="zh-CN" altLang="en-US" sz="2800" b="1" dirty="0" smtClean="0">
                <a:latin typeface="+mn-lt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b="1" dirty="0" smtClean="0">
                <a:latin typeface="+mn-lt"/>
                <a:ea typeface="Times New Roman" charset="0"/>
                <a:cs typeface="Times New Roman" charset="0"/>
              </a:rPr>
              <a:t>Sentiment</a:t>
            </a:r>
            <a:r>
              <a:rPr kumimoji="1" lang="zh-CN" altLang="en-US" sz="2800" b="1" dirty="0" smtClean="0">
                <a:latin typeface="+mn-lt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b="1" dirty="0" smtClean="0">
                <a:latin typeface="+mn-lt"/>
                <a:ea typeface="Times New Roman" charset="0"/>
                <a:cs typeface="Times New Roman" charset="0"/>
              </a:rPr>
              <a:t>Analysis</a:t>
            </a:r>
          </a:p>
          <a:p>
            <a:pPr marL="514350" indent="-514350">
              <a:buFontTx/>
              <a:buAutoNum type="arabicPeriod"/>
            </a:pPr>
            <a:endParaRPr kumimoji="1" lang="en-US" altLang="zh-CN" sz="2800" b="1" dirty="0" smtClean="0">
              <a:latin typeface="+mn-lt"/>
              <a:ea typeface="Times New Roman" charset="0"/>
              <a:cs typeface="Times New Roman" charset="0"/>
            </a:endParaRPr>
          </a:p>
          <a:p>
            <a:r>
              <a:rPr kumimoji="1" lang="en-US" altLang="zh-CN" sz="2800" b="1" dirty="0" smtClean="0">
                <a:latin typeface="+mn-lt"/>
                <a:ea typeface="Times New Roman" charset="0"/>
                <a:cs typeface="Times New Roman" charset="0"/>
              </a:rPr>
              <a:t>2</a:t>
            </a:r>
            <a:r>
              <a:rPr kumimoji="1" lang="zh-CN" altLang="en-US" sz="2800" b="1" dirty="0" smtClean="0">
                <a:latin typeface="+mn-lt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b="1" dirty="0" smtClean="0">
                <a:latin typeface="+mn-lt"/>
                <a:ea typeface="Times New Roman" charset="0"/>
                <a:cs typeface="Times New Roman" charset="0"/>
              </a:rPr>
              <a:t>&amp;</a:t>
            </a:r>
            <a:r>
              <a:rPr kumimoji="1" lang="zh-CN" altLang="en-US" sz="2800" b="1" dirty="0" smtClean="0">
                <a:latin typeface="+mn-lt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b="1" dirty="0" smtClean="0">
                <a:latin typeface="+mn-lt"/>
                <a:ea typeface="Times New Roman" charset="0"/>
                <a:cs typeface="Times New Roman" charset="0"/>
              </a:rPr>
              <a:t>3.</a:t>
            </a:r>
            <a:r>
              <a:rPr kumimoji="1" lang="zh-CN" altLang="en-US" sz="2800" b="1" dirty="0" smtClean="0">
                <a:latin typeface="+mn-lt"/>
                <a:ea typeface="Times New Roman" charset="0"/>
                <a:cs typeface="Times New Roman" charset="0"/>
              </a:rPr>
              <a:t>  </a:t>
            </a:r>
            <a:r>
              <a:rPr kumimoji="1" lang="en-US" altLang="zh-CN" sz="2800" b="1" dirty="0" smtClean="0">
                <a:latin typeface="+mn-lt"/>
                <a:ea typeface="Times New Roman" charset="0"/>
                <a:cs typeface="Times New Roman" charset="0"/>
              </a:rPr>
              <a:t>Commonsense</a:t>
            </a:r>
            <a:r>
              <a:rPr kumimoji="1" lang="zh-CN" altLang="en-US" sz="2800" b="1" dirty="0" smtClean="0">
                <a:latin typeface="+mn-lt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b="1" dirty="0" smtClean="0">
                <a:latin typeface="+mn-lt"/>
                <a:ea typeface="Times New Roman" charset="0"/>
                <a:cs typeface="Times New Roman" charset="0"/>
              </a:rPr>
              <a:t>Validation </a:t>
            </a:r>
            <a:r>
              <a:rPr kumimoji="1" lang="en-US" altLang="zh-CN" sz="2800" b="1" dirty="0">
                <a:latin typeface="+mn-lt"/>
                <a:ea typeface="Times New Roman" charset="0"/>
                <a:cs typeface="Times New Roman" charset="0"/>
              </a:rPr>
              <a:t>and </a:t>
            </a:r>
            <a:r>
              <a:rPr kumimoji="1" lang="en-US" altLang="zh-CN" sz="2800" b="1" dirty="0" smtClean="0">
                <a:latin typeface="+mn-lt"/>
                <a:ea typeface="Times New Roman" charset="0"/>
                <a:cs typeface="Times New Roman" charset="0"/>
              </a:rPr>
              <a:t>Explanation</a:t>
            </a:r>
          </a:p>
          <a:p>
            <a:endParaRPr kumimoji="1" lang="en-US" altLang="zh-CN" sz="2800" b="1" dirty="0" smtClean="0">
              <a:latin typeface="+mn-lt"/>
              <a:ea typeface="Times New Roman" charset="0"/>
              <a:cs typeface="Times New Roman" charset="0"/>
            </a:endParaRPr>
          </a:p>
          <a:p>
            <a:pPr marL="514350" indent="-514350">
              <a:buAutoNum type="arabicPeriod" startAt="4"/>
            </a:pPr>
            <a:r>
              <a:rPr kumimoji="1" lang="en-US" altLang="zh-CN" sz="2800" b="1" dirty="0" smtClean="0">
                <a:latin typeface="+mn-lt"/>
                <a:ea typeface="Times New Roman" charset="0"/>
                <a:cs typeface="Times New Roman" charset="0"/>
              </a:rPr>
              <a:t>Fake </a:t>
            </a:r>
            <a:r>
              <a:rPr kumimoji="1" lang="en-US" altLang="zh-CN" sz="2800" b="1" dirty="0">
                <a:latin typeface="+mn-lt"/>
                <a:ea typeface="Times New Roman" charset="0"/>
                <a:cs typeface="Times New Roman" charset="0"/>
              </a:rPr>
              <a:t>News </a:t>
            </a:r>
            <a:r>
              <a:rPr kumimoji="1" lang="en-US" altLang="zh-CN" sz="2800" b="1" dirty="0" smtClean="0">
                <a:latin typeface="+mn-lt"/>
                <a:ea typeface="Times New Roman" charset="0"/>
                <a:cs typeface="Times New Roman" charset="0"/>
              </a:rPr>
              <a:t>Challenge</a:t>
            </a:r>
          </a:p>
          <a:p>
            <a:pPr marL="514350" indent="-514350">
              <a:buAutoNum type="arabicPeriod" startAt="4"/>
            </a:pPr>
            <a:endParaRPr kumimoji="1" lang="en-US" altLang="zh-CN" sz="2800" b="1" dirty="0">
              <a:latin typeface="+mn-lt"/>
              <a:ea typeface="Times New Roman" charset="0"/>
              <a:cs typeface="Times New Roman" charset="0"/>
            </a:endParaRPr>
          </a:p>
          <a:p>
            <a:pPr marL="514350" indent="-514350">
              <a:buAutoNum type="arabicPeriod" startAt="4"/>
            </a:pPr>
            <a:r>
              <a:rPr kumimoji="1" lang="en-US" altLang="zh-CN" sz="2800" b="1" dirty="0" smtClean="0">
                <a:latin typeface="+mn-lt"/>
                <a:ea typeface="Times New Roman" charset="0"/>
                <a:cs typeface="Times New Roman" charset="0"/>
              </a:rPr>
              <a:t>Other</a:t>
            </a:r>
            <a:r>
              <a:rPr kumimoji="1" lang="zh-CN" altLang="en-US" sz="2800" b="1" dirty="0" smtClean="0">
                <a:latin typeface="+mn-lt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b="1" dirty="0" smtClean="0">
                <a:latin typeface="+mn-lt"/>
                <a:ea typeface="Times New Roman" charset="0"/>
                <a:cs typeface="Times New Roman" charset="0"/>
              </a:rPr>
              <a:t>Tasks</a:t>
            </a:r>
            <a:endParaRPr kumimoji="1" lang="en-US" altLang="zh-CN" sz="2800" b="1" dirty="0">
              <a:latin typeface="+mn-lt"/>
              <a:ea typeface="Times New Roman" charset="0"/>
              <a:cs typeface="Times New Roman" charset="0"/>
            </a:endParaRPr>
          </a:p>
          <a:p>
            <a:endParaRPr lang="zh-CN" altLang="en-US" sz="2800" dirty="0">
              <a:latin typeface="+mn-lt"/>
              <a:ea typeface="Times New Roman" charset="0"/>
              <a:cs typeface="Times New Roman" charset="0"/>
            </a:endParaRPr>
          </a:p>
          <a:p>
            <a:pPr marL="514350" indent="-514350">
              <a:buAutoNum type="arabicPeriod"/>
            </a:pPr>
            <a:endParaRPr kumimoji="1" lang="zh-CN" altLang="en-US" sz="2800" b="1" dirty="0">
              <a:latin typeface="+mn-lt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05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85862" y="2529783"/>
            <a:ext cx="751707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4000" b="1" dirty="0" smtClean="0">
                <a:latin typeface="+mn-lt"/>
                <a:ea typeface="Times New Roman" charset="0"/>
                <a:cs typeface="Times New Roman" charset="0"/>
              </a:rPr>
              <a:t>1.</a:t>
            </a:r>
            <a:r>
              <a:rPr kumimoji="1" lang="zh-CN" altLang="en-US" sz="4000" b="1" dirty="0" smtClean="0">
                <a:latin typeface="+mn-lt"/>
                <a:ea typeface="Times New Roman" charset="0"/>
                <a:cs typeface="Times New Roman" charset="0"/>
              </a:rPr>
              <a:t>  </a:t>
            </a:r>
            <a:r>
              <a:rPr kumimoji="1" lang="en-US" altLang="zh-CN" sz="4000" b="1" dirty="0" smtClean="0">
                <a:latin typeface="+mn-lt"/>
                <a:ea typeface="Times New Roman" charset="0"/>
                <a:cs typeface="Times New Roman" charset="0"/>
              </a:rPr>
              <a:t>Aspect</a:t>
            </a:r>
            <a:r>
              <a:rPr kumimoji="1" lang="zh-CN" altLang="en-US" sz="4000" b="1" dirty="0" smtClean="0">
                <a:latin typeface="+mn-lt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4000" b="1" dirty="0">
                <a:latin typeface="+mn-lt"/>
                <a:ea typeface="Times New Roman" charset="0"/>
                <a:cs typeface="Times New Roman" charset="0"/>
              </a:rPr>
              <a:t>B</a:t>
            </a:r>
            <a:r>
              <a:rPr kumimoji="1" lang="en-US" altLang="zh-CN" sz="4000" b="1" dirty="0" smtClean="0">
                <a:latin typeface="+mn-lt"/>
                <a:ea typeface="Times New Roman" charset="0"/>
                <a:cs typeface="Times New Roman" charset="0"/>
              </a:rPr>
              <a:t>ased</a:t>
            </a:r>
            <a:r>
              <a:rPr kumimoji="1" lang="zh-CN" altLang="en-US" sz="4000" b="1" dirty="0" smtClean="0">
                <a:latin typeface="+mn-lt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4000" b="1" dirty="0" smtClean="0">
                <a:latin typeface="+mn-lt"/>
                <a:ea typeface="Times New Roman" charset="0"/>
                <a:cs typeface="Times New Roman" charset="0"/>
              </a:rPr>
              <a:t>Sentiment</a:t>
            </a:r>
            <a:r>
              <a:rPr kumimoji="1" lang="zh-CN" altLang="en-US" sz="4000" b="1" dirty="0" smtClean="0">
                <a:latin typeface="+mn-lt"/>
                <a:ea typeface="Times New Roman" charset="0"/>
                <a:cs typeface="Times New Roman" charset="0"/>
              </a:rPr>
              <a:t> </a:t>
            </a:r>
            <a:endParaRPr kumimoji="1" lang="en-US" altLang="zh-CN" sz="4000" b="1" dirty="0" smtClean="0">
              <a:latin typeface="+mn-lt"/>
              <a:ea typeface="Times New Roman" charset="0"/>
              <a:cs typeface="Times New Roman" charset="0"/>
            </a:endParaRPr>
          </a:p>
          <a:p>
            <a:pPr algn="ctr"/>
            <a:r>
              <a:rPr kumimoji="1" lang="en-US" altLang="zh-CN" sz="4000" b="1" dirty="0" smtClean="0">
                <a:latin typeface="+mn-lt"/>
                <a:ea typeface="Times New Roman" charset="0"/>
                <a:cs typeface="Times New Roman" charset="0"/>
              </a:rPr>
              <a:t>Analysis</a:t>
            </a:r>
            <a:endParaRPr lang="zh-CN" altLang="en-US" sz="4000" dirty="0">
              <a:latin typeface="+mn-lt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43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9B44254-83FE-48EA-B1F5-95F9915C7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Description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3ABD1BE-C56D-4B0A-89A2-E002651B62D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7183" y="817715"/>
            <a:ext cx="7963782" cy="5561580"/>
          </a:xfrm>
        </p:spPr>
        <p:txBody>
          <a:bodyPr/>
          <a:lstStyle/>
          <a:p>
            <a:r>
              <a:rPr lang="en-US" altLang="zh-CN" sz="2400" dirty="0" smtClean="0"/>
              <a:t>This project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based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on</a:t>
            </a:r>
            <a:r>
              <a:rPr lang="zh-CN" altLang="en-US" sz="2400" dirty="0" smtClean="0"/>
              <a:t> </a:t>
            </a:r>
            <a:r>
              <a:rPr lang="en-US" altLang="zh-CN" sz="2400" b="1" dirty="0" smtClean="0"/>
              <a:t>subtask</a:t>
            </a:r>
            <a:r>
              <a:rPr lang="zh-CN" altLang="en-US" sz="2400" b="1" dirty="0" smtClean="0"/>
              <a:t> </a:t>
            </a:r>
            <a:r>
              <a:rPr lang="en-US" altLang="zh-CN" sz="2400" b="1" dirty="0"/>
              <a:t>2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of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SemEval-2014 Task 4: Aspect Based Sentiment </a:t>
            </a:r>
            <a:r>
              <a:rPr lang="en-US" altLang="zh-CN" sz="2400" dirty="0" smtClean="0"/>
              <a:t>Analysis.</a:t>
            </a:r>
            <a:r>
              <a:rPr lang="zh-CN" altLang="en-US" sz="2400" dirty="0"/>
              <a:t> </a:t>
            </a:r>
            <a:r>
              <a:rPr lang="en-US" altLang="zh-CN" sz="2400" dirty="0" smtClean="0">
                <a:hlinkClick r:id="rId2"/>
              </a:rPr>
              <a:t>http</a:t>
            </a:r>
            <a:r>
              <a:rPr lang="en-US" altLang="zh-CN" sz="2400" dirty="0">
                <a:hlinkClick r:id="rId2"/>
              </a:rPr>
              <a:t>://alt.qcri.org/semeval2014/task4</a:t>
            </a:r>
            <a:r>
              <a:rPr lang="en-US" altLang="zh-CN" sz="2400" dirty="0" smtClean="0">
                <a:hlinkClick r:id="rId2"/>
              </a:rPr>
              <a:t>/</a:t>
            </a:r>
            <a:endParaRPr lang="en-US" altLang="zh-CN" sz="2400" dirty="0" smtClean="0"/>
          </a:p>
          <a:p>
            <a:pPr algn="just"/>
            <a:endParaRPr lang="en-US" altLang="zh-CN" sz="2400" dirty="0" smtClean="0"/>
          </a:p>
          <a:p>
            <a:pPr algn="just"/>
            <a:r>
              <a:rPr lang="en-US" altLang="zh-CN" sz="2400" dirty="0"/>
              <a:t>Y</a:t>
            </a:r>
            <a:r>
              <a:rPr lang="en-US" altLang="zh-CN" sz="2400" dirty="0" smtClean="0"/>
              <a:t>ou are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required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design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your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methods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for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sentiment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classification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specific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aspect. </a:t>
            </a:r>
            <a:endParaRPr lang="en-US" altLang="zh-CN" sz="2400" dirty="0"/>
          </a:p>
          <a:p>
            <a:pPr lvl="1"/>
            <a:endParaRPr lang="zh-CN" altLang="en-US" dirty="0"/>
          </a:p>
          <a:p>
            <a:r>
              <a:rPr lang="en-US" altLang="zh-CN" sz="2400" dirty="0"/>
              <a:t>For example: </a:t>
            </a:r>
            <a:endParaRPr lang="zh-CN" altLang="en-US" sz="2400" dirty="0"/>
          </a:p>
          <a:p>
            <a:pPr lvl="1"/>
            <a:r>
              <a:rPr lang="en-US" altLang="zh-CN" dirty="0" smtClean="0"/>
              <a:t>“</a:t>
            </a:r>
            <a:r>
              <a:rPr lang="en-US" altLang="zh-CN" i="1" dirty="0" smtClean="0"/>
              <a:t>Even </a:t>
            </a:r>
            <a:r>
              <a:rPr lang="en-US" altLang="zh-CN" i="1" dirty="0"/>
              <a:t>though its good </a:t>
            </a:r>
            <a:r>
              <a:rPr lang="en-US" altLang="zh-CN" b="1" i="1" dirty="0"/>
              <a:t>seafood</a:t>
            </a:r>
            <a:r>
              <a:rPr lang="en-US" altLang="zh-CN" i="1" dirty="0"/>
              <a:t>, the </a:t>
            </a:r>
            <a:r>
              <a:rPr lang="en-US" altLang="zh-CN" b="1" i="1" dirty="0"/>
              <a:t>prices</a:t>
            </a:r>
            <a:r>
              <a:rPr lang="en-US" altLang="zh-CN" i="1" dirty="0"/>
              <a:t> are too </a:t>
            </a:r>
            <a:r>
              <a:rPr lang="en-US" altLang="zh-CN" i="1" dirty="0" smtClean="0"/>
              <a:t>high</a:t>
            </a:r>
            <a:r>
              <a:rPr lang="en-US" altLang="zh-CN" dirty="0" smtClean="0"/>
              <a:t>”.</a:t>
            </a:r>
          </a:p>
          <a:p>
            <a:pPr lvl="1"/>
            <a:r>
              <a:rPr lang="zh-CN" altLang="en-US" dirty="0" smtClean="0"/>
              <a:t> 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sentence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contains</a:t>
            </a:r>
            <a:r>
              <a:rPr lang="zh-CN" altLang="en-US" dirty="0" smtClean="0"/>
              <a:t> </a:t>
            </a:r>
            <a:r>
              <a:rPr lang="en-US" altLang="zh-CN" dirty="0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 smtClean="0"/>
              <a:t>aspects,</a:t>
            </a:r>
            <a:r>
              <a:rPr lang="zh-CN" altLang="en-US" dirty="0" smtClean="0"/>
              <a:t> </a:t>
            </a:r>
            <a:r>
              <a:rPr lang="en-US" altLang="zh-CN" dirty="0" smtClean="0"/>
              <a:t>namely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</a:t>
            </a:r>
            <a:r>
              <a:rPr lang="en-US" altLang="zh-CN" b="1" i="1" dirty="0" smtClean="0"/>
              <a:t>seafood</a:t>
            </a:r>
            <a:r>
              <a:rPr lang="en-US" altLang="zh-CN" dirty="0" smtClean="0"/>
              <a:t>”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</a:t>
            </a:r>
            <a:r>
              <a:rPr lang="en-US" altLang="zh-CN" b="1" i="1" dirty="0" smtClean="0"/>
              <a:t>prices</a:t>
            </a:r>
            <a:r>
              <a:rPr lang="en-US" altLang="zh-CN" dirty="0" smtClean="0"/>
              <a:t>”.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sentiment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 smtClean="0"/>
              <a:t>aspects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positive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negative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respectively.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993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8C7A5BF-F288-4667-AD2E-D56075379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95" y="21741"/>
            <a:ext cx="6727580" cy="483302"/>
          </a:xfrm>
        </p:spPr>
        <p:txBody>
          <a:bodyPr/>
          <a:lstStyle/>
          <a:p>
            <a:r>
              <a:rPr lang="en-US" altLang="zh-CN" dirty="0"/>
              <a:t>Provided Files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EBCAA31-89F1-4C8D-A6C2-D5EA2AA050E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83736" y="657604"/>
            <a:ext cx="8613531" cy="5590227"/>
          </a:xfrm>
        </p:spPr>
        <p:txBody>
          <a:bodyPr/>
          <a:lstStyle/>
          <a:p>
            <a:r>
              <a:rPr lang="en-US" altLang="zh-CN" sz="2400" dirty="0"/>
              <a:t>l</a:t>
            </a:r>
            <a:r>
              <a:rPr lang="en-US" altLang="zh-CN" sz="2400" dirty="0" smtClean="0"/>
              <a:t>aptop-</a:t>
            </a:r>
            <a:r>
              <a:rPr lang="en-US" altLang="zh-CN" sz="2400" dirty="0" err="1" smtClean="0"/>
              <a:t>train.txt</a:t>
            </a:r>
            <a:r>
              <a:rPr lang="en-US" altLang="zh-CN" sz="2400" dirty="0"/>
              <a:t>,</a:t>
            </a:r>
            <a:r>
              <a:rPr lang="en-US" altLang="zh-CN" sz="2400" dirty="0" smtClean="0"/>
              <a:t> laptop-</a:t>
            </a:r>
            <a:r>
              <a:rPr lang="en-US" altLang="zh-CN" sz="2400" dirty="0" err="1" smtClean="0"/>
              <a:t>test.txt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restaurants-</a:t>
            </a:r>
            <a:r>
              <a:rPr lang="en-US" altLang="zh-CN" sz="2400" dirty="0" err="1" smtClean="0"/>
              <a:t>train.txt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restaurants-</a:t>
            </a:r>
            <a:r>
              <a:rPr lang="en-US" altLang="zh-CN" sz="2400" dirty="0" err="1" smtClean="0"/>
              <a:t>test.txt</a:t>
            </a:r>
            <a:r>
              <a:rPr lang="en-US" altLang="zh-CN" sz="2400" dirty="0" smtClean="0"/>
              <a:t>:</a:t>
            </a:r>
            <a:endParaRPr lang="en-US" altLang="zh-CN" sz="2400" dirty="0"/>
          </a:p>
          <a:p>
            <a:pPr lvl="1"/>
            <a:r>
              <a:rPr lang="en-US" altLang="zh-CN" sz="2000" dirty="0" smtClean="0"/>
              <a:t>Each </a:t>
            </a:r>
            <a:r>
              <a:rPr lang="en-US" altLang="zh-CN" sz="2000" dirty="0"/>
              <a:t>line </a:t>
            </a:r>
            <a:r>
              <a:rPr lang="en-US" altLang="zh-CN" sz="2000" dirty="0" smtClean="0"/>
              <a:t>contains</a:t>
            </a:r>
            <a:r>
              <a:rPr lang="zh-CN" altLang="en-US" sz="2000" dirty="0" smtClean="0"/>
              <a:t> </a:t>
            </a:r>
            <a:r>
              <a:rPr lang="en-US" altLang="zh-CN" sz="2000" b="1" i="1" dirty="0">
                <a:latin typeface="Times New Roman" charset="0"/>
                <a:ea typeface="Times New Roman" charset="0"/>
                <a:cs typeface="Times New Roman" charset="0"/>
              </a:rPr>
              <a:t>id,</a:t>
            </a:r>
            <a:r>
              <a:rPr lang="zh-CN" altLang="en-US" sz="2000" b="1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b="1" i="1" dirty="0">
                <a:latin typeface="Times New Roman" charset="0"/>
                <a:ea typeface="Times New Roman" charset="0"/>
                <a:cs typeface="Times New Roman" charset="0"/>
              </a:rPr>
              <a:t>text,</a:t>
            </a:r>
            <a:r>
              <a:rPr lang="zh-CN" altLang="en-US" sz="2000" b="1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b="1" i="1" dirty="0" err="1" smtClean="0">
                <a:latin typeface="Times New Roman" charset="0"/>
                <a:ea typeface="Times New Roman" charset="0"/>
                <a:cs typeface="Times New Roman" charset="0"/>
              </a:rPr>
              <a:t>aspect:start-end</a:t>
            </a:r>
            <a:r>
              <a:rPr lang="en-US" altLang="zh-CN" sz="2000" b="1" i="1" dirty="0"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en-US" sz="2000" b="1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b="1" i="1" dirty="0" smtClean="0">
                <a:latin typeface="Times New Roman" charset="0"/>
                <a:ea typeface="Times New Roman" charset="0"/>
                <a:cs typeface="Times New Roman" charset="0"/>
              </a:rPr>
              <a:t>label</a:t>
            </a:r>
            <a:r>
              <a:rPr lang="zh-CN" altLang="en-US" sz="2000" b="1" i="1" dirty="0" smtClean="0">
                <a:latin typeface="Times New Roman" charset="0"/>
                <a:ea typeface="Times New Roman" charset="0"/>
                <a:cs typeface="Times New Roman" charset="0"/>
              </a:rPr>
              <a:t>  </a:t>
            </a:r>
            <a:r>
              <a:rPr lang="en-US" altLang="zh-CN" sz="2000" dirty="0" smtClean="0"/>
              <a:t>separated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by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tabs:</a:t>
            </a:r>
            <a:r>
              <a:rPr lang="zh-CN" altLang="en-US" sz="2000" dirty="0" smtClean="0"/>
              <a:t> </a:t>
            </a:r>
            <a:endParaRPr lang="en-US" altLang="zh-CN" sz="2000" dirty="0" smtClean="0"/>
          </a:p>
          <a:p>
            <a:pPr lvl="2"/>
            <a:r>
              <a:rPr lang="en-US" altLang="zh-CN" dirty="0"/>
              <a:t>i</a:t>
            </a:r>
            <a:r>
              <a:rPr lang="en-US" altLang="zh-CN" dirty="0" smtClean="0"/>
              <a:t>d: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id</a:t>
            </a:r>
          </a:p>
          <a:p>
            <a:pPr lvl="2"/>
            <a:r>
              <a:rPr lang="en-US" altLang="zh-CN" dirty="0"/>
              <a:t>t</a:t>
            </a:r>
            <a:r>
              <a:rPr lang="en-US" altLang="zh-CN" dirty="0" smtClean="0"/>
              <a:t>ext: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content</a:t>
            </a:r>
          </a:p>
          <a:p>
            <a:pPr lvl="2"/>
            <a:r>
              <a:rPr lang="en-US" altLang="zh-CN" dirty="0" err="1" smtClean="0"/>
              <a:t>aspect:start-end</a:t>
            </a:r>
            <a:r>
              <a:rPr lang="en-US" altLang="zh-CN" dirty="0" smtClean="0"/>
              <a:t>:</a:t>
            </a:r>
            <a:r>
              <a:rPr lang="zh-CN" altLang="en-US" dirty="0" smtClean="0"/>
              <a:t>  </a:t>
            </a:r>
            <a:r>
              <a:rPr lang="en-US" altLang="zh-CN" dirty="0" smtClean="0"/>
              <a:t>“aspect”</a:t>
            </a:r>
            <a:r>
              <a:rPr lang="zh-CN" altLang="en-US" dirty="0" smtClean="0"/>
              <a:t> </a:t>
            </a:r>
            <a:r>
              <a:rPr lang="en-US" altLang="zh-CN" dirty="0" smtClean="0"/>
              <a:t>denotes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aspect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term</a:t>
            </a:r>
            <a:r>
              <a:rPr lang="zh-CN" altLang="en-US" dirty="0" smtClean="0"/>
              <a:t> </a:t>
            </a:r>
            <a:r>
              <a:rPr lang="en-US" altLang="zh-CN" dirty="0" smtClean="0"/>
              <a:t>mentioned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text,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“start-end”</a:t>
            </a:r>
            <a:r>
              <a:rPr lang="zh-CN" altLang="en-US" dirty="0" smtClean="0"/>
              <a:t> </a:t>
            </a:r>
            <a:r>
              <a:rPr lang="en-US" altLang="zh-CN" dirty="0" smtClean="0"/>
              <a:t>denotes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start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end</a:t>
            </a:r>
            <a:r>
              <a:rPr lang="zh-CN" altLang="en-US" dirty="0" smtClean="0"/>
              <a:t> </a:t>
            </a:r>
            <a:r>
              <a:rPr lang="en-US" altLang="zh-CN" dirty="0"/>
              <a:t>character</a:t>
            </a:r>
            <a:r>
              <a:rPr lang="zh-CN" altLang="en-US" dirty="0"/>
              <a:t> 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aspect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term</a:t>
            </a:r>
            <a:r>
              <a:rPr lang="zh-CN" altLang="en-US" dirty="0" smtClean="0"/>
              <a:t> </a:t>
            </a:r>
            <a:r>
              <a:rPr lang="en-US" altLang="zh-CN" dirty="0" smtClean="0"/>
              <a:t>occurred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text</a:t>
            </a:r>
          </a:p>
          <a:p>
            <a:pPr lvl="2"/>
            <a:r>
              <a:rPr lang="en-US" altLang="zh-CN" dirty="0"/>
              <a:t>l</a:t>
            </a:r>
            <a:r>
              <a:rPr lang="en-US" altLang="zh-CN" dirty="0" smtClean="0"/>
              <a:t>abel: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sentiment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label</a:t>
            </a:r>
            <a:r>
              <a:rPr lang="zh-CN" altLang="en-US" dirty="0" smtClean="0"/>
              <a:t> </a:t>
            </a:r>
            <a:r>
              <a:rPr lang="en-US" altLang="zh-CN" dirty="0"/>
              <a:t>(positive,</a:t>
            </a:r>
            <a:r>
              <a:rPr lang="zh-CN" altLang="en-US" dirty="0"/>
              <a:t> </a:t>
            </a:r>
            <a:r>
              <a:rPr lang="en-US" altLang="zh-CN" dirty="0"/>
              <a:t>negative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neutral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r>
              <a:rPr lang="en-US" altLang="zh-CN" dirty="0" smtClean="0"/>
              <a:t>specific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aspect</a:t>
            </a:r>
          </a:p>
          <a:p>
            <a:pPr lvl="2"/>
            <a:endParaRPr lang="en-US" altLang="zh-CN" sz="2400" dirty="0"/>
          </a:p>
          <a:p>
            <a:r>
              <a:rPr lang="en-US" altLang="zh-CN" sz="2000" b="1" dirty="0"/>
              <a:t>Your job is to predict </a:t>
            </a:r>
            <a:r>
              <a:rPr lang="en-US" altLang="zh-CN" sz="2000" b="1" dirty="0" smtClean="0"/>
              <a:t>the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aspect-based sentiment polarity </a:t>
            </a:r>
            <a:r>
              <a:rPr lang="en-US" altLang="zh-CN" sz="2000" b="1" dirty="0"/>
              <a:t>for </a:t>
            </a:r>
            <a:r>
              <a:rPr lang="en-US" altLang="zh-CN" sz="2000" b="1" dirty="0" smtClean="0"/>
              <a:t>each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instance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in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the </a:t>
            </a:r>
            <a:r>
              <a:rPr lang="en-US" altLang="zh-CN" sz="2000" b="1" dirty="0"/>
              <a:t>test files, and write your </a:t>
            </a:r>
            <a:r>
              <a:rPr lang="en-US" altLang="zh-CN" sz="2000" b="1" dirty="0" smtClean="0"/>
              <a:t>predicted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labels </a:t>
            </a:r>
            <a:r>
              <a:rPr lang="en-US" altLang="zh-CN" sz="2000" b="1" dirty="0"/>
              <a:t>in result files. The labels in test files are only for evaluation.</a:t>
            </a:r>
          </a:p>
          <a:p>
            <a:pPr marL="0" indent="0">
              <a:buNone/>
            </a:pPr>
            <a:r>
              <a:rPr lang="en-US" altLang="zh-CN" sz="2000" b="1" i="1" dirty="0" smtClean="0"/>
              <a:t>Note</a:t>
            </a:r>
            <a:r>
              <a:rPr lang="en-US" altLang="zh-CN" sz="2000" i="1" dirty="0" smtClean="0"/>
              <a:t>:</a:t>
            </a:r>
            <a:r>
              <a:rPr lang="zh-CN" altLang="en-US" sz="2000" i="1" dirty="0" smtClean="0"/>
              <a:t>  </a:t>
            </a:r>
            <a:r>
              <a:rPr lang="en-US" altLang="zh-CN" sz="2000" i="1" dirty="0" smtClean="0"/>
              <a:t>The</a:t>
            </a:r>
            <a:r>
              <a:rPr lang="zh-CN" altLang="en-US" sz="2000" i="1" dirty="0" smtClean="0"/>
              <a:t> </a:t>
            </a:r>
            <a:r>
              <a:rPr lang="en-US" altLang="zh-CN" sz="2000" i="1" dirty="0" smtClean="0"/>
              <a:t>result</a:t>
            </a:r>
            <a:r>
              <a:rPr lang="zh-CN" altLang="en-US" sz="2000" i="1" dirty="0" smtClean="0"/>
              <a:t> </a:t>
            </a:r>
            <a:r>
              <a:rPr lang="en-US" altLang="zh-CN" sz="2000" i="1" dirty="0" smtClean="0"/>
              <a:t>file</a:t>
            </a:r>
            <a:r>
              <a:rPr lang="en-US" altLang="zh-CN" sz="2000" i="1" dirty="0"/>
              <a:t>s</a:t>
            </a:r>
            <a:r>
              <a:rPr lang="zh-CN" altLang="en-US" sz="2000" i="1" dirty="0" smtClean="0"/>
              <a:t> 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only</a:t>
            </a:r>
            <a:r>
              <a:rPr lang="zh-CN" altLang="en-US" sz="2000" i="1" dirty="0" smtClean="0"/>
              <a:t> </a:t>
            </a:r>
            <a:r>
              <a:rPr lang="en-US" altLang="zh-CN" sz="2000" i="1" dirty="0" smtClean="0"/>
              <a:t>need</a:t>
            </a:r>
            <a:r>
              <a:rPr lang="zh-CN" altLang="en-US" sz="2000" i="1" dirty="0"/>
              <a:t> </a:t>
            </a:r>
            <a:r>
              <a:rPr lang="en-US" altLang="zh-CN" sz="2000" i="1" dirty="0" smtClean="0"/>
              <a:t>to</a:t>
            </a:r>
            <a:r>
              <a:rPr lang="zh-CN" altLang="en-US" sz="2000" i="1" dirty="0" smtClean="0"/>
              <a:t> </a:t>
            </a:r>
            <a:r>
              <a:rPr lang="en-US" altLang="zh-CN" sz="2000" i="1" dirty="0" smtClean="0"/>
              <a:t>contain</a:t>
            </a:r>
            <a:r>
              <a:rPr lang="zh-CN" altLang="en-US" sz="2000" i="1" dirty="0" smtClean="0"/>
              <a:t> </a:t>
            </a:r>
            <a:r>
              <a:rPr lang="en-US" altLang="zh-CN" sz="2000" i="1" dirty="0" smtClean="0"/>
              <a:t>the</a:t>
            </a:r>
            <a:r>
              <a:rPr lang="zh-CN" altLang="en-US" sz="2000" i="1" dirty="0" smtClean="0"/>
              <a:t> 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label</a:t>
            </a:r>
            <a:r>
              <a:rPr lang="zh-CN" altLang="en-US" sz="2000" i="1" dirty="0" smtClean="0"/>
              <a:t> </a:t>
            </a:r>
            <a:r>
              <a:rPr lang="en-US" altLang="zh-CN" sz="2000" i="1" dirty="0" smtClean="0"/>
              <a:t>for</a:t>
            </a:r>
            <a:r>
              <a:rPr lang="zh-CN" altLang="en-US" sz="2000" i="1" dirty="0" smtClean="0"/>
              <a:t> </a:t>
            </a:r>
            <a:r>
              <a:rPr lang="en-US" altLang="zh-CN" sz="2000" i="1" dirty="0" smtClean="0"/>
              <a:t>each</a:t>
            </a:r>
            <a:r>
              <a:rPr lang="zh-CN" altLang="en-US" sz="2000" i="1" dirty="0" smtClean="0"/>
              <a:t> </a:t>
            </a:r>
            <a:r>
              <a:rPr lang="en-US" altLang="zh-CN" sz="2000" i="1" dirty="0" smtClean="0"/>
              <a:t>instance</a:t>
            </a:r>
            <a:r>
              <a:rPr lang="zh-CN" altLang="en-US" sz="2000" i="1" dirty="0" smtClean="0"/>
              <a:t> </a:t>
            </a:r>
            <a:r>
              <a:rPr lang="en-US" altLang="zh-CN" sz="2000" i="1" dirty="0" smtClean="0"/>
              <a:t>in</a:t>
            </a:r>
            <a:r>
              <a:rPr lang="zh-CN" altLang="en-US" sz="2000" i="1" dirty="0" smtClean="0"/>
              <a:t> </a:t>
            </a:r>
            <a:r>
              <a:rPr lang="en-US" altLang="zh-CN" sz="2000" i="1" dirty="0" smtClean="0"/>
              <a:t>the</a:t>
            </a:r>
            <a:r>
              <a:rPr lang="zh-CN" altLang="en-US" sz="2000" i="1" dirty="0" smtClean="0"/>
              <a:t> </a:t>
            </a:r>
            <a:r>
              <a:rPr lang="en-US" altLang="zh-CN" sz="2000" i="1" dirty="0" smtClean="0"/>
              <a:t>test</a:t>
            </a:r>
            <a:r>
              <a:rPr lang="zh-CN" altLang="en-US" sz="2000" i="1" dirty="0" smtClean="0"/>
              <a:t> </a:t>
            </a:r>
            <a:r>
              <a:rPr lang="en-US" altLang="zh-CN" sz="2000" i="1" dirty="0" smtClean="0"/>
              <a:t>set</a:t>
            </a:r>
            <a:r>
              <a:rPr lang="zh-CN" altLang="en-US" sz="2000" i="1" dirty="0" smtClean="0"/>
              <a:t> </a:t>
            </a:r>
            <a:r>
              <a:rPr lang="en-US" altLang="zh-CN" sz="2000" i="1" dirty="0" smtClean="0"/>
              <a:t>(a</a:t>
            </a:r>
            <a:r>
              <a:rPr lang="zh-CN" altLang="en-US" sz="2000" i="1" dirty="0" smtClean="0"/>
              <a:t> </a:t>
            </a:r>
            <a:r>
              <a:rPr lang="en-US" altLang="zh-CN" sz="2000" i="1" dirty="0" smtClean="0"/>
              <a:t>label</a:t>
            </a:r>
            <a:r>
              <a:rPr lang="zh-CN" altLang="en-US" sz="2000" i="1" dirty="0" smtClean="0"/>
              <a:t> </a:t>
            </a:r>
            <a:r>
              <a:rPr lang="en-US" altLang="zh-CN" sz="2000" i="1" dirty="0" smtClean="0"/>
              <a:t>each</a:t>
            </a:r>
            <a:r>
              <a:rPr lang="zh-CN" altLang="en-US" sz="2000" i="1" dirty="0" smtClean="0"/>
              <a:t> </a:t>
            </a:r>
            <a:r>
              <a:rPr lang="en-US" altLang="zh-CN" sz="2000" i="1" dirty="0" smtClean="0"/>
              <a:t>line).</a:t>
            </a:r>
            <a:r>
              <a:rPr lang="zh-CN" altLang="en-US" sz="2000" i="1" dirty="0" smtClean="0"/>
              <a:t> </a:t>
            </a:r>
            <a:r>
              <a:rPr lang="en-US" altLang="zh-CN" sz="2000" i="1" dirty="0"/>
              <a:t>P</a:t>
            </a:r>
            <a:r>
              <a:rPr lang="en-US" altLang="zh-CN" sz="2000" i="1" dirty="0" smtClean="0"/>
              <a:t>lease</a:t>
            </a:r>
            <a:r>
              <a:rPr lang="zh-CN" altLang="en-US" sz="2000" i="1" dirty="0" smtClean="0"/>
              <a:t> </a:t>
            </a:r>
            <a:r>
              <a:rPr lang="en-US" altLang="zh-CN" sz="2000" i="1" dirty="0">
                <a:solidFill>
                  <a:srgbClr val="FF0000"/>
                </a:solidFill>
              </a:rPr>
              <a:t>follow</a:t>
            </a:r>
            <a:r>
              <a:rPr lang="zh-CN" altLang="en-US" sz="2000" i="1" dirty="0">
                <a:solidFill>
                  <a:srgbClr val="FF0000"/>
                </a:solidFill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</a:rPr>
              <a:t>the</a:t>
            </a:r>
            <a:r>
              <a:rPr lang="zh-CN" altLang="en-US" sz="2000" i="1" dirty="0">
                <a:solidFill>
                  <a:srgbClr val="FF0000"/>
                </a:solidFill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</a:rPr>
              <a:t>instance</a:t>
            </a:r>
            <a:r>
              <a:rPr lang="zh-CN" altLang="en-US" sz="2000" i="1" dirty="0">
                <a:solidFill>
                  <a:srgbClr val="FF0000"/>
                </a:solidFill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</a:rPr>
              <a:t>order</a:t>
            </a:r>
            <a:r>
              <a:rPr lang="zh-CN" altLang="en-US" sz="2000" i="1" dirty="0">
                <a:solidFill>
                  <a:srgbClr val="FF0000"/>
                </a:solidFill>
              </a:rPr>
              <a:t> </a:t>
            </a:r>
            <a:r>
              <a:rPr lang="en-US" altLang="zh-CN" sz="2000" i="1" dirty="0"/>
              <a:t>in</a:t>
            </a:r>
            <a:r>
              <a:rPr lang="zh-CN" altLang="en-US" sz="2000" i="1" dirty="0"/>
              <a:t> </a:t>
            </a:r>
            <a:r>
              <a:rPr lang="en-US" altLang="zh-CN" sz="2000" i="1" dirty="0"/>
              <a:t>the</a:t>
            </a:r>
            <a:r>
              <a:rPr lang="zh-CN" altLang="en-US" sz="2000" i="1" dirty="0"/>
              <a:t> </a:t>
            </a:r>
            <a:r>
              <a:rPr lang="en-US" altLang="zh-CN" sz="2000" i="1" dirty="0"/>
              <a:t>test</a:t>
            </a:r>
            <a:r>
              <a:rPr lang="zh-CN" altLang="en-US" sz="2000" i="1" dirty="0"/>
              <a:t> </a:t>
            </a:r>
            <a:r>
              <a:rPr lang="en-US" altLang="zh-CN" sz="2000" i="1" dirty="0" smtClean="0"/>
              <a:t>files</a:t>
            </a:r>
            <a:r>
              <a:rPr lang="zh-CN" altLang="en-US" sz="2000" i="1" dirty="0" smtClean="0"/>
              <a:t> </a:t>
            </a:r>
            <a:r>
              <a:rPr lang="en-US" altLang="zh-CN" sz="2000" i="1" dirty="0"/>
              <a:t>for</a:t>
            </a:r>
            <a:r>
              <a:rPr lang="zh-CN" altLang="en-US" sz="2000" i="1" dirty="0"/>
              <a:t> </a:t>
            </a:r>
            <a:r>
              <a:rPr lang="en-US" altLang="zh-CN" sz="2000" i="1" dirty="0"/>
              <a:t>ease</a:t>
            </a:r>
            <a:r>
              <a:rPr lang="zh-CN" altLang="en-US" sz="2000" i="1" dirty="0"/>
              <a:t> </a:t>
            </a:r>
            <a:r>
              <a:rPr lang="en-US" altLang="zh-CN" sz="2000" i="1" dirty="0"/>
              <a:t>of</a:t>
            </a:r>
            <a:r>
              <a:rPr lang="zh-CN" altLang="en-US" sz="2000" i="1" dirty="0"/>
              <a:t> </a:t>
            </a:r>
            <a:r>
              <a:rPr lang="en-US" altLang="zh-CN" sz="2000" i="1" dirty="0" smtClean="0"/>
              <a:t>evaluation.</a:t>
            </a:r>
          </a:p>
          <a:p>
            <a:pPr marL="0" indent="0">
              <a:buNone/>
            </a:pPr>
            <a:endParaRPr lang="en-US" altLang="zh-CN" sz="2000" dirty="0"/>
          </a:p>
          <a:p>
            <a:r>
              <a:rPr lang="en-US" altLang="zh-CN" sz="2400" dirty="0" err="1"/>
              <a:t>eval.py</a:t>
            </a:r>
            <a:endParaRPr lang="en-US" altLang="zh-CN" sz="2400" dirty="0"/>
          </a:p>
          <a:p>
            <a:pPr lvl="1"/>
            <a:r>
              <a:rPr lang="en-US" altLang="zh-CN" sz="2000" dirty="0"/>
              <a:t>This file can help you evaluate your </a:t>
            </a:r>
            <a:r>
              <a:rPr lang="en-US" altLang="zh-CN" sz="2000" dirty="0" smtClean="0"/>
              <a:t>model’s accuracy and Macro-F1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score.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59919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85862" y="2529783"/>
            <a:ext cx="751707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4000" b="1" dirty="0" smtClean="0">
                <a:latin typeface="+mn-lt"/>
                <a:ea typeface="Times New Roman" charset="0"/>
                <a:cs typeface="Times New Roman" charset="0"/>
              </a:rPr>
              <a:t>2</a:t>
            </a:r>
            <a:r>
              <a:rPr kumimoji="1" lang="zh-CN" altLang="en-US" sz="4000" b="1" dirty="0" smtClean="0">
                <a:latin typeface="+mn-lt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4000" b="1" dirty="0" smtClean="0">
                <a:latin typeface="+mn-lt"/>
                <a:ea typeface="Times New Roman" charset="0"/>
                <a:cs typeface="Times New Roman" charset="0"/>
              </a:rPr>
              <a:t>&amp;</a:t>
            </a:r>
            <a:r>
              <a:rPr kumimoji="1" lang="zh-CN" altLang="en-US" sz="4000" b="1" dirty="0" smtClean="0">
                <a:latin typeface="+mn-lt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4000" b="1" dirty="0" smtClean="0">
                <a:latin typeface="+mn-lt"/>
                <a:ea typeface="Times New Roman" charset="0"/>
                <a:cs typeface="Times New Roman" charset="0"/>
              </a:rPr>
              <a:t>3.</a:t>
            </a:r>
            <a:r>
              <a:rPr kumimoji="1" lang="zh-CN" altLang="en-US" sz="4000" b="1" dirty="0" smtClean="0">
                <a:latin typeface="+mn-lt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4000" b="1" dirty="0">
                <a:ea typeface="Times New Roman" charset="0"/>
                <a:cs typeface="Times New Roman" charset="0"/>
              </a:rPr>
              <a:t>Commonsense</a:t>
            </a:r>
            <a:r>
              <a:rPr kumimoji="1" lang="zh-CN" altLang="en-US" sz="4000" b="1" dirty="0"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4000" b="1" dirty="0">
                <a:ea typeface="Times New Roman" charset="0"/>
                <a:cs typeface="Times New Roman" charset="0"/>
              </a:rPr>
              <a:t>Validation and Explanation</a:t>
            </a:r>
            <a:endParaRPr lang="zh-CN" altLang="en-US" sz="4000" dirty="0">
              <a:latin typeface="+mn-lt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26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9B44254-83FE-48EA-B1F5-95F9915C7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Description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3ABD1BE-C56D-4B0A-89A2-E002651B62D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7183" y="817715"/>
            <a:ext cx="8220363" cy="4743989"/>
          </a:xfrm>
        </p:spPr>
        <p:txBody>
          <a:bodyPr/>
          <a:lstStyle/>
          <a:p>
            <a:r>
              <a:rPr lang="en-US" altLang="zh-CN" dirty="0"/>
              <a:t>This project is based on </a:t>
            </a:r>
            <a:r>
              <a:rPr lang="en-US" altLang="zh-CN" dirty="0" smtClean="0"/>
              <a:t>the </a:t>
            </a:r>
            <a:r>
              <a:rPr lang="en-US" altLang="zh-CN" dirty="0"/>
              <a:t>ACL 2019 paper: </a:t>
            </a:r>
            <a:r>
              <a:rPr lang="en-US" altLang="zh-CN" b="1" dirty="0"/>
              <a:t>Does It Make Sense? And why? A Pilot Study for Sense Making and Explanation. </a:t>
            </a:r>
            <a:endParaRPr lang="en-US" altLang="zh-CN" b="1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 smtClean="0"/>
              <a:t>subtasks:</a:t>
            </a:r>
            <a:r>
              <a:rPr lang="zh-CN" altLang="en-US" dirty="0" smtClean="0"/>
              <a:t> 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 </a:t>
            </a:r>
            <a:r>
              <a:rPr lang="en-US" altLang="zh-CN" dirty="0" smtClean="0"/>
              <a:t>B.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choose</a:t>
            </a:r>
            <a:r>
              <a:rPr lang="zh-CN" altLang="en-US" dirty="0" smtClean="0"/>
              <a:t> </a:t>
            </a:r>
            <a:r>
              <a:rPr lang="en-US" altLang="zh-CN" dirty="0" smtClean="0"/>
              <a:t>either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project.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You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required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 implement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at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least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models</a:t>
            </a:r>
            <a:r>
              <a:rPr lang="zh-CN" altLang="en-US" dirty="0" smtClean="0"/>
              <a:t> </a:t>
            </a:r>
            <a:r>
              <a:rPr lang="en-US" altLang="zh-CN" dirty="0" smtClean="0"/>
              <a:t>except</a:t>
            </a:r>
            <a:r>
              <a:rPr lang="zh-CN" altLang="en-US" dirty="0" smtClean="0"/>
              <a:t> </a:t>
            </a:r>
            <a:r>
              <a:rPr lang="en-US" altLang="zh-CN" dirty="0" smtClean="0"/>
              <a:t>Random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paper,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devise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own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improve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performance.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33357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9B44254-83FE-48EA-B1F5-95F9915C7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Description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3ABD1BE-C56D-4B0A-89A2-E002651B62D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411" y="621205"/>
            <a:ext cx="8502732" cy="5696137"/>
          </a:xfrm>
        </p:spPr>
        <p:txBody>
          <a:bodyPr/>
          <a:lstStyle/>
          <a:p>
            <a:r>
              <a:rPr lang="en-US" altLang="zh-CN" dirty="0" err="1"/>
              <a:t>TaskA</a:t>
            </a:r>
            <a:r>
              <a:rPr lang="en-US" altLang="zh-CN" dirty="0"/>
              <a:t>: Commonsense Validation</a:t>
            </a:r>
          </a:p>
          <a:p>
            <a:pPr lvl="1"/>
            <a:r>
              <a:rPr lang="en" altLang="zh-CN" dirty="0"/>
              <a:t>Choose from two natural language statements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judge</a:t>
            </a:r>
            <a:r>
              <a:rPr lang="zh-CN" altLang="en-US" dirty="0" smtClean="0"/>
              <a:t> </a:t>
            </a:r>
            <a:r>
              <a:rPr lang="en" altLang="zh-CN" dirty="0" smtClean="0"/>
              <a:t>which </a:t>
            </a:r>
            <a:r>
              <a:rPr lang="en" altLang="zh-CN" dirty="0"/>
              <a:t>one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against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commonsense</a:t>
            </a:r>
            <a:r>
              <a:rPr lang="en" altLang="zh-CN" dirty="0" smtClean="0"/>
              <a:t>.</a:t>
            </a:r>
            <a:endParaRPr lang="en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Example:</a:t>
            </a:r>
          </a:p>
          <a:p>
            <a:pPr lvl="2"/>
            <a:r>
              <a:rPr lang="en" altLang="zh-CN" dirty="0"/>
              <a:t>Which statement of the two is against </a:t>
            </a:r>
            <a:r>
              <a:rPr lang="en" altLang="zh-CN" dirty="0" smtClean="0"/>
              <a:t>commonsense</a:t>
            </a:r>
            <a:r>
              <a:rPr lang="en" altLang="zh-CN" dirty="0"/>
              <a:t>?</a:t>
            </a:r>
          </a:p>
          <a:p>
            <a:pPr lvl="2"/>
            <a:r>
              <a:rPr lang="en" altLang="zh-CN" dirty="0"/>
              <a:t>Statement 1: He put a turkey into the fridge. </a:t>
            </a:r>
            <a:endParaRPr lang="en-US" altLang="zh-CN" dirty="0" smtClean="0"/>
          </a:p>
          <a:p>
            <a:pPr lvl="2"/>
            <a:r>
              <a:rPr lang="en" altLang="zh-CN" dirty="0" smtClean="0"/>
              <a:t>Statement </a:t>
            </a:r>
            <a:r>
              <a:rPr lang="en" altLang="zh-CN" dirty="0"/>
              <a:t>2: He put an elephant into the </a:t>
            </a:r>
            <a:r>
              <a:rPr lang="en" altLang="zh-CN" dirty="0" smtClean="0"/>
              <a:t>fridge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b="1" i="1" dirty="0" smtClean="0"/>
              <a:t>against</a:t>
            </a:r>
            <a:r>
              <a:rPr lang="zh-CN" altLang="en-US" b="1" i="1" dirty="0" smtClean="0"/>
              <a:t> </a:t>
            </a:r>
            <a:r>
              <a:rPr lang="en-US" altLang="zh-CN" b="1" i="1" dirty="0" smtClean="0"/>
              <a:t>commonsense</a:t>
            </a:r>
            <a:r>
              <a:rPr lang="en-US" altLang="zh-CN" dirty="0" smtClean="0"/>
              <a:t>)</a:t>
            </a:r>
            <a:r>
              <a:rPr lang="en" altLang="zh-CN" dirty="0" smtClean="0"/>
              <a:t>.</a:t>
            </a:r>
            <a:endParaRPr lang="en" altLang="zh-CN" dirty="0"/>
          </a:p>
          <a:p>
            <a:pPr lvl="1"/>
            <a:endParaRPr lang="en" altLang="zh-CN" dirty="0"/>
          </a:p>
          <a:p>
            <a:pPr lvl="1"/>
            <a:r>
              <a:rPr lang="en" altLang="zh-CN" dirty="0"/>
              <a:t>Input</a:t>
            </a:r>
          </a:p>
          <a:p>
            <a:pPr lvl="2"/>
            <a:r>
              <a:rPr lang="en-US" altLang="zh-CN" dirty="0"/>
              <a:t>Two statements (sent0, sent1) with similar words.</a:t>
            </a:r>
            <a:endParaRPr lang="en" altLang="zh-CN" dirty="0"/>
          </a:p>
          <a:p>
            <a:pPr lvl="1"/>
            <a:r>
              <a:rPr lang="en" altLang="zh-CN" dirty="0"/>
              <a:t>Output</a:t>
            </a:r>
          </a:p>
          <a:p>
            <a:pPr lvl="2"/>
            <a:r>
              <a:rPr lang="en-US" altLang="zh-CN" dirty="0"/>
              <a:t>0 or 1</a:t>
            </a:r>
          </a:p>
          <a:p>
            <a:pPr lvl="2"/>
            <a:r>
              <a:rPr lang="en-US" altLang="zh-CN" dirty="0"/>
              <a:t>0 means sent0 is </a:t>
            </a:r>
            <a:r>
              <a:rPr lang="en-US" altLang="zh-CN" dirty="0" smtClean="0"/>
              <a:t>against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commonsense, </a:t>
            </a:r>
            <a:r>
              <a:rPr lang="en-US" altLang="zh-CN" dirty="0"/>
              <a:t>while 1 means sent1 is </a:t>
            </a:r>
            <a:r>
              <a:rPr lang="en-US" altLang="zh-CN" dirty="0" smtClean="0"/>
              <a:t>against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commonsense.</a:t>
            </a:r>
            <a:endParaRPr lang="en-US" altLang="zh-CN" dirty="0"/>
          </a:p>
          <a:p>
            <a:pPr lvl="1"/>
            <a:endParaRPr lang="en-US" altLang="zh-CN" sz="3200" dirty="0"/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698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9B44254-83FE-48EA-B1F5-95F9915C7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Description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3ABD1BE-C56D-4B0A-89A2-E002651B62D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411" y="621205"/>
            <a:ext cx="8502732" cy="5696137"/>
          </a:xfrm>
        </p:spPr>
        <p:txBody>
          <a:bodyPr/>
          <a:lstStyle/>
          <a:p>
            <a:r>
              <a:rPr lang="en-US" altLang="zh-CN" dirty="0" err="1"/>
              <a:t>TaskB</a:t>
            </a:r>
            <a:r>
              <a:rPr lang="en-US" altLang="zh-CN" dirty="0"/>
              <a:t>: Commonsense Explanation</a:t>
            </a:r>
          </a:p>
          <a:p>
            <a:pPr lvl="1"/>
            <a:r>
              <a:rPr lang="en" altLang="zh-CN" dirty="0"/>
              <a:t>Find the key reason from three </a:t>
            </a:r>
            <a:r>
              <a:rPr lang="en" altLang="zh-CN" dirty="0" smtClean="0"/>
              <a:t>options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explain</a:t>
            </a:r>
            <a:r>
              <a:rPr lang="en" altLang="zh-CN" dirty="0" smtClean="0"/>
              <a:t> </a:t>
            </a:r>
            <a:r>
              <a:rPr lang="en" altLang="zh-CN" dirty="0"/>
              <a:t>why a given statement does not make sense.</a:t>
            </a:r>
          </a:p>
          <a:p>
            <a:pPr lvl="1"/>
            <a:r>
              <a:rPr lang="en-US" altLang="zh-CN" dirty="0"/>
              <a:t>Example:</a:t>
            </a:r>
            <a:endParaRPr lang="en" altLang="zh-CN" dirty="0"/>
          </a:p>
          <a:p>
            <a:pPr lvl="2"/>
            <a:r>
              <a:rPr lang="en" altLang="zh-CN" dirty="0"/>
              <a:t>Statement: He put an elephant into the fridge.</a:t>
            </a:r>
          </a:p>
          <a:p>
            <a:pPr lvl="2"/>
            <a:r>
              <a:rPr lang="en" altLang="zh-CN" dirty="0"/>
              <a:t>Reasons:</a:t>
            </a:r>
          </a:p>
          <a:p>
            <a:pPr lvl="3"/>
            <a:r>
              <a:rPr lang="en" altLang="zh-CN" sz="1600" dirty="0"/>
              <a:t>A: An elephant is much bigger than a fridge. </a:t>
            </a:r>
            <a:r>
              <a:rPr lang="en" altLang="zh-CN" sz="1600" i="1" dirty="0"/>
              <a:t>(</a:t>
            </a:r>
            <a:r>
              <a:rPr lang="en" altLang="zh-CN" sz="1600" b="1" i="1" dirty="0" smtClean="0"/>
              <a:t>correct</a:t>
            </a:r>
            <a:r>
              <a:rPr lang="zh-CN" altLang="en-US" sz="1600" b="1" i="1" dirty="0" smtClean="0"/>
              <a:t> </a:t>
            </a:r>
            <a:r>
              <a:rPr lang="en-US" altLang="zh-CN" sz="1600" b="1" i="1" dirty="0" smtClean="0"/>
              <a:t>explanation</a:t>
            </a:r>
            <a:r>
              <a:rPr lang="en" altLang="zh-CN" sz="1600" i="1" dirty="0" smtClean="0"/>
              <a:t>)</a:t>
            </a:r>
            <a:endParaRPr lang="en" altLang="zh-CN" sz="1600" dirty="0"/>
          </a:p>
          <a:p>
            <a:pPr lvl="3"/>
            <a:r>
              <a:rPr lang="en" altLang="zh-CN" sz="1600" dirty="0"/>
              <a:t>B: Elephants are usually white while fridges are usually white.</a:t>
            </a:r>
          </a:p>
          <a:p>
            <a:pPr lvl="3"/>
            <a:r>
              <a:rPr lang="en" altLang="zh-CN" sz="1600" dirty="0"/>
              <a:t>C: An elephant cannot eat a fridge.</a:t>
            </a:r>
          </a:p>
          <a:p>
            <a:pPr lvl="1"/>
            <a:endParaRPr lang="en" altLang="zh-CN" sz="1600" dirty="0"/>
          </a:p>
          <a:p>
            <a:pPr lvl="1"/>
            <a:r>
              <a:rPr lang="en" altLang="zh-CN" dirty="0"/>
              <a:t>Input</a:t>
            </a:r>
          </a:p>
          <a:p>
            <a:pPr lvl="2"/>
            <a:r>
              <a:rPr lang="en-US" altLang="zh-CN" dirty="0"/>
              <a:t>One statement against commonsense and three </a:t>
            </a:r>
            <a:r>
              <a:rPr lang="en-US" altLang="zh-CN" dirty="0" smtClean="0"/>
              <a:t>options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explanation.</a:t>
            </a:r>
          </a:p>
          <a:p>
            <a:pPr lvl="2"/>
            <a:endParaRPr lang="en" altLang="zh-CN" dirty="0"/>
          </a:p>
          <a:p>
            <a:pPr lvl="1"/>
            <a:r>
              <a:rPr lang="en" altLang="zh-CN" dirty="0"/>
              <a:t>Output</a:t>
            </a:r>
          </a:p>
          <a:p>
            <a:pPr lvl="2"/>
            <a:r>
              <a:rPr lang="en-US" altLang="zh-CN" dirty="0"/>
              <a:t>A, B or C</a:t>
            </a:r>
            <a:r>
              <a:rPr lang="zh-CN" altLang="en-US" dirty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20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大数据讲义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大数据讲义" id="{A00AD678-A446-4D72-9250-DCFCD8AFF462}" vid="{12FDEC42-4A8A-4146-BEDC-2F1367D6740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大数据讲义</Template>
  <TotalTime>4428</TotalTime>
  <Words>867</Words>
  <Application>Microsoft Macintosh PowerPoint</Application>
  <PresentationFormat>全屏显示(4:3)</PresentationFormat>
  <Paragraphs>124</Paragraphs>
  <Slides>16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Calibri</vt:lpstr>
      <vt:lpstr>Calibri Light</vt:lpstr>
      <vt:lpstr>DengXian</vt:lpstr>
      <vt:lpstr>ＭＳ Ｐゴシック</vt:lpstr>
      <vt:lpstr>SimSun</vt:lpstr>
      <vt:lpstr>Times New Roman</vt:lpstr>
      <vt:lpstr>等线</vt:lpstr>
      <vt:lpstr>宋体</vt:lpstr>
      <vt:lpstr>Arial</vt:lpstr>
      <vt:lpstr>大数据讲义</vt:lpstr>
      <vt:lpstr>PowerPoint 演示文稿</vt:lpstr>
      <vt:lpstr>PowerPoint 演示文稿</vt:lpstr>
      <vt:lpstr>PowerPoint 演示文稿</vt:lpstr>
      <vt:lpstr>Description</vt:lpstr>
      <vt:lpstr>Provided Files</vt:lpstr>
      <vt:lpstr>PowerPoint 演示文稿</vt:lpstr>
      <vt:lpstr>Description</vt:lpstr>
      <vt:lpstr>Description</vt:lpstr>
      <vt:lpstr>Description</vt:lpstr>
      <vt:lpstr>Provided Files</vt:lpstr>
      <vt:lpstr>PowerPoint 演示文稿</vt:lpstr>
      <vt:lpstr>PowerPoint 演示文稿</vt:lpstr>
      <vt:lpstr>PowerPoint 演示文稿</vt:lpstr>
      <vt:lpstr>PowerPoint 演示文稿</vt:lpstr>
      <vt:lpstr>Submission and Evaluation</vt:lpstr>
      <vt:lpstr>PowerPoint 演示文稿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Challenge</dc:title>
  <dc:creator>陈婷</dc:creator>
  <cp:lastModifiedBy>Microsoft Office 用户</cp:lastModifiedBy>
  <cp:revision>234</cp:revision>
  <dcterms:created xsi:type="dcterms:W3CDTF">2017-09-25T05:45:36Z</dcterms:created>
  <dcterms:modified xsi:type="dcterms:W3CDTF">2019-12-08T04:12:10Z</dcterms:modified>
</cp:coreProperties>
</file>