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73" r:id="rId2"/>
    <p:sldId id="258" r:id="rId3"/>
    <p:sldId id="266" r:id="rId4"/>
    <p:sldId id="274" r:id="rId5"/>
    <p:sldId id="269" r:id="rId6"/>
    <p:sldId id="270" r:id="rId7"/>
    <p:sldId id="271" r:id="rId8"/>
    <p:sldId id="272" r:id="rId9"/>
    <p:sldId id="275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SimSun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SimSun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SimSun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SimSun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72370" autoAdjust="0"/>
  </p:normalViewPr>
  <p:slideViewPr>
    <p:cSldViewPr snapToGrid="0">
      <p:cViewPr varScale="1">
        <p:scale>
          <a:sx n="91" d="100"/>
          <a:sy n="91" d="100"/>
        </p:scale>
        <p:origin x="2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CFE15-F0BA-6A42-8EB3-32236875E942}" type="datetimeFigureOut">
              <a:rPr kumimoji="1" lang="zh-CN" altLang="en-US" smtClean="0"/>
              <a:t>2019/10/30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5F81B-49CD-1B4C-8EE5-9635D578AB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2618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A5324-CE45-4064-B14A-6FD0BEFB5007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7091F-4942-4F95-83FA-727B98AE4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42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665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7091F-4942-4F95-83FA-727B98AE4DB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801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7091F-4942-4F95-83FA-727B98AE4D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547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7091F-4942-4F95-83FA-727B98AE4D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261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7091F-4942-4F95-83FA-727B98AE4D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299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7091F-4942-4F95-83FA-727B98AE4D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079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7091F-4942-4F95-83FA-727B98AE4D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703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7091F-4942-4F95-83FA-727B98AE4D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12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7091F-4942-4F95-83FA-727B98AE4DB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02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reg_acc.png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7091F-4942-4F95-83FA-727B98AE4DB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44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23"/>
          <p:cNvSpPr/>
          <p:nvPr/>
        </p:nvSpPr>
        <p:spPr>
          <a:xfrm>
            <a:off x="1" y="2593979"/>
            <a:ext cx="2825750" cy="1179513"/>
          </a:xfrm>
          <a:prstGeom prst="round1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350"/>
          </a:p>
        </p:txBody>
      </p:sp>
      <p:sp>
        <p:nvSpPr>
          <p:cNvPr id="6" name="Round Diagonal Corner Rectangle 22"/>
          <p:cNvSpPr/>
          <p:nvPr/>
        </p:nvSpPr>
        <p:spPr>
          <a:xfrm>
            <a:off x="2825751" y="2593979"/>
            <a:ext cx="6318250" cy="1179513"/>
          </a:xfrm>
          <a:prstGeom prst="round2DiagRect">
            <a:avLst/>
          </a:prstGeom>
          <a:solidFill>
            <a:srgbClr val="009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250" dirty="0">
              <a:solidFill>
                <a:schemeClr val="bg1"/>
              </a:solidFill>
            </a:endParaRPr>
          </a:p>
        </p:txBody>
      </p:sp>
      <p:pic>
        <p:nvPicPr>
          <p:cNvPr id="7" name="Picture 4" descr="C:\Users\Administrator\Desktop\元素\复旦ppt921-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663" y="487367"/>
            <a:ext cx="7426326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4"/>
          <p:cNvSpPr txBox="1"/>
          <p:nvPr/>
        </p:nvSpPr>
        <p:spPr>
          <a:xfrm>
            <a:off x="100013" y="3003550"/>
            <a:ext cx="1762125" cy="32329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013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复旦大学大数据学院</a:t>
            </a:r>
            <a:endParaRPr kumimoji="1" lang="en-US" altLang="zh-CN" sz="1013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School</a:t>
            </a:r>
            <a:r>
              <a:rPr kumimoji="1" lang="zh-CN" altLang="en-US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of</a:t>
            </a:r>
            <a:r>
              <a:rPr kumimoji="1" lang="zh-CN" altLang="en-US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Data</a:t>
            </a:r>
            <a:r>
              <a:rPr kumimoji="1" lang="zh-CN" altLang="en-US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Science,</a:t>
            </a:r>
            <a:r>
              <a:rPr kumimoji="1" lang="zh-CN" altLang="en-US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Fudan</a:t>
            </a:r>
            <a:r>
              <a:rPr kumimoji="1" lang="zh-CN" altLang="en-US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University</a:t>
            </a:r>
            <a:endParaRPr kumimoji="1" lang="zh-CN" altLang="en-US" sz="488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97655" y="258810"/>
            <a:ext cx="7235791" cy="4233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35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926082" y="2825328"/>
            <a:ext cx="6116319" cy="65447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2250" b="0" i="0">
                <a:solidFill>
                  <a:schemeClr val="bg1"/>
                </a:solidFill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文本占位符 2"/>
          <p:cNvSpPr>
            <a:spLocks noGrp="1"/>
          </p:cNvSpPr>
          <p:nvPr>
            <p:ph type="body" idx="10"/>
          </p:nvPr>
        </p:nvSpPr>
        <p:spPr>
          <a:xfrm>
            <a:off x="1784674" y="2994035"/>
            <a:ext cx="1007892" cy="4148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575">
                <a:solidFill>
                  <a:schemeClr val="bg1">
                    <a:lumMod val="85000"/>
                  </a:schemeClr>
                </a:solidFill>
                <a:latin typeface="DengXian" charset="-122"/>
                <a:ea typeface="DengXian" charset="-122"/>
                <a:cs typeface="DengXian" charset="-122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3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Administrator\Desktop\元素\复旦ppt921-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411163"/>
            <a:ext cx="9151938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895" y="6751"/>
            <a:ext cx="6727580" cy="48330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72D57BB4-3883-4AAB-8CEB-FB2A2D1E9E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818" y="1127125"/>
            <a:ext cx="8220363" cy="45529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111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Administrator\Desktop\元素\复旦ppt921-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411163"/>
            <a:ext cx="9151938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895" y="6751"/>
            <a:ext cx="6727580" cy="48330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72D57BB4-3883-4AAB-8CEB-FB2A2D1E9E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818" y="1127125"/>
            <a:ext cx="8220363" cy="45529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26689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Administrator\Desktop\元素\复旦ppt921-1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411163"/>
            <a:ext cx="9151938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894" y="6751"/>
            <a:ext cx="6727580" cy="4833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2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6172202" y="4746625"/>
            <a:ext cx="2970213" cy="100488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013"/>
          </a:p>
        </p:txBody>
      </p:sp>
      <p:pic>
        <p:nvPicPr>
          <p:cNvPr id="6" name="Picture 2" descr="C:\Users\Administrator\Desktop\元素\复旦ppt921-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" t="18172" b="12833"/>
          <a:stretch>
            <a:fillRect/>
          </a:stretch>
        </p:blipFill>
        <p:spPr bwMode="auto">
          <a:xfrm>
            <a:off x="6172201" y="4864100"/>
            <a:ext cx="2986088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Administrator\Desktop\元素\复旦ppt921-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3" t="18387" b="13615"/>
          <a:stretch>
            <a:fillRect/>
          </a:stretch>
        </p:blipFill>
        <p:spPr bwMode="auto">
          <a:xfrm>
            <a:off x="720725" y="2381250"/>
            <a:ext cx="78295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C:\Users\Administrator\Desktop\元素\复旦ppt921-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663" y="487367"/>
            <a:ext cx="7426326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/>
          <p:cNvSpPr txBox="1"/>
          <p:nvPr/>
        </p:nvSpPr>
        <p:spPr>
          <a:xfrm>
            <a:off x="6281738" y="5024438"/>
            <a:ext cx="1762125" cy="32329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013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复旦大学大数据学院</a:t>
            </a:r>
            <a:endParaRPr kumimoji="1" lang="en-US" altLang="zh-CN" sz="1013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School</a:t>
            </a:r>
            <a:r>
              <a:rPr kumimoji="1" lang="zh-CN" altLang="en-US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of</a:t>
            </a:r>
            <a:r>
              <a:rPr kumimoji="1" lang="zh-CN" altLang="en-US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Data</a:t>
            </a:r>
            <a:r>
              <a:rPr kumimoji="1" lang="zh-CN" altLang="en-US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Science,</a:t>
            </a:r>
            <a:r>
              <a:rPr kumimoji="1" lang="zh-CN" altLang="en-US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Fudan</a:t>
            </a:r>
            <a:r>
              <a:rPr kumimoji="1" lang="zh-CN" altLang="en-US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University</a:t>
            </a:r>
            <a:endParaRPr kumimoji="1" lang="zh-CN" altLang="en-US" sz="488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721072" y="2506384"/>
            <a:ext cx="7829005" cy="74021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3000" b="0" i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0"/>
          </p:nvPr>
        </p:nvSpPr>
        <p:spPr>
          <a:xfrm>
            <a:off x="8057968" y="5015784"/>
            <a:ext cx="1007892" cy="4148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575">
                <a:solidFill>
                  <a:schemeClr val="bg1">
                    <a:lumMod val="85000"/>
                  </a:schemeClr>
                </a:solidFill>
                <a:latin typeface="DengXian" charset="-122"/>
                <a:ea typeface="DengXian" charset="-122"/>
                <a:cs typeface="DengXian" charset="-122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97655" y="258810"/>
            <a:ext cx="7235791" cy="4233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35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3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1808167"/>
            <a:ext cx="1633538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5"/>
          <p:cNvSpPr>
            <a:spLocks noChangeArrowheads="1"/>
          </p:cNvSpPr>
          <p:nvPr/>
        </p:nvSpPr>
        <p:spPr bwMode="auto">
          <a:xfrm>
            <a:off x="-7938" y="0"/>
            <a:ext cx="1633538" cy="6858000"/>
          </a:xfrm>
          <a:prstGeom prst="rect">
            <a:avLst/>
          </a:prstGeom>
          <a:solidFill>
            <a:srgbClr val="0092DC">
              <a:alpha val="80000"/>
            </a:srgbClr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000">
              <a:solidFill>
                <a:srgbClr val="FFFFFF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grpSp>
        <p:nvGrpSpPr>
          <p:cNvPr id="4" name="组合 2"/>
          <p:cNvGrpSpPr>
            <a:grpSpLocks/>
          </p:cNvGrpSpPr>
          <p:nvPr/>
        </p:nvGrpSpPr>
        <p:grpSpPr bwMode="auto">
          <a:xfrm>
            <a:off x="1204913" y="2087567"/>
            <a:ext cx="828675" cy="828675"/>
            <a:chOff x="0" y="0"/>
            <a:chExt cx="828000" cy="828000"/>
          </a:xfrm>
        </p:grpSpPr>
        <p:sp>
          <p:nvSpPr>
            <p:cNvPr id="5" name="椭圆 8"/>
            <p:cNvSpPr>
              <a:spLocks noChangeAspect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6" name="文本框 12"/>
            <p:cNvSpPr txBox="1">
              <a:spLocks noChangeArrowheads="1"/>
            </p:cNvSpPr>
            <p:nvPr/>
          </p:nvSpPr>
          <p:spPr bwMode="auto">
            <a:xfrm>
              <a:off x="77724" y="157034"/>
              <a:ext cx="672552" cy="41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00" dirty="0">
                  <a:solidFill>
                    <a:srgbClr val="0070C0"/>
                  </a:solidFill>
                  <a:latin typeface="DengXian" charset="-122"/>
                  <a:ea typeface="DengXian" charset="-122"/>
                  <a:cs typeface="DengXian" charset="-122"/>
                </a:rPr>
                <a:t>2</a:t>
              </a:r>
              <a:endParaRPr lang="zh-CN" altLang="en-US" sz="2100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  <p:grpSp>
        <p:nvGrpSpPr>
          <p:cNvPr id="7" name="组合 2"/>
          <p:cNvGrpSpPr>
            <a:grpSpLocks/>
          </p:cNvGrpSpPr>
          <p:nvPr/>
        </p:nvGrpSpPr>
        <p:grpSpPr bwMode="auto">
          <a:xfrm>
            <a:off x="1206500" y="3198817"/>
            <a:ext cx="828675" cy="828675"/>
            <a:chOff x="0" y="0"/>
            <a:chExt cx="828000" cy="828000"/>
          </a:xfrm>
        </p:grpSpPr>
        <p:sp>
          <p:nvSpPr>
            <p:cNvPr id="8" name="椭圆 8"/>
            <p:cNvSpPr>
              <a:spLocks noChangeAspect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9" name="文本框 12"/>
            <p:cNvSpPr txBox="1">
              <a:spLocks noChangeArrowheads="1"/>
            </p:cNvSpPr>
            <p:nvPr/>
          </p:nvSpPr>
          <p:spPr bwMode="auto">
            <a:xfrm>
              <a:off x="77725" y="157034"/>
              <a:ext cx="672552" cy="41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>
                <a:defRPr sz="28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00" dirty="0">
                  <a:latin typeface="DengXian" charset="-122"/>
                  <a:ea typeface="DengXian" charset="-122"/>
                  <a:cs typeface="DengXian" charset="-122"/>
                </a:rPr>
                <a:t>3</a:t>
              </a:r>
              <a:endParaRPr lang="zh-CN" altLang="en-US" sz="2100" dirty="0"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  <p:grpSp>
        <p:nvGrpSpPr>
          <p:cNvPr id="10" name="组合 2"/>
          <p:cNvGrpSpPr>
            <a:grpSpLocks/>
          </p:cNvGrpSpPr>
          <p:nvPr/>
        </p:nvGrpSpPr>
        <p:grpSpPr bwMode="auto">
          <a:xfrm>
            <a:off x="1208090" y="4311654"/>
            <a:ext cx="828675" cy="828675"/>
            <a:chOff x="0" y="0"/>
            <a:chExt cx="828000" cy="828000"/>
          </a:xfrm>
        </p:grpSpPr>
        <p:sp>
          <p:nvSpPr>
            <p:cNvPr id="11" name="椭圆 8"/>
            <p:cNvSpPr>
              <a:spLocks noChangeAspect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12" name="文本框 12"/>
            <p:cNvSpPr txBox="1">
              <a:spLocks noChangeArrowheads="1"/>
            </p:cNvSpPr>
            <p:nvPr/>
          </p:nvSpPr>
          <p:spPr bwMode="auto">
            <a:xfrm>
              <a:off x="77724" y="157035"/>
              <a:ext cx="672552" cy="41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00" dirty="0">
                  <a:solidFill>
                    <a:srgbClr val="0070C0"/>
                  </a:solidFill>
                  <a:latin typeface="DengXian" charset="-122"/>
                  <a:ea typeface="DengXian" charset="-122"/>
                  <a:cs typeface="DengXian" charset="-122"/>
                </a:rPr>
                <a:t>4</a:t>
              </a:r>
              <a:endParaRPr lang="zh-CN" altLang="en-US" sz="2100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  <p:grpSp>
        <p:nvGrpSpPr>
          <p:cNvPr id="13" name="组合 2"/>
          <p:cNvGrpSpPr>
            <a:grpSpLocks/>
          </p:cNvGrpSpPr>
          <p:nvPr/>
        </p:nvGrpSpPr>
        <p:grpSpPr bwMode="auto">
          <a:xfrm>
            <a:off x="1201739" y="979492"/>
            <a:ext cx="828675" cy="828675"/>
            <a:chOff x="0" y="0"/>
            <a:chExt cx="828000" cy="828000"/>
          </a:xfrm>
        </p:grpSpPr>
        <p:sp>
          <p:nvSpPr>
            <p:cNvPr id="14" name="椭圆 8"/>
            <p:cNvSpPr>
              <a:spLocks noChangeAspect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15" name="文本框 12"/>
            <p:cNvSpPr txBox="1">
              <a:spLocks noChangeArrowheads="1"/>
            </p:cNvSpPr>
            <p:nvPr/>
          </p:nvSpPr>
          <p:spPr bwMode="auto">
            <a:xfrm>
              <a:off x="77724" y="157034"/>
              <a:ext cx="672552" cy="41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00" dirty="0">
                  <a:solidFill>
                    <a:srgbClr val="0070C0"/>
                  </a:solidFill>
                  <a:latin typeface="DengXian" charset="-122"/>
                  <a:ea typeface="DengXian" charset="-122"/>
                  <a:cs typeface="DengXian" charset="-122"/>
                </a:rPr>
                <a:t>1</a:t>
              </a:r>
              <a:endParaRPr lang="zh-CN" altLang="en-US" sz="2100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  <p:grpSp>
        <p:nvGrpSpPr>
          <p:cNvPr id="16" name="组合 2"/>
          <p:cNvGrpSpPr>
            <a:grpSpLocks/>
          </p:cNvGrpSpPr>
          <p:nvPr/>
        </p:nvGrpSpPr>
        <p:grpSpPr bwMode="auto">
          <a:xfrm>
            <a:off x="1206500" y="5459417"/>
            <a:ext cx="828675" cy="828675"/>
            <a:chOff x="0" y="0"/>
            <a:chExt cx="828000" cy="828000"/>
          </a:xfrm>
        </p:grpSpPr>
        <p:sp>
          <p:nvSpPr>
            <p:cNvPr id="17" name="椭圆 8"/>
            <p:cNvSpPr>
              <a:spLocks noChangeAspect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18" name="文本框 12"/>
            <p:cNvSpPr txBox="1">
              <a:spLocks noChangeArrowheads="1"/>
            </p:cNvSpPr>
            <p:nvPr/>
          </p:nvSpPr>
          <p:spPr bwMode="auto">
            <a:xfrm>
              <a:off x="77725" y="157034"/>
              <a:ext cx="672552" cy="41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00" dirty="0">
                  <a:solidFill>
                    <a:srgbClr val="0070C0"/>
                  </a:solidFill>
                  <a:latin typeface="DengXian" charset="-122"/>
                  <a:ea typeface="DengXian" charset="-122"/>
                  <a:cs typeface="DengXian" charset="-122"/>
                </a:rPr>
                <a:t>5</a:t>
              </a:r>
              <a:endParaRPr lang="zh-CN" altLang="en-US" sz="2100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  <p:sp>
        <p:nvSpPr>
          <p:cNvPr id="19" name="Title 2"/>
          <p:cNvSpPr txBox="1">
            <a:spLocks/>
          </p:cNvSpPr>
          <p:nvPr/>
        </p:nvSpPr>
        <p:spPr>
          <a:xfrm>
            <a:off x="1581152" y="84138"/>
            <a:ext cx="619125" cy="76041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1" lang="zh-CN" altLang="en-US" sz="3000" dirty="0">
                <a:solidFill>
                  <a:srgbClr val="0070C0"/>
                </a:solidFill>
              </a:rPr>
              <a:t>纲</a:t>
            </a:r>
          </a:p>
        </p:txBody>
      </p:sp>
      <p:sp>
        <p:nvSpPr>
          <p:cNvPr id="20" name="Title 2"/>
          <p:cNvSpPr txBox="1">
            <a:spLocks/>
          </p:cNvSpPr>
          <p:nvPr/>
        </p:nvSpPr>
        <p:spPr>
          <a:xfrm>
            <a:off x="985838" y="88900"/>
            <a:ext cx="620712" cy="762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1" lang="zh-CN" altLang="en-US" sz="3000" dirty="0"/>
              <a:t>大</a:t>
            </a:r>
          </a:p>
        </p:txBody>
      </p:sp>
      <p:sp>
        <p:nvSpPr>
          <p:cNvPr id="21" name="Oval 2"/>
          <p:cNvSpPr>
            <a:spLocks noChangeAspect="1"/>
          </p:cNvSpPr>
          <p:nvPr/>
        </p:nvSpPr>
        <p:spPr>
          <a:xfrm>
            <a:off x="1466852" y="736604"/>
            <a:ext cx="92075" cy="920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350"/>
          </a:p>
        </p:txBody>
      </p:sp>
      <p:sp>
        <p:nvSpPr>
          <p:cNvPr id="22" name="Oval 33"/>
          <p:cNvSpPr>
            <a:spLocks noChangeAspect="1"/>
          </p:cNvSpPr>
          <p:nvPr/>
        </p:nvSpPr>
        <p:spPr>
          <a:xfrm>
            <a:off x="1127127" y="736604"/>
            <a:ext cx="92075" cy="920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350"/>
          </a:p>
        </p:txBody>
      </p:sp>
      <p:sp>
        <p:nvSpPr>
          <p:cNvPr id="23" name="Oval 34"/>
          <p:cNvSpPr>
            <a:spLocks noChangeAspect="1"/>
          </p:cNvSpPr>
          <p:nvPr/>
        </p:nvSpPr>
        <p:spPr>
          <a:xfrm>
            <a:off x="1690690" y="739779"/>
            <a:ext cx="92075" cy="92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350"/>
          </a:p>
        </p:txBody>
      </p:sp>
      <p:sp>
        <p:nvSpPr>
          <p:cNvPr id="24" name="Oval 35"/>
          <p:cNvSpPr>
            <a:spLocks noChangeAspect="1"/>
          </p:cNvSpPr>
          <p:nvPr/>
        </p:nvSpPr>
        <p:spPr>
          <a:xfrm>
            <a:off x="2027240" y="736604"/>
            <a:ext cx="92075" cy="92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350"/>
          </a:p>
        </p:txBody>
      </p:sp>
      <p:sp>
        <p:nvSpPr>
          <p:cNvPr id="25" name="Oval 37"/>
          <p:cNvSpPr>
            <a:spLocks noChangeAspect="1"/>
          </p:cNvSpPr>
          <p:nvPr/>
        </p:nvSpPr>
        <p:spPr>
          <a:xfrm>
            <a:off x="1854202" y="739779"/>
            <a:ext cx="90488" cy="92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350"/>
          </a:p>
        </p:txBody>
      </p:sp>
      <p:sp>
        <p:nvSpPr>
          <p:cNvPr id="26" name="Oval 38"/>
          <p:cNvSpPr>
            <a:spLocks noChangeAspect="1"/>
          </p:cNvSpPr>
          <p:nvPr/>
        </p:nvSpPr>
        <p:spPr>
          <a:xfrm>
            <a:off x="1293815" y="739779"/>
            <a:ext cx="90487" cy="920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350"/>
          </a:p>
        </p:txBody>
      </p:sp>
      <p:pic>
        <p:nvPicPr>
          <p:cNvPr id="27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90" y="201613"/>
            <a:ext cx="73183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文本占位符 32">
            <a:extLst>
              <a:ext uri="{FF2B5EF4-FFF2-40B4-BE49-F238E27FC236}">
                <a16:creationId xmlns:a16="http://schemas.microsoft.com/office/drawing/2014/main" xmlns="" id="{F9B953EC-271F-40AF-B5F7-49458905B2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65790" y="1121437"/>
            <a:ext cx="3463925" cy="614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34" name="文本占位符 32">
            <a:extLst>
              <a:ext uri="{FF2B5EF4-FFF2-40B4-BE49-F238E27FC236}">
                <a16:creationId xmlns:a16="http://schemas.microsoft.com/office/drawing/2014/main" xmlns="" id="{E7D9D9AD-55DE-44E5-B9B2-C074D0874F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65790" y="2255342"/>
            <a:ext cx="3463925" cy="614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35" name="文本占位符 32">
            <a:extLst>
              <a:ext uri="{FF2B5EF4-FFF2-40B4-BE49-F238E27FC236}">
                <a16:creationId xmlns:a16="http://schemas.microsoft.com/office/drawing/2014/main" xmlns="" id="{9F1AD52F-2863-4351-A7B2-C7EAB73E8C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65790" y="4432665"/>
            <a:ext cx="3463925" cy="614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7" name="文本占位符 32">
            <a:extLst>
              <a:ext uri="{FF2B5EF4-FFF2-40B4-BE49-F238E27FC236}">
                <a16:creationId xmlns:a16="http://schemas.microsoft.com/office/drawing/2014/main" xmlns="" id="{47198667-4A8F-417B-B688-05EE5B4D2F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65790" y="5566569"/>
            <a:ext cx="3463925" cy="614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9" name="文本占位符 32">
            <a:extLst>
              <a:ext uri="{FF2B5EF4-FFF2-40B4-BE49-F238E27FC236}">
                <a16:creationId xmlns:a16="http://schemas.microsoft.com/office/drawing/2014/main" xmlns="" id="{6D311707-83BC-4838-9931-34B12B47EF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65789" y="3305969"/>
            <a:ext cx="3463925" cy="614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72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Desktop\元素\复旦ppt921-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12134"/>
          <a:stretch>
            <a:fillRect/>
          </a:stretch>
        </p:blipFill>
        <p:spPr bwMode="auto">
          <a:xfrm>
            <a:off x="0" y="2697163"/>
            <a:ext cx="91440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757648" y="2822905"/>
            <a:ext cx="7829005" cy="74021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3000" b="0" i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Administrator\Desktop\元素\复旦ppt921-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411163"/>
            <a:ext cx="9151938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895" y="6751"/>
            <a:ext cx="6727580" cy="48330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72D57BB4-3883-4AAB-8CEB-FB2A2D1E9E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818" y="1127125"/>
            <a:ext cx="8220363" cy="45529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6828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9"/>
          <p:cNvSpPr>
            <a:spLocks noChangeArrowheads="1"/>
          </p:cNvSpPr>
          <p:nvPr/>
        </p:nvSpPr>
        <p:spPr bwMode="auto">
          <a:xfrm>
            <a:off x="-4761" y="3732213"/>
            <a:ext cx="9148763" cy="361950"/>
          </a:xfrm>
          <a:prstGeom prst="rect">
            <a:avLst/>
          </a:prstGeom>
          <a:solidFill>
            <a:srgbClr val="0092DC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Thanks</a:t>
            </a:r>
            <a:r>
              <a:rPr lang="zh-CN" altLang="en-US" sz="1350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1350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for</a:t>
            </a:r>
            <a:r>
              <a:rPr lang="zh-CN" altLang="en-US" sz="1350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1350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your</a:t>
            </a:r>
            <a:r>
              <a:rPr lang="zh-CN" altLang="en-US" sz="1350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1350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attention!	</a:t>
            </a:r>
            <a:endParaRPr lang="zh-CN" altLang="en-US" sz="1350" dirty="0">
              <a:solidFill>
                <a:srgbClr val="FFFFFF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-4761" y="2705104"/>
            <a:ext cx="9148763" cy="950913"/>
          </a:xfrm>
          <a:prstGeom prst="rect">
            <a:avLst/>
          </a:prstGeom>
          <a:solidFill>
            <a:srgbClr val="0092DC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感谢各位聆听！</a:t>
            </a:r>
          </a:p>
        </p:txBody>
      </p:sp>
      <p:sp>
        <p:nvSpPr>
          <p:cNvPr id="4" name="Oval 10"/>
          <p:cNvSpPr/>
          <p:nvPr/>
        </p:nvSpPr>
        <p:spPr>
          <a:xfrm>
            <a:off x="220663" y="2708275"/>
            <a:ext cx="1371600" cy="1371600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013"/>
          </a:p>
        </p:txBody>
      </p:sp>
      <p:grpSp>
        <p:nvGrpSpPr>
          <p:cNvPr id="5" name="组合 3"/>
          <p:cNvGrpSpPr>
            <a:grpSpLocks noChangeAspect="1"/>
          </p:cNvGrpSpPr>
          <p:nvPr/>
        </p:nvGrpSpPr>
        <p:grpSpPr bwMode="auto">
          <a:xfrm>
            <a:off x="288925" y="2768600"/>
            <a:ext cx="1233488" cy="1238250"/>
            <a:chOff x="7084178" y="3411664"/>
            <a:chExt cx="1404000" cy="1404001"/>
          </a:xfrm>
        </p:grpSpPr>
        <p:sp>
          <p:nvSpPr>
            <p:cNvPr id="6" name="椭圆 2"/>
            <p:cNvSpPr/>
            <p:nvPr/>
          </p:nvSpPr>
          <p:spPr>
            <a:xfrm>
              <a:off x="7084178" y="3411664"/>
              <a:ext cx="1404000" cy="1404001"/>
            </a:xfrm>
            <a:prstGeom prst="ellipse">
              <a:avLst/>
            </a:prstGeom>
            <a:solidFill>
              <a:srgbClr val="0092DC"/>
            </a:solidFill>
            <a:ln>
              <a:solidFill>
                <a:srgbClr val="0092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/>
            </a:p>
          </p:txBody>
        </p:sp>
        <p:sp>
          <p:nvSpPr>
            <p:cNvPr id="7" name="椭圆 14"/>
            <p:cNvSpPr/>
            <p:nvPr/>
          </p:nvSpPr>
          <p:spPr>
            <a:xfrm>
              <a:off x="7214278" y="3528665"/>
              <a:ext cx="1160061" cy="1150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/>
            </a:p>
          </p:txBody>
        </p:sp>
      </p:grpSp>
      <p:pic>
        <p:nvPicPr>
          <p:cNvPr id="8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5" y="2884492"/>
            <a:ext cx="98742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47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Administrator\Desktop\元素\复旦ppt921-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411163"/>
            <a:ext cx="9151938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895" y="6751"/>
            <a:ext cx="6727580" cy="48330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72D57BB4-3883-4AAB-8CEB-FB2A2D1E9E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818" y="1127125"/>
            <a:ext cx="8220363" cy="45529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5679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Administrator\Desktop\元素\复旦ppt921-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411163"/>
            <a:ext cx="9151938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895" y="6751"/>
            <a:ext cx="6727580" cy="48330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72D57BB4-3883-4AAB-8CEB-FB2A2D1E9E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818" y="1127125"/>
            <a:ext cx="8220363" cy="45529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2855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Administrator\Desktop\元素\复旦ppt921-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411163"/>
            <a:ext cx="9151938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895" y="6751"/>
            <a:ext cx="6727580" cy="48330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72D57BB4-3883-4AAB-8CEB-FB2A2D1E9E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818" y="1127125"/>
            <a:ext cx="8220363" cy="45529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150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"/>
          <p:cNvSpPr>
            <a:spLocks noChangeArrowheads="1"/>
          </p:cNvSpPr>
          <p:nvPr/>
        </p:nvSpPr>
        <p:spPr bwMode="auto">
          <a:xfrm>
            <a:off x="2273302" y="1125538"/>
            <a:ext cx="4792663" cy="4783137"/>
          </a:xfrm>
          <a:prstGeom prst="rect">
            <a:avLst/>
          </a:prstGeom>
          <a:blipFill dpi="0" rotWithShape="1">
            <a:blip r:embed="rId14">
              <a:alphaModFix amt="2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9pPr>
          </a:lstStyle>
          <a:p>
            <a:pPr algn="ctr"/>
            <a:endParaRPr lang="en-US" altLang="x-none"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SimSun" panose="02010600030101010101" pitchFamily="2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54739" y="1844182"/>
            <a:ext cx="76988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000" b="1" dirty="0" smtClean="0">
                <a:latin typeface="Times New Roman" charset="0"/>
                <a:ea typeface="Times New Roman" charset="0"/>
                <a:cs typeface="Times New Roman" charset="0"/>
              </a:rPr>
              <a:t>Homework</a:t>
            </a:r>
            <a:r>
              <a:rPr kumimoji="1" lang="zh-CN" altLang="en-US" sz="40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b="1" dirty="0" smtClean="0">
                <a:latin typeface="Times New Roman" charset="0"/>
                <a:ea typeface="Times New Roman" charset="0"/>
                <a:cs typeface="Times New Roman" charset="0"/>
              </a:rPr>
              <a:t>2:</a:t>
            </a:r>
            <a:r>
              <a:rPr kumimoji="1" lang="zh-CN" altLang="en-US" sz="40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b="1" dirty="0" smtClean="0">
                <a:latin typeface="Times New Roman" charset="0"/>
                <a:ea typeface="Times New Roman" charset="0"/>
                <a:cs typeface="Times New Roman" charset="0"/>
              </a:rPr>
              <a:t>Sentiment</a:t>
            </a:r>
            <a:r>
              <a:rPr kumimoji="1" lang="zh-CN" altLang="en-US" sz="40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b="1" dirty="0" smtClean="0">
                <a:latin typeface="Times New Roman" charset="0"/>
                <a:ea typeface="Times New Roman" charset="0"/>
                <a:cs typeface="Times New Roman" charset="0"/>
              </a:rPr>
              <a:t>Analysis</a:t>
            </a:r>
            <a:r>
              <a:rPr kumimoji="1" lang="zh-CN" altLang="en-US" sz="40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b="1" dirty="0" smtClean="0">
                <a:latin typeface="Times New Roman" charset="0"/>
                <a:ea typeface="Times New Roman" charset="0"/>
                <a:cs typeface="Times New Roman" charset="0"/>
              </a:rPr>
              <a:t>(Feature</a:t>
            </a:r>
            <a:r>
              <a:rPr kumimoji="1" lang="zh-CN" altLang="en-US" sz="40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b="1" dirty="0" smtClean="0">
                <a:latin typeface="Times New Roman" charset="0"/>
                <a:ea typeface="Times New Roman" charset="0"/>
                <a:cs typeface="Times New Roman" charset="0"/>
              </a:rPr>
              <a:t>engineering</a:t>
            </a:r>
            <a:r>
              <a:rPr kumimoji="1" lang="zh-CN" altLang="en-US" sz="40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b="1" dirty="0" smtClean="0">
                <a:latin typeface="Times New Roman" charset="0"/>
                <a:ea typeface="Times New Roman" charset="0"/>
                <a:cs typeface="Times New Roman" charset="0"/>
              </a:rPr>
              <a:t>based</a:t>
            </a:r>
            <a:r>
              <a:rPr kumimoji="1" lang="zh-CN" altLang="en-US" sz="40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b="1" dirty="0" smtClean="0">
                <a:latin typeface="Times New Roman" charset="0"/>
                <a:ea typeface="Times New Roman" charset="0"/>
                <a:cs typeface="Times New Roman" charset="0"/>
              </a:rPr>
              <a:t>&amp;&amp;</a:t>
            </a:r>
            <a:r>
              <a:rPr kumimoji="1" lang="zh-CN" altLang="en-US" sz="40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b="1" dirty="0" smtClean="0">
                <a:latin typeface="Times New Roman" charset="0"/>
                <a:ea typeface="Times New Roman" charset="0"/>
                <a:cs typeface="Times New Roman" charset="0"/>
              </a:rPr>
              <a:t>Word2Vec</a:t>
            </a:r>
            <a:r>
              <a:rPr kumimoji="1" lang="zh-CN" altLang="en-US" sz="40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b="1" dirty="0" smtClean="0">
                <a:latin typeface="Times New Roman" charset="0"/>
                <a:ea typeface="Times New Roman" charset="0"/>
                <a:cs typeface="Times New Roman" charset="0"/>
              </a:rPr>
              <a:t>based)</a:t>
            </a:r>
            <a:endParaRPr lang="zh-CN" alt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 bwMode="auto">
          <a:xfrm>
            <a:off x="0" y="128588"/>
            <a:ext cx="3643313" cy="42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594" indent="-228594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1pPr>
            <a:lvl2pPr marL="685783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2pPr>
            <a:lvl3pPr marL="1142971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3pPr>
            <a:lvl4pPr marL="1600160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4pPr>
            <a:lvl5pPr marL="2057349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kumimoji="1" lang="en-US" altLang="zh-CN" sz="1800" b="1" dirty="0" smtClean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Natural</a:t>
            </a:r>
            <a:r>
              <a:rPr kumimoji="1" lang="zh-CN" altLang="en-US" sz="1800" b="1" dirty="0" smtClean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180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Language</a:t>
            </a:r>
            <a:r>
              <a:rPr kumimoji="1" lang="zh-CN" altLang="en-US" sz="180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180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Processing</a:t>
            </a:r>
            <a:endParaRPr kumimoji="1" lang="zh-CN" altLang="en-US" sz="1800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40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C9AC8BB-B92F-4EC6-83BC-D8578FFA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Submission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0ED81DE-1E42-4F20-81A0-288CA0F719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9825" y="605091"/>
            <a:ext cx="8573694" cy="4552950"/>
          </a:xfrm>
        </p:spPr>
        <p:txBody>
          <a:bodyPr anchor="t"/>
          <a:lstStyle/>
          <a:p>
            <a:pPr>
              <a:lnSpc>
                <a:spcPts val="27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Generate a zip file and name it as “</a:t>
            </a:r>
            <a:r>
              <a:rPr lang="en-US" altLang="zh-CN" dirty="0" smtClean="0">
                <a:solidFill>
                  <a:srgbClr val="FF0000"/>
                </a:solidFill>
              </a:rPr>
              <a:t>sid_homework-2.zip</a:t>
            </a:r>
            <a:r>
              <a:rPr lang="en-US" altLang="zh-CN" dirty="0"/>
              <a:t>”.</a:t>
            </a:r>
          </a:p>
          <a:p>
            <a:pPr>
              <a:lnSpc>
                <a:spcPts val="27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algn="just">
              <a:lnSpc>
                <a:spcPts val="27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 smtClean="0"/>
              <a:t>It should include all python files mentioned above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well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following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files:</a:t>
            </a:r>
          </a:p>
          <a:p>
            <a:pPr algn="just">
              <a:lnSpc>
                <a:spcPts val="2700"/>
              </a:lnSpc>
              <a:buSzPct val="100000"/>
              <a:buFont typeface="Wingdings" charset="2"/>
              <a:buChar char="ü"/>
            </a:pPr>
            <a:r>
              <a:rPr lang="en-US" altLang="zh-CN" dirty="0" smtClean="0"/>
              <a:t> </a:t>
            </a:r>
            <a:r>
              <a:rPr lang="en-US" altLang="zh-CN" sz="2400" dirty="0" smtClean="0"/>
              <a:t>a figure of the visualization of your word vectors named “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word_vectors.png</a:t>
            </a:r>
            <a:r>
              <a:rPr lang="en-US" altLang="zh-CN" sz="2400" dirty="0" smtClean="0"/>
              <a:t>”</a:t>
            </a:r>
          </a:p>
          <a:p>
            <a:pPr algn="just">
              <a:lnSpc>
                <a:spcPts val="2700"/>
              </a:lnSpc>
              <a:buSzPct val="100000"/>
              <a:buFont typeface="Wingdings" charset="2"/>
              <a:buChar char="ü"/>
            </a:pPr>
            <a:r>
              <a:rPr lang="en-US" altLang="zh-CN" sz="2400" dirty="0" smtClean="0"/>
              <a:t>a </a:t>
            </a:r>
            <a:r>
              <a:rPr lang="en-US" altLang="zh-CN" sz="2400" dirty="0"/>
              <a:t>figure of the </a:t>
            </a:r>
            <a:r>
              <a:rPr lang="en-US" altLang="zh-CN" sz="2400" dirty="0" smtClean="0"/>
              <a:t>accuracy </a:t>
            </a:r>
            <a:r>
              <a:rPr lang="en-US" altLang="zh-CN" sz="2400" dirty="0"/>
              <a:t>of </a:t>
            </a:r>
            <a:r>
              <a:rPr lang="en-US" altLang="zh-CN" sz="2400" dirty="0" smtClean="0"/>
              <a:t>your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word2vec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based </a:t>
            </a:r>
            <a:r>
              <a:rPr lang="en-US" altLang="zh-CN" sz="2400" dirty="0"/>
              <a:t>sentiment analysis named </a:t>
            </a:r>
            <a:r>
              <a:rPr lang="en-US" altLang="zh-CN" sz="2400" dirty="0" smtClean="0"/>
              <a:t>“</a:t>
            </a:r>
            <a:r>
              <a:rPr lang="en-US" altLang="zh-CN" sz="2400" dirty="0" smtClean="0">
                <a:solidFill>
                  <a:srgbClr val="FF0000"/>
                </a:solidFill>
              </a:rPr>
              <a:t>word2vec_acc.png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 </a:t>
            </a:r>
            <a:r>
              <a:rPr lang="en-US" altLang="zh-CN" sz="2400" dirty="0"/>
              <a:t>the train and dev </a:t>
            </a:r>
            <a:r>
              <a:rPr lang="en-US" altLang="zh-CN" sz="2400" dirty="0" smtClean="0"/>
              <a:t>set</a:t>
            </a:r>
          </a:p>
          <a:p>
            <a:pPr algn="just">
              <a:lnSpc>
                <a:spcPts val="2700"/>
              </a:lnSpc>
              <a:buSzPct val="100000"/>
              <a:buFont typeface="Wingdings" charset="2"/>
              <a:buChar char="ü"/>
            </a:pPr>
            <a:r>
              <a:rPr lang="en-US" altLang="zh-CN" sz="2400" dirty="0" smtClean="0"/>
              <a:t>a </a:t>
            </a:r>
            <a:r>
              <a:rPr lang="en-US" altLang="zh-CN" sz="2400" dirty="0"/>
              <a:t>written report named </a:t>
            </a:r>
            <a:r>
              <a:rPr lang="en-US" altLang="zh-CN" sz="2400" dirty="0" smtClean="0"/>
              <a:t>“</a:t>
            </a:r>
            <a:r>
              <a:rPr lang="en-US" altLang="zh-CN" sz="2400" dirty="0" smtClean="0">
                <a:solidFill>
                  <a:srgbClr val="FF0000"/>
                </a:solidFill>
              </a:rPr>
              <a:t>sentiment analysis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based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on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feature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engineering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and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word2vec.pdf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which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describes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your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two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methods,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results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analyses. </a:t>
            </a:r>
          </a:p>
          <a:p>
            <a:pPr marL="0" indent="0" algn="just">
              <a:lnSpc>
                <a:spcPts val="2700"/>
              </a:lnSpc>
              <a:buSzPct val="100000"/>
              <a:buNone/>
            </a:pPr>
            <a:endParaRPr lang="en-US" altLang="zh-CN" dirty="0"/>
          </a:p>
          <a:p>
            <a:pPr>
              <a:lnSpc>
                <a:spcPts val="2700"/>
              </a:lnSpc>
              <a:buSzPct val="100000"/>
            </a:pPr>
            <a:r>
              <a:rPr lang="en-US" altLang="zh-CN" dirty="0"/>
              <a:t>Program: codes should be </a:t>
            </a:r>
            <a:r>
              <a:rPr lang="en-US" altLang="zh-CN" dirty="0">
                <a:solidFill>
                  <a:srgbClr val="FF0000"/>
                </a:solidFill>
              </a:rPr>
              <a:t>written in python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>
              <a:lnSpc>
                <a:spcPts val="2700"/>
              </a:lnSpc>
              <a:buSzPct val="100000"/>
            </a:pPr>
            <a:endParaRPr lang="en-US" altLang="zh-CN" dirty="0" smtClean="0"/>
          </a:p>
          <a:p>
            <a:pPr>
              <a:lnSpc>
                <a:spcPts val="27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 smtClean="0"/>
              <a:t>Report</a:t>
            </a:r>
            <a:r>
              <a:rPr lang="en-US" altLang="zh-CN" dirty="0"/>
              <a:t>: </a:t>
            </a:r>
            <a:r>
              <a:rPr lang="en-US" altLang="zh-CN" dirty="0" smtClean="0">
                <a:solidFill>
                  <a:srgbClr val="FF0000"/>
                </a:solidFill>
              </a:rPr>
              <a:t>in </a:t>
            </a:r>
            <a:r>
              <a:rPr lang="en-US" altLang="zh-CN" dirty="0">
                <a:solidFill>
                  <a:srgbClr val="FF0000"/>
                </a:solidFill>
              </a:rPr>
              <a:t>English with no more than </a:t>
            </a:r>
            <a:r>
              <a:rPr lang="en-US" altLang="zh-CN" dirty="0" smtClean="0">
                <a:solidFill>
                  <a:srgbClr val="FF0000"/>
                </a:solidFill>
              </a:rPr>
              <a:t>3 </a:t>
            </a:r>
            <a:r>
              <a:rPr lang="en-US" altLang="zh-CN" dirty="0">
                <a:solidFill>
                  <a:srgbClr val="FF0000"/>
                </a:solidFill>
              </a:rPr>
              <a:t>pages.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47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65AFF34-EE5B-4750-8CBD-B9E12C6F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0BA7CDD-B582-44B2-8061-48CD728ED2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We will mark your homework based on the </a:t>
            </a:r>
            <a:r>
              <a:rPr lang="en-US" altLang="zh-CN" dirty="0" err="1" smtClean="0"/>
              <a:t>criterias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Accuracy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(10%)</a:t>
            </a: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</a:rPr>
              <a:t>Program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(60%):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Feature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engineering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based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sentiment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analysis</a:t>
            </a:r>
            <a:r>
              <a:rPr lang="en-US" altLang="zh-CN" sz="2400" dirty="0">
                <a:solidFill>
                  <a:srgbClr val="FF0000"/>
                </a:solidFill>
              </a:rPr>
              <a:t>: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20%;</a:t>
            </a:r>
            <a:r>
              <a:rPr lang="zh-CN" altLang="en-US" sz="2400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word2vec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based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sentiment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analysis: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40%</a:t>
            </a: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marL="342900" lvl="2" indent="0"/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Report </a:t>
            </a:r>
            <a:r>
              <a:rPr lang="en-US" altLang="zh-CN" sz="2400" dirty="0">
                <a:solidFill>
                  <a:srgbClr val="FF0000"/>
                </a:solidFill>
              </a:rPr>
              <a:t>(30%)</a:t>
            </a:r>
          </a:p>
        </p:txBody>
      </p:sp>
    </p:spTree>
    <p:extLst>
      <p:ext uri="{BB962C8B-B14F-4D97-AF65-F5344CB8AC3E}">
        <p14:creationId xmlns:p14="http://schemas.microsoft.com/office/powerpoint/2010/main" val="168599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76C8F7-1C5A-4D00-951A-9685457A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FA08487-0062-472A-B49D-4121450D083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Submit your homework via E-learning system. </a:t>
            </a:r>
          </a:p>
          <a:p>
            <a:r>
              <a:rPr lang="en-US" altLang="zh-CN" dirty="0"/>
              <a:t>Deadline: Mid-night at </a:t>
            </a:r>
            <a:r>
              <a:rPr lang="en-US" altLang="zh-CN" b="1" dirty="0" smtClean="0">
                <a:solidFill>
                  <a:srgbClr val="C00000"/>
                </a:solidFill>
              </a:rPr>
              <a:t>November</a:t>
            </a:r>
            <a:r>
              <a:rPr lang="zh-CN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20</a:t>
            </a:r>
            <a:r>
              <a:rPr lang="en-US" altLang="zh-CN" b="1" baseline="30000" dirty="0" smtClean="0">
                <a:solidFill>
                  <a:srgbClr val="C00000"/>
                </a:solidFill>
              </a:rPr>
              <a:t>th</a:t>
            </a:r>
            <a:r>
              <a:rPr lang="zh-CN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2019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zh-CN" altLang="en-US" dirty="0"/>
          </a:p>
          <a:p>
            <a:r>
              <a:rPr lang="en-US" altLang="zh-CN" dirty="0"/>
              <a:t>If you have any questions about this homework, send email to TA or </a:t>
            </a:r>
            <a:r>
              <a:rPr lang="en-US" altLang="zh-CN" dirty="0" smtClean="0"/>
              <a:t>me.</a:t>
            </a:r>
            <a:endParaRPr lang="en-US" altLang="zh-CN" dirty="0"/>
          </a:p>
          <a:p>
            <a:endParaRPr lang="en-US" altLang="zh-CN" dirty="0" smtClean="0"/>
          </a:p>
          <a:p>
            <a:pPr marL="0" lvl="1" indent="0">
              <a:buNone/>
            </a:pPr>
            <a:endParaRPr lang="en-US" altLang="zh-CN" sz="2200" dirty="0" smtClean="0">
              <a:ea typeface="ＭＳ Ｐゴシック" pitchFamily="34" charset="-128"/>
            </a:endParaRPr>
          </a:p>
          <a:p>
            <a:pPr marL="0" lvl="1" indent="0">
              <a:buNone/>
            </a:pPr>
            <a:r>
              <a:rPr lang="en-US" altLang="zh-CN" sz="2200" dirty="0" smtClean="0">
                <a:ea typeface="ＭＳ Ｐゴシック" pitchFamily="34" charset="-128"/>
              </a:rPr>
              <a:t>TA</a:t>
            </a:r>
            <a:r>
              <a:rPr lang="zh-CN" altLang="en-US" sz="2200" dirty="0">
                <a:ea typeface="ＭＳ Ｐゴシック" pitchFamily="34" charset="-128"/>
              </a:rPr>
              <a:t>：</a:t>
            </a:r>
            <a:endParaRPr lang="en-US" altLang="zh-CN" sz="2200" dirty="0">
              <a:ea typeface="ＭＳ Ｐゴシック" pitchFamily="34" charset="-128"/>
            </a:endParaRPr>
          </a:p>
          <a:p>
            <a:pPr marL="0" lvl="1" indent="0">
              <a:buNone/>
            </a:pPr>
            <a:r>
              <a:rPr lang="zh-CN" altLang="en-US" sz="2200" dirty="0">
                <a:latin typeface="+mn-ea"/>
              </a:rPr>
              <a:t>陈  伟：</a:t>
            </a:r>
            <a:r>
              <a:rPr lang="hr-HR" altLang="zh-CN" sz="2000" dirty="0"/>
              <a:t> 18110980003@fudan.edu.cn</a:t>
            </a:r>
            <a:endParaRPr lang="en-US" altLang="zh-CN" sz="2200" dirty="0">
              <a:latin typeface="+mn-ea"/>
            </a:endParaRPr>
          </a:p>
          <a:p>
            <a:pPr marL="0" lvl="1" indent="0">
              <a:buNone/>
            </a:pPr>
            <a:r>
              <a:rPr lang="zh-CN" altLang="en-US" sz="2200" dirty="0">
                <a:latin typeface="+mn-ea"/>
              </a:rPr>
              <a:t>王红瑞：</a:t>
            </a:r>
            <a:r>
              <a:rPr lang="hr-HR" altLang="zh-CN" sz="2000" dirty="0"/>
              <a:t> 18210180087@fudan.edu.cn</a:t>
            </a:r>
            <a:endParaRPr lang="en-US" altLang="zh-CN" sz="2200" dirty="0">
              <a:latin typeface="+mn-ea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58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9B44254-83FE-48EA-B1F5-95F9915C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Description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3ABD1BE-C56D-4B0A-89A2-E002651B62D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7183" y="817715"/>
            <a:ext cx="8220363" cy="5561580"/>
          </a:xfrm>
        </p:spPr>
        <p:txBody>
          <a:bodyPr/>
          <a:lstStyle/>
          <a:p>
            <a:pPr algn="just"/>
            <a:r>
              <a:rPr lang="en-US" altLang="zh-CN" dirty="0"/>
              <a:t>In this </a:t>
            </a:r>
            <a:r>
              <a:rPr lang="en-US" altLang="zh-CN" dirty="0" smtClean="0"/>
              <a:t>homework, </a:t>
            </a:r>
            <a:r>
              <a:rPr lang="en-US" altLang="zh-CN" dirty="0"/>
              <a:t>you will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r>
              <a:rPr lang="zh-CN" altLang="en-US" dirty="0"/>
              <a:t> </a:t>
            </a:r>
            <a:r>
              <a:rPr lang="en-US" altLang="zh-CN" dirty="0" smtClean="0"/>
              <a:t>engineering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word2vec 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  <a:r>
              <a:rPr lang="zh-CN" altLang="en-US" dirty="0" smtClean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sentiment analysis. </a:t>
            </a:r>
          </a:p>
          <a:p>
            <a:pPr algn="just"/>
            <a:endParaRPr lang="en-US" altLang="zh-CN" dirty="0"/>
          </a:p>
          <a:p>
            <a:pPr algn="just"/>
            <a:r>
              <a:rPr lang="en-US" altLang="zh-CN" dirty="0"/>
              <a:t>Each sentence in our data has a sentiment label to represent its sentiment level.</a:t>
            </a:r>
          </a:p>
          <a:p>
            <a:pPr marL="0" indent="0" algn="just">
              <a:buNone/>
            </a:pPr>
            <a:endParaRPr lang="en-US" altLang="zh-CN" dirty="0"/>
          </a:p>
          <a:p>
            <a:pPr algn="just"/>
            <a:r>
              <a:rPr lang="en-US" altLang="zh-CN" dirty="0"/>
              <a:t>The sentiment level of the sentences are defined as five classes:</a:t>
            </a:r>
          </a:p>
          <a:p>
            <a:pPr lvl="1" algn="just"/>
            <a:r>
              <a:rPr lang="en-US" altLang="zh-CN" dirty="0"/>
              <a:t>“very negative”, ”negative”, ”neutral”, ”positive”, ”very positive” which are represented by 0 to 4 in our task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93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9B44254-83FE-48EA-B1F5-95F9915C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Description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3ABD1BE-C56D-4B0A-89A2-E002651B62D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9966" y="691960"/>
            <a:ext cx="8502732" cy="56961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Finish</a:t>
            </a:r>
            <a:r>
              <a:rPr lang="zh-CN" altLang="en-US" dirty="0" smtClean="0"/>
              <a:t> </a:t>
            </a:r>
            <a:r>
              <a:rPr lang="en-US" altLang="zh-CN" dirty="0"/>
              <a:t>t</a:t>
            </a:r>
            <a:r>
              <a:rPr lang="en-US" altLang="zh-CN" dirty="0" smtClean="0"/>
              <a:t>his </a:t>
            </a:r>
            <a:r>
              <a:rPr lang="en-US" altLang="zh-CN" dirty="0"/>
              <a:t>task </a:t>
            </a:r>
            <a:r>
              <a:rPr lang="en-US" altLang="zh-CN" dirty="0" smtClean="0"/>
              <a:t>with </a:t>
            </a:r>
            <a:r>
              <a:rPr lang="en-US" altLang="zh-CN" dirty="0"/>
              <a:t>two </a:t>
            </a:r>
            <a:r>
              <a:rPr lang="en-US" altLang="zh-CN" dirty="0" smtClean="0"/>
              <a:t>methods:</a:t>
            </a:r>
          </a:p>
          <a:p>
            <a:pPr marL="0" indent="0">
              <a:buNone/>
            </a:pPr>
            <a:endParaRPr lang="en-US" altLang="zh-CN" dirty="0"/>
          </a:p>
          <a:p>
            <a:pPr marL="514350" indent="-514350">
              <a:buAutoNum type="arabicParenBoth"/>
            </a:pPr>
            <a:r>
              <a:rPr lang="en-US" altLang="zh-CN" b="1" dirty="0" smtClean="0"/>
              <a:t>Feature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engineering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based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sentiment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analysis: </a:t>
            </a:r>
          </a:p>
          <a:p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bag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</a:p>
          <a:p>
            <a:endParaRPr lang="en-US" altLang="zh-CN" dirty="0" smtClean="0"/>
          </a:p>
          <a:p>
            <a:pPr algn="just"/>
            <a:r>
              <a:rPr lang="en-US" altLang="zh-CN" dirty="0" smtClean="0"/>
              <a:t>Sentiment </a:t>
            </a:r>
            <a:r>
              <a:rPr lang="en-US" altLang="zh-CN" dirty="0"/>
              <a:t>analysis: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 naïve </a:t>
            </a:r>
            <a:r>
              <a:rPr lang="en-US" altLang="zh-CN" dirty="0" err="1"/>
              <a:t>bayes</a:t>
            </a:r>
            <a:r>
              <a:rPr lang="en-US" altLang="zh-CN" dirty="0"/>
              <a:t> </a:t>
            </a:r>
            <a:r>
              <a:rPr lang="en-US" altLang="zh-CN" dirty="0" smtClean="0"/>
              <a:t>classifier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372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D54855C9-A8B5-4540-B5A0-F585F19E8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042" y="2058381"/>
            <a:ext cx="3368625" cy="265332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9B44254-83FE-48EA-B1F5-95F9915C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Description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3ABD1BE-C56D-4B0A-89A2-E002651B62D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9966" y="691960"/>
            <a:ext cx="8502732" cy="56961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(2)</a:t>
            </a:r>
            <a:r>
              <a:rPr lang="zh-CN" altLang="en-US" dirty="0" smtClean="0"/>
              <a:t>  </a:t>
            </a:r>
            <a:r>
              <a:rPr lang="en-US" altLang="zh-CN" b="1" dirty="0" smtClean="0"/>
              <a:t>Word2vec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based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sentiment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analysis: </a:t>
            </a:r>
          </a:p>
          <a:p>
            <a:r>
              <a:rPr lang="en-US" altLang="zh-CN" dirty="0" smtClean="0"/>
              <a:t>Word2vec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training: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 </a:t>
            </a:r>
            <a:r>
              <a:rPr lang="en-US" altLang="zh-CN" dirty="0"/>
              <a:t>word2vec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Skip-gram in this task) to </a:t>
            </a:r>
            <a:r>
              <a:rPr lang="en-US" altLang="zh-CN" b="1" dirty="0"/>
              <a:t>train</a:t>
            </a:r>
            <a:r>
              <a:rPr lang="en-US" altLang="zh-CN" dirty="0"/>
              <a:t> your own word vectors, and </a:t>
            </a:r>
            <a:r>
              <a:rPr lang="en-US" altLang="zh-CN" b="1" dirty="0"/>
              <a:t>visualize</a:t>
            </a:r>
            <a:r>
              <a:rPr lang="en-US" altLang="zh-CN" dirty="0"/>
              <a:t> your word vectors.</a:t>
            </a:r>
          </a:p>
          <a:p>
            <a:pPr lvl="1"/>
            <a:r>
              <a:rPr lang="en-US" altLang="zh-CN" dirty="0"/>
              <a:t>The framework of word2vec model:</a:t>
            </a:r>
          </a:p>
          <a:p>
            <a:pPr lvl="2"/>
            <a:r>
              <a:rPr lang="en-US" altLang="zh-CN" sz="2400" b="1" dirty="0"/>
              <a:t>Calculate</a:t>
            </a:r>
            <a:r>
              <a:rPr lang="en-US" altLang="zh-CN" dirty="0"/>
              <a:t> the loss function and gradients</a:t>
            </a:r>
          </a:p>
          <a:p>
            <a:pPr lvl="2"/>
            <a:r>
              <a:rPr lang="en-US" altLang="zh-CN" sz="2400" b="1" dirty="0"/>
              <a:t>Train</a:t>
            </a:r>
            <a:r>
              <a:rPr lang="en-US" altLang="zh-CN" dirty="0"/>
              <a:t> your word vectors with gradient </a:t>
            </a:r>
            <a:r>
              <a:rPr lang="en-US" altLang="zh-CN" dirty="0" smtClean="0"/>
              <a:t>descent.</a:t>
            </a:r>
          </a:p>
          <a:p>
            <a:pPr marL="685800" lvl="2" indent="0"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(</a:t>
            </a:r>
            <a:r>
              <a:rPr lang="en-US" altLang="zh-CN" dirty="0"/>
              <a:t>SGD and BGD are also recommended)</a:t>
            </a:r>
          </a:p>
          <a:p>
            <a:pPr lvl="2"/>
            <a:r>
              <a:rPr lang="en-US" altLang="zh-CN" sz="2400" b="1" dirty="0"/>
              <a:t>Visualize</a:t>
            </a:r>
            <a:r>
              <a:rPr lang="en-US" altLang="zh-CN" dirty="0"/>
              <a:t> your word </a:t>
            </a:r>
            <a:r>
              <a:rPr lang="en-US" altLang="zh-CN" dirty="0" smtClean="0"/>
              <a:t>vectors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algn="just"/>
            <a:r>
              <a:rPr lang="en-US" altLang="zh-CN" dirty="0" smtClean="0"/>
              <a:t>Sentiment analysis: use the </a:t>
            </a:r>
            <a:r>
              <a:rPr lang="en-US" altLang="zh-CN" b="1" dirty="0" smtClean="0"/>
              <a:t>average</a:t>
            </a:r>
            <a:r>
              <a:rPr lang="en-US" altLang="zh-CN" dirty="0" smtClean="0"/>
              <a:t> of all the word vectors in each sentence as its feature, train </a:t>
            </a:r>
            <a:r>
              <a:rPr lang="en-US" altLang="zh-CN" dirty="0"/>
              <a:t>a </a:t>
            </a:r>
            <a:r>
              <a:rPr lang="en-US" altLang="zh-CN" b="1" dirty="0" smtClean="0"/>
              <a:t>classifier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e.g. </a:t>
            </a:r>
            <a:r>
              <a:rPr lang="en-US" altLang="zh-CN" dirty="0" err="1"/>
              <a:t>softmax</a:t>
            </a:r>
            <a:r>
              <a:rPr lang="en-US" altLang="zh-CN" dirty="0"/>
              <a:t> regression) with gradient descent method.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292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7E66B80-CAE4-4324-BE68-A43A961B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Provided Files (Dataset)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7C75C42-0CD9-4649-A4FD-0B461EB78EB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7894" y="756226"/>
            <a:ext cx="8220363" cy="484635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Dataset:</a:t>
            </a:r>
            <a:r>
              <a:rPr lang="en-US" altLang="zh-CN" dirty="0"/>
              <a:t> Stanford Sentiment </a:t>
            </a:r>
            <a:r>
              <a:rPr lang="en-US" altLang="zh-CN" dirty="0" smtClean="0"/>
              <a:t>Treebank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SST) dataset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351FCC1A-4F47-4EFB-93B6-C024122CF33D}"/>
              </a:ext>
            </a:extLst>
          </p:cNvPr>
          <p:cNvSpPr txBox="1"/>
          <p:nvPr/>
        </p:nvSpPr>
        <p:spPr>
          <a:xfrm>
            <a:off x="117894" y="1359658"/>
            <a:ext cx="88091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+mn-lt"/>
                <a:ea typeface="SimSun" panose="02010600030101010101" pitchFamily="2" charset="-122"/>
              </a:rPr>
              <a:t>1. </a:t>
            </a:r>
            <a:r>
              <a:rPr lang="en-US" altLang="zh-CN" sz="2400" b="1" dirty="0">
                <a:latin typeface="+mn-lt"/>
                <a:ea typeface="SimSun" panose="02010600030101010101" pitchFamily="2" charset="-122"/>
              </a:rPr>
              <a:t>original_rt_snippets.txt</a:t>
            </a:r>
            <a:r>
              <a:rPr lang="en-US" altLang="zh-CN" sz="2400" dirty="0">
                <a:latin typeface="+mn-lt"/>
                <a:ea typeface="SimSun" panose="02010600030101010101" pitchFamily="2" charset="-122"/>
              </a:rPr>
              <a:t> contains 10,605 processed snippets from the original pool of Rotten Tomatoes HTML files. Please note that some snippet may contain multiple sentences.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latin typeface="+mn-lt"/>
              <a:ea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+mn-lt"/>
                <a:ea typeface="SimSun" panose="02010600030101010101" pitchFamily="2" charset="-122"/>
              </a:rPr>
              <a:t>2. </a:t>
            </a:r>
            <a:r>
              <a:rPr lang="en-US" altLang="zh-CN" sz="2400" b="1" dirty="0">
                <a:latin typeface="+mn-lt"/>
                <a:ea typeface="SimSun" panose="02010600030101010101" pitchFamily="2" charset="-122"/>
              </a:rPr>
              <a:t>dictionary.txt</a:t>
            </a:r>
            <a:r>
              <a:rPr lang="en-US" altLang="zh-CN" sz="2400" dirty="0">
                <a:latin typeface="+mn-lt"/>
                <a:ea typeface="SimSun" panose="02010600030101010101" pitchFamily="2" charset="-122"/>
              </a:rPr>
              <a:t> contains all phrases and their IDs, separated by a vertical line |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latin typeface="+mn-lt"/>
              <a:ea typeface="SimSun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400" dirty="0">
                <a:latin typeface="+mn-lt"/>
                <a:ea typeface="SimSun" panose="02010600030101010101" pitchFamily="2" charset="-122"/>
              </a:rPr>
              <a:t>3. </a:t>
            </a:r>
            <a:r>
              <a:rPr lang="en-US" altLang="zh-CN" sz="2400" b="1" dirty="0">
                <a:latin typeface="+mn-lt"/>
                <a:ea typeface="SimSun" panose="02010600030101010101" pitchFamily="2" charset="-122"/>
              </a:rPr>
              <a:t>sentiment_labels.txt</a:t>
            </a:r>
            <a:r>
              <a:rPr lang="en-US" altLang="zh-CN" sz="2400" dirty="0">
                <a:latin typeface="+mn-lt"/>
                <a:ea typeface="SimSun" panose="02010600030101010101" pitchFamily="2" charset="-122"/>
              </a:rPr>
              <a:t> contains all phrase ids and the corresponding sentiment labels, separated by a vertical line.</a:t>
            </a:r>
          </a:p>
          <a:p>
            <a:pPr marL="114300" indent="-171450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altLang="zh-CN" sz="2400" dirty="0">
                <a:latin typeface="+mn-lt"/>
                <a:ea typeface="SimSun" panose="02010600030101010101" pitchFamily="2" charset="-122"/>
              </a:rPr>
              <a:t>Note that you can recover the 5 classes by mapping the positivity probability using the following </a:t>
            </a:r>
            <a:r>
              <a:rPr lang="en-US" altLang="zh-CN" sz="2400" dirty="0" smtClean="0">
                <a:latin typeface="+mn-lt"/>
                <a:ea typeface="SimSun" panose="02010600030101010101" pitchFamily="2" charset="-122"/>
              </a:rPr>
              <a:t>cut-offs</a:t>
            </a:r>
            <a:r>
              <a:rPr lang="zh-CN" altLang="en-US" sz="2400" dirty="0" smtClean="0">
                <a:latin typeface="+mn-lt"/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</a:rPr>
              <a:t>for very negative, negative, neutral, positive, very </a:t>
            </a:r>
            <a:r>
              <a:rPr lang="en-US" altLang="zh-CN" sz="2400" dirty="0" smtClean="0">
                <a:ea typeface="SimSun" panose="02010600030101010101" pitchFamily="2" charset="-122"/>
              </a:rPr>
              <a:t>positive respectively</a:t>
            </a:r>
            <a:r>
              <a:rPr lang="en-US" altLang="zh-CN" sz="2400" dirty="0" smtClean="0">
                <a:latin typeface="+mn-lt"/>
                <a:ea typeface="SimSun" panose="02010600030101010101" pitchFamily="2" charset="-122"/>
              </a:rPr>
              <a:t>:</a:t>
            </a:r>
            <a:r>
              <a:rPr lang="zh-CN" altLang="en-US" sz="2400" dirty="0" smtClean="0">
                <a:latin typeface="+mn-lt"/>
                <a:ea typeface="SimSun" panose="02010600030101010101" pitchFamily="2" charset="-122"/>
              </a:rPr>
              <a:t> </a:t>
            </a:r>
            <a:endParaRPr lang="en-US" altLang="zh-CN" sz="2400" dirty="0" smtClean="0">
              <a:latin typeface="+mn-lt"/>
              <a:ea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latin typeface="+mn-lt"/>
                <a:ea typeface="SimSun" panose="02010600030101010101" pitchFamily="2" charset="-122"/>
              </a:rPr>
              <a:t>                  </a:t>
            </a:r>
            <a:r>
              <a:rPr lang="en-US" altLang="zh-CN" sz="2400" dirty="0" smtClean="0">
                <a:latin typeface="+mn-lt"/>
                <a:ea typeface="SimSun" panose="02010600030101010101" pitchFamily="2" charset="-122"/>
              </a:rPr>
              <a:t>[</a:t>
            </a:r>
            <a:r>
              <a:rPr lang="en-US" altLang="zh-CN" sz="2400" dirty="0">
                <a:latin typeface="+mn-lt"/>
                <a:ea typeface="SimSun" panose="02010600030101010101" pitchFamily="2" charset="-122"/>
              </a:rPr>
              <a:t>0, 0.2], (0.2, 0.4], (0.4, 0.6], (0.6, 0.8], (0.8, 1.0</a:t>
            </a:r>
            <a:r>
              <a:rPr lang="en-US" altLang="zh-CN" sz="2400" dirty="0" smtClean="0">
                <a:latin typeface="+mn-lt"/>
                <a:ea typeface="SimSun" panose="02010600030101010101" pitchFamily="2" charset="-122"/>
              </a:rPr>
              <a:t>]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latin typeface="+mn-lt"/>
              <a:ea typeface="SimSun" panose="02010600030101010101" pitchFamily="2" charset="-122"/>
            </a:endParaRPr>
          </a:p>
          <a:p>
            <a:pPr marL="114300" indent="-171450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altLang="zh-CN" sz="2400" dirty="0" smtClean="0">
                <a:latin typeface="+mn-lt"/>
                <a:ea typeface="SimSun" panose="02010600030101010101" pitchFamily="2" charset="-122"/>
              </a:rPr>
              <a:t>Please </a:t>
            </a:r>
            <a:r>
              <a:rPr lang="en-US" altLang="zh-CN" sz="2400" dirty="0">
                <a:latin typeface="+mn-lt"/>
                <a:ea typeface="SimSun" panose="02010600030101010101" pitchFamily="2" charset="-122"/>
              </a:rPr>
              <a:t>note that phrase ids and sentence ids are not the same.</a:t>
            </a:r>
          </a:p>
        </p:txBody>
      </p:sp>
    </p:spTree>
    <p:extLst>
      <p:ext uri="{BB962C8B-B14F-4D97-AF65-F5344CB8AC3E}">
        <p14:creationId xmlns:p14="http://schemas.microsoft.com/office/powerpoint/2010/main" val="188281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346698F-A24E-477F-97C2-88DDD519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Provided Files (Dataset)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879E072-84DF-4F03-ADA3-51FA15E1CFF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6319" y="1014763"/>
            <a:ext cx="8220363" cy="4552950"/>
          </a:xfrm>
        </p:spPr>
        <p:txBody>
          <a:bodyPr/>
          <a:lstStyle/>
          <a:p>
            <a:pPr marL="114300" algn="just">
              <a:spcBef>
                <a:spcPct val="0"/>
              </a:spcBef>
            </a:pPr>
            <a:r>
              <a:rPr lang="en-US" altLang="zh-CN" sz="2400" dirty="0"/>
              <a:t>4. </a:t>
            </a:r>
            <a:r>
              <a:rPr lang="en-US" altLang="zh-CN" sz="2400" b="1" dirty="0" err="1" smtClean="0"/>
              <a:t>datasetSentences.txt</a:t>
            </a:r>
            <a:r>
              <a:rPr lang="en-US" altLang="zh-CN" sz="2400" dirty="0" smtClean="0"/>
              <a:t> contains </a:t>
            </a:r>
            <a:r>
              <a:rPr lang="en-US" altLang="zh-CN" sz="2400" dirty="0"/>
              <a:t>the sentence index, followed by the </a:t>
            </a:r>
            <a:r>
              <a:rPr lang="en-US" altLang="zh-CN" sz="2400" dirty="0" smtClean="0"/>
              <a:t>sentence </a:t>
            </a:r>
            <a:r>
              <a:rPr lang="en-US" altLang="zh-CN" sz="2400" dirty="0"/>
              <a:t>string separated by a tab. These are the sentences of the train/dev/test sets.</a:t>
            </a:r>
          </a:p>
          <a:p>
            <a:pPr marL="114300">
              <a:spcBef>
                <a:spcPct val="0"/>
              </a:spcBef>
            </a:pPr>
            <a:endParaRPr lang="zh-CN" altLang="en-US" sz="2400" dirty="0"/>
          </a:p>
          <a:p>
            <a:pPr marL="114300" algn="just">
              <a:spcBef>
                <a:spcPct val="0"/>
              </a:spcBef>
            </a:pPr>
            <a:r>
              <a:rPr lang="en-US" altLang="zh-CN" sz="2400" dirty="0"/>
              <a:t>5. </a:t>
            </a:r>
            <a:r>
              <a:rPr lang="en-US" altLang="zh-CN" sz="2400" b="1" dirty="0"/>
              <a:t>datasetSplit.txt</a:t>
            </a:r>
            <a:r>
              <a:rPr lang="en-US" altLang="zh-CN" sz="2400" dirty="0"/>
              <a:t> contains the sentence index (corresponding to the index in datasetSentences.txt file) followed by the set label separated by a comma: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/>
              <a:t>	1 = train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/>
              <a:t>	2 = test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/>
              <a:t>	3 = dev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is-IS" altLang="zh-CN" sz="2400" i="1" dirty="0" smtClean="0"/>
              <a:t>8,544 </a:t>
            </a:r>
            <a:r>
              <a:rPr lang="is-IS" altLang="zh-CN" sz="2400" i="1" dirty="0"/>
              <a:t>, 2,210 and 1,101</a:t>
            </a:r>
            <a:r>
              <a:rPr lang="en-US" altLang="zh-CN" sz="2400" dirty="0"/>
              <a:t> instances for training 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development </a:t>
            </a:r>
            <a:r>
              <a:rPr lang="en-US" altLang="zh-CN" sz="2400" dirty="0"/>
              <a:t>and </a:t>
            </a:r>
            <a:r>
              <a:rPr lang="en-US" altLang="zh-CN" sz="2400" dirty="0" smtClean="0"/>
              <a:t>testing </a:t>
            </a:r>
            <a:r>
              <a:rPr lang="en-US" altLang="zh-CN" sz="2400" dirty="0"/>
              <a:t>respectively.</a:t>
            </a:r>
          </a:p>
          <a:p>
            <a:pPr marL="114300">
              <a:spcBef>
                <a:spcPct val="0"/>
              </a:spcBef>
            </a:pPr>
            <a:endParaRPr lang="zh-CN" altLang="en-US" sz="2400" dirty="0"/>
          </a:p>
          <a:p>
            <a:pPr marL="114300" algn="just">
              <a:spcBef>
                <a:spcPct val="0"/>
              </a:spcBef>
            </a:pPr>
            <a:r>
              <a:rPr lang="en-US" altLang="zh-CN" sz="2400" dirty="0"/>
              <a:t>Please note that the datasetSentences.txt file has more sentences/lines than the original_rt_snippet.txt.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06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1D693D6-D8F4-48B6-88D6-D20264BCD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95" y="6751"/>
            <a:ext cx="8564286" cy="483302"/>
          </a:xfrm>
        </p:spPr>
        <p:txBody>
          <a:bodyPr/>
          <a:lstStyle/>
          <a:p>
            <a:r>
              <a:rPr lang="en-US" altLang="zh-CN" dirty="0"/>
              <a:t>Provided </a:t>
            </a:r>
            <a:r>
              <a:rPr lang="en-US" altLang="zh-CN" dirty="0" smtClean="0"/>
              <a:t>Files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(for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word2vec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 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609DB85-FCB6-4C15-8E16-C49399CD976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/>
              <a:t>data_utils.py</a:t>
            </a:r>
          </a:p>
          <a:p>
            <a:pPr lvl="1"/>
            <a:r>
              <a:rPr lang="en-US" altLang="zh-CN" dirty="0"/>
              <a:t>This file is used to read data from our dataset.</a:t>
            </a:r>
          </a:p>
          <a:p>
            <a:r>
              <a:rPr lang="en-US" altLang="zh-CN" b="1" dirty="0"/>
              <a:t>gradcheck.py</a:t>
            </a:r>
          </a:p>
          <a:p>
            <a:pPr lvl="1"/>
            <a:r>
              <a:rPr lang="en-US" altLang="zh-CN" dirty="0"/>
              <a:t>This file is used to check whether your grad is right or not.</a:t>
            </a:r>
          </a:p>
          <a:p>
            <a:r>
              <a:rPr lang="en-US" altLang="zh-CN" b="1" dirty="0"/>
              <a:t>sgd.py</a:t>
            </a:r>
          </a:p>
          <a:p>
            <a:pPr lvl="1"/>
            <a:r>
              <a:rPr lang="en-US" altLang="zh-CN" dirty="0"/>
              <a:t>This file is used to run stochastic gradient descent.</a:t>
            </a:r>
          </a:p>
          <a:p>
            <a:r>
              <a:rPr lang="en-US" altLang="zh-CN" b="1" dirty="0"/>
              <a:t>run.py</a:t>
            </a:r>
          </a:p>
          <a:p>
            <a:pPr lvl="1"/>
            <a:r>
              <a:rPr lang="en-US" altLang="zh-CN" dirty="0"/>
              <a:t>Train your own word vectors and visualize it.</a:t>
            </a:r>
          </a:p>
          <a:p>
            <a:pPr lvl="1" algn="just"/>
            <a:r>
              <a:rPr lang="en-US" altLang="zh-CN" dirty="0"/>
              <a:t>This file can be edited if you want to change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hyperparameter</a:t>
            </a:r>
            <a:r>
              <a:rPr lang="en-US" altLang="zh-CN" dirty="0" smtClean="0"/>
              <a:t> </a:t>
            </a:r>
            <a:r>
              <a:rPr lang="en-US" altLang="zh-CN" dirty="0"/>
              <a:t>for better performance</a:t>
            </a:r>
          </a:p>
        </p:txBody>
      </p:sp>
    </p:spTree>
    <p:extLst>
      <p:ext uri="{BB962C8B-B14F-4D97-AF65-F5344CB8AC3E}">
        <p14:creationId xmlns:p14="http://schemas.microsoft.com/office/powerpoint/2010/main" val="10933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1D693D6-D8F4-48B6-88D6-D20264BCD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94" y="6751"/>
            <a:ext cx="8927631" cy="483302"/>
          </a:xfrm>
        </p:spPr>
        <p:txBody>
          <a:bodyPr/>
          <a:lstStyle/>
          <a:p>
            <a:r>
              <a:rPr lang="en-US" altLang="zh-CN" sz="2800" dirty="0" smtClean="0"/>
              <a:t> </a:t>
            </a:r>
            <a:r>
              <a:rPr lang="en-US" altLang="zh-CN" sz="2400" dirty="0" smtClean="0"/>
              <a:t>Files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updated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word2vec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based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method):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y</a:t>
            </a:r>
            <a:r>
              <a:rPr lang="en-US" altLang="zh-CN" sz="2400" dirty="0" smtClean="0"/>
              <a:t>our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work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609DB85-FCB6-4C15-8E16-C49399CD976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1527" y="1070854"/>
            <a:ext cx="8220363" cy="4552950"/>
          </a:xfrm>
        </p:spPr>
        <p:txBody>
          <a:bodyPr/>
          <a:lstStyle/>
          <a:p>
            <a:r>
              <a:rPr lang="en-US" altLang="zh-CN" b="1" dirty="0"/>
              <a:t>word2vec.py</a:t>
            </a:r>
          </a:p>
          <a:p>
            <a:pPr lvl="1"/>
            <a:r>
              <a:rPr lang="en-US" altLang="zh-CN" dirty="0"/>
              <a:t>This file is used to build your word2vec model , including calculation of your cost and gradient.</a:t>
            </a:r>
          </a:p>
          <a:p>
            <a:r>
              <a:rPr lang="en-US" altLang="zh-CN" b="1" dirty="0"/>
              <a:t>softmaxreg.py</a:t>
            </a:r>
          </a:p>
          <a:p>
            <a:pPr lvl="1"/>
            <a:r>
              <a:rPr lang="en-US" altLang="zh-CN" dirty="0"/>
              <a:t>This file is used to train a </a:t>
            </a:r>
            <a:r>
              <a:rPr lang="en-US" altLang="zh-CN" dirty="0" err="1"/>
              <a:t>softmax</a:t>
            </a:r>
            <a:r>
              <a:rPr lang="en-US" altLang="zh-CN" dirty="0"/>
              <a:t> regression model, and the </a:t>
            </a:r>
            <a:r>
              <a:rPr lang="en-US" altLang="zh-CN" dirty="0" err="1"/>
              <a:t>softmax</a:t>
            </a:r>
            <a:r>
              <a:rPr lang="en-US" altLang="zh-CN" dirty="0"/>
              <a:t> regression part is given. Your work is to implement the feature  extraction part.</a:t>
            </a:r>
          </a:p>
          <a:p>
            <a:r>
              <a:rPr lang="en-US" altLang="zh-CN" b="1" dirty="0"/>
              <a:t>s</a:t>
            </a:r>
            <a:r>
              <a:rPr lang="en-US" altLang="zh-CN" b="1" dirty="0" smtClean="0"/>
              <a:t>entiment_word2vec.py</a:t>
            </a:r>
            <a:endParaRPr lang="en-US" altLang="zh-CN" b="1" dirty="0"/>
          </a:p>
          <a:p>
            <a:pPr lvl="1" algn="just"/>
            <a:r>
              <a:rPr lang="en-US" altLang="zh-CN" dirty="0"/>
              <a:t>This file is used to complete the sentiment analysis mission. Your work is to find the best hyper parameter and regularization parameter. (This file can run without any implement)</a:t>
            </a:r>
          </a:p>
        </p:txBody>
      </p:sp>
    </p:spTree>
    <p:extLst>
      <p:ext uri="{BB962C8B-B14F-4D97-AF65-F5344CB8AC3E}">
        <p14:creationId xmlns:p14="http://schemas.microsoft.com/office/powerpoint/2010/main" val="198796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1D693D6-D8F4-48B6-88D6-D20264BCD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349663" cy="483302"/>
          </a:xfrm>
        </p:spPr>
        <p:txBody>
          <a:bodyPr/>
          <a:lstStyle/>
          <a:p>
            <a:r>
              <a:rPr lang="en-US" altLang="zh-CN" sz="2400" dirty="0" smtClean="0"/>
              <a:t>Files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added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feature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engineering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based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method):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your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work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609DB85-FCB6-4C15-8E16-C49399CD976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 err="1" smtClean="0"/>
              <a:t>Sentiment_bagofwords.py</a:t>
            </a:r>
            <a:endParaRPr lang="en-US" altLang="zh-CN" b="1" dirty="0"/>
          </a:p>
          <a:p>
            <a:pPr lvl="1" algn="just"/>
            <a:r>
              <a:rPr lang="en-US" altLang="zh-CN" dirty="0"/>
              <a:t>This file is used to complete the sentiment 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engineering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method.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naïve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bayes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classifier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bag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r>
              <a:rPr lang="en-US" altLang="zh-CN" dirty="0"/>
              <a:t>.</a:t>
            </a:r>
            <a:r>
              <a:rPr lang="zh-CN" altLang="en-US" dirty="0" smtClean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195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大数据讲义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大数据讲义" id="{A00AD678-A446-4D72-9250-DCFCD8AFF462}" vid="{12FDEC42-4A8A-4146-BEDC-2F1367D674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大数据讲义</Template>
  <TotalTime>3173</TotalTime>
  <Words>832</Words>
  <Application>Microsoft Macintosh PowerPoint</Application>
  <PresentationFormat>全屏显示(4:3)</PresentationFormat>
  <Paragraphs>107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Calibri</vt:lpstr>
      <vt:lpstr>Calibri Light</vt:lpstr>
      <vt:lpstr>DengXian</vt:lpstr>
      <vt:lpstr>ＭＳ Ｐゴシック</vt:lpstr>
      <vt:lpstr>SimSun</vt:lpstr>
      <vt:lpstr>Times New Roman</vt:lpstr>
      <vt:lpstr>Wingdings</vt:lpstr>
      <vt:lpstr>等线</vt:lpstr>
      <vt:lpstr>宋体</vt:lpstr>
      <vt:lpstr>Arial</vt:lpstr>
      <vt:lpstr>大数据讲义</vt:lpstr>
      <vt:lpstr>PowerPoint 演示文稿</vt:lpstr>
      <vt:lpstr>Description</vt:lpstr>
      <vt:lpstr>Description</vt:lpstr>
      <vt:lpstr>Description</vt:lpstr>
      <vt:lpstr>Provided Files (Dataset)</vt:lpstr>
      <vt:lpstr>Provided Files (Dataset)</vt:lpstr>
      <vt:lpstr>Provided Files (for word2vec based method )</vt:lpstr>
      <vt:lpstr> Files to be updated (for word2vec based method): your work</vt:lpstr>
      <vt:lpstr>Files to be added (for feature engineering based method): your work</vt:lpstr>
      <vt:lpstr>Submission</vt:lpstr>
      <vt:lpstr>Evaluation</vt:lpstr>
      <vt:lpstr>Due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Challenge</dc:title>
  <dc:creator>陈婷</dc:creator>
  <cp:lastModifiedBy>Microsoft Office 用户</cp:lastModifiedBy>
  <cp:revision>186</cp:revision>
  <dcterms:created xsi:type="dcterms:W3CDTF">2017-09-25T05:45:36Z</dcterms:created>
  <dcterms:modified xsi:type="dcterms:W3CDTF">2019-10-31T03:13:17Z</dcterms:modified>
</cp:coreProperties>
</file>