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022"/>
  </p:normalViewPr>
  <p:slideViewPr>
    <p:cSldViewPr snapToGrid="0">
      <p:cViewPr varScale="1">
        <p:scale>
          <a:sx n="119" d="100"/>
          <a:sy n="119" d="100"/>
        </p:scale>
        <p:origin x="20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3CD7E-C08F-7747-9388-43A57B1FE441}" type="datetimeFigureOut">
              <a:rPr kumimoji="1" lang="zh-CN" altLang="en-US" smtClean="0"/>
              <a:t>2019/11/26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26761-2DE0-3249-86F1-2DA045F84B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338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A5324-CE45-4064-B14A-6FD0BEFB5007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7091F-4942-4F95-83FA-727B98AE4D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2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22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跑一下</a:t>
            </a:r>
            <a:r>
              <a:rPr kumimoji="1" lang="en-US" altLang="zh-CN" dirty="0" smtClean="0"/>
              <a:t>CRF++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835D0-8F7F-D848-919E-ABF6C3BA94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9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7091F-4942-4F95-83FA-727B98AE4D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5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23"/>
          <p:cNvSpPr/>
          <p:nvPr/>
        </p:nvSpPr>
        <p:spPr>
          <a:xfrm>
            <a:off x="1" y="2593979"/>
            <a:ext cx="2825750" cy="1179513"/>
          </a:xfrm>
          <a:prstGeom prst="round1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6" name="Round Diagonal Corner Rectangle 22"/>
          <p:cNvSpPr/>
          <p:nvPr/>
        </p:nvSpPr>
        <p:spPr>
          <a:xfrm>
            <a:off x="2825751" y="2593979"/>
            <a:ext cx="6318250" cy="1179513"/>
          </a:xfrm>
          <a:prstGeom prst="round2DiagRect">
            <a:avLst/>
          </a:prstGeom>
          <a:solidFill>
            <a:srgbClr val="009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2250" dirty="0">
              <a:solidFill>
                <a:schemeClr val="bg1"/>
              </a:solidFill>
            </a:endParaRPr>
          </a:p>
        </p:txBody>
      </p:sp>
      <p:pic>
        <p:nvPicPr>
          <p:cNvPr id="7" name="Picture 4" descr="C:\Users\Administrator\Desktop\元素\复旦ppt921-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487367"/>
            <a:ext cx="7426326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4"/>
          <p:cNvSpPr txBox="1"/>
          <p:nvPr/>
        </p:nvSpPr>
        <p:spPr>
          <a:xfrm>
            <a:off x="100013" y="3003550"/>
            <a:ext cx="1762125" cy="3232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13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13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4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7655" y="258810"/>
            <a:ext cx="7235791" cy="4233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926082" y="2825328"/>
            <a:ext cx="6116319" cy="65447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2250" b="0" i="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idx="10"/>
          </p:nvPr>
        </p:nvSpPr>
        <p:spPr>
          <a:xfrm>
            <a:off x="1784674" y="2994035"/>
            <a:ext cx="1007892" cy="4148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75">
                <a:solidFill>
                  <a:schemeClr val="bg1">
                    <a:lumMod val="85000"/>
                  </a:schemeClr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3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/>
        </p:nvSpPr>
        <p:spPr>
          <a:xfrm>
            <a:off x="7281863" y="50801"/>
            <a:ext cx="1849437" cy="3405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525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107954"/>
            <a:ext cx="3111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414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/>
        </p:nvSpPr>
        <p:spPr>
          <a:xfrm>
            <a:off x="7281863" y="50801"/>
            <a:ext cx="1849437" cy="3405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525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107954"/>
            <a:ext cx="3111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503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/>
        </p:nvSpPr>
        <p:spPr>
          <a:xfrm>
            <a:off x="7281863" y="50801"/>
            <a:ext cx="1849437" cy="3405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525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107954"/>
            <a:ext cx="3111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111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/>
        </p:nvSpPr>
        <p:spPr>
          <a:xfrm>
            <a:off x="7281863" y="50801"/>
            <a:ext cx="1849437" cy="3405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525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107954"/>
            <a:ext cx="3111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6689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4" y="6751"/>
            <a:ext cx="6727580" cy="4833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0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6172202" y="4746625"/>
            <a:ext cx="2970213" cy="10048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013"/>
          </a:p>
        </p:txBody>
      </p:sp>
      <p:pic>
        <p:nvPicPr>
          <p:cNvPr id="6" name="Picture 2" descr="C:\Users\Administrator\Desktop\元素\复旦ppt921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18172" b="12833"/>
          <a:stretch>
            <a:fillRect/>
          </a:stretch>
        </p:blipFill>
        <p:spPr bwMode="auto">
          <a:xfrm>
            <a:off x="6172201" y="4864100"/>
            <a:ext cx="29860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Administrator\Desktop\元素\复旦ppt921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" t="18387" b="13615"/>
          <a:stretch>
            <a:fillRect/>
          </a:stretch>
        </p:blipFill>
        <p:spPr bwMode="auto">
          <a:xfrm>
            <a:off x="720725" y="2381250"/>
            <a:ext cx="78295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:\Users\Administrator\Desktop\元素\复旦ppt921-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63" y="487367"/>
            <a:ext cx="7426326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/>
          <p:nvPr/>
        </p:nvSpPr>
        <p:spPr>
          <a:xfrm>
            <a:off x="6281738" y="5024438"/>
            <a:ext cx="1762125" cy="3232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13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13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4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4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721072" y="2506384"/>
            <a:ext cx="7829005" cy="74021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3000" b="0" i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0"/>
          </p:nvPr>
        </p:nvSpPr>
        <p:spPr>
          <a:xfrm>
            <a:off x="8057968" y="5015784"/>
            <a:ext cx="1007892" cy="4148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75">
                <a:solidFill>
                  <a:schemeClr val="bg1">
                    <a:lumMod val="85000"/>
                  </a:schemeClr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7655" y="258810"/>
            <a:ext cx="7235791" cy="4233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3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1808167"/>
            <a:ext cx="1633538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-7938" y="0"/>
            <a:ext cx="1633538" cy="6858000"/>
          </a:xfrm>
          <a:prstGeom prst="rect">
            <a:avLst/>
          </a:prstGeom>
          <a:solidFill>
            <a:srgbClr val="0092DC">
              <a:alpha val="80000"/>
            </a:srgb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>
              <a:solidFill>
                <a:srgbClr val="FFFFFF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grpSp>
        <p:nvGrpSpPr>
          <p:cNvPr id="4" name="组合 2"/>
          <p:cNvGrpSpPr>
            <a:grpSpLocks/>
          </p:cNvGrpSpPr>
          <p:nvPr/>
        </p:nvGrpSpPr>
        <p:grpSpPr bwMode="auto">
          <a:xfrm>
            <a:off x="1204913" y="2087567"/>
            <a:ext cx="828675" cy="828675"/>
            <a:chOff x="0" y="0"/>
            <a:chExt cx="828000" cy="828000"/>
          </a:xfrm>
        </p:grpSpPr>
        <p:sp>
          <p:nvSpPr>
            <p:cNvPr id="5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6" name="文本框 12"/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2</a:t>
              </a:r>
              <a:endParaRPr lang="zh-CN" altLang="en-US" sz="21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7" name="组合 2"/>
          <p:cNvGrpSpPr>
            <a:grpSpLocks/>
          </p:cNvGrpSpPr>
          <p:nvPr/>
        </p:nvGrpSpPr>
        <p:grpSpPr bwMode="auto">
          <a:xfrm>
            <a:off x="1206500" y="3198817"/>
            <a:ext cx="828675" cy="828675"/>
            <a:chOff x="0" y="0"/>
            <a:chExt cx="828000" cy="828000"/>
          </a:xfrm>
        </p:grpSpPr>
        <p:sp>
          <p:nvSpPr>
            <p:cNvPr id="8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77725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>
                <a:defRPr sz="2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latin typeface="DengXian" charset="-122"/>
                  <a:ea typeface="DengXian" charset="-122"/>
                  <a:cs typeface="DengXian" charset="-122"/>
                </a:rPr>
                <a:t>3</a:t>
              </a:r>
              <a:endParaRPr lang="zh-CN" altLang="en-US" sz="2100" dirty="0"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0" name="组合 2"/>
          <p:cNvGrpSpPr>
            <a:grpSpLocks/>
          </p:cNvGrpSpPr>
          <p:nvPr/>
        </p:nvGrpSpPr>
        <p:grpSpPr bwMode="auto">
          <a:xfrm>
            <a:off x="1208090" y="4311654"/>
            <a:ext cx="828675" cy="828675"/>
            <a:chOff x="0" y="0"/>
            <a:chExt cx="828000" cy="828000"/>
          </a:xfrm>
        </p:grpSpPr>
        <p:sp>
          <p:nvSpPr>
            <p:cNvPr id="11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2" name="文本框 12"/>
            <p:cNvSpPr txBox="1">
              <a:spLocks noChangeArrowheads="1"/>
            </p:cNvSpPr>
            <p:nvPr/>
          </p:nvSpPr>
          <p:spPr bwMode="auto">
            <a:xfrm>
              <a:off x="77724" y="157035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4</a:t>
              </a:r>
              <a:endParaRPr lang="zh-CN" altLang="en-US" sz="21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3" name="组合 2"/>
          <p:cNvGrpSpPr>
            <a:grpSpLocks/>
          </p:cNvGrpSpPr>
          <p:nvPr/>
        </p:nvGrpSpPr>
        <p:grpSpPr bwMode="auto">
          <a:xfrm>
            <a:off x="1201739" y="979492"/>
            <a:ext cx="828675" cy="828675"/>
            <a:chOff x="0" y="0"/>
            <a:chExt cx="828000" cy="828000"/>
          </a:xfrm>
        </p:grpSpPr>
        <p:sp>
          <p:nvSpPr>
            <p:cNvPr id="14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5" name="文本框 12"/>
            <p:cNvSpPr txBox="1">
              <a:spLocks noChangeArrowheads="1"/>
            </p:cNvSpPr>
            <p:nvPr/>
          </p:nvSpPr>
          <p:spPr bwMode="auto">
            <a:xfrm>
              <a:off x="77724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1</a:t>
              </a:r>
              <a:endParaRPr lang="zh-CN" altLang="en-US" sz="21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1206500" y="5459417"/>
            <a:ext cx="828675" cy="828675"/>
            <a:chOff x="0" y="0"/>
            <a:chExt cx="828000" cy="828000"/>
          </a:xfrm>
        </p:grpSpPr>
        <p:sp>
          <p:nvSpPr>
            <p:cNvPr id="17" name="椭圆 8"/>
            <p:cNvSpPr>
              <a:spLocks noChangeAspect="1"/>
            </p:cNvSpPr>
            <p:nvPr/>
          </p:nvSpPr>
          <p:spPr bwMode="auto">
            <a:xfrm>
              <a:off x="0" y="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  <p:sp>
          <p:nvSpPr>
            <p:cNvPr id="18" name="文本框 12"/>
            <p:cNvSpPr txBox="1">
              <a:spLocks noChangeArrowheads="1"/>
            </p:cNvSpPr>
            <p:nvPr/>
          </p:nvSpPr>
          <p:spPr bwMode="auto">
            <a:xfrm>
              <a:off x="77725" y="157034"/>
              <a:ext cx="672552" cy="415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100" dirty="0">
                  <a:solidFill>
                    <a:srgbClr val="0070C0"/>
                  </a:solidFill>
                  <a:latin typeface="DengXian" charset="-122"/>
                  <a:ea typeface="DengXian" charset="-122"/>
                  <a:cs typeface="DengXian" charset="-122"/>
                </a:rPr>
                <a:t>5</a:t>
              </a:r>
              <a:endParaRPr lang="zh-CN" altLang="en-US" sz="2100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endParaRPr>
            </a:p>
          </p:txBody>
        </p:sp>
      </p:grpSp>
      <p:sp>
        <p:nvSpPr>
          <p:cNvPr id="19" name="Title 2"/>
          <p:cNvSpPr txBox="1">
            <a:spLocks/>
          </p:cNvSpPr>
          <p:nvPr/>
        </p:nvSpPr>
        <p:spPr>
          <a:xfrm>
            <a:off x="1581152" y="84138"/>
            <a:ext cx="619125" cy="76041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sz="3000" dirty="0">
                <a:solidFill>
                  <a:srgbClr val="0070C0"/>
                </a:solidFill>
              </a:rPr>
              <a:t>纲</a:t>
            </a: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985838" y="88900"/>
            <a:ext cx="620712" cy="762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sz="3000" dirty="0"/>
              <a:t>大</a:t>
            </a:r>
          </a:p>
        </p:txBody>
      </p:sp>
      <p:sp>
        <p:nvSpPr>
          <p:cNvPr id="21" name="Oval 2"/>
          <p:cNvSpPr>
            <a:spLocks noChangeAspect="1"/>
          </p:cNvSpPr>
          <p:nvPr/>
        </p:nvSpPr>
        <p:spPr>
          <a:xfrm>
            <a:off x="1466852" y="736604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2" name="Oval 33"/>
          <p:cNvSpPr>
            <a:spLocks noChangeAspect="1"/>
          </p:cNvSpPr>
          <p:nvPr/>
        </p:nvSpPr>
        <p:spPr>
          <a:xfrm>
            <a:off x="1127127" y="736604"/>
            <a:ext cx="92075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3" name="Oval 34"/>
          <p:cNvSpPr>
            <a:spLocks noChangeAspect="1"/>
          </p:cNvSpPr>
          <p:nvPr/>
        </p:nvSpPr>
        <p:spPr>
          <a:xfrm>
            <a:off x="1690690" y="739779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4" name="Oval 35"/>
          <p:cNvSpPr>
            <a:spLocks noChangeAspect="1"/>
          </p:cNvSpPr>
          <p:nvPr/>
        </p:nvSpPr>
        <p:spPr>
          <a:xfrm>
            <a:off x="2027240" y="736604"/>
            <a:ext cx="92075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5" name="Oval 37"/>
          <p:cNvSpPr>
            <a:spLocks noChangeAspect="1"/>
          </p:cNvSpPr>
          <p:nvPr/>
        </p:nvSpPr>
        <p:spPr>
          <a:xfrm>
            <a:off x="1854202" y="739779"/>
            <a:ext cx="90488" cy="920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6" name="Oval 38"/>
          <p:cNvSpPr>
            <a:spLocks noChangeAspect="1"/>
          </p:cNvSpPr>
          <p:nvPr/>
        </p:nvSpPr>
        <p:spPr>
          <a:xfrm>
            <a:off x="1293815" y="739779"/>
            <a:ext cx="90487" cy="92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pic>
        <p:nvPicPr>
          <p:cNvPr id="27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90" y="201613"/>
            <a:ext cx="73183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占位符 32">
            <a:extLst>
              <a:ext uri="{FF2B5EF4-FFF2-40B4-BE49-F238E27FC236}">
                <a16:creationId xmlns:a16="http://schemas.microsoft.com/office/drawing/2014/main" xmlns="" id="{F9B953EC-271F-40AF-B5F7-49458905B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5790" y="1121437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4" name="文本占位符 32">
            <a:extLst>
              <a:ext uri="{FF2B5EF4-FFF2-40B4-BE49-F238E27FC236}">
                <a16:creationId xmlns:a16="http://schemas.microsoft.com/office/drawing/2014/main" xmlns="" id="{E7D9D9AD-55DE-44E5-B9B2-C074D0874F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5790" y="2255342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5" name="文本占位符 32">
            <a:extLst>
              <a:ext uri="{FF2B5EF4-FFF2-40B4-BE49-F238E27FC236}">
                <a16:creationId xmlns:a16="http://schemas.microsoft.com/office/drawing/2014/main" xmlns="" id="{9F1AD52F-2863-4351-A7B2-C7EAB73E8C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5790" y="4432665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7" name="文本占位符 32">
            <a:extLst>
              <a:ext uri="{FF2B5EF4-FFF2-40B4-BE49-F238E27FC236}">
                <a16:creationId xmlns:a16="http://schemas.microsoft.com/office/drawing/2014/main" xmlns="" id="{47198667-4A8F-417B-B688-05EE5B4D2F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65790" y="5566569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9" name="文本占位符 32">
            <a:extLst>
              <a:ext uri="{FF2B5EF4-FFF2-40B4-BE49-F238E27FC236}">
                <a16:creationId xmlns:a16="http://schemas.microsoft.com/office/drawing/2014/main" xmlns="" id="{6D311707-83BC-4838-9931-34B12B47EF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65789" y="3305969"/>
            <a:ext cx="3463925" cy="614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72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元素\复旦ppt921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12134"/>
          <a:stretch>
            <a:fillRect/>
          </a:stretch>
        </p:blipFill>
        <p:spPr bwMode="auto">
          <a:xfrm>
            <a:off x="0" y="2697163"/>
            <a:ext cx="9144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57648" y="2822905"/>
            <a:ext cx="7829005" cy="74021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defRPr sz="3000" b="0" i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/>
        </p:nvSpPr>
        <p:spPr>
          <a:xfrm>
            <a:off x="7281863" y="50801"/>
            <a:ext cx="1849437" cy="3405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525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107954"/>
            <a:ext cx="3111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828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9"/>
          <p:cNvSpPr>
            <a:spLocks noChangeArrowheads="1"/>
          </p:cNvSpPr>
          <p:nvPr/>
        </p:nvSpPr>
        <p:spPr bwMode="auto">
          <a:xfrm>
            <a:off x="-4761" y="3732213"/>
            <a:ext cx="9148763" cy="361950"/>
          </a:xfrm>
          <a:prstGeom prst="rect">
            <a:avLst/>
          </a:prstGeom>
          <a:solidFill>
            <a:srgbClr val="0092DC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Thanks</a:t>
            </a:r>
            <a:r>
              <a:rPr lang="zh-CN" altLang="en-US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for</a:t>
            </a:r>
            <a:r>
              <a:rPr lang="zh-CN" altLang="en-US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your</a:t>
            </a:r>
            <a:r>
              <a:rPr lang="zh-CN" altLang="en-US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135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attention!	</a:t>
            </a:r>
            <a:endParaRPr lang="zh-CN" altLang="en-US" sz="1350" dirty="0">
              <a:solidFill>
                <a:srgbClr val="FFFFFF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-4761" y="2705104"/>
            <a:ext cx="9148763" cy="950913"/>
          </a:xfrm>
          <a:prstGeom prst="rect">
            <a:avLst/>
          </a:prstGeom>
          <a:solidFill>
            <a:srgbClr val="0092DC"/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>
                <a:solidFill>
                  <a:srgbClr val="FFFFFF"/>
                </a:solidFill>
                <a:latin typeface="DengXian" charset="-122"/>
                <a:ea typeface="DengXian" charset="-122"/>
                <a:cs typeface="DengXian" charset="-122"/>
              </a:rPr>
              <a:t>感谢各位聆听！</a:t>
            </a:r>
          </a:p>
        </p:txBody>
      </p:sp>
      <p:sp>
        <p:nvSpPr>
          <p:cNvPr id="4" name="Oval 10"/>
          <p:cNvSpPr/>
          <p:nvPr/>
        </p:nvSpPr>
        <p:spPr>
          <a:xfrm>
            <a:off x="220663" y="2708275"/>
            <a:ext cx="1371600" cy="1371600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013"/>
          </a:p>
        </p:txBody>
      </p:sp>
      <p:grpSp>
        <p:nvGrpSpPr>
          <p:cNvPr id="5" name="组合 3"/>
          <p:cNvGrpSpPr>
            <a:grpSpLocks noChangeAspect="1"/>
          </p:cNvGrpSpPr>
          <p:nvPr/>
        </p:nvGrpSpPr>
        <p:grpSpPr bwMode="auto">
          <a:xfrm>
            <a:off x="288925" y="2768600"/>
            <a:ext cx="1233488" cy="1238250"/>
            <a:chOff x="7084178" y="3411664"/>
            <a:chExt cx="1404000" cy="1404001"/>
          </a:xfrm>
        </p:grpSpPr>
        <p:sp>
          <p:nvSpPr>
            <p:cNvPr id="6" name="椭圆 2"/>
            <p:cNvSpPr/>
            <p:nvPr/>
          </p:nvSpPr>
          <p:spPr>
            <a:xfrm>
              <a:off x="7084178" y="3411664"/>
              <a:ext cx="1404000" cy="1404001"/>
            </a:xfrm>
            <a:prstGeom prst="ellipse">
              <a:avLst/>
            </a:prstGeom>
            <a:solidFill>
              <a:srgbClr val="0092DC"/>
            </a:solidFill>
            <a:ln>
              <a:solidFill>
                <a:srgbClr val="0092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  <p:sp>
          <p:nvSpPr>
            <p:cNvPr id="7" name="椭圆 14"/>
            <p:cNvSpPr/>
            <p:nvPr/>
          </p:nvSpPr>
          <p:spPr>
            <a:xfrm>
              <a:off x="7214278" y="3528665"/>
              <a:ext cx="1160061" cy="1150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13"/>
            </a:p>
          </p:txBody>
        </p:sp>
      </p:grpSp>
      <p:pic>
        <p:nvPicPr>
          <p:cNvPr id="8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5" y="2884492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47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67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/>
        </p:nvSpPr>
        <p:spPr>
          <a:xfrm>
            <a:off x="7281863" y="50801"/>
            <a:ext cx="1849437" cy="3405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525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107954"/>
            <a:ext cx="3111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855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Administrator\Desktop\元素\复旦ppt921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11163"/>
            <a:ext cx="915193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/>
        </p:nvSpPr>
        <p:spPr>
          <a:xfrm>
            <a:off x="7281863" y="50801"/>
            <a:ext cx="1849437" cy="34054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088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复旦大学大数据学院</a:t>
            </a:r>
            <a:endParaRPr kumimoji="1" lang="en-US" altLang="zh-CN" sz="1088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School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of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Data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Science,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Fudan</a:t>
            </a:r>
            <a:r>
              <a:rPr kumimoji="1" lang="zh-CN" altLang="en-US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525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University</a:t>
            </a:r>
            <a:endParaRPr kumimoji="1" lang="zh-CN" altLang="en-US" sz="525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0" y="107954"/>
            <a:ext cx="3111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7895" y="6751"/>
            <a:ext cx="6727580" cy="48330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latin typeface="DengXian" charset="-122"/>
                <a:ea typeface="DengXian" charset="-122"/>
                <a:cs typeface="DengXian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2D57BB4-3883-4AAB-8CEB-FB2A2D1E9E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818" y="1127125"/>
            <a:ext cx="8220363" cy="4552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593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/>
        </p:nvSpPr>
        <p:spPr bwMode="auto">
          <a:xfrm>
            <a:off x="2273302" y="1125538"/>
            <a:ext cx="4792663" cy="4783137"/>
          </a:xfrm>
          <a:prstGeom prst="rect">
            <a:avLst/>
          </a:prstGeom>
          <a:blipFill dpi="0" rotWithShape="1">
            <a:blip r:embed="rId16">
              <a:alphaModFix amt="20000"/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/>
            <a:endParaRPr lang="en-US" altLang="x-none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SimSun" panose="02010600030101010101" pitchFamily="2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SimSun" panose="0201060003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83056" y="1865331"/>
            <a:ext cx="66560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b="1" dirty="0" smtClean="0">
                <a:latin typeface="Times New Roman" charset="0"/>
                <a:ea typeface="Times New Roman" charset="0"/>
                <a:cs typeface="Times New Roman" charset="0"/>
              </a:rPr>
              <a:t>Homework</a:t>
            </a:r>
            <a:r>
              <a:rPr kumimoji="1" lang="zh-CN" altLang="en-US" sz="4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400" b="1" dirty="0" smtClean="0">
                <a:latin typeface="Times New Roman" charset="0"/>
                <a:ea typeface="Times New Roman" charset="0"/>
                <a:cs typeface="Times New Roman" charset="0"/>
              </a:rPr>
              <a:t>3:</a:t>
            </a:r>
            <a:endParaRPr kumimoji="1" lang="en-US" altLang="zh-CN" sz="44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4400" b="1" dirty="0" smtClean="0">
                <a:latin typeface="Times New Roman" charset="0"/>
                <a:ea typeface="Times New Roman" charset="0"/>
                <a:cs typeface="Times New Roman" charset="0"/>
              </a:rPr>
              <a:t>Chinese</a:t>
            </a:r>
            <a:r>
              <a:rPr kumimoji="1" lang="zh-CN" altLang="en-US" sz="4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400" b="1" dirty="0" smtClean="0">
                <a:latin typeface="Times New Roman" charset="0"/>
                <a:ea typeface="Times New Roman" charset="0"/>
                <a:cs typeface="Times New Roman" charset="0"/>
              </a:rPr>
              <a:t>Event</a:t>
            </a:r>
            <a:r>
              <a:rPr kumimoji="1" lang="zh-CN" altLang="en-US" sz="4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400" b="1" dirty="0" smtClean="0">
                <a:latin typeface="Times New Roman" charset="0"/>
                <a:ea typeface="Times New Roman" charset="0"/>
                <a:cs typeface="Times New Roman" charset="0"/>
              </a:rPr>
              <a:t> Extraction</a:t>
            </a:r>
            <a:endParaRPr lang="zh-CN" alt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Subtitle 1"/>
          <p:cNvSpPr txBox="1">
            <a:spLocks/>
          </p:cNvSpPr>
          <p:nvPr/>
        </p:nvSpPr>
        <p:spPr bwMode="auto">
          <a:xfrm>
            <a:off x="0" y="128588"/>
            <a:ext cx="3643313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kumimoji="1" lang="en-US" altLang="zh-CN" sz="1800" b="1" dirty="0" smtClean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Natural</a:t>
            </a:r>
            <a:r>
              <a:rPr kumimoji="1" lang="zh-CN" altLang="en-US" sz="1800" b="1" dirty="0" smtClean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8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Language</a:t>
            </a:r>
            <a:r>
              <a:rPr kumimoji="1" lang="zh-CN" altLang="en-US" sz="18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kumimoji="1" lang="en-US" altLang="zh-CN" sz="1800" b="1" dirty="0">
                <a:solidFill>
                  <a:srgbClr val="0070C0"/>
                </a:solidFill>
                <a:latin typeface="DengXian" charset="-122"/>
                <a:ea typeface="DengXian" charset="-122"/>
                <a:cs typeface="DengXian" charset="-122"/>
              </a:rPr>
              <a:t>Processing</a:t>
            </a:r>
            <a:endParaRPr kumimoji="1" lang="zh-CN" altLang="en-US" sz="1800" b="1" dirty="0">
              <a:solidFill>
                <a:srgbClr val="0070C0"/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84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9B44254-83FE-48EA-B1F5-95F9915C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3ABD1BE-C56D-4B0A-89A2-E002651B62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7183" y="817715"/>
            <a:ext cx="8220363" cy="5561580"/>
          </a:xfrm>
        </p:spPr>
        <p:txBody>
          <a:bodyPr/>
          <a:lstStyle/>
          <a:p>
            <a:r>
              <a:rPr lang="en-US" altLang="zh-CN" dirty="0"/>
              <a:t>In this </a:t>
            </a:r>
            <a:r>
              <a:rPr lang="en-US" altLang="zh-CN" dirty="0" smtClean="0"/>
              <a:t>homework, </a:t>
            </a:r>
            <a:r>
              <a:rPr lang="en-US" altLang="zh-CN" dirty="0"/>
              <a:t>you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extraction.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 </a:t>
            </a:r>
            <a:r>
              <a:rPr lang="en-US" altLang="zh-CN" dirty="0"/>
              <a:t>defined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parts:</a:t>
            </a:r>
            <a:endParaRPr lang="en-US" altLang="zh-CN" dirty="0"/>
          </a:p>
          <a:p>
            <a:pPr lvl="1"/>
            <a:r>
              <a:rPr lang="en-US" altLang="zh-CN" i="1" dirty="0">
                <a:solidFill>
                  <a:srgbClr val="FF0000"/>
                </a:solidFill>
              </a:rPr>
              <a:t>Trigger</a:t>
            </a:r>
            <a:r>
              <a:rPr lang="en-US" altLang="zh-CN" dirty="0"/>
              <a:t>: the main word that most clearly expresses the occurrence of an event. </a:t>
            </a:r>
          </a:p>
          <a:p>
            <a:pPr lvl="1"/>
            <a:r>
              <a:rPr lang="en-US" altLang="zh-CN" i="1" dirty="0">
                <a:solidFill>
                  <a:srgbClr val="FF0000"/>
                </a:solidFill>
              </a:rPr>
              <a:t>Argument</a:t>
            </a:r>
            <a:r>
              <a:rPr lang="en-US" altLang="zh-CN" dirty="0"/>
              <a:t>: an entity, temporal expression or value that plays a certain role in the event. </a:t>
            </a:r>
            <a:endParaRPr lang="zh-CN" altLang="en-US" dirty="0"/>
          </a:p>
          <a:p>
            <a:pPr lvl="1"/>
            <a:endParaRPr lang="zh-CN" altLang="en-US" dirty="0"/>
          </a:p>
          <a:p>
            <a:r>
              <a:rPr lang="en-US" altLang="zh-CN" dirty="0"/>
              <a:t>For example: </a:t>
            </a:r>
            <a:endParaRPr lang="zh-CN" altLang="en-US" dirty="0"/>
          </a:p>
          <a:p>
            <a:pPr marL="342900" lvl="1" indent="0" algn="ctr">
              <a:buNone/>
            </a:pPr>
            <a:r>
              <a:rPr lang="en-US" altLang="zh-CN" dirty="0"/>
              <a:t>“</a:t>
            </a:r>
            <a:r>
              <a:rPr lang="zh-CN" altLang="en-US" dirty="0"/>
              <a:t>因特尔在中国成立了研究中心</a:t>
            </a:r>
            <a:r>
              <a:rPr lang="en-US" altLang="zh-CN" dirty="0"/>
              <a:t>”</a:t>
            </a:r>
            <a:endParaRPr lang="zh-CN" altLang="en-US" dirty="0"/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成立</a:t>
            </a:r>
            <a:r>
              <a:rPr lang="en-US" altLang="zh-CN" dirty="0"/>
              <a:t>” is the </a:t>
            </a:r>
            <a:r>
              <a:rPr lang="en-US" altLang="zh-CN" dirty="0">
                <a:solidFill>
                  <a:srgbClr val="FF0000"/>
                </a:solidFill>
              </a:rPr>
              <a:t>trigger</a:t>
            </a:r>
            <a:r>
              <a:rPr lang="en-US" altLang="zh-CN" dirty="0"/>
              <a:t> of type </a:t>
            </a:r>
            <a:r>
              <a:rPr lang="en-US" altLang="zh-CN" b="1" dirty="0"/>
              <a:t>Business</a:t>
            </a:r>
            <a:endParaRPr lang="zh-CN" altLang="en-US" b="1" dirty="0"/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英特尔</a:t>
            </a:r>
            <a:r>
              <a:rPr lang="en-US" altLang="zh-CN" dirty="0"/>
              <a:t>”, “</a:t>
            </a:r>
            <a:r>
              <a:rPr lang="zh-CN" altLang="en-US" dirty="0"/>
              <a:t>中国</a:t>
            </a:r>
            <a:r>
              <a:rPr lang="en-US" altLang="zh-CN" dirty="0"/>
              <a:t>” and “</a:t>
            </a:r>
            <a:r>
              <a:rPr lang="zh-CN" altLang="en-US" dirty="0"/>
              <a:t>研究中心</a:t>
            </a:r>
            <a:r>
              <a:rPr lang="en-US" altLang="zh-CN" dirty="0"/>
              <a:t>” are the </a:t>
            </a:r>
            <a:r>
              <a:rPr lang="en-US" altLang="zh-CN" dirty="0">
                <a:solidFill>
                  <a:srgbClr val="FF0000"/>
                </a:solidFill>
              </a:rPr>
              <a:t>arguments </a:t>
            </a:r>
            <a:r>
              <a:rPr lang="en-US" altLang="zh-CN" dirty="0"/>
              <a:t>of type </a:t>
            </a:r>
            <a:r>
              <a:rPr lang="en-US" altLang="zh-CN" b="1" dirty="0"/>
              <a:t>Agent, Place and Org</a:t>
            </a:r>
          </a:p>
        </p:txBody>
      </p:sp>
    </p:spTree>
    <p:extLst>
      <p:ext uri="{BB962C8B-B14F-4D97-AF65-F5344CB8AC3E}">
        <p14:creationId xmlns:p14="http://schemas.microsoft.com/office/powerpoint/2010/main" val="48993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9B44254-83FE-48EA-B1F5-95F9915C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3ABD1BE-C56D-4B0A-89A2-E002651B62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411" y="621205"/>
            <a:ext cx="8502732" cy="5696137"/>
          </a:xfrm>
        </p:spPr>
        <p:txBody>
          <a:bodyPr/>
          <a:lstStyle/>
          <a:p>
            <a:r>
              <a:rPr lang="en-US" altLang="zh-CN" dirty="0"/>
              <a:t>This task is separated as two subtasks:</a:t>
            </a:r>
          </a:p>
          <a:p>
            <a:pPr lvl="1"/>
            <a:r>
              <a:rPr lang="en-US" altLang="zh-CN" dirty="0"/>
              <a:t>Trigger labeling: </a:t>
            </a:r>
            <a:r>
              <a:rPr lang="en-US" altLang="zh-CN" b="1" dirty="0"/>
              <a:t>identify</a:t>
            </a:r>
            <a:r>
              <a:rPr lang="en-US" altLang="zh-CN" dirty="0"/>
              <a:t> the trigger word in the sentence, and </a:t>
            </a:r>
            <a:r>
              <a:rPr lang="en-US" altLang="zh-CN" b="1" dirty="0"/>
              <a:t>classify</a:t>
            </a:r>
            <a:r>
              <a:rPr lang="en-US" altLang="zh-CN" dirty="0"/>
              <a:t> it to the following 8 types: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Argument labeling: </a:t>
            </a:r>
            <a:r>
              <a:rPr lang="en-US" altLang="zh-CN" b="1" dirty="0"/>
              <a:t>identify</a:t>
            </a:r>
            <a:r>
              <a:rPr lang="en-US" altLang="zh-CN" dirty="0"/>
              <a:t> all the arguments in the sentence, and </a:t>
            </a:r>
            <a:r>
              <a:rPr lang="en-US" altLang="zh-CN" b="1" dirty="0"/>
              <a:t>classify</a:t>
            </a:r>
            <a:r>
              <a:rPr lang="en-US" altLang="zh-CN" dirty="0"/>
              <a:t> them to 35 types (some are listed below, all types could be found in the training file):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HMM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CRF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task.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Note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that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the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performance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of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HMM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can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be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very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poor.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39" y="2152991"/>
            <a:ext cx="4686300" cy="63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46"/>
          <a:stretch/>
        </p:blipFill>
        <p:spPr>
          <a:xfrm>
            <a:off x="2365812" y="4297195"/>
            <a:ext cx="4364873" cy="70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0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3D1771-D942-45EF-8DDC-054164E5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 Definition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24C5A727-35D7-4B2C-B7B8-28E849734CB6}"/>
              </a:ext>
            </a:extLst>
          </p:cNvPr>
          <p:cNvSpPr txBox="1"/>
          <p:nvPr/>
        </p:nvSpPr>
        <p:spPr>
          <a:xfrm>
            <a:off x="506649" y="631046"/>
            <a:ext cx="83605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Input</a:t>
            </a:r>
          </a:p>
          <a:p>
            <a:pPr lvl="1"/>
            <a:r>
              <a:rPr lang="en-US" altLang="zh-CN" sz="2400" dirty="0"/>
              <a:t>A sequence of segmented Chinese </a:t>
            </a:r>
            <a:r>
              <a:rPr lang="en-US" altLang="zh-CN" sz="2400" dirty="0" smtClean="0"/>
              <a:t>words. 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r>
              <a:rPr lang="en-US" altLang="zh-CN" sz="3200" dirty="0"/>
              <a:t>Output</a:t>
            </a:r>
          </a:p>
          <a:p>
            <a:pPr lvl="1"/>
            <a:r>
              <a:rPr lang="en-US" altLang="zh-CN" sz="2400" dirty="0"/>
              <a:t>Label each word with ‘</a:t>
            </a:r>
            <a:r>
              <a:rPr lang="en-US" altLang="zh-CN" sz="2400" dirty="0" err="1"/>
              <a:t>T_type</a:t>
            </a:r>
            <a:r>
              <a:rPr lang="en-US" altLang="zh-CN" sz="2400" dirty="0"/>
              <a:t>’ (trigger), ‘</a:t>
            </a:r>
            <a:r>
              <a:rPr lang="en-US" altLang="zh-CN" sz="2400" dirty="0" err="1"/>
              <a:t>A_type</a:t>
            </a:r>
            <a:r>
              <a:rPr lang="en-US" altLang="zh-CN" sz="2400" dirty="0"/>
              <a:t>’ (argument) or ‘O’ (neither trigger nor argument). Save your labeling result after the real label separated with tab.</a:t>
            </a:r>
          </a:p>
          <a:p>
            <a:pPr lvl="1"/>
            <a:endParaRPr lang="en-US" altLang="zh-CN" sz="3200" dirty="0"/>
          </a:p>
          <a:p>
            <a:pPr lvl="2"/>
            <a:endParaRPr lang="en-US" altLang="zh-CN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971268" y="6023302"/>
            <a:ext cx="12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fg1:input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04968" y="6019310"/>
            <a:ext cx="29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fg2: training instance 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56409" y="6019310"/>
            <a:ext cx="180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fg3: testing result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636" y="3922094"/>
            <a:ext cx="1939695" cy="20906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16" y="3913645"/>
            <a:ext cx="1089314" cy="21075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134" y="4027600"/>
            <a:ext cx="3015976" cy="18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8C7A5BF-F288-4667-AD2E-D5607537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5" y="21741"/>
            <a:ext cx="6727580" cy="483302"/>
          </a:xfrm>
        </p:spPr>
        <p:txBody>
          <a:bodyPr/>
          <a:lstStyle/>
          <a:p>
            <a:r>
              <a:rPr lang="en-US" altLang="zh-CN" dirty="0"/>
              <a:t>Provided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EBCAA31-89F1-4C8D-A6C2-D5EA2AA050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4494" y="743666"/>
            <a:ext cx="8613531" cy="5590227"/>
          </a:xfrm>
        </p:spPr>
        <p:txBody>
          <a:bodyPr/>
          <a:lstStyle/>
          <a:p>
            <a:r>
              <a:rPr lang="en-US" altLang="zh-CN" sz="2400" dirty="0" err="1"/>
              <a:t>trigger_train.txt</a:t>
            </a:r>
            <a:r>
              <a:rPr lang="en-US" altLang="zh-CN" sz="2400" dirty="0"/>
              <a:t> &amp; </a:t>
            </a:r>
            <a:r>
              <a:rPr lang="en-US" altLang="zh-CN" sz="2400" dirty="0" err="1"/>
              <a:t>trigger_test.txt</a:t>
            </a:r>
            <a:r>
              <a:rPr lang="en-US" altLang="zh-CN" sz="2400" dirty="0"/>
              <a:t> :</a:t>
            </a:r>
          </a:p>
          <a:p>
            <a:pPr lvl="1"/>
            <a:r>
              <a:rPr lang="en-US" altLang="zh-CN" sz="2000" dirty="0"/>
              <a:t>These two files contain </a:t>
            </a:r>
            <a:r>
              <a:rPr lang="is-IS" altLang="zh-CN" sz="2000" i="1" dirty="0"/>
              <a:t>1,918 and 669</a:t>
            </a:r>
            <a:r>
              <a:rPr lang="en-US" altLang="zh-CN" sz="2000" dirty="0"/>
              <a:t> instances for training and testing, respectively.</a:t>
            </a:r>
          </a:p>
          <a:p>
            <a:pPr lvl="1"/>
            <a:r>
              <a:rPr lang="en-US" altLang="zh-CN" sz="2000" dirty="0"/>
              <a:t>Each line contains one word and its label separated by tabs.</a:t>
            </a:r>
          </a:p>
          <a:p>
            <a:pPr lvl="1"/>
            <a:r>
              <a:rPr lang="en-US" altLang="zh-CN" sz="2000" dirty="0"/>
              <a:t>Instances are separated by blank line.</a:t>
            </a:r>
          </a:p>
          <a:p>
            <a:pPr marL="342900" lvl="1" indent="0">
              <a:buNone/>
            </a:pPr>
            <a:endParaRPr lang="en-US" altLang="zh-CN" sz="2000" dirty="0"/>
          </a:p>
          <a:p>
            <a:r>
              <a:rPr lang="en-US" altLang="zh-CN" sz="2400" dirty="0" err="1"/>
              <a:t>argument_train.txt</a:t>
            </a:r>
            <a:r>
              <a:rPr lang="en-US" altLang="zh-CN" sz="2400" dirty="0"/>
              <a:t> &amp; </a:t>
            </a:r>
            <a:r>
              <a:rPr lang="en-US" altLang="zh-CN" sz="2400" dirty="0" err="1"/>
              <a:t>argument_test.txt</a:t>
            </a:r>
            <a:r>
              <a:rPr lang="en-US" altLang="zh-CN" sz="2400" dirty="0"/>
              <a:t> :</a:t>
            </a:r>
          </a:p>
          <a:p>
            <a:pPr marL="514350" lvl="2">
              <a:spcBef>
                <a:spcPts val="750"/>
              </a:spcBef>
            </a:pPr>
            <a:r>
              <a:rPr lang="en-US" altLang="zh-CN" sz="2000" dirty="0"/>
              <a:t>These two files contain 2,131 </a:t>
            </a:r>
            <a:r>
              <a:rPr lang="is-IS" altLang="zh-CN" sz="2000" i="1" dirty="0"/>
              <a:t>and </a:t>
            </a:r>
            <a:r>
              <a:rPr lang="en-US" altLang="zh-CN" sz="2000" i="1" dirty="0"/>
              <a:t>997</a:t>
            </a:r>
            <a:r>
              <a:rPr lang="en-US" altLang="zh-CN" sz="2000" dirty="0"/>
              <a:t> instances for training and testing, respectively.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000" b="1" dirty="0"/>
              <a:t>Your job is to predict the sequence label for instances in test files, and write your predictions in result files. The labels in test files are only for evaluation.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eval.py</a:t>
            </a:r>
            <a:endParaRPr lang="en-US" altLang="zh-CN" sz="2400" dirty="0"/>
          </a:p>
          <a:p>
            <a:pPr lvl="1"/>
            <a:r>
              <a:rPr lang="en-US" altLang="zh-CN" sz="2000" dirty="0"/>
              <a:t>This file can help you evaluate your </a:t>
            </a:r>
            <a:r>
              <a:rPr lang="en-US" altLang="zh-CN" sz="2000" dirty="0" smtClean="0"/>
              <a:t>model’s accuracy, precision,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recall and F1-score.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9919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9AC8BB-B92F-4EC6-83BC-D8578FFA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0ED81DE-1E42-4F20-81A0-288CA0F719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pPr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Generate a zip file and name it as “</a:t>
            </a:r>
            <a:r>
              <a:rPr lang="en-US" altLang="zh-CN" dirty="0">
                <a:solidFill>
                  <a:srgbClr val="FF0000"/>
                </a:solidFill>
              </a:rPr>
              <a:t>sid_homework-3.zip</a:t>
            </a:r>
            <a:r>
              <a:rPr lang="en-US" altLang="zh-CN" dirty="0"/>
              <a:t>”.</a:t>
            </a:r>
          </a:p>
          <a:p>
            <a:pPr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It should include a python file named “</a:t>
            </a:r>
            <a:r>
              <a:rPr lang="en-US" altLang="zh-CN" dirty="0" err="1">
                <a:solidFill>
                  <a:srgbClr val="FF0000"/>
                </a:solidFill>
              </a:rPr>
              <a:t>extraction.py</a:t>
            </a:r>
            <a:r>
              <a:rPr lang="en-US" altLang="zh-CN" dirty="0"/>
              <a:t>”, two output files named “</a:t>
            </a:r>
            <a:r>
              <a:rPr lang="en-US" altLang="zh-CN" dirty="0" err="1">
                <a:solidFill>
                  <a:srgbClr val="FF0000"/>
                </a:solidFill>
              </a:rPr>
              <a:t>trigger_result.txt</a:t>
            </a:r>
            <a:r>
              <a:rPr lang="en-US" altLang="zh-CN" dirty="0"/>
              <a:t>” and “</a:t>
            </a:r>
            <a:r>
              <a:rPr lang="en-US" altLang="zh-CN" dirty="0" err="1">
                <a:solidFill>
                  <a:srgbClr val="FF0000"/>
                </a:solidFill>
              </a:rPr>
              <a:t>argument_result.txt</a:t>
            </a:r>
            <a:r>
              <a:rPr lang="en-US" altLang="zh-CN" dirty="0"/>
              <a:t>”, and a written report named “</a:t>
            </a:r>
            <a:r>
              <a:rPr lang="en-US" altLang="zh-CN" dirty="0" err="1">
                <a:solidFill>
                  <a:srgbClr val="FF0000"/>
                </a:solidFill>
              </a:rPr>
              <a:t>chinese</a:t>
            </a:r>
            <a:r>
              <a:rPr lang="en-US" altLang="zh-CN" dirty="0">
                <a:solidFill>
                  <a:srgbClr val="FF0000"/>
                </a:solidFill>
              </a:rPr>
              <a:t> event </a:t>
            </a:r>
            <a:r>
              <a:rPr lang="en-US" altLang="zh-CN" dirty="0" err="1">
                <a:solidFill>
                  <a:srgbClr val="FF0000"/>
                </a:solidFill>
              </a:rPr>
              <a:t>extraction.pdf</a:t>
            </a:r>
            <a:r>
              <a:rPr lang="en-US" altLang="zh-CN" dirty="0"/>
              <a:t>”. </a:t>
            </a:r>
          </a:p>
          <a:p>
            <a:pPr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ts val="2700"/>
              </a:lnSpc>
              <a:buSzPct val="100000"/>
            </a:pPr>
            <a:r>
              <a:rPr lang="en-US" altLang="zh-CN" dirty="0"/>
              <a:t>Program: codes should be </a:t>
            </a:r>
            <a:r>
              <a:rPr lang="en-US" altLang="zh-CN" dirty="0">
                <a:solidFill>
                  <a:srgbClr val="FF0000"/>
                </a:solidFill>
              </a:rPr>
              <a:t>written in python</a:t>
            </a:r>
            <a:r>
              <a:rPr lang="en-US" altLang="zh-CN" dirty="0"/>
              <a:t>. </a:t>
            </a:r>
          </a:p>
          <a:p>
            <a:pPr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/>
              <a:t>Report: the report needs to be </a:t>
            </a:r>
            <a:r>
              <a:rPr lang="en-US" altLang="zh-CN" dirty="0">
                <a:solidFill>
                  <a:srgbClr val="FF0000"/>
                </a:solidFill>
              </a:rPr>
              <a:t>written in English with no more than </a:t>
            </a:r>
            <a:r>
              <a:rPr lang="en-US" altLang="zh-CN" dirty="0" smtClean="0">
                <a:solidFill>
                  <a:srgbClr val="FF0000"/>
                </a:solidFill>
              </a:rPr>
              <a:t>3 </a:t>
            </a:r>
            <a:r>
              <a:rPr lang="en-US" altLang="zh-CN" dirty="0">
                <a:solidFill>
                  <a:srgbClr val="FF0000"/>
                </a:solidFill>
              </a:rPr>
              <a:t>pages.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4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65AFF34-EE5B-4750-8CBD-B9E12C6F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0BA7CDD-B582-44B2-8061-48CD728ED2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We will mark your homework based on the </a:t>
            </a:r>
            <a:r>
              <a:rPr lang="en-US" altLang="zh-CN" dirty="0" smtClean="0"/>
              <a:t>four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criteria: 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HMM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implementation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(30%)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Other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Program (20</a:t>
            </a:r>
            <a:r>
              <a:rPr lang="en-US" altLang="zh-CN" dirty="0">
                <a:solidFill>
                  <a:srgbClr val="FF0000"/>
                </a:solidFill>
              </a:rPr>
              <a:t>%)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Final accuracy (20%)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Report (30%)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676C8F7-1C5A-4D00-951A-9685457A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FA08487-0062-472A-B49D-4121450D08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Submit your homework via E-learning system. </a:t>
            </a:r>
          </a:p>
          <a:p>
            <a:r>
              <a:rPr lang="en-US" altLang="zh-CN" dirty="0"/>
              <a:t>Deadline: Mid-night at </a:t>
            </a:r>
            <a:r>
              <a:rPr lang="en-US" altLang="zh-CN" b="1" dirty="0" smtClean="0">
                <a:solidFill>
                  <a:srgbClr val="C00000"/>
                </a:solidFill>
              </a:rPr>
              <a:t>December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15</a:t>
            </a:r>
            <a:r>
              <a:rPr lang="en-US" altLang="zh-CN" b="1" baseline="30000" dirty="0" smtClean="0">
                <a:solidFill>
                  <a:srgbClr val="C00000"/>
                </a:solidFill>
              </a:rPr>
              <a:t>th</a:t>
            </a:r>
            <a:r>
              <a:rPr lang="zh-CN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2019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dirty="0"/>
          </a:p>
          <a:p>
            <a:r>
              <a:rPr lang="en-US" altLang="zh-CN" dirty="0"/>
              <a:t>If you have any questions about this homework, </a:t>
            </a:r>
            <a:r>
              <a:rPr lang="en-US" altLang="zh-CN" dirty="0" smtClean="0"/>
              <a:t>please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send </a:t>
            </a:r>
            <a:r>
              <a:rPr lang="en-US" altLang="zh-CN" dirty="0"/>
              <a:t>email to </a:t>
            </a:r>
            <a:r>
              <a:rPr lang="en-US" altLang="zh-CN" dirty="0" smtClean="0"/>
              <a:t>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me.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lvl="1" indent="0">
              <a:buNone/>
            </a:pPr>
            <a:r>
              <a:rPr lang="en-US" altLang="zh-CN" sz="2200" dirty="0">
                <a:ea typeface="ＭＳ Ｐゴシック" pitchFamily="34" charset="-128"/>
              </a:rPr>
              <a:t>TA</a:t>
            </a:r>
            <a:r>
              <a:rPr lang="zh-CN" altLang="en-US" sz="2200" dirty="0">
                <a:ea typeface="ＭＳ Ｐゴシック" pitchFamily="34" charset="-128"/>
              </a:rPr>
              <a:t>：</a:t>
            </a:r>
            <a:endParaRPr lang="en-US" altLang="zh-CN" sz="2200" dirty="0">
              <a:ea typeface="ＭＳ Ｐゴシック" pitchFamily="34" charset="-128"/>
            </a:endParaRPr>
          </a:p>
          <a:p>
            <a:pPr marL="0" lvl="1" indent="0">
              <a:buNone/>
            </a:pPr>
            <a:r>
              <a:rPr lang="zh-CN" altLang="en-US" sz="2200" dirty="0">
                <a:latin typeface="+mn-ea"/>
              </a:rPr>
              <a:t>陈  伟：</a:t>
            </a:r>
            <a:r>
              <a:rPr lang="hr-HR" altLang="zh-CN" sz="2000" dirty="0"/>
              <a:t> 18110980003@fudan.edu.cn</a:t>
            </a:r>
            <a:endParaRPr lang="en-US" altLang="zh-CN" sz="2200" dirty="0">
              <a:latin typeface="+mn-ea"/>
            </a:endParaRPr>
          </a:p>
          <a:p>
            <a:pPr marL="0" lvl="1" indent="0">
              <a:buNone/>
            </a:pPr>
            <a:r>
              <a:rPr lang="zh-CN" altLang="en-US" sz="2200" dirty="0">
                <a:latin typeface="+mn-ea"/>
              </a:rPr>
              <a:t>王红瑞：</a:t>
            </a:r>
            <a:r>
              <a:rPr lang="hr-HR" altLang="zh-CN" sz="2000" dirty="0"/>
              <a:t> 18210180087@fudan.edu.cn</a:t>
            </a:r>
            <a:endParaRPr lang="en-US" altLang="zh-CN" sz="2200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5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数据讲义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大数据讲义" id="{A00AD678-A446-4D72-9250-DCFCD8AFF462}" vid="{12FDEC42-4A8A-4146-BEDC-2F1367D674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大数据讲义</Template>
  <TotalTime>2367</TotalTime>
  <Words>514</Words>
  <Application>Microsoft Macintosh PowerPoint</Application>
  <PresentationFormat>全屏显示(4:3)</PresentationFormat>
  <Paragraphs>77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Calibri</vt:lpstr>
      <vt:lpstr>Calibri Light</vt:lpstr>
      <vt:lpstr>DengXian</vt:lpstr>
      <vt:lpstr>ＭＳ Ｐゴシック</vt:lpstr>
      <vt:lpstr>SimSun</vt:lpstr>
      <vt:lpstr>Times New Roman</vt:lpstr>
      <vt:lpstr>等线</vt:lpstr>
      <vt:lpstr>宋体</vt:lpstr>
      <vt:lpstr>Arial</vt:lpstr>
      <vt:lpstr>大数据讲义</vt:lpstr>
      <vt:lpstr>PowerPoint 演示文稿</vt:lpstr>
      <vt:lpstr>Description</vt:lpstr>
      <vt:lpstr>Description</vt:lpstr>
      <vt:lpstr>Formal Definition</vt:lpstr>
      <vt:lpstr>Provided Files</vt:lpstr>
      <vt:lpstr>Submission</vt:lpstr>
      <vt:lpstr>Evaluation</vt:lpstr>
      <vt:lpstr>Due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Challenge</dc:title>
  <dc:creator>陈婷</dc:creator>
  <cp:lastModifiedBy>Microsoft Office 用户</cp:lastModifiedBy>
  <cp:revision>114</cp:revision>
  <dcterms:created xsi:type="dcterms:W3CDTF">2017-09-25T05:45:36Z</dcterms:created>
  <dcterms:modified xsi:type="dcterms:W3CDTF">2019-11-26T10:45:00Z</dcterms:modified>
</cp:coreProperties>
</file>