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79" r:id="rId3"/>
  </p:sldMasterIdLst>
  <p:notesMasterIdLst>
    <p:notesMasterId r:id="rId50"/>
  </p:notesMasterIdLst>
  <p:sldIdLst>
    <p:sldId id="836" r:id="rId4"/>
    <p:sldId id="1048" r:id="rId5"/>
    <p:sldId id="1049" r:id="rId6"/>
    <p:sldId id="1072" r:id="rId7"/>
    <p:sldId id="1075" r:id="rId8"/>
    <p:sldId id="1076" r:id="rId9"/>
    <p:sldId id="1077" r:id="rId10"/>
    <p:sldId id="1090" r:id="rId11"/>
    <p:sldId id="1078" r:id="rId12"/>
    <p:sldId id="1113" r:id="rId13"/>
    <p:sldId id="1111" r:id="rId14"/>
    <p:sldId id="1110" r:id="rId15"/>
    <p:sldId id="1093" r:id="rId16"/>
    <p:sldId id="1108" r:id="rId17"/>
    <p:sldId id="1109" r:id="rId18"/>
    <p:sldId id="1091" r:id="rId19"/>
    <p:sldId id="1096" r:id="rId20"/>
    <p:sldId id="1114" r:id="rId21"/>
    <p:sldId id="1094" r:id="rId22"/>
    <p:sldId id="1095" r:id="rId23"/>
    <p:sldId id="1099" r:id="rId24"/>
    <p:sldId id="1100" r:id="rId25"/>
    <p:sldId id="1101" r:id="rId26"/>
    <p:sldId id="1102" r:id="rId27"/>
    <p:sldId id="1050" r:id="rId28"/>
    <p:sldId id="1074" r:id="rId29"/>
    <p:sldId id="1079" r:id="rId30"/>
    <p:sldId id="1105" r:id="rId31"/>
    <p:sldId id="1103" r:id="rId32"/>
    <p:sldId id="1112" r:id="rId33"/>
    <p:sldId id="1051" r:id="rId34"/>
    <p:sldId id="1073" r:id="rId35"/>
    <p:sldId id="1081" r:id="rId36"/>
    <p:sldId id="1080" r:id="rId37"/>
    <p:sldId id="1082" r:id="rId38"/>
    <p:sldId id="1083" r:id="rId39"/>
    <p:sldId id="1084" r:id="rId40"/>
    <p:sldId id="1052" r:id="rId41"/>
    <p:sldId id="1085" r:id="rId42"/>
    <p:sldId id="1086" r:id="rId43"/>
    <p:sldId id="1089" r:id="rId44"/>
    <p:sldId id="1087" r:id="rId45"/>
    <p:sldId id="1107" r:id="rId46"/>
    <p:sldId id="1088" r:id="rId47"/>
    <p:sldId id="1106" r:id="rId48"/>
    <p:sldId id="1047" r:id="rId49"/>
  </p:sldIdLst>
  <p:sldSz cx="9144000" cy="5143500" type="screen16x9"/>
  <p:notesSz cx="6858000" cy="9144000"/>
  <p:custDataLst>
    <p:tags r:id="rId51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7DF"/>
    <a:srgbClr val="0075BF"/>
    <a:srgbClr val="034EA2"/>
    <a:srgbClr val="0087CD"/>
    <a:srgbClr val="C68F06"/>
    <a:srgbClr val="DB2C03"/>
    <a:srgbClr val="EBAC07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65169" autoAdjust="0"/>
  </p:normalViewPr>
  <p:slideViewPr>
    <p:cSldViewPr>
      <p:cViewPr varScale="1">
        <p:scale>
          <a:sx n="68" d="100"/>
          <a:sy n="68" d="100"/>
        </p:scale>
        <p:origin x="636" y="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031C0-C480-4197-8448-9BAEB67654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A8CCF9-6058-40AB-ADC7-8BDEB5FF580E}">
      <dgm:prSet/>
      <dgm:spPr/>
      <dgm:t>
        <a:bodyPr/>
        <a:lstStyle/>
        <a:p>
          <a:r>
            <a:rPr lang="zh-CN" dirty="0"/>
            <a:t>原事件中无地点，命名实体识别提取出不必要的地点；</a:t>
          </a:r>
        </a:p>
      </dgm:t>
    </dgm:pt>
    <dgm:pt modelId="{8D2E703F-1AAF-49D5-8CA3-6F915D55C744}" type="parTrans" cxnId="{23A83D85-9B6D-48BF-B96D-246C928465DC}">
      <dgm:prSet/>
      <dgm:spPr/>
      <dgm:t>
        <a:bodyPr/>
        <a:lstStyle/>
        <a:p>
          <a:endParaRPr lang="zh-CN" altLang="en-US"/>
        </a:p>
      </dgm:t>
    </dgm:pt>
    <dgm:pt modelId="{46AAE77A-6E4D-496B-8336-618797B5CF0A}" type="sibTrans" cxnId="{23A83D85-9B6D-48BF-B96D-246C928465DC}">
      <dgm:prSet/>
      <dgm:spPr/>
      <dgm:t>
        <a:bodyPr/>
        <a:lstStyle/>
        <a:p>
          <a:endParaRPr lang="zh-CN" altLang="en-US"/>
        </a:p>
      </dgm:t>
    </dgm:pt>
    <dgm:pt modelId="{694C45B7-8ABB-4E8B-B18D-5EC2FC81A3BB}">
      <dgm:prSet/>
      <dgm:spPr/>
      <dgm:t>
        <a:bodyPr/>
        <a:lstStyle/>
        <a:p>
          <a:r>
            <a:rPr lang="zh-CN" dirty="0"/>
            <a:t>原事件确实有地点，然 而命名实体识别未能正确地提取出来。</a:t>
          </a:r>
        </a:p>
      </dgm:t>
    </dgm:pt>
    <dgm:pt modelId="{0A1D5DB6-3C5E-4DD4-84CC-0B7D7415E5C6}" type="parTrans" cxnId="{613BD7FD-295B-4C4F-BFB9-37AD0586FBC8}">
      <dgm:prSet/>
      <dgm:spPr/>
      <dgm:t>
        <a:bodyPr/>
        <a:lstStyle/>
        <a:p>
          <a:endParaRPr lang="zh-CN" altLang="en-US"/>
        </a:p>
      </dgm:t>
    </dgm:pt>
    <dgm:pt modelId="{215D6D19-DDDB-4B6B-A2E1-24F11C4AB326}" type="sibTrans" cxnId="{613BD7FD-295B-4C4F-BFB9-37AD0586FBC8}">
      <dgm:prSet/>
      <dgm:spPr/>
      <dgm:t>
        <a:bodyPr/>
        <a:lstStyle/>
        <a:p>
          <a:endParaRPr lang="zh-CN" altLang="en-US"/>
        </a:p>
      </dgm:t>
    </dgm:pt>
    <dgm:pt modelId="{F199B2B3-D6E9-4E18-A925-8972E4E9D880}">
      <dgm:prSet/>
      <dgm:spPr/>
      <dgm:t>
        <a:bodyPr/>
        <a:lstStyle/>
        <a:p>
          <a:endParaRPr lang="zh-CN" dirty="0"/>
        </a:p>
      </dgm:t>
    </dgm:pt>
    <dgm:pt modelId="{0D245AA9-DF59-44CA-82DC-8E5C2FAFA005}" type="parTrans" cxnId="{EF761211-72D7-4D4F-BAB3-24F485E930B4}">
      <dgm:prSet/>
      <dgm:spPr/>
      <dgm:t>
        <a:bodyPr/>
        <a:lstStyle/>
        <a:p>
          <a:endParaRPr lang="zh-CN" altLang="en-US"/>
        </a:p>
      </dgm:t>
    </dgm:pt>
    <dgm:pt modelId="{7916BD39-7BE8-46F1-864D-267F862C9993}" type="sibTrans" cxnId="{EF761211-72D7-4D4F-BAB3-24F485E930B4}">
      <dgm:prSet/>
      <dgm:spPr/>
      <dgm:t>
        <a:bodyPr/>
        <a:lstStyle/>
        <a:p>
          <a:endParaRPr lang="zh-CN" altLang="en-US"/>
        </a:p>
      </dgm:t>
    </dgm:pt>
    <dgm:pt modelId="{521E2C67-1817-4AE0-9971-7C128DB6B6C3}" type="pres">
      <dgm:prSet presAssocID="{C6C031C0-C480-4197-8448-9BAEB6765400}" presName="linear" presStyleCnt="0">
        <dgm:presLayoutVars>
          <dgm:animLvl val="lvl"/>
          <dgm:resizeHandles val="exact"/>
        </dgm:presLayoutVars>
      </dgm:prSet>
      <dgm:spPr/>
    </dgm:pt>
    <dgm:pt modelId="{652A15C1-1DF3-4917-A485-486BB5C85135}" type="pres">
      <dgm:prSet presAssocID="{8DA8CCF9-6058-40AB-ADC7-8BDEB5FF580E}" presName="parentText" presStyleLbl="node1" presStyleIdx="0" presStyleCnt="2" custLinFactNeighborX="-1245" custLinFactNeighborY="9219">
        <dgm:presLayoutVars>
          <dgm:chMax val="0"/>
          <dgm:bulletEnabled val="1"/>
        </dgm:presLayoutVars>
      </dgm:prSet>
      <dgm:spPr/>
    </dgm:pt>
    <dgm:pt modelId="{18441549-2564-469A-9983-B21F76721029}" type="pres">
      <dgm:prSet presAssocID="{46AAE77A-6E4D-496B-8336-618797B5CF0A}" presName="spacer" presStyleCnt="0"/>
      <dgm:spPr/>
    </dgm:pt>
    <dgm:pt modelId="{F822AE7E-CB56-4AA6-8207-9806BC653B64}" type="pres">
      <dgm:prSet presAssocID="{694C45B7-8ABB-4E8B-B18D-5EC2FC81A3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494612-2D19-47A4-A4CC-EE2B3A70267F}" type="pres">
      <dgm:prSet presAssocID="{694C45B7-8ABB-4E8B-B18D-5EC2FC81A3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F761211-72D7-4D4F-BAB3-24F485E930B4}" srcId="{694C45B7-8ABB-4E8B-B18D-5EC2FC81A3BB}" destId="{F199B2B3-D6E9-4E18-A925-8972E4E9D880}" srcOrd="0" destOrd="0" parTransId="{0D245AA9-DF59-44CA-82DC-8E5C2FAFA005}" sibTransId="{7916BD39-7BE8-46F1-864D-267F862C9993}"/>
    <dgm:cxn modelId="{F4614432-6EA0-48EE-9072-689AC5B603B6}" type="presOf" srcId="{8DA8CCF9-6058-40AB-ADC7-8BDEB5FF580E}" destId="{652A15C1-1DF3-4917-A485-486BB5C85135}" srcOrd="0" destOrd="0" presId="urn:microsoft.com/office/officeart/2005/8/layout/vList2"/>
    <dgm:cxn modelId="{18591D72-3A64-47F8-A3D7-578AA58DA13A}" type="presOf" srcId="{F199B2B3-D6E9-4E18-A925-8972E4E9D880}" destId="{3A494612-2D19-47A4-A4CC-EE2B3A70267F}" srcOrd="0" destOrd="0" presId="urn:microsoft.com/office/officeart/2005/8/layout/vList2"/>
    <dgm:cxn modelId="{6AE2F680-3B1A-4676-828A-F022F3B9117C}" type="presOf" srcId="{C6C031C0-C480-4197-8448-9BAEB6765400}" destId="{521E2C67-1817-4AE0-9971-7C128DB6B6C3}" srcOrd="0" destOrd="0" presId="urn:microsoft.com/office/officeart/2005/8/layout/vList2"/>
    <dgm:cxn modelId="{23A83D85-9B6D-48BF-B96D-246C928465DC}" srcId="{C6C031C0-C480-4197-8448-9BAEB6765400}" destId="{8DA8CCF9-6058-40AB-ADC7-8BDEB5FF580E}" srcOrd="0" destOrd="0" parTransId="{8D2E703F-1AAF-49D5-8CA3-6F915D55C744}" sibTransId="{46AAE77A-6E4D-496B-8336-618797B5CF0A}"/>
    <dgm:cxn modelId="{ECB900F1-1E7E-4333-AF2B-8A5FA86C8811}" type="presOf" srcId="{694C45B7-8ABB-4E8B-B18D-5EC2FC81A3BB}" destId="{F822AE7E-CB56-4AA6-8207-9806BC653B64}" srcOrd="0" destOrd="0" presId="urn:microsoft.com/office/officeart/2005/8/layout/vList2"/>
    <dgm:cxn modelId="{613BD7FD-295B-4C4F-BFB9-37AD0586FBC8}" srcId="{C6C031C0-C480-4197-8448-9BAEB6765400}" destId="{694C45B7-8ABB-4E8B-B18D-5EC2FC81A3BB}" srcOrd="1" destOrd="0" parTransId="{0A1D5DB6-3C5E-4DD4-84CC-0B7D7415E5C6}" sibTransId="{215D6D19-DDDB-4B6B-A2E1-24F11C4AB326}"/>
    <dgm:cxn modelId="{D61C9930-198B-4820-A5D5-03652676ECFA}" type="presParOf" srcId="{521E2C67-1817-4AE0-9971-7C128DB6B6C3}" destId="{652A15C1-1DF3-4917-A485-486BB5C85135}" srcOrd="0" destOrd="0" presId="urn:microsoft.com/office/officeart/2005/8/layout/vList2"/>
    <dgm:cxn modelId="{23C5FFD0-2B92-4C1F-AEEC-2B66ED51E4CE}" type="presParOf" srcId="{521E2C67-1817-4AE0-9971-7C128DB6B6C3}" destId="{18441549-2564-469A-9983-B21F76721029}" srcOrd="1" destOrd="0" presId="urn:microsoft.com/office/officeart/2005/8/layout/vList2"/>
    <dgm:cxn modelId="{E368461A-8803-406C-B9F0-BD5415596104}" type="presParOf" srcId="{521E2C67-1817-4AE0-9971-7C128DB6B6C3}" destId="{F822AE7E-CB56-4AA6-8207-9806BC653B64}" srcOrd="2" destOrd="0" presId="urn:microsoft.com/office/officeart/2005/8/layout/vList2"/>
    <dgm:cxn modelId="{66433670-B874-405E-9E7C-FEF6CE9FDE94}" type="presParOf" srcId="{521E2C67-1817-4AE0-9971-7C128DB6B6C3}" destId="{3A494612-2D19-47A4-A4CC-EE2B3A7026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DE678-A215-48BF-86D4-E28A4ADFEF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6C3307-1DA2-4220-A4C3-4B2E79B970DD}">
      <dgm:prSet/>
      <dgm:spPr/>
      <dgm:t>
        <a:bodyPr/>
        <a:lstStyle/>
        <a:p>
          <a:r>
            <a:rPr lang="zh-CN" dirty="0"/>
            <a:t>粒度不够细</a:t>
          </a:r>
        </a:p>
      </dgm:t>
    </dgm:pt>
    <dgm:pt modelId="{6636B5DF-EB8A-43E1-8B30-E337B3DCE0F6}" type="parTrans" cxnId="{777A120F-9C0A-416D-A1DF-C9AF720207BF}">
      <dgm:prSet/>
      <dgm:spPr/>
      <dgm:t>
        <a:bodyPr/>
        <a:lstStyle/>
        <a:p>
          <a:endParaRPr lang="zh-CN" altLang="en-US"/>
        </a:p>
      </dgm:t>
    </dgm:pt>
    <dgm:pt modelId="{76ACF862-BAA7-4BB6-8AC6-2DB019360B1B}" type="sibTrans" cxnId="{777A120F-9C0A-416D-A1DF-C9AF720207BF}">
      <dgm:prSet/>
      <dgm:spPr/>
      <dgm:t>
        <a:bodyPr/>
        <a:lstStyle/>
        <a:p>
          <a:endParaRPr lang="zh-CN" altLang="en-US"/>
        </a:p>
      </dgm:t>
    </dgm:pt>
    <dgm:pt modelId="{FE53AC24-440A-45A8-BC89-14CAB11B5B49}">
      <dgm:prSet/>
      <dgm:spPr/>
      <dgm:t>
        <a:bodyPr/>
        <a:lstStyle/>
        <a:p>
          <a:endParaRPr lang="zh-CN" dirty="0"/>
        </a:p>
      </dgm:t>
    </dgm:pt>
    <dgm:pt modelId="{AC8FCD95-502B-417D-9C19-985923E13EA5}" type="parTrans" cxnId="{4971373C-199B-42B2-A8AA-7BD13F007309}">
      <dgm:prSet/>
      <dgm:spPr/>
      <dgm:t>
        <a:bodyPr/>
        <a:lstStyle/>
        <a:p>
          <a:endParaRPr lang="zh-CN" altLang="en-US"/>
        </a:p>
      </dgm:t>
    </dgm:pt>
    <dgm:pt modelId="{01E805BD-3948-4CE3-919C-2C93E6F1F04B}" type="sibTrans" cxnId="{4971373C-199B-42B2-A8AA-7BD13F007309}">
      <dgm:prSet/>
      <dgm:spPr/>
      <dgm:t>
        <a:bodyPr/>
        <a:lstStyle/>
        <a:p>
          <a:endParaRPr lang="zh-CN" altLang="en-US"/>
        </a:p>
      </dgm:t>
    </dgm:pt>
    <dgm:pt modelId="{5A1228F6-1A33-477C-BE7F-901B169582E5}" type="pres">
      <dgm:prSet presAssocID="{843DE678-A215-48BF-86D4-E28A4ADFEFA2}" presName="linear" presStyleCnt="0">
        <dgm:presLayoutVars>
          <dgm:animLvl val="lvl"/>
          <dgm:resizeHandles val="exact"/>
        </dgm:presLayoutVars>
      </dgm:prSet>
      <dgm:spPr/>
    </dgm:pt>
    <dgm:pt modelId="{FD503460-568C-4BAE-8777-F7AB1109EEC8}" type="pres">
      <dgm:prSet presAssocID="{436C3307-1DA2-4220-A4C3-4B2E79B970DD}" presName="parentText" presStyleLbl="node1" presStyleIdx="0" presStyleCnt="1" custLinFactY="199172" custLinFactNeighborX="504" custLinFactNeighborY="200000">
        <dgm:presLayoutVars>
          <dgm:chMax val="0"/>
          <dgm:bulletEnabled val="1"/>
        </dgm:presLayoutVars>
      </dgm:prSet>
      <dgm:spPr/>
    </dgm:pt>
    <dgm:pt modelId="{04518BF2-C1E1-4AEC-9736-603B728C2A61}" type="pres">
      <dgm:prSet presAssocID="{436C3307-1DA2-4220-A4C3-4B2E79B970D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F900701-B9D1-4D15-9E34-37719735A8A2}" type="presOf" srcId="{FE53AC24-440A-45A8-BC89-14CAB11B5B49}" destId="{04518BF2-C1E1-4AEC-9736-603B728C2A61}" srcOrd="0" destOrd="0" presId="urn:microsoft.com/office/officeart/2005/8/layout/vList2"/>
    <dgm:cxn modelId="{777A120F-9C0A-416D-A1DF-C9AF720207BF}" srcId="{843DE678-A215-48BF-86D4-E28A4ADFEFA2}" destId="{436C3307-1DA2-4220-A4C3-4B2E79B970DD}" srcOrd="0" destOrd="0" parTransId="{6636B5DF-EB8A-43E1-8B30-E337B3DCE0F6}" sibTransId="{76ACF862-BAA7-4BB6-8AC6-2DB019360B1B}"/>
    <dgm:cxn modelId="{4971373C-199B-42B2-A8AA-7BD13F007309}" srcId="{436C3307-1DA2-4220-A4C3-4B2E79B970DD}" destId="{FE53AC24-440A-45A8-BC89-14CAB11B5B49}" srcOrd="0" destOrd="0" parTransId="{AC8FCD95-502B-417D-9C19-985923E13EA5}" sibTransId="{01E805BD-3948-4CE3-919C-2C93E6F1F04B}"/>
    <dgm:cxn modelId="{16B86CCE-587A-40C5-8C00-E20C58A37B6A}" type="presOf" srcId="{436C3307-1DA2-4220-A4C3-4B2E79B970DD}" destId="{FD503460-568C-4BAE-8777-F7AB1109EEC8}" srcOrd="0" destOrd="0" presId="urn:microsoft.com/office/officeart/2005/8/layout/vList2"/>
    <dgm:cxn modelId="{E86350DD-9050-4A8C-9939-DFFBA5936AA0}" type="presOf" srcId="{843DE678-A215-48BF-86D4-E28A4ADFEFA2}" destId="{5A1228F6-1A33-477C-BE7F-901B169582E5}" srcOrd="0" destOrd="0" presId="urn:microsoft.com/office/officeart/2005/8/layout/vList2"/>
    <dgm:cxn modelId="{79BD5F02-5317-45D0-B1B1-9D8AC649CD9B}" type="presParOf" srcId="{5A1228F6-1A33-477C-BE7F-901B169582E5}" destId="{FD503460-568C-4BAE-8777-F7AB1109EEC8}" srcOrd="0" destOrd="0" presId="urn:microsoft.com/office/officeart/2005/8/layout/vList2"/>
    <dgm:cxn modelId="{371C18F2-FDC5-4FDA-90B3-4A6A1EFEA238}" type="presParOf" srcId="{5A1228F6-1A33-477C-BE7F-901B169582E5}" destId="{04518BF2-C1E1-4AEC-9736-603B728C2A6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A15C1-1DF3-4917-A485-486BB5C85135}">
      <dsp:nvSpPr>
        <dsp:cNvPr id="0" name=""/>
        <dsp:cNvSpPr/>
      </dsp:nvSpPr>
      <dsp:spPr>
        <a:xfrm>
          <a:off x="0" y="122081"/>
          <a:ext cx="1505209" cy="64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原事件中无地点，命名实体识别提取出不必要的地点；</a:t>
          </a:r>
        </a:p>
      </dsp:txBody>
      <dsp:txXfrm>
        <a:off x="31413" y="153494"/>
        <a:ext cx="1442383" cy="580674"/>
      </dsp:txXfrm>
    </dsp:sp>
    <dsp:sp modelId="{F822AE7E-CB56-4AA6-8207-9806BC653B64}">
      <dsp:nvSpPr>
        <dsp:cNvPr id="0" name=""/>
        <dsp:cNvSpPr/>
      </dsp:nvSpPr>
      <dsp:spPr>
        <a:xfrm>
          <a:off x="0" y="794340"/>
          <a:ext cx="1505209" cy="64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原事件确实有地点，然 而命名实体识别未能正确地提取出来。</a:t>
          </a:r>
        </a:p>
      </dsp:txBody>
      <dsp:txXfrm>
        <a:off x="31413" y="825753"/>
        <a:ext cx="1442383" cy="580674"/>
      </dsp:txXfrm>
    </dsp:sp>
    <dsp:sp modelId="{3A494612-2D19-47A4-A4CC-EE2B3A70267F}">
      <dsp:nvSpPr>
        <dsp:cNvPr id="0" name=""/>
        <dsp:cNvSpPr/>
      </dsp:nvSpPr>
      <dsp:spPr>
        <a:xfrm>
          <a:off x="0" y="1437840"/>
          <a:ext cx="1505209" cy="18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90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sz="900" kern="1200" dirty="0"/>
        </a:p>
      </dsp:txBody>
      <dsp:txXfrm>
        <a:off x="0" y="1437840"/>
        <a:ext cx="1505209" cy="182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03460-568C-4BAE-8777-F7AB1109EEC8}">
      <dsp:nvSpPr>
        <dsp:cNvPr id="0" name=""/>
        <dsp:cNvSpPr/>
      </dsp:nvSpPr>
      <dsp:spPr>
        <a:xfrm>
          <a:off x="0" y="438262"/>
          <a:ext cx="1505210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粒度不够细</a:t>
          </a:r>
        </a:p>
      </dsp:txBody>
      <dsp:txXfrm>
        <a:off x="24559" y="462821"/>
        <a:ext cx="1456092" cy="453982"/>
      </dsp:txXfrm>
    </dsp:sp>
    <dsp:sp modelId="{04518BF2-C1E1-4AEC-9736-603B728C2A61}">
      <dsp:nvSpPr>
        <dsp:cNvPr id="0" name=""/>
        <dsp:cNvSpPr/>
      </dsp:nvSpPr>
      <dsp:spPr>
        <a:xfrm>
          <a:off x="0" y="556631"/>
          <a:ext cx="150521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sz="1600" kern="1200" dirty="0"/>
        </a:p>
      </dsp:txBody>
      <dsp:txXfrm>
        <a:off x="0" y="556631"/>
        <a:ext cx="1505210" cy="33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提取示例。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2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为了生成</a:t>
            </a:r>
            <a:r>
              <a:rPr lang="en-US" altLang="zh-CN" dirty="0"/>
              <a:t>Verb</a:t>
            </a:r>
            <a:r>
              <a:rPr lang="zh-CN" altLang="en-US" dirty="0"/>
              <a:t>字典，我们同样阅读了大量论文。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08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Cameo</a:t>
            </a:r>
            <a:r>
              <a:rPr lang="zh-CN" altLang="en-US" dirty="0"/>
              <a:t>作为英文字典作为输入源、</a:t>
            </a:r>
            <a:r>
              <a:rPr lang="en-US" altLang="zh-CN" dirty="0"/>
              <a:t>wordnet</a:t>
            </a:r>
            <a:r>
              <a:rPr lang="zh-CN" altLang="en-US" dirty="0"/>
              <a:t>作为参考字典获取同义词集，经过语义相似度筛选后，筛除匹配度过低的结果。由</a:t>
            </a:r>
            <a:r>
              <a:rPr lang="en-US" altLang="zh-CN" dirty="0"/>
              <a:t>Wordnet</a:t>
            </a:r>
            <a:r>
              <a:rPr lang="zh-CN" altLang="en-US" dirty="0"/>
              <a:t>获取不到结果，通过调用两种翻译翻译</a:t>
            </a:r>
            <a:r>
              <a:rPr lang="en-US" altLang="zh-CN" dirty="0"/>
              <a:t>API</a:t>
            </a:r>
            <a:r>
              <a:rPr lang="zh-CN" altLang="en-US" dirty="0"/>
              <a:t>进行翻译，最终将结果交由人工审核，人工审核的结果即为最终翻译结果。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22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这是翻译和审核的界面以及审核的过程。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5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时间要素提取，根据调研以及实际情况，选用了基于规则的提取方式。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05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这是部分参考文献。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38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时间提取逻辑是层层覆盖的。总共有故事发布时间，媒体报道时间，句子时间和事件时间。首先从来源处得到故事发布时间，有的来源处还会有媒体报道时间。假如未能从来源处得到媒体报道时间，那么就提取文章首句。确定句子时间主要依靠句法树内</a:t>
            </a:r>
            <a:r>
              <a:rPr lang="en-US" altLang="zh-CN" dirty="0"/>
              <a:t>NT</a:t>
            </a:r>
            <a:r>
              <a:rPr lang="zh-CN" altLang="en-US" dirty="0"/>
              <a:t>节点的内容。事件时间，会根据事件所在的文本，以句子时间为基准得到事件时间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75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时间提取样例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3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研读了多篇中文地点要素提取相关文献之后，我们发现，在地点要素提取方向上，我们主要面临以下两方面的困难，一是目前中文事件地点要素提取研究还处于起步阶段，尚未形成一套成熟有效的方案，我们可以借助的前人经验有限。此外，我们还面临一大困难是，地点的界定困难，特别是事件的地点。针对这两块的难点，我们的花了大量的精力去攻克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7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我们前后一共迭代了三个事件地点要素提取的版本，从一开始的单纯命名实体识别，到后来基于前置词地点识别，再到利用依存句法树构建特征，选择分数最大的地名实体，最后定位事件的方法。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2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8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除要素提取外，我们优化了事件主体的提取。之前的事件主题出现了冗余的情况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10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我们增加了子树父节点的事件合并，避免了冗余的情况。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6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之前的研究都建立句子提取的基础上，接下来我们尝试段落事件的合并。包括成分补充（缺少成分由相邻句子补充）和父子事件替换（详细事件替换根事件）两部分。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11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为了为之后机器学习的事件提取方法提供语料，我们用新闻及事件提取结果创建基于</a:t>
            </a:r>
            <a:r>
              <a:rPr lang="en-US" altLang="zh-CN" dirty="0"/>
              <a:t>CEC</a:t>
            </a:r>
            <a:r>
              <a:rPr lang="zh-CN" altLang="en-US" dirty="0"/>
              <a:t>格式的事件</a:t>
            </a:r>
            <a:r>
              <a:rPr lang="en-US" altLang="zh-CN" dirty="0"/>
              <a:t>XML</a:t>
            </a:r>
            <a:r>
              <a:rPr lang="zh-CN" altLang="en-US" dirty="0"/>
              <a:t>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37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这是生成的结果示例。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82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我们工作分为两部分，都采用了敏捷方法，分别为敏捷开发和敏捷科研。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25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无论是科研阶段还是开发阶段，项目都符合过程框架。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68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在上述的每个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中，我们应用了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的方法。每个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中，我们都会挑选要完成的功能，讨论实现的方法，在实现中先编写代码，然后经测试后再提交，然后开会讨论实现中遇到的问题等。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4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用到的团队协作工具主要是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和坚果云。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2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82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最后用甘特图管理项目进度。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53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82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我们项目开启阶段拿到了页面原型，通过分析原型以及与客户多次沟通，我们分析得到了完整的用例与需求。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58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为复杂的功能作出活动图进行分析。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35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76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8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基于项目的实际情况，我们使用</a:t>
            </a:r>
            <a:r>
              <a:rPr lang="en-US" altLang="zh-CN" dirty="0" err="1"/>
              <a:t>vue+flask</a:t>
            </a:r>
            <a:r>
              <a:rPr lang="zh-CN" altLang="en-US" dirty="0"/>
              <a:t>开发系统，划分了五个模块，用</a:t>
            </a:r>
            <a:r>
              <a:rPr lang="en-US" altLang="zh-CN" dirty="0" err="1"/>
              <a:t>pyMysql</a:t>
            </a:r>
            <a:r>
              <a:rPr lang="zh-CN" altLang="en-US" dirty="0"/>
              <a:t>连接</a:t>
            </a:r>
            <a:r>
              <a:rPr lang="en-US" altLang="zh-CN" dirty="0" err="1"/>
              <a:t>mysql</a:t>
            </a:r>
            <a:r>
              <a:rPr lang="zh-CN" altLang="en-US" dirty="0"/>
              <a:t>数据建库。在项目组织上，使用</a:t>
            </a:r>
            <a:r>
              <a:rPr lang="en-US" altLang="zh-CN" dirty="0"/>
              <a:t>MVC</a:t>
            </a:r>
            <a:r>
              <a:rPr lang="zh-CN" altLang="en-US" dirty="0"/>
              <a:t>的方式组织。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918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因为我们拿到了数据库表设计，于是直接作出了设计类，并完成了 数据库设计。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07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实际开发中，由于我们需求明确，数据库设计已经完成，所以我们先进行了接口设计，形成了完整的接口 文档，然后分为前后端小组分别开发，先完成了所有的基本功能，然后再根据客户需求完善了和添加了部分功能。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6948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4BE56-0D4C-487B-A77A-5602763B13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46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件提取分为三个阶段：文本预处理、事件要素提取以及段落事件合并。我们在学长以及之前同学工作的基础上，对文本输入进行改进，优化了事件核心元素的匹配，并增加了事件地点以及发生时间的获取，设计了段落事件合并的逻辑，并用</a:t>
            </a:r>
            <a:r>
              <a:rPr lang="en-US" altLang="zh-CN" dirty="0"/>
              <a:t>xml</a:t>
            </a:r>
            <a:r>
              <a:rPr lang="zh-CN" altLang="en-US" dirty="0"/>
              <a:t>文档标注的形式格式化事件集，为之后机器学习的研究做准备。下面我将介绍我们这学期所作的工作。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95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首先为了测试事件提取的完整性与准确性，爬取了大量时政类文章用于分析。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2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然后对原始语料进行文章、段落、语句的标注，使程序可以接受并分析段落输入。并用</a:t>
            </a:r>
            <a:r>
              <a:rPr lang="en-US" altLang="zh-CN" dirty="0"/>
              <a:t>Stanford </a:t>
            </a:r>
            <a:r>
              <a:rPr lang="en-US" altLang="zh-CN" dirty="0" err="1"/>
              <a:t>coreNLP</a:t>
            </a:r>
            <a:r>
              <a:rPr lang="zh-CN" altLang="en-US" dirty="0"/>
              <a:t>进行句法分析。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81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除文本预处理外，我们在事件要素提取方面也做了大量工作。包括完善</a:t>
            </a:r>
            <a:r>
              <a:rPr lang="en-US" altLang="zh-CN" dirty="0"/>
              <a:t>Actor</a:t>
            </a:r>
            <a:r>
              <a:rPr lang="zh-CN" altLang="en-US" dirty="0"/>
              <a:t>、</a:t>
            </a:r>
            <a:r>
              <a:rPr lang="en-US" altLang="zh-CN" dirty="0"/>
              <a:t>Verb</a:t>
            </a:r>
            <a:r>
              <a:rPr lang="zh-CN" altLang="en-US" dirty="0"/>
              <a:t>字典，添加时间和地点提取逻辑。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5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事件的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Actor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指一句话中的主语，且这个主语应该是一个专有名词。在时政材料中多为国家、宗教。在阅读了大量文献，包括字典规范后，我们通过以下流程来完备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Actor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字典。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9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即找到生成语法树中的</a:t>
            </a:r>
            <a:r>
              <a:rPr lang="en-US" altLang="zh-CN" dirty="0"/>
              <a:t>NP</a:t>
            </a:r>
            <a:r>
              <a:rPr lang="zh-CN" altLang="en-US" dirty="0"/>
              <a:t>即及基本名词短语，通过出现频次进行筛选，并用命名实体识别的方法进行分类，最后按照字典规范建立字典。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8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29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1BD0C8-D35A-439E-96FB-C8D4A643055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F15A6-E82C-4E1E-834E-C415C51F7D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4084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6675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F82D2-7A68-459D-A996-9BDDA2518FA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1EE5D-26FB-46D5-A381-ECFB35BF1D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16593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1BD0C8-D35A-439E-96FB-C8D4A643055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F15A6-E82C-4E1E-834E-C415C51F7D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9405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1953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F82D2-7A68-459D-A996-9BDDA2518FA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1EE5D-26FB-46D5-A381-ECFB35BF1D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640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3" r:id="rId2"/>
    <p:sldLayoutId id="2147483674" r:id="rId3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854A03-91AF-448A-9954-517C0577E5F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C946-6D13-4F8C-9740-992A906A613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2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854A03-91AF-448A-9954-517C0577E5F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C946-6D13-4F8C-9740-992A906A613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66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2157a1f530c14b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15566"/>
            <a:ext cx="4283968" cy="318839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6660232" y="2202270"/>
            <a:ext cx="2512984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28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80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事件提取小组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139952" y="1616337"/>
            <a:ext cx="40324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软件工程课程设计</a:t>
            </a: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91630"/>
            <a:ext cx="5871925" cy="28083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435846"/>
            <a:ext cx="4886181" cy="5824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事件要素提取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——Actor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字典</a:t>
            </a:r>
          </a:p>
        </p:txBody>
      </p:sp>
    </p:spTree>
    <p:extLst>
      <p:ext uri="{BB962C8B-B14F-4D97-AF65-F5344CB8AC3E}">
        <p14:creationId xmlns:p14="http://schemas.microsoft.com/office/powerpoint/2010/main" val="346644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事件要素提取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Verb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字典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3568" y="85355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前期准备工作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查阅相关资料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1181" y="2224911"/>
            <a:ext cx="2808312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Abujabr, R. , Gerner, D. J. , Schrodt, P. A. , &amp; Yilmaz, O. . (2002). Conflict and Mediation Event Observations (CAMEO): A New Event Data Framework for the Analysis of Foreign Policy Interactions.</a:t>
            </a: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itchFamily="2" charset="-122"/>
              <a:cs typeface="+mn-cs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Javier Osorio, Viveca Pavon, Sayeed Salam, Jennifer Holmes, Patrick T. Brandt &amp; Latifur Khan (2019): Translating CAMEO verbs for automated coding of event data, International Interactions, DOI: 10.1080/03050629.2019.1632304</a:t>
            </a: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itchFamily="2" charset="-122"/>
              <a:cs typeface="+mn-cs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···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165844" y="2271266"/>
            <a:ext cx="280831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  <a:sym typeface="+mn-ea"/>
              </a:rPr>
              <a:t>Wordnet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itchFamily="2" charset="-122"/>
              <a:cs typeface="+mn-cs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itchFamily="2" charset="-122"/>
              <a:cs typeface="+mn-cs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  <a:sym typeface="+mn-ea"/>
              </a:rPr>
              <a:t>Hownet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itchFamily="2" charset="-122"/>
              <a:cs typeface="+mn-cs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  <a:sym typeface="+mn-ea"/>
              </a:rPr>
              <a:t>···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303771" y="1432823"/>
            <a:ext cx="558912" cy="558912"/>
            <a:chOff x="1584703" y="2852526"/>
            <a:chExt cx="558912" cy="558912"/>
          </a:xfrm>
        </p:grpSpPr>
        <p:sp>
          <p:nvSpPr>
            <p:cNvPr id="57" name="椭圆 56"/>
            <p:cNvSpPr/>
            <p:nvPr/>
          </p:nvSpPr>
          <p:spPr>
            <a:xfrm>
              <a:off x="1584703" y="2852526"/>
              <a:ext cx="558912" cy="558912"/>
            </a:xfrm>
            <a:prstGeom prst="ellipse">
              <a:avLst/>
            </a:prstGeom>
            <a:solidFill>
              <a:srgbClr val="E7890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58" name="椭圆 59"/>
            <p:cNvSpPr/>
            <p:nvPr/>
          </p:nvSpPr>
          <p:spPr>
            <a:xfrm>
              <a:off x="1753971" y="3004546"/>
              <a:ext cx="220899" cy="247782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31951" y="156754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论文基础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301760" y="1472694"/>
            <a:ext cx="558912" cy="558912"/>
            <a:chOff x="1584703" y="2852526"/>
            <a:chExt cx="558912" cy="558912"/>
          </a:xfrm>
        </p:grpSpPr>
        <p:sp>
          <p:nvSpPr>
            <p:cNvPr id="60" name="椭圆 59"/>
            <p:cNvSpPr/>
            <p:nvPr/>
          </p:nvSpPr>
          <p:spPr>
            <a:xfrm>
              <a:off x="1584703" y="2852526"/>
              <a:ext cx="558912" cy="558912"/>
            </a:xfrm>
            <a:prstGeom prst="ellipse">
              <a:avLst/>
            </a:prstGeom>
            <a:solidFill>
              <a:srgbClr val="E7890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61" name="椭圆 59"/>
            <p:cNvSpPr/>
            <p:nvPr/>
          </p:nvSpPr>
          <p:spPr>
            <a:xfrm>
              <a:off x="1753971" y="3004546"/>
              <a:ext cx="220899" cy="247782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6029940" y="160741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权威字典</a:t>
            </a:r>
          </a:p>
        </p:txBody>
      </p:sp>
    </p:spTree>
    <p:extLst>
      <p:ext uri="{BB962C8B-B14F-4D97-AF65-F5344CB8AC3E}">
        <p14:creationId xmlns:p14="http://schemas.microsoft.com/office/powerpoint/2010/main" val="25619809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事件要素提取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——Verb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字典</a:t>
            </a:r>
          </a:p>
        </p:txBody>
      </p:sp>
      <p:grpSp>
        <p:nvGrpSpPr>
          <p:cNvPr id="3" name="Group 47"/>
          <p:cNvGrpSpPr/>
          <p:nvPr/>
        </p:nvGrpSpPr>
        <p:grpSpPr>
          <a:xfrm>
            <a:off x="1093200" y="2586451"/>
            <a:ext cx="1420449" cy="1190987"/>
            <a:chOff x="836611" y="1047750"/>
            <a:chExt cx="1635948" cy="1371600"/>
          </a:xfrm>
        </p:grpSpPr>
        <p:sp>
          <p:nvSpPr>
            <p:cNvPr id="4" name="Rounded Rectangle 43"/>
            <p:cNvSpPr/>
            <p:nvPr/>
          </p:nvSpPr>
          <p:spPr>
            <a:xfrm>
              <a:off x="836611" y="1047750"/>
              <a:ext cx="1371600" cy="1371600"/>
            </a:xfrm>
            <a:prstGeom prst="roundRect">
              <a:avLst>
                <a:gd name="adj" fmla="val 69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5" name="Text Placeholder 3"/>
            <p:cNvSpPr txBox="1"/>
            <p:nvPr/>
          </p:nvSpPr>
          <p:spPr>
            <a:xfrm>
              <a:off x="956933" y="1261444"/>
              <a:ext cx="1103156" cy="749072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rPr>
                <a:t>项目中 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rPr>
                <a:t>Verb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rPr>
                <a:t> 字典的建立实际上是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rPr>
                <a:t>Cameo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rPr>
                <a:t>事件英文字典的翻译。</a:t>
              </a:r>
            </a:p>
          </p:txBody>
        </p:sp>
        <p:sp>
          <p:nvSpPr>
            <p:cNvPr id="6" name="Isosceles Triangle 46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grpSp>
        <p:nvGrpSpPr>
          <p:cNvPr id="7" name="Group 48"/>
          <p:cNvGrpSpPr/>
          <p:nvPr/>
        </p:nvGrpSpPr>
        <p:grpSpPr>
          <a:xfrm>
            <a:off x="2533608" y="2586451"/>
            <a:ext cx="1420448" cy="1190987"/>
            <a:chOff x="836612" y="1047750"/>
            <a:chExt cx="1635947" cy="1371600"/>
          </a:xfrm>
        </p:grpSpPr>
        <p:sp>
          <p:nvSpPr>
            <p:cNvPr id="8" name="Isosceles Triangle 51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9" name="Rounded Rectangle 49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grpSp>
        <p:nvGrpSpPr>
          <p:cNvPr id="13" name="Group 56"/>
          <p:cNvGrpSpPr/>
          <p:nvPr/>
        </p:nvGrpSpPr>
        <p:grpSpPr>
          <a:xfrm>
            <a:off x="5526598" y="2586451"/>
            <a:ext cx="1420449" cy="1190987"/>
            <a:chOff x="836612" y="1047750"/>
            <a:chExt cx="1635948" cy="1371600"/>
          </a:xfrm>
        </p:grpSpPr>
        <p:sp>
          <p:nvSpPr>
            <p:cNvPr id="14" name="Isosceles Triangle 57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5" name="Rounded Rectangle 58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6" name="Text Placeholder 3"/>
            <p:cNvSpPr txBox="1"/>
            <p:nvPr/>
          </p:nvSpPr>
          <p:spPr>
            <a:xfrm>
              <a:off x="967861" y="1280260"/>
              <a:ext cx="1111351" cy="95580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百度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API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 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+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 有道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API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：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在 </a:t>
              </a:r>
              <a:r>
                <a:rPr kumimoji="0" lang="en-US" altLang="zh-CN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Wordnet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 中获取不到的，调用 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API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+mn-ea"/>
                </a:rPr>
                <a:t> 获取结果（大部分词组和部分单词）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Group 279"/>
          <p:cNvGrpSpPr/>
          <p:nvPr/>
        </p:nvGrpSpPr>
        <p:grpSpPr>
          <a:xfrm>
            <a:off x="1180438" y="1383801"/>
            <a:ext cx="911676" cy="932246"/>
            <a:chOff x="846989" y="1401020"/>
            <a:chExt cx="877416" cy="877416"/>
          </a:xfrm>
          <a:effectLst/>
        </p:grpSpPr>
        <p:sp>
          <p:nvSpPr>
            <p:cNvPr id="19" name="Teardrop 6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20" name="Oval 69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rPr>
                <a:t>Cameo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rPr>
                <a:t>字典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21" name="Teardrop 73"/>
          <p:cNvSpPr/>
          <p:nvPr/>
        </p:nvSpPr>
        <p:spPr>
          <a:xfrm rot="8100000">
            <a:off x="2624008" y="1381872"/>
            <a:ext cx="949927" cy="936103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  <a:sym typeface="Arial" panose="020B0604020202090204" pitchFamily="34" charset="0"/>
            </a:endParaRPr>
          </a:p>
        </p:txBody>
      </p:sp>
      <p:sp>
        <p:nvSpPr>
          <p:cNvPr id="22" name="Oval 69"/>
          <p:cNvSpPr/>
          <p:nvPr/>
        </p:nvSpPr>
        <p:spPr>
          <a:xfrm>
            <a:off x="2797682" y="1558706"/>
            <a:ext cx="632237" cy="646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rPr>
              <a:t>Word</a:t>
            </a: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rPr>
              <a:t>net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  <a:sym typeface="Arial" panose="020B0604020202090204" pitchFamily="34" charset="0"/>
            </a:endParaRPr>
          </a:p>
        </p:txBody>
      </p:sp>
      <p:sp>
        <p:nvSpPr>
          <p:cNvPr id="23" name="Text Placeholder 3"/>
          <p:cNvSpPr txBox="1"/>
          <p:nvPr/>
        </p:nvSpPr>
        <p:spPr>
          <a:xfrm>
            <a:off x="2671613" y="2772006"/>
            <a:ext cx="957840" cy="81663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Wordnet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是一个覆盖范围宽广的英语词汇语义网。使用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Wordnet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 获取中文同义词集</a:t>
            </a:r>
          </a:p>
        </p:txBody>
      </p:sp>
      <p:grpSp>
        <p:nvGrpSpPr>
          <p:cNvPr id="25" name="Group 279"/>
          <p:cNvGrpSpPr/>
          <p:nvPr/>
        </p:nvGrpSpPr>
        <p:grpSpPr>
          <a:xfrm rot="16200000">
            <a:off x="4190494" y="2702069"/>
            <a:ext cx="911676" cy="932246"/>
            <a:chOff x="846989" y="1401020"/>
            <a:chExt cx="877416" cy="877416"/>
          </a:xfrm>
          <a:effectLst/>
        </p:grpSpPr>
        <p:sp>
          <p:nvSpPr>
            <p:cNvPr id="26" name="Teardrop 6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27" name="Oval 69"/>
            <p:cNvSpPr/>
            <p:nvPr/>
          </p:nvSpPr>
          <p:spPr>
            <a:xfrm rot="5400000">
              <a:off x="988171" y="1530652"/>
              <a:ext cx="595052" cy="622207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rPr>
                <a:t>相似度过滤</a:t>
              </a:r>
            </a:p>
          </p:txBody>
        </p:sp>
      </p:grpSp>
      <p:sp>
        <p:nvSpPr>
          <p:cNvPr id="28" name="Teardrop 73"/>
          <p:cNvSpPr/>
          <p:nvPr/>
        </p:nvSpPr>
        <p:spPr>
          <a:xfrm rot="8100000">
            <a:off x="5686105" y="1324696"/>
            <a:ext cx="949927" cy="936103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  <a:sym typeface="Arial" panose="020B0604020202090204" pitchFamily="34" charset="0"/>
            </a:endParaRPr>
          </a:p>
        </p:txBody>
      </p:sp>
      <p:sp>
        <p:nvSpPr>
          <p:cNvPr id="29" name="Oval 69"/>
          <p:cNvSpPr/>
          <p:nvPr/>
        </p:nvSpPr>
        <p:spPr>
          <a:xfrm>
            <a:off x="5859779" y="1501530"/>
            <a:ext cx="632237" cy="646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rPr>
              <a:t>翻译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  <a:sym typeface="Arial" panose="020B060402020209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rPr>
              <a:t>工具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  <a:sym typeface="Arial" panose="020B0604020202090204" pitchFamily="34" charset="0"/>
            </a:endParaRPr>
          </a:p>
        </p:txBody>
      </p:sp>
      <p:sp>
        <p:nvSpPr>
          <p:cNvPr id="17" name="Rounded Rectangle 62"/>
          <p:cNvSpPr/>
          <p:nvPr/>
        </p:nvSpPr>
        <p:spPr>
          <a:xfrm>
            <a:off x="6947110" y="2587208"/>
            <a:ext cx="1190923" cy="1190984"/>
          </a:xfrm>
          <a:prstGeom prst="roundRect">
            <a:avLst>
              <a:gd name="adj" fmla="val 69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56" name="Group 279"/>
          <p:cNvGrpSpPr/>
          <p:nvPr/>
        </p:nvGrpSpPr>
        <p:grpSpPr>
          <a:xfrm>
            <a:off x="7094964" y="1314490"/>
            <a:ext cx="911676" cy="932246"/>
            <a:chOff x="846989" y="1401020"/>
            <a:chExt cx="877416" cy="877416"/>
          </a:xfrm>
          <a:effectLst/>
        </p:grpSpPr>
        <p:sp>
          <p:nvSpPr>
            <p:cNvPr id="57" name="Teardrop 6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58" name="Oval 69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rPr>
                <a:t>人工 审核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59" name="Text Placeholder 3"/>
          <p:cNvSpPr txBox="1"/>
          <p:nvPr/>
        </p:nvSpPr>
        <p:spPr>
          <a:xfrm>
            <a:off x="7082481" y="2773486"/>
            <a:ext cx="972666" cy="66421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79375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rPr>
              <a:t>将过滤过的机器翻译结果发送到审核界面，人工确认以获取最终结果。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936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事件要素提取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——Verb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字典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A1ED12E-737B-6E42-949E-9D3AA1659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99742"/>
            <a:ext cx="5248434" cy="26091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55" y="699541"/>
            <a:ext cx="4737472" cy="2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事件要素提取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时间要素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EF4A422-2DC4-40C2-9CF3-7ACFFEB00FD7}"/>
              </a:ext>
            </a:extLst>
          </p:cNvPr>
          <p:cNvSpPr txBox="1"/>
          <p:nvPr/>
        </p:nvSpPr>
        <p:spPr>
          <a:xfrm>
            <a:off x="683568" y="85355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前期准备工作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查阅相关资料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98CDCC-12CE-4C8B-A8E7-0851F63CDF71}"/>
              </a:ext>
            </a:extLst>
          </p:cNvPr>
          <p:cNvSpPr txBox="1"/>
          <p:nvPr/>
        </p:nvSpPr>
        <p:spPr>
          <a:xfrm>
            <a:off x="755576" y="2715766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优点：快速高效，最容易操作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缺点：覆盖范围较小，无法覆盖所有的时间词语。不能很好解决前后文之间的关联。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04D4F93-204F-46CC-B5C1-1987C3AEDB1F}"/>
              </a:ext>
            </a:extLst>
          </p:cNvPr>
          <p:cNvSpPr txBox="1"/>
          <p:nvPr/>
        </p:nvSpPr>
        <p:spPr>
          <a:xfrm>
            <a:off x="5148064" y="2715766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优点：覆盖的方面更加全面。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缺点：训练时间太长，缺乏标注好的数据集，所需要时间成本太长。并且运行时间也会增长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775055D-1F5A-4A54-9471-0319CAF4017B}"/>
              </a:ext>
            </a:extLst>
          </p:cNvPr>
          <p:cNvGrpSpPr/>
          <p:nvPr/>
        </p:nvGrpSpPr>
        <p:grpSpPr>
          <a:xfrm>
            <a:off x="908166" y="1923678"/>
            <a:ext cx="558912" cy="558912"/>
            <a:chOff x="1584703" y="2852526"/>
            <a:chExt cx="558912" cy="558912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DFB3F07-7519-413F-A437-D5FEF8C86C89}"/>
                </a:ext>
              </a:extLst>
            </p:cNvPr>
            <p:cNvSpPr/>
            <p:nvPr/>
          </p:nvSpPr>
          <p:spPr>
            <a:xfrm>
              <a:off x="1584703" y="2852526"/>
              <a:ext cx="558912" cy="558912"/>
            </a:xfrm>
            <a:prstGeom prst="ellipse">
              <a:avLst/>
            </a:prstGeom>
            <a:solidFill>
              <a:srgbClr val="E7890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8" name="椭圆 59">
              <a:extLst>
                <a:ext uri="{FF2B5EF4-FFF2-40B4-BE49-F238E27FC236}">
                  <a16:creationId xmlns:a16="http://schemas.microsoft.com/office/drawing/2014/main" id="{6FF11684-D957-442F-9F8B-C2BAA791C383}"/>
                </a:ext>
              </a:extLst>
            </p:cNvPr>
            <p:cNvSpPr/>
            <p:nvPr/>
          </p:nvSpPr>
          <p:spPr>
            <a:xfrm>
              <a:off x="1753971" y="3004546"/>
              <a:ext cx="220899" cy="247782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628A037-6726-4117-9DEB-2D00A9115C8F}"/>
              </a:ext>
            </a:extLst>
          </p:cNvPr>
          <p:cNvSpPr txBox="1"/>
          <p:nvPr/>
        </p:nvSpPr>
        <p:spPr>
          <a:xfrm>
            <a:off x="1636346" y="20584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基于规则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0D4DC2E-89A8-49AD-A841-51E805DB405F}"/>
              </a:ext>
            </a:extLst>
          </p:cNvPr>
          <p:cNvGrpSpPr/>
          <p:nvPr/>
        </p:nvGrpSpPr>
        <p:grpSpPr>
          <a:xfrm>
            <a:off x="5283980" y="1917194"/>
            <a:ext cx="558912" cy="558912"/>
            <a:chOff x="1584703" y="2852526"/>
            <a:chExt cx="558912" cy="55891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29FE874-6EC4-4212-8D1B-FE1B3BB59DAD}"/>
                </a:ext>
              </a:extLst>
            </p:cNvPr>
            <p:cNvSpPr/>
            <p:nvPr/>
          </p:nvSpPr>
          <p:spPr>
            <a:xfrm>
              <a:off x="1584703" y="2852526"/>
              <a:ext cx="558912" cy="558912"/>
            </a:xfrm>
            <a:prstGeom prst="ellipse">
              <a:avLst/>
            </a:prstGeom>
            <a:solidFill>
              <a:srgbClr val="E7890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1" name="椭圆 59">
              <a:extLst>
                <a:ext uri="{FF2B5EF4-FFF2-40B4-BE49-F238E27FC236}">
                  <a16:creationId xmlns:a16="http://schemas.microsoft.com/office/drawing/2014/main" id="{43118520-E6EC-42D1-8172-A7473B281A94}"/>
                </a:ext>
              </a:extLst>
            </p:cNvPr>
            <p:cNvSpPr/>
            <p:nvPr/>
          </p:nvSpPr>
          <p:spPr>
            <a:xfrm>
              <a:off x="1753971" y="3004546"/>
              <a:ext cx="220899" cy="247782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CD10C5D5-570D-4116-92E4-6AEE3AC65988}"/>
              </a:ext>
            </a:extLst>
          </p:cNvPr>
          <p:cNvSpPr txBox="1"/>
          <p:nvPr/>
        </p:nvSpPr>
        <p:spPr>
          <a:xfrm>
            <a:off x="6012160" y="2051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基于神经网络</a:t>
            </a:r>
          </a:p>
        </p:txBody>
      </p:sp>
    </p:spTree>
    <p:extLst>
      <p:ext uri="{BB962C8B-B14F-4D97-AF65-F5344CB8AC3E}">
        <p14:creationId xmlns:p14="http://schemas.microsoft.com/office/powerpoint/2010/main" val="45033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事件要素提取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时间要素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F44942-93A5-4986-BEAD-E2BF90C46A00}"/>
              </a:ext>
            </a:extLst>
          </p:cNvPr>
          <p:cNvSpPr txBox="1"/>
          <p:nvPr/>
        </p:nvSpPr>
        <p:spPr>
          <a:xfrm>
            <a:off x="539552" y="84355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最后决定使用基于规则的提取。提取规则大致参考文献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突发事件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新闻中时间信息分析及抽取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45E1-A4D6-4D53-839F-95D36D81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03302"/>
            <a:ext cx="6534486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事件要素提取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时间要素</a:t>
            </a:r>
          </a:p>
        </p:txBody>
      </p:sp>
      <p:grpSp>
        <p:nvGrpSpPr>
          <p:cNvPr id="28" name="Group 47"/>
          <p:cNvGrpSpPr/>
          <p:nvPr/>
        </p:nvGrpSpPr>
        <p:grpSpPr>
          <a:xfrm>
            <a:off x="1404985" y="2577561"/>
            <a:ext cx="1420449" cy="1190987"/>
            <a:chOff x="836611" y="1047750"/>
            <a:chExt cx="1635948" cy="1371600"/>
          </a:xfrm>
        </p:grpSpPr>
        <p:sp>
          <p:nvSpPr>
            <p:cNvPr id="29" name="Rounded Rectangle 43"/>
            <p:cNvSpPr/>
            <p:nvPr/>
          </p:nvSpPr>
          <p:spPr>
            <a:xfrm>
              <a:off x="836611" y="1047750"/>
              <a:ext cx="1371600" cy="1371600"/>
            </a:xfrm>
            <a:prstGeom prst="roundRect">
              <a:avLst>
                <a:gd name="adj" fmla="val 69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966949" y="1339901"/>
              <a:ext cx="1103156" cy="574210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故事发布时间由发布的网页信息可以直接获取。</a:t>
              </a:r>
            </a:p>
          </p:txBody>
        </p:sp>
        <p:sp>
          <p:nvSpPr>
            <p:cNvPr id="31" name="Isosceles Triangle 46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48"/>
          <p:cNvGrpSpPr/>
          <p:nvPr/>
        </p:nvGrpSpPr>
        <p:grpSpPr>
          <a:xfrm>
            <a:off x="2845393" y="2577561"/>
            <a:ext cx="1420448" cy="1190987"/>
            <a:chOff x="836612" y="1047750"/>
            <a:chExt cx="1635947" cy="1371600"/>
          </a:xfrm>
        </p:grpSpPr>
        <p:sp>
          <p:nvSpPr>
            <p:cNvPr id="33" name="Isosceles Triangle 51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Rounded Rectangle 49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52"/>
          <p:cNvGrpSpPr/>
          <p:nvPr/>
        </p:nvGrpSpPr>
        <p:grpSpPr>
          <a:xfrm>
            <a:off x="4290488" y="2577560"/>
            <a:ext cx="1549847" cy="1190987"/>
            <a:chOff x="836612" y="1047750"/>
            <a:chExt cx="1635947" cy="1371600"/>
          </a:xfrm>
        </p:grpSpPr>
        <p:sp>
          <p:nvSpPr>
            <p:cNvPr id="36" name="Isosceles Triangle 53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Rounded Rectangle 54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56"/>
          <p:cNvGrpSpPr/>
          <p:nvPr/>
        </p:nvGrpSpPr>
        <p:grpSpPr>
          <a:xfrm>
            <a:off x="5838383" y="2577561"/>
            <a:ext cx="1420448" cy="1190987"/>
            <a:chOff x="836612" y="1047750"/>
            <a:chExt cx="1635947" cy="1371600"/>
          </a:xfrm>
        </p:grpSpPr>
        <p:sp>
          <p:nvSpPr>
            <p:cNvPr id="39" name="Isosceles Triangle 57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Rounded Rectangle 58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Text Placeholder 3"/>
            <p:cNvSpPr txBox="1">
              <a:spLocks/>
            </p:cNvSpPr>
            <p:nvPr/>
          </p:nvSpPr>
          <p:spPr>
            <a:xfrm>
              <a:off x="967861" y="1280260"/>
              <a:ext cx="1111351" cy="94047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lnSpc>
                  <a:spcPct val="120000"/>
                </a:lnSpc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每个事件会有限定的区域，通过提取这个区域的时间词语获得事件的具体时间</a:t>
              </a:r>
            </a:p>
          </p:txBody>
        </p:sp>
      </p:grpSp>
      <p:grpSp>
        <p:nvGrpSpPr>
          <p:cNvPr id="42" name="Group 279"/>
          <p:cNvGrpSpPr/>
          <p:nvPr/>
        </p:nvGrpSpPr>
        <p:grpSpPr>
          <a:xfrm>
            <a:off x="1492223" y="1374911"/>
            <a:ext cx="911676" cy="932246"/>
            <a:chOff x="846989" y="1401020"/>
            <a:chExt cx="877416" cy="877416"/>
          </a:xfrm>
          <a:effectLst/>
        </p:grpSpPr>
        <p:sp>
          <p:nvSpPr>
            <p:cNvPr id="43" name="Teardrop 6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Oval 69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故事发布时间</a:t>
              </a:r>
              <a:endPara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5" name="Teardrop 73"/>
          <p:cNvSpPr/>
          <p:nvPr/>
        </p:nvSpPr>
        <p:spPr>
          <a:xfrm rot="8100000">
            <a:off x="2935793" y="1372982"/>
            <a:ext cx="949927" cy="936103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Oval 69"/>
          <p:cNvSpPr/>
          <p:nvPr/>
        </p:nvSpPr>
        <p:spPr>
          <a:xfrm>
            <a:off x="3109467" y="1549816"/>
            <a:ext cx="632237" cy="646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媒体报道时间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 Placeholder 3"/>
          <p:cNvSpPr txBox="1">
            <a:spLocks/>
          </p:cNvSpPr>
          <p:nvPr/>
        </p:nvSpPr>
        <p:spPr>
          <a:xfrm>
            <a:off x="2983398" y="2763116"/>
            <a:ext cx="957840" cy="65043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>
              <a:lnSpc>
                <a:spcPct val="120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媒体报道时间有多达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90%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都出现在首句。通过分析首句的时间获得</a:t>
            </a:r>
          </a:p>
        </p:txBody>
      </p:sp>
      <p:sp>
        <p:nvSpPr>
          <p:cNvPr id="48" name="Text Placeholder 3"/>
          <p:cNvSpPr txBox="1">
            <a:spLocks/>
          </p:cNvSpPr>
          <p:nvPr/>
        </p:nvSpPr>
        <p:spPr>
          <a:xfrm>
            <a:off x="4413739" y="2821151"/>
            <a:ext cx="1094864" cy="484235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lnSpc>
                <a:spcPct val="120000"/>
              </a:lnSpc>
              <a:defRPr/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句子时间会根据上一句的时间和当前句子内时间词语提取</a:t>
            </a:r>
          </a:p>
        </p:txBody>
      </p:sp>
      <p:grpSp>
        <p:nvGrpSpPr>
          <p:cNvPr id="49" name="Group 279"/>
          <p:cNvGrpSpPr/>
          <p:nvPr/>
        </p:nvGrpSpPr>
        <p:grpSpPr>
          <a:xfrm>
            <a:off x="4427984" y="1347614"/>
            <a:ext cx="911676" cy="932246"/>
            <a:chOff x="846989" y="1401020"/>
            <a:chExt cx="877416" cy="877416"/>
          </a:xfrm>
          <a:effectLst/>
        </p:grpSpPr>
        <p:sp>
          <p:nvSpPr>
            <p:cNvPr id="50" name="Teardrop 6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Oval 69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句子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时间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Teardrop 73"/>
          <p:cNvSpPr/>
          <p:nvPr/>
        </p:nvSpPr>
        <p:spPr>
          <a:xfrm rot="8100000">
            <a:off x="5997890" y="1315806"/>
            <a:ext cx="949927" cy="936103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Oval 69"/>
          <p:cNvSpPr/>
          <p:nvPr/>
        </p:nvSpPr>
        <p:spPr>
          <a:xfrm>
            <a:off x="6171564" y="1492640"/>
            <a:ext cx="632237" cy="646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事件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1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EFADCE-9AEF-4A27-B618-743317704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63638"/>
            <a:ext cx="4896102" cy="24956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事件要素提取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时间要素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93BE0-FF51-4588-9F65-E0814A253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910" y="3075806"/>
            <a:ext cx="5499090" cy="7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事件要素提取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——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地点要素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3568" y="85355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前期准备工作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查阅相关资料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9844" y="2087867"/>
            <a:ext cx="313278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defTabSz="913765">
              <a:buFont typeface="Arial" panose="020B0604020202090204" pitchFamily="34" charset="0"/>
              <a:buChar char="•"/>
              <a:defRPr/>
            </a:pP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[1]Fang Zhu 1,Zongtian Liu 1,Juanli Yang 1,Ping Zhu 2 1 School of Computer Engineering and 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Science,Shanghai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 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University,Shanghai,China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 2 International Centre for Bamboo 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Rattan,Beijing,China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. CHINESE EVENT PLACE PHRASE RECOGNITION OF EMERGENCY EVENT USING MAXIMUM ENTROPY[C]. IEEE Beijing Section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Chinese Association of Artificial Intelligence(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CAAI,China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)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Beijing University of Posts and Telecommunications(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BUPT,China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)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Hosei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 University(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HU,Japan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)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The Chinese University of Hong Kong(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CUHK,China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)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Arizona State University(ASU,USA)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Natural Science Foundation of 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China.Proceedings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 of 2011 IEEE International Conference on Cloud Computing and Intelligence Systems(CCIS2011).IEEE Beijing Section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Chinese Association of Artificial Intelligence(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CAAI,China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)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Beijing University of Posts and Telecommunications(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BUPT,China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)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Hosei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 University(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HU,Japan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)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The Chinese University of Hong Kong(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CUHK,China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)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Arizona State University(ASU,USA)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、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Natural Science Foundation of </a:t>
            </a:r>
            <a:r>
              <a:rPr lang="en-US" altLang="zh-CN" sz="900" dirty="0" err="1">
                <a:solidFill>
                  <a:prstClr val="black"/>
                </a:solidFill>
                <a:ea typeface="SimSun" pitchFamily="2" charset="-122"/>
              </a:rPr>
              <a:t>China:IEEE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 BEIJING SECTION(</a:t>
            </a:r>
            <a:r>
              <a:rPr lang="zh-CN" altLang="en-US" sz="900" dirty="0">
                <a:solidFill>
                  <a:prstClr val="black"/>
                </a:solidFill>
                <a:ea typeface="SimSun" pitchFamily="2" charset="-122"/>
              </a:rPr>
              <a:t>跨国电气电子工程师学会北京分会</a:t>
            </a:r>
            <a:r>
              <a:rPr lang="en-US" altLang="zh-CN" sz="900" dirty="0">
                <a:solidFill>
                  <a:prstClr val="black"/>
                </a:solidFill>
                <a:ea typeface="SimSun" pitchFamily="2" charset="-122"/>
              </a:rPr>
              <a:t>),2011:643-647.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165844" y="2271266"/>
            <a:ext cx="33665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Calibri"/>
                <a:ea typeface="SimSun" pitchFamily="2" charset="-122"/>
                <a:sym typeface="+mn-ea"/>
              </a:rPr>
              <a:t>目前中文地点要素提取尚未形成成熟方案</a:t>
            </a:r>
            <a:endParaRPr lang="en-US" altLang="zh-CN" sz="1600" dirty="0">
              <a:solidFill>
                <a:prstClr val="black"/>
              </a:solidFill>
              <a:latin typeface="Calibri"/>
              <a:ea typeface="SimSun" pitchFamily="2" charset="-122"/>
              <a:sym typeface="+mn-ea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endParaRPr lang="en-US" altLang="zh-CN" sz="1600" dirty="0">
              <a:solidFill>
                <a:prstClr val="black"/>
              </a:solidFill>
              <a:latin typeface="Calibri"/>
              <a:ea typeface="SimSun" pitchFamily="2" charset="-122"/>
              <a:sym typeface="+mn-ea"/>
            </a:endParaRPr>
          </a:p>
          <a:p>
            <a:pPr marR="0" lvl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600" dirty="0">
              <a:solidFill>
                <a:prstClr val="black"/>
              </a:solidFill>
              <a:latin typeface="Calibri"/>
              <a:ea typeface="SimSun" pitchFamily="2" charset="-122"/>
              <a:sym typeface="+mn-ea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Calibri"/>
                <a:ea typeface="SimSun" pitchFamily="2" charset="-122"/>
                <a:sym typeface="+mn-ea"/>
              </a:rPr>
              <a:t>地点界定困难，特别是事件地点</a:t>
            </a:r>
            <a:endParaRPr lang="en-US" altLang="zh-CN" sz="1600" dirty="0">
              <a:solidFill>
                <a:prstClr val="black"/>
              </a:solidFill>
              <a:latin typeface="Calibri"/>
              <a:ea typeface="SimSun" pitchFamily="2" charset="-122"/>
              <a:sym typeface="+mn-ea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endParaRPr lang="en-US" altLang="zh-CN" sz="1000" dirty="0">
              <a:solidFill>
                <a:prstClr val="black"/>
              </a:solidFill>
              <a:latin typeface="Calibri"/>
              <a:ea typeface="SimSun" pitchFamily="2" charset="-122"/>
              <a:sym typeface="+mn-ea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itchFamily="2" charset="-122"/>
              <a:cs typeface="+mn-cs"/>
              <a:sym typeface="+mn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303771" y="1432823"/>
            <a:ext cx="558912" cy="558912"/>
            <a:chOff x="1584703" y="2852526"/>
            <a:chExt cx="558912" cy="558912"/>
          </a:xfrm>
        </p:grpSpPr>
        <p:sp>
          <p:nvSpPr>
            <p:cNvPr id="57" name="椭圆 56"/>
            <p:cNvSpPr/>
            <p:nvPr/>
          </p:nvSpPr>
          <p:spPr>
            <a:xfrm>
              <a:off x="1584703" y="2852526"/>
              <a:ext cx="558912" cy="558912"/>
            </a:xfrm>
            <a:prstGeom prst="ellipse">
              <a:avLst/>
            </a:prstGeom>
            <a:solidFill>
              <a:srgbClr val="E7890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58" name="椭圆 59"/>
            <p:cNvSpPr/>
            <p:nvPr/>
          </p:nvSpPr>
          <p:spPr>
            <a:xfrm>
              <a:off x="1753971" y="3004546"/>
              <a:ext cx="220899" cy="247782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31951" y="156754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论文基础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301760" y="1472694"/>
            <a:ext cx="558912" cy="558912"/>
            <a:chOff x="1584703" y="2852526"/>
            <a:chExt cx="558912" cy="558912"/>
          </a:xfrm>
        </p:grpSpPr>
        <p:sp>
          <p:nvSpPr>
            <p:cNvPr id="60" name="椭圆 59"/>
            <p:cNvSpPr/>
            <p:nvPr/>
          </p:nvSpPr>
          <p:spPr>
            <a:xfrm>
              <a:off x="1584703" y="2852526"/>
              <a:ext cx="558912" cy="558912"/>
            </a:xfrm>
            <a:prstGeom prst="ellipse">
              <a:avLst/>
            </a:prstGeom>
            <a:solidFill>
              <a:srgbClr val="E7890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61" name="椭圆 59"/>
            <p:cNvSpPr/>
            <p:nvPr/>
          </p:nvSpPr>
          <p:spPr>
            <a:xfrm>
              <a:off x="1753971" y="3004546"/>
              <a:ext cx="220899" cy="247782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6029940" y="1607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SimSun" pitchFamily="2" charset="-122"/>
              </a:rPr>
              <a:t>研究难点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90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事件要素提取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地点要素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180528" y="1635646"/>
            <a:ext cx="3144603" cy="1048937"/>
            <a:chOff x="2153249" y="1597230"/>
            <a:chExt cx="4208364" cy="1363724"/>
          </a:xfrm>
        </p:grpSpPr>
        <p:grpSp>
          <p:nvGrpSpPr>
            <p:cNvPr id="4" name="组合 3"/>
            <p:cNvGrpSpPr/>
            <p:nvPr/>
          </p:nvGrpSpPr>
          <p:grpSpPr>
            <a:xfrm>
              <a:off x="2153249" y="2297300"/>
              <a:ext cx="4208364" cy="663654"/>
              <a:chOff x="6701448" y="1979947"/>
              <a:chExt cx="4208364" cy="66365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701448" y="2345634"/>
                <a:ext cx="4208364" cy="29796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  <a:defRPr/>
                </a:pPr>
                <a:r>
                  <a:rPr lang="en-US" altLang="zh-CN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Named Entity Recognition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684642" y="1979947"/>
                <a:ext cx="2241974" cy="3942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NER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椭圆 7"/>
            <p:cNvSpPr/>
            <p:nvPr/>
          </p:nvSpPr>
          <p:spPr>
            <a:xfrm>
              <a:off x="3952912" y="1597230"/>
              <a:ext cx="609036" cy="627798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3755" y="2895354"/>
            <a:ext cx="2760053" cy="4823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为输入增加地点过滤，结合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CoreNLP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自带方法，并且判断地点是否属于事件</a:t>
            </a: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489802" y="2859782"/>
            <a:ext cx="1855424" cy="0"/>
          </a:xfrm>
          <a:prstGeom prst="line">
            <a:avLst/>
          </a:prstGeom>
          <a:ln w="38100" cap="rnd">
            <a:solidFill>
              <a:srgbClr val="E6675D">
                <a:alpha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F6EFC6D-3F67-4B76-88EC-0E5BB16BC699}"/>
              </a:ext>
            </a:extLst>
          </p:cNvPr>
          <p:cNvGrpSpPr/>
          <p:nvPr/>
        </p:nvGrpSpPr>
        <p:grpSpPr>
          <a:xfrm>
            <a:off x="2843808" y="1614945"/>
            <a:ext cx="3240360" cy="1100821"/>
            <a:chOff x="2153249" y="1597230"/>
            <a:chExt cx="4208364" cy="135936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BB3AFC2-7651-4052-958A-3EE51B278C98}"/>
                </a:ext>
              </a:extLst>
            </p:cNvPr>
            <p:cNvGrpSpPr/>
            <p:nvPr/>
          </p:nvGrpSpPr>
          <p:grpSpPr>
            <a:xfrm>
              <a:off x="2153249" y="2297300"/>
              <a:ext cx="4208364" cy="659294"/>
              <a:chOff x="6701448" y="1979947"/>
              <a:chExt cx="4208364" cy="659294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6E26450-3810-481D-AB6E-08A441D103CD}"/>
                  </a:ext>
                </a:extLst>
              </p:cNvPr>
              <p:cNvSpPr/>
              <p:nvPr/>
            </p:nvSpPr>
            <p:spPr>
              <a:xfrm>
                <a:off x="6701448" y="2345634"/>
                <a:ext cx="4208364" cy="29360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  <a:defRPr/>
                </a:pPr>
                <a:r>
                  <a:rPr lang="en-US" altLang="zh-CN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微软雅黑"/>
                  </a:rPr>
                  <a:t>Based on prep.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A6C325-FFD8-4CC8-87D4-2B070C48FA4A}"/>
                  </a:ext>
                </a:extLst>
              </p:cNvPr>
              <p:cNvSpPr/>
              <p:nvPr/>
            </p:nvSpPr>
            <p:spPr>
              <a:xfrm>
                <a:off x="7684642" y="1979947"/>
                <a:ext cx="2241974" cy="40075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  <a:defRPr/>
                </a:pPr>
                <a:r>
                  <a:rPr lang="en-US" altLang="zh-C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Prep. 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12" name="椭圆 7">
              <a:extLst>
                <a:ext uri="{FF2B5EF4-FFF2-40B4-BE49-F238E27FC236}">
                  <a16:creationId xmlns:a16="http://schemas.microsoft.com/office/drawing/2014/main" id="{82769867-8071-405D-AFD3-134279249301}"/>
                </a:ext>
              </a:extLst>
            </p:cNvPr>
            <p:cNvSpPr/>
            <p:nvPr/>
          </p:nvSpPr>
          <p:spPr>
            <a:xfrm>
              <a:off x="3952912" y="1597230"/>
              <a:ext cx="609036" cy="627798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14D4174-67CF-4EEE-8509-CFC551747BCC}"/>
              </a:ext>
            </a:extLst>
          </p:cNvPr>
          <p:cNvSpPr/>
          <p:nvPr/>
        </p:nvSpPr>
        <p:spPr>
          <a:xfrm>
            <a:off x="2980626" y="2937248"/>
            <a:ext cx="3103766" cy="4985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将语段以介词分隔，提取出地点要素，并判断是否属于事件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2763F4-4025-4173-A2B6-3100F457C2DB}"/>
              </a:ext>
            </a:extLst>
          </p:cNvPr>
          <p:cNvCxnSpPr>
            <a:cxnSpLocks/>
          </p:cNvCxnSpPr>
          <p:nvPr/>
        </p:nvCxnSpPr>
        <p:spPr>
          <a:xfrm>
            <a:off x="3648252" y="2884130"/>
            <a:ext cx="1855424" cy="0"/>
          </a:xfrm>
          <a:prstGeom prst="line">
            <a:avLst/>
          </a:prstGeom>
          <a:ln w="38100" cap="rnd">
            <a:solidFill>
              <a:srgbClr val="E6675D">
                <a:alpha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C38DE06-7E00-4BAC-9CB2-2F87C5511698}"/>
              </a:ext>
            </a:extLst>
          </p:cNvPr>
          <p:cNvGrpSpPr/>
          <p:nvPr/>
        </p:nvGrpSpPr>
        <p:grpSpPr>
          <a:xfrm>
            <a:off x="5795912" y="1614945"/>
            <a:ext cx="3240360" cy="1156664"/>
            <a:chOff x="2153249" y="1597230"/>
            <a:chExt cx="4208364" cy="142832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D0A8F07-A2B3-4521-BEAF-6AAEE028DC75}"/>
                </a:ext>
              </a:extLst>
            </p:cNvPr>
            <p:cNvGrpSpPr/>
            <p:nvPr/>
          </p:nvGrpSpPr>
          <p:grpSpPr>
            <a:xfrm>
              <a:off x="2153249" y="2297300"/>
              <a:ext cx="4208364" cy="728252"/>
              <a:chOff x="6701448" y="1979947"/>
              <a:chExt cx="4208364" cy="7282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77426E-0A89-4E98-AC56-6B0055CDC88D}"/>
                  </a:ext>
                </a:extLst>
              </p:cNvPr>
              <p:cNvSpPr/>
              <p:nvPr/>
            </p:nvSpPr>
            <p:spPr>
              <a:xfrm>
                <a:off x="6701448" y="2345634"/>
                <a:ext cx="4208364" cy="36256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Dependence Parsing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D16A69C-31F3-4844-B2D7-048711ADD46C}"/>
                  </a:ext>
                </a:extLst>
              </p:cNvPr>
              <p:cNvSpPr/>
              <p:nvPr/>
            </p:nvSpPr>
            <p:spPr>
              <a:xfrm>
                <a:off x="7684642" y="1979947"/>
                <a:ext cx="2241974" cy="49487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  <a:defRPr/>
                </a:pPr>
                <a:r>
                  <a:rPr lang="en-US" altLang="zh-C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DP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21" name="椭圆 7">
              <a:extLst>
                <a:ext uri="{FF2B5EF4-FFF2-40B4-BE49-F238E27FC236}">
                  <a16:creationId xmlns:a16="http://schemas.microsoft.com/office/drawing/2014/main" id="{1F7BC18E-39B9-4BD1-B211-661EDECD2C30}"/>
                </a:ext>
              </a:extLst>
            </p:cNvPr>
            <p:cNvSpPr/>
            <p:nvPr/>
          </p:nvSpPr>
          <p:spPr>
            <a:xfrm>
              <a:off x="3952912" y="1597230"/>
              <a:ext cx="609036" cy="627798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8221533B-9E5D-4B2E-973A-7020F83E945C}"/>
              </a:ext>
            </a:extLst>
          </p:cNvPr>
          <p:cNvSpPr/>
          <p:nvPr/>
        </p:nvSpPr>
        <p:spPr>
          <a:xfrm>
            <a:off x="5932730" y="2937248"/>
            <a:ext cx="3103766" cy="4850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利用依存句法树构建特征，选择分数最大的地名实体，事件定位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BF7DCA0-44E9-40E0-8B5C-8061AE27D9CA}"/>
              </a:ext>
            </a:extLst>
          </p:cNvPr>
          <p:cNvCxnSpPr>
            <a:cxnSpLocks/>
          </p:cNvCxnSpPr>
          <p:nvPr/>
        </p:nvCxnSpPr>
        <p:spPr>
          <a:xfrm>
            <a:off x="6600356" y="2884130"/>
            <a:ext cx="1855424" cy="0"/>
          </a:xfrm>
          <a:prstGeom prst="line">
            <a:avLst/>
          </a:prstGeom>
          <a:ln w="38100" cap="rnd">
            <a:solidFill>
              <a:srgbClr val="E6675D">
                <a:alpha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图示 27">
            <a:extLst>
              <a:ext uri="{FF2B5EF4-FFF2-40B4-BE49-F238E27FC236}">
                <a16:creationId xmlns:a16="http://schemas.microsoft.com/office/drawing/2014/main" id="{84B0D47D-CE5A-4F4E-BDBA-BE9101560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658061"/>
              </p:ext>
            </p:extLst>
          </p:nvPr>
        </p:nvGraphicFramePr>
        <p:xfrm>
          <a:off x="584407" y="3377666"/>
          <a:ext cx="1505209" cy="1739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9" name="图示 28">
            <a:extLst>
              <a:ext uri="{FF2B5EF4-FFF2-40B4-BE49-F238E27FC236}">
                <a16:creationId xmlns:a16="http://schemas.microsoft.com/office/drawing/2014/main" id="{DAF1BECF-0966-4007-993F-18CF35CCC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782780"/>
              </p:ext>
            </p:extLst>
          </p:nvPr>
        </p:nvGraphicFramePr>
        <p:xfrm>
          <a:off x="3821916" y="3435846"/>
          <a:ext cx="1505210" cy="941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674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24" grpId="0"/>
      <p:bldGraphic spid="28" grpId="0">
        <p:bldAsOne/>
      </p:bldGraphic>
      <p:bldGraphic spid="2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SubTitle_1"/>
          <p:cNvSpPr/>
          <p:nvPr>
            <p:custDataLst>
              <p:tags r:id="rId1"/>
            </p:custDataLst>
          </p:nvPr>
        </p:nvSpPr>
        <p:spPr>
          <a:xfrm>
            <a:off x="3563888" y="1481243"/>
            <a:ext cx="2749891" cy="45357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MH_Other_1"/>
          <p:cNvSpPr/>
          <p:nvPr>
            <p:custDataLst>
              <p:tags r:id="rId2"/>
            </p:custDataLst>
          </p:nvPr>
        </p:nvSpPr>
        <p:spPr>
          <a:xfrm>
            <a:off x="2966291" y="1462196"/>
            <a:ext cx="732114" cy="495246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MH_SubTitle_2"/>
          <p:cNvSpPr/>
          <p:nvPr>
            <p:custDataLst>
              <p:tags r:id="rId3"/>
            </p:custDataLst>
          </p:nvPr>
        </p:nvSpPr>
        <p:spPr>
          <a:xfrm>
            <a:off x="3563888" y="2628415"/>
            <a:ext cx="2749891" cy="45357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需求分析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MH_Other_2"/>
          <p:cNvSpPr/>
          <p:nvPr>
            <p:custDataLst>
              <p:tags r:id="rId4"/>
            </p:custDataLst>
          </p:nvPr>
        </p:nvSpPr>
        <p:spPr>
          <a:xfrm>
            <a:off x="2966291" y="2609365"/>
            <a:ext cx="732114" cy="494055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MH_SubTitle_3"/>
          <p:cNvSpPr/>
          <p:nvPr>
            <p:custDataLst>
              <p:tags r:id="rId5"/>
            </p:custDataLst>
          </p:nvPr>
        </p:nvSpPr>
        <p:spPr>
          <a:xfrm>
            <a:off x="3563888" y="3208298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项目设计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3"/>
          <p:cNvSpPr/>
          <p:nvPr>
            <p:custDataLst>
              <p:tags r:id="rId6"/>
            </p:custDataLst>
          </p:nvPr>
        </p:nvSpPr>
        <p:spPr>
          <a:xfrm>
            <a:off x="2966291" y="3190441"/>
            <a:ext cx="732114" cy="494055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Others_2"/>
          <p:cNvSpPr/>
          <p:nvPr>
            <p:custDataLst>
              <p:tags r:id="rId7"/>
            </p:custDataLst>
          </p:nvPr>
        </p:nvSpPr>
        <p:spPr>
          <a:xfrm>
            <a:off x="753" y="550115"/>
            <a:ext cx="1038442" cy="3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Others_1"/>
          <p:cNvSpPr txBox="1"/>
          <p:nvPr>
            <p:custDataLst>
              <p:tags r:id="rId8"/>
            </p:custDataLst>
          </p:nvPr>
        </p:nvSpPr>
        <p:spPr>
          <a:xfrm>
            <a:off x="1129508" y="517762"/>
            <a:ext cx="811807" cy="4376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42" name="MH_Others_2"/>
          <p:cNvSpPr txBox="1"/>
          <p:nvPr>
            <p:custDataLst>
              <p:tags r:id="rId9"/>
            </p:custDataLst>
          </p:nvPr>
        </p:nvSpPr>
        <p:spPr>
          <a:xfrm>
            <a:off x="610286" y="955445"/>
            <a:ext cx="1850251" cy="3539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MH_Others_2"/>
          <p:cNvSpPr/>
          <p:nvPr>
            <p:custDataLst>
              <p:tags r:id="rId10"/>
            </p:custDataLst>
          </p:nvPr>
        </p:nvSpPr>
        <p:spPr>
          <a:xfrm>
            <a:off x="2077639" y="550115"/>
            <a:ext cx="7065860" cy="3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SubTitle_1"/>
          <p:cNvSpPr/>
          <p:nvPr>
            <p:custDataLst>
              <p:tags r:id="rId11"/>
            </p:custDataLst>
          </p:nvPr>
        </p:nvSpPr>
        <p:spPr>
          <a:xfrm>
            <a:off x="3563888" y="2067694"/>
            <a:ext cx="2749891" cy="45357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软件工程方法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1"/>
          <p:cNvSpPr/>
          <p:nvPr>
            <p:custDataLst>
              <p:tags r:id="rId12"/>
            </p:custDataLst>
          </p:nvPr>
        </p:nvSpPr>
        <p:spPr>
          <a:xfrm>
            <a:off x="2966291" y="2048647"/>
            <a:ext cx="732114" cy="495246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4"/>
          <p:cNvSpPr/>
          <p:nvPr>
            <p:custDataLst>
              <p:tags r:id="rId13"/>
            </p:custDataLst>
          </p:nvPr>
        </p:nvSpPr>
        <p:spPr>
          <a:xfrm>
            <a:off x="3563888" y="3773121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4"/>
          <p:cNvSpPr/>
          <p:nvPr>
            <p:custDataLst>
              <p:tags r:id="rId14"/>
            </p:custDataLst>
          </p:nvPr>
        </p:nvSpPr>
        <p:spPr>
          <a:xfrm>
            <a:off x="2966291" y="3754075"/>
            <a:ext cx="732114" cy="495246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517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2" grpId="0"/>
      <p:bldP spid="4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段落事件合并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事件主体冗余</a:t>
            </a:r>
          </a:p>
        </p:txBody>
      </p:sp>
      <p:sp>
        <p:nvSpPr>
          <p:cNvPr id="3" name="椭圆 2"/>
          <p:cNvSpPr/>
          <p:nvPr/>
        </p:nvSpPr>
        <p:spPr>
          <a:xfrm>
            <a:off x="1240518" y="967682"/>
            <a:ext cx="558912" cy="558912"/>
          </a:xfrm>
          <a:prstGeom prst="ellipse">
            <a:avLst/>
          </a:prstGeom>
          <a:solidFill>
            <a:srgbClr val="E7890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3528" y="1707654"/>
            <a:ext cx="3582035" cy="2300168"/>
            <a:chOff x="3800866" y="4640336"/>
            <a:chExt cx="3481705" cy="2300168"/>
          </a:xfrm>
        </p:grpSpPr>
        <p:sp>
          <p:nvSpPr>
            <p:cNvPr id="6" name="矩形 5"/>
            <p:cNvSpPr/>
            <p:nvPr/>
          </p:nvSpPr>
          <p:spPr>
            <a:xfrm>
              <a:off x="3800866" y="5118659"/>
              <a:ext cx="2611755" cy="18218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.是事件的在词典中能够查询匹配到的动词，是政治事件的主体。在一段新闻报道中，包含的政治事件可能不止一件，甚至有复杂的包含关系，因此我们用逻辑树来解析一段新闻报道的事件。在逻辑树每个事件层的左节点包含事件的主体，但在父节点和子节点之间的事件主体合并过程中，我们简单得将子节点的事件合并到了父节点的事件，因此出现了事件主体冗余的问题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800866" y="4640336"/>
              <a:ext cx="3481705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事件主体（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eventtext)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冗余</a:t>
              </a:r>
            </a:p>
          </p:txBody>
        </p:sp>
      </p:grpSp>
      <p:sp>
        <p:nvSpPr>
          <p:cNvPr id="8" name="椭圆 59"/>
          <p:cNvSpPr/>
          <p:nvPr/>
        </p:nvSpPr>
        <p:spPr>
          <a:xfrm>
            <a:off x="1409786" y="1119702"/>
            <a:ext cx="220899" cy="247782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图片 -21474826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941844"/>
            <a:ext cx="4418965" cy="1531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3607105" y="3407658"/>
            <a:ext cx="4923790" cy="6001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100" b="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解决方式</a:t>
            </a:r>
            <a:r>
              <a:rPr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1100" b="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：在子树和父节点合并的政治事件输出之前，对所有提取的合并事件与对整个句子进行分析得出的事件划分出的</a:t>
            </a:r>
            <a:r>
              <a:rPr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events</a:t>
            </a:r>
            <a:r>
              <a:rPr lang="zh-CN" sz="1100" b="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进行一一匹配，只有两者能够匹配，合并事件才能作为一个独立的事件主体被输出。</a:t>
            </a:r>
            <a:endParaRPr lang="zh-CN" altLang="en-US" sz="1100" b="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14313" y="2624157"/>
            <a:ext cx="5080000" cy="7694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100" b="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解决方式</a:t>
            </a:r>
            <a:r>
              <a:rPr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100" b="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：改变子树和父节点的事件主体简单的</a:t>
            </a:r>
            <a:r>
              <a:rPr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append</a:t>
            </a:r>
            <a:r>
              <a:rPr lang="zh-CN" sz="1100" b="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的关系，在事件提取的函数主体的内部增加复杂的逻辑判断，通过搜索字典的</a:t>
            </a:r>
            <a:r>
              <a:rPr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verb</a:t>
            </a:r>
            <a:r>
              <a:rPr lang="zh-CN" sz="1100" b="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部分，控制事件的合并。但在经过讨论之后放弃此方案，因为此方式会给事件的提取增加大量的搜索过程，降低了程序的效率。</a:t>
            </a:r>
            <a:endParaRPr lang="zh-CN" altLang="en-US" sz="1100" b="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E824ED-358B-2C47-9229-4912E7A5C6DF}"/>
              </a:ext>
            </a:extLst>
          </p:cNvPr>
          <p:cNvSpPr/>
          <p:nvPr/>
        </p:nvSpPr>
        <p:spPr>
          <a:xfrm>
            <a:off x="3707903" y="895180"/>
            <a:ext cx="4418965" cy="15782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3275856" y="953510"/>
            <a:ext cx="0" cy="356245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1423559"/>
            <a:ext cx="3582035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事件主体（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eventtext)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冗余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8816" y="1088140"/>
            <a:ext cx="471424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通过解决方式2成功解决了合并事件的eventtext冗余问题。</a:t>
            </a:r>
          </a:p>
        </p:txBody>
      </p:sp>
      <p:pic>
        <p:nvPicPr>
          <p:cNvPr id="7" name="图片 -21474826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23678"/>
            <a:ext cx="3744416" cy="199598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696" y="1603600"/>
            <a:ext cx="4670086" cy="2337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323528" y="2674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段落事件合并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事件主体冗余</a:t>
            </a:r>
          </a:p>
        </p:txBody>
      </p:sp>
    </p:spTree>
    <p:extLst>
      <p:ext uri="{BB962C8B-B14F-4D97-AF65-F5344CB8AC3E}">
        <p14:creationId xmlns:p14="http://schemas.microsoft.com/office/powerpoint/2010/main" val="388207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段落事件合并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成分补充与事件合并</a:t>
            </a:r>
          </a:p>
        </p:txBody>
      </p:sp>
      <p:sp>
        <p:nvSpPr>
          <p:cNvPr id="3" name="椭圆 2"/>
          <p:cNvSpPr/>
          <p:nvPr/>
        </p:nvSpPr>
        <p:spPr>
          <a:xfrm>
            <a:off x="1241485" y="837430"/>
            <a:ext cx="558912" cy="558912"/>
          </a:xfrm>
          <a:prstGeom prst="ellipse">
            <a:avLst/>
          </a:prstGeom>
          <a:solidFill>
            <a:srgbClr val="E7890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0301" y="1483284"/>
            <a:ext cx="3041579" cy="787518"/>
            <a:chOff x="4257431" y="4479046"/>
            <a:chExt cx="2863585" cy="877070"/>
          </a:xfrm>
        </p:grpSpPr>
        <p:sp>
          <p:nvSpPr>
            <p:cNvPr id="6" name="矩形 5"/>
            <p:cNvSpPr/>
            <p:nvPr/>
          </p:nvSpPr>
          <p:spPr>
            <a:xfrm>
              <a:off x="4257431" y="4831670"/>
              <a:ext cx="2863585" cy="5244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习近平</a:t>
              </a: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总书记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进行谈判。这次谈判十分的顺利，取得了极大的进展。他和美国总统特朗普展开谈判。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57432" y="4479046"/>
              <a:ext cx="2241974" cy="3139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成分补充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13609" y="741094"/>
            <a:ext cx="3520988" cy="1043587"/>
            <a:chOff x="4568236" y="4479046"/>
            <a:chExt cx="2863585" cy="1043587"/>
          </a:xfrm>
        </p:grpSpPr>
        <p:sp>
          <p:nvSpPr>
            <p:cNvPr id="9" name="矩形 8"/>
            <p:cNvSpPr/>
            <p:nvPr/>
          </p:nvSpPr>
          <p:spPr>
            <a:xfrm>
              <a:off x="4568236" y="4841100"/>
              <a:ext cx="2863585" cy="68153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中共中央政治局常委、全国人大常委会委员长栗战书参加了一项重要活动。他今天出席了中国地方立法工作会议。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79042" y="4479046"/>
              <a:ext cx="2241974" cy="3139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事件合并</a:t>
              </a:r>
            </a:p>
          </p:txBody>
        </p:sp>
      </p:grpSp>
      <p:sp>
        <p:nvSpPr>
          <p:cNvPr id="11" name="椭圆 59"/>
          <p:cNvSpPr/>
          <p:nvPr/>
        </p:nvSpPr>
        <p:spPr>
          <a:xfrm>
            <a:off x="1410753" y="989450"/>
            <a:ext cx="220899" cy="247782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D31708D-EEDA-4274-B7B3-5CE8EFA467B3}"/>
              </a:ext>
            </a:extLst>
          </p:cNvPr>
          <p:cNvSpPr txBox="1"/>
          <p:nvPr/>
        </p:nvSpPr>
        <p:spPr>
          <a:xfrm>
            <a:off x="4177339" y="1635646"/>
            <a:ext cx="62045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20180802	---GOV	---	023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joined_issues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null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ids	339764-0_0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StorySource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NULL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content	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栗战书参加了一 项重要活动 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5F04E15-6E04-475E-87D5-ACA05D68EC02}"/>
              </a:ext>
            </a:extLst>
          </p:cNvPr>
          <p:cNvSpPr txBox="1"/>
          <p:nvPr/>
        </p:nvSpPr>
        <p:spPr>
          <a:xfrm>
            <a:off x="4232681" y="4005763"/>
            <a:ext cx="6204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20180802	---GOV	CHN	0231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joined_issues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null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ids	339764-0_0;339764-0_1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StorySource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NULL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content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栗战书今天出席了中国地方立法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工作会议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1D324E4-070A-475A-B29A-9267B2177392}"/>
              </a:ext>
            </a:extLst>
          </p:cNvPr>
          <p:cNvSpPr txBox="1"/>
          <p:nvPr/>
        </p:nvSpPr>
        <p:spPr>
          <a:xfrm>
            <a:off x="4185243" y="2762049"/>
            <a:ext cx="6204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20180802	---	CHN	0231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joined_issues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null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ids	339764-0_1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StorySource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NULL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content	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他今天出席了中国地方立法工作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会议 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7AA7500-727E-43F6-A8C8-3FAA3C7A6692}"/>
              </a:ext>
            </a:extLst>
          </p:cNvPr>
          <p:cNvSpPr txBox="1"/>
          <p:nvPr/>
        </p:nvSpPr>
        <p:spPr>
          <a:xfrm>
            <a:off x="20565" y="2625002"/>
            <a:ext cx="40473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20180802  CHNGOV           USAGOV     1106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joined_issues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null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ids	                  339754-0_0; 339754-0_2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StorySource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NULL</a:t>
            </a: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content    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习近平总书记和美国总统特朗普展开谈判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Source     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习近平 总书记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Target      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美国 总统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876256" y="147594"/>
            <a:ext cx="558912" cy="558912"/>
          </a:xfrm>
          <a:prstGeom prst="ellipse">
            <a:avLst/>
          </a:prstGeom>
          <a:solidFill>
            <a:srgbClr val="E6675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5" name="椭圆 61"/>
          <p:cNvSpPr/>
          <p:nvPr/>
        </p:nvSpPr>
        <p:spPr>
          <a:xfrm>
            <a:off x="7031821" y="299614"/>
            <a:ext cx="247782" cy="24778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9E824ED-358B-2C47-9229-4912E7A5C6DF}"/>
              </a:ext>
            </a:extLst>
          </p:cNvPr>
          <p:cNvSpPr/>
          <p:nvPr/>
        </p:nvSpPr>
        <p:spPr>
          <a:xfrm>
            <a:off x="1" y="2625003"/>
            <a:ext cx="4067944" cy="131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9E824ED-358B-2C47-9229-4912E7A5C6DF}"/>
              </a:ext>
            </a:extLst>
          </p:cNvPr>
          <p:cNvSpPr/>
          <p:nvPr/>
        </p:nvSpPr>
        <p:spPr>
          <a:xfrm>
            <a:off x="4088508" y="1635646"/>
            <a:ext cx="4443932" cy="34563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83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段落事件合并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结构化事件集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4290F2-15A1-403E-845C-68FA13D3D958}"/>
              </a:ext>
            </a:extLst>
          </p:cNvPr>
          <p:cNvSpPr/>
          <p:nvPr/>
        </p:nvSpPr>
        <p:spPr>
          <a:xfrm>
            <a:off x="4211960" y="1779662"/>
            <a:ext cx="4461771" cy="183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CEC 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采用了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XML 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语言作为标注格式，其中包含了六个最重要的数据结构（标记）：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Event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Denoter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Location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Participant 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Object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Event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用于描述事件；</a:t>
            </a:r>
            <a:r>
              <a:rPr lang="en-US" altLang="zh-CN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Denoter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Location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Participant 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Object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用于描述事件的指示词和要素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此外，我们还为每一个标记定义了与之相关的属性。我们创建的数据集的特点在于，虽然整体语料库的规模虽然偏小，但是对事件和事件要素的标注最为全面。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B88BA6-29A7-48BE-8DAF-EE20A789AC2F}"/>
              </a:ext>
            </a:extLst>
          </p:cNvPr>
          <p:cNvSpPr/>
          <p:nvPr/>
        </p:nvSpPr>
        <p:spPr>
          <a:xfrm>
            <a:off x="157868" y="1059582"/>
            <a:ext cx="45797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创建基于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CEC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格式的事件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&lt;</a:t>
            </a:r>
            <a:r>
              <a:rPr lang="en-US" altLang="zh-CN" sz="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fullcontent</a:t>
            </a: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&gt;</a:t>
            </a:r>
            <a:r>
              <a:rPr lang="zh-CN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文章</a:t>
            </a: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ok&lt;/</a:t>
            </a:r>
            <a:r>
              <a:rPr lang="en-US" altLang="zh-CN" sz="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fullcontent</a:t>
            </a: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&lt;</a:t>
            </a:r>
            <a:r>
              <a:rPr lang="en-US" altLang="zh-CN" sz="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reporttime</a:t>
            </a: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&gt;</a:t>
            </a:r>
            <a:r>
              <a:rPr lang="zh-CN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报道时间</a:t>
            </a: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ok&lt;/</a:t>
            </a:r>
            <a:r>
              <a:rPr lang="en-US" altLang="zh-CN" sz="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reporttime</a:t>
            </a: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&lt;paragraph&gt;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    &lt;Sentence&gt;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        &lt;Event&gt;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            &lt;source&gt;</a:t>
            </a:r>
            <a:r>
              <a:rPr lang="zh-CN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施事者</a:t>
            </a: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&lt;/source&gt;source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    		&lt;target&gt;</a:t>
            </a:r>
            <a:r>
              <a:rPr lang="zh-CN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受事者</a:t>
            </a: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&lt;/target&gt;target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    		&lt;trigger type = 110&gt;</a:t>
            </a:r>
            <a:r>
              <a:rPr lang="zh-CN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触发词</a:t>
            </a: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&lt;/trigger&gt;</a:t>
            </a:r>
            <a:r>
              <a:rPr lang="en-US" altLang="zh-CN" sz="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eventtext</a:t>
            </a:r>
            <a:endParaRPr lang="en-US" altLang="zh-CN" sz="7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    		&lt;anchor&gt;</a:t>
            </a:r>
            <a:r>
              <a:rPr lang="zh-CN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动名词中的名词</a:t>
            </a: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&lt;/anchor&gt;</a:t>
            </a:r>
            <a:r>
              <a:rPr lang="en-US" altLang="zh-CN" sz="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eventroot</a:t>
            </a:r>
            <a:endParaRPr lang="en-US" altLang="zh-CN" sz="7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    		&lt;time&gt;&lt;/time&gt;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    		&lt;location&gt;&lt;/location&gt;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			&lt;/Event&gt;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		&lt;/Sentence&gt;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    &lt;/paragraph&gt;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&lt;/Body&gt;</a:t>
            </a:r>
            <a:endParaRPr lang="zh-CN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E824ED-358B-2C47-9229-4912E7A5C6DF}"/>
              </a:ext>
            </a:extLst>
          </p:cNvPr>
          <p:cNvSpPr/>
          <p:nvPr/>
        </p:nvSpPr>
        <p:spPr>
          <a:xfrm>
            <a:off x="111300" y="1491631"/>
            <a:ext cx="3884636" cy="27996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段落事件合并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结构化事件集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B940BD-595C-46A3-8C5A-49D3F617A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02606"/>
            <a:ext cx="4968551" cy="15537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D666CA-8739-4FD0-9C20-225E1343E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52" y="2571750"/>
            <a:ext cx="5427404" cy="21609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26B180-E4C4-4A01-8E19-CAF1A8A89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20811">
            <a:off x="3347553" y="2029356"/>
            <a:ext cx="987638" cy="107908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B10C392-5C9C-4E82-ACA6-A5B109A5FE37}"/>
              </a:ext>
            </a:extLst>
          </p:cNvPr>
          <p:cNvSpPr/>
          <p:nvPr/>
        </p:nvSpPr>
        <p:spPr>
          <a:xfrm>
            <a:off x="5816743" y="1131590"/>
            <a:ext cx="332746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6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参考文献：</a:t>
            </a:r>
            <a:endParaRPr lang="en-US" altLang="zh-CN" sz="1050" dirty="0"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times" panose="02020603050405020304" pitchFamily="18" charset="0"/>
              <a:ea typeface="时尚中黑简体" panose="01010104010101010101" pitchFamily="2" charset="-122"/>
              <a:cs typeface="times" panose="02020603050405020304" pitchFamily="18" charset="0"/>
            </a:endParaRPr>
          </a:p>
          <a:p>
            <a:pPr>
              <a:lnSpc>
                <a:spcPts val="306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[1] Xu-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jie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 Zhang,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Zong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-tian Liu, Wei Liu, Jian-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feng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 Fu. Research on event-based semantic annotation of Chinese[C]. Computer Science and Network Technology (ICCSNT), 2012 2nd International Conference on: 1883-1888.</a:t>
            </a:r>
            <a:endParaRPr lang="zh-CN" altLang="en-US" sz="1050" dirty="0"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times" panose="02020603050405020304" pitchFamily="18" charset="0"/>
              <a:ea typeface="时尚中黑简体" panose="01010104010101010101" pitchFamily="2" charset="-122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4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417856" y="1906205"/>
            <a:ext cx="2818439" cy="927431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3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软件工程方法</a:t>
            </a:r>
            <a:endParaRPr lang="en-US" altLang="zh-CN" sz="360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40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0"/>
          <p:cNvGrpSpPr/>
          <p:nvPr/>
        </p:nvGrpSpPr>
        <p:grpSpPr>
          <a:xfrm>
            <a:off x="8245578" y="1113589"/>
            <a:ext cx="376928" cy="3618403"/>
            <a:chOff x="10994103" y="1484783"/>
            <a:chExt cx="502571" cy="4824537"/>
          </a:xfrm>
        </p:grpSpPr>
        <p:sp>
          <p:nvSpPr>
            <p:cNvPr id="3" name="等腰三角形 6"/>
            <p:cNvSpPr/>
            <p:nvPr/>
          </p:nvSpPr>
          <p:spPr>
            <a:xfrm rot="16200000" flipH="1">
              <a:off x="10693937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11001690" y="2578162"/>
              <a:ext cx="1" cy="373115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1"/>
          <p:cNvGrpSpPr/>
          <p:nvPr/>
        </p:nvGrpSpPr>
        <p:grpSpPr>
          <a:xfrm>
            <a:off x="521494" y="1113589"/>
            <a:ext cx="376928" cy="3618403"/>
            <a:chOff x="695325" y="1484783"/>
            <a:chExt cx="502571" cy="4824537"/>
          </a:xfrm>
        </p:grpSpPr>
        <p:sp>
          <p:nvSpPr>
            <p:cNvPr id="6" name="等腰三角形 6"/>
            <p:cNvSpPr/>
            <p:nvPr/>
          </p:nvSpPr>
          <p:spPr>
            <a:xfrm rot="5400000">
              <a:off x="395159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190309" y="2578162"/>
              <a:ext cx="0" cy="373115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51"/>
          <p:cNvGrpSpPr/>
          <p:nvPr/>
        </p:nvGrpSpPr>
        <p:grpSpPr>
          <a:xfrm>
            <a:off x="521494" y="1113588"/>
            <a:ext cx="4050506" cy="546593"/>
            <a:chOff x="695325" y="1484784"/>
            <a:chExt cx="5400675" cy="728790"/>
          </a:xfrm>
        </p:grpSpPr>
        <p:sp>
          <p:nvSpPr>
            <p:cNvPr id="9" name="五边形 8"/>
            <p:cNvSpPr/>
            <p:nvPr/>
          </p:nvSpPr>
          <p:spPr>
            <a:xfrm>
              <a:off x="695325" y="1484784"/>
              <a:ext cx="5400675" cy="72879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10" name="TextBox 19"/>
            <p:cNvSpPr txBox="1"/>
            <p:nvPr/>
          </p:nvSpPr>
          <p:spPr>
            <a:xfrm>
              <a:off x="2471482" y="1556792"/>
              <a:ext cx="1848361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敏捷开发</a:t>
              </a:r>
            </a:p>
          </p:txBody>
        </p:sp>
      </p:grpSp>
      <p:grpSp>
        <p:nvGrpSpPr>
          <p:cNvPr id="11" name="组合 59"/>
          <p:cNvGrpSpPr/>
          <p:nvPr/>
        </p:nvGrpSpPr>
        <p:grpSpPr>
          <a:xfrm>
            <a:off x="4572000" y="1113588"/>
            <a:ext cx="4050506" cy="546593"/>
            <a:chOff x="6095999" y="1484784"/>
            <a:chExt cx="5400675" cy="728790"/>
          </a:xfrm>
        </p:grpSpPr>
        <p:sp>
          <p:nvSpPr>
            <p:cNvPr id="12" name="五边形 11"/>
            <p:cNvSpPr/>
            <p:nvPr/>
          </p:nvSpPr>
          <p:spPr>
            <a:xfrm flipH="1">
              <a:off x="6095999" y="1484784"/>
              <a:ext cx="5400675" cy="72879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13" name="TextBox 19"/>
            <p:cNvSpPr txBox="1"/>
            <p:nvPr/>
          </p:nvSpPr>
          <p:spPr>
            <a:xfrm>
              <a:off x="7872156" y="1556792"/>
              <a:ext cx="1848361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敏捷科研</a:t>
              </a:r>
            </a:p>
          </p:txBody>
        </p:sp>
      </p:grpSp>
      <p:grpSp>
        <p:nvGrpSpPr>
          <p:cNvPr id="14" name="组合 33"/>
          <p:cNvGrpSpPr/>
          <p:nvPr/>
        </p:nvGrpSpPr>
        <p:grpSpPr>
          <a:xfrm>
            <a:off x="5178574" y="2181411"/>
            <a:ext cx="253715" cy="276999"/>
            <a:chOff x="2071540" y="3138835"/>
            <a:chExt cx="338286" cy="369332"/>
          </a:xfrm>
        </p:grpSpPr>
        <p:sp>
          <p:nvSpPr>
            <p:cNvPr id="15" name="椭圆 14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1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grpSp>
        <p:nvGrpSpPr>
          <p:cNvPr id="17" name="组合 36"/>
          <p:cNvGrpSpPr/>
          <p:nvPr/>
        </p:nvGrpSpPr>
        <p:grpSpPr>
          <a:xfrm>
            <a:off x="5178574" y="2774181"/>
            <a:ext cx="253715" cy="276999"/>
            <a:chOff x="2071540" y="3138835"/>
            <a:chExt cx="338286" cy="369332"/>
          </a:xfrm>
        </p:grpSpPr>
        <p:sp>
          <p:nvSpPr>
            <p:cNvPr id="18" name="椭圆 17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19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2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grpSp>
        <p:nvGrpSpPr>
          <p:cNvPr id="20" name="组合 39"/>
          <p:cNvGrpSpPr/>
          <p:nvPr/>
        </p:nvGrpSpPr>
        <p:grpSpPr>
          <a:xfrm>
            <a:off x="5178574" y="3366948"/>
            <a:ext cx="253715" cy="276999"/>
            <a:chOff x="2071540" y="3138835"/>
            <a:chExt cx="338286" cy="369332"/>
          </a:xfrm>
        </p:grpSpPr>
        <p:sp>
          <p:nvSpPr>
            <p:cNvPr id="21" name="椭圆 20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22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3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grpSp>
        <p:nvGrpSpPr>
          <p:cNvPr id="23" name="组合 42"/>
          <p:cNvGrpSpPr/>
          <p:nvPr/>
        </p:nvGrpSpPr>
        <p:grpSpPr>
          <a:xfrm>
            <a:off x="5178574" y="3959718"/>
            <a:ext cx="253715" cy="276999"/>
            <a:chOff x="2071540" y="3138835"/>
            <a:chExt cx="338286" cy="369332"/>
          </a:xfrm>
        </p:grpSpPr>
        <p:sp>
          <p:nvSpPr>
            <p:cNvPr id="24" name="椭圆 23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25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4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sp>
        <p:nvSpPr>
          <p:cNvPr id="26" name="TextBox 23"/>
          <p:cNvSpPr txBox="1"/>
          <p:nvPr/>
        </p:nvSpPr>
        <p:spPr>
          <a:xfrm>
            <a:off x="5500117" y="2207798"/>
            <a:ext cx="2009622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Arial"/>
                <a:ea typeface="微软雅黑"/>
              </a:rPr>
              <a:t>及时向学长汇报工作，获得建议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5562677" y="2809561"/>
            <a:ext cx="1209699" cy="196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Arial"/>
                <a:ea typeface="微软雅黑"/>
              </a:rPr>
              <a:t>持续产出中间结果</a:t>
            </a:r>
          </a:p>
        </p:txBody>
      </p:sp>
      <p:sp>
        <p:nvSpPr>
          <p:cNvPr id="28" name="TextBox 23"/>
          <p:cNvSpPr txBox="1"/>
          <p:nvPr/>
        </p:nvSpPr>
        <p:spPr>
          <a:xfrm>
            <a:off x="5628629" y="3405768"/>
            <a:ext cx="206994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Arial"/>
                <a:ea typeface="微软雅黑"/>
              </a:rPr>
              <a:t>通过沟通，不断加深对项目的理解</a:t>
            </a:r>
          </a:p>
        </p:txBody>
      </p:sp>
      <p:sp>
        <p:nvSpPr>
          <p:cNvPr id="29" name="TextBox 23"/>
          <p:cNvSpPr txBox="1"/>
          <p:nvPr/>
        </p:nvSpPr>
        <p:spPr>
          <a:xfrm>
            <a:off x="5444243" y="3999509"/>
            <a:ext cx="213227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Arial"/>
                <a:ea typeface="微软雅黑"/>
              </a:rPr>
              <a:t>反思前阶段工作，及时调整工作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4577692" y="4731990"/>
            <a:ext cx="367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98424" y="4731990"/>
            <a:ext cx="367357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3"/>
          <p:cNvGrpSpPr/>
          <p:nvPr/>
        </p:nvGrpSpPr>
        <p:grpSpPr>
          <a:xfrm>
            <a:off x="1400331" y="2179653"/>
            <a:ext cx="253715" cy="276999"/>
            <a:chOff x="2071540" y="3138835"/>
            <a:chExt cx="338286" cy="369332"/>
          </a:xfrm>
        </p:grpSpPr>
        <p:sp>
          <p:nvSpPr>
            <p:cNvPr id="33" name="椭圆 32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34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1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grpSp>
        <p:nvGrpSpPr>
          <p:cNvPr id="35" name="组合 36"/>
          <p:cNvGrpSpPr/>
          <p:nvPr/>
        </p:nvGrpSpPr>
        <p:grpSpPr>
          <a:xfrm>
            <a:off x="1400331" y="2772423"/>
            <a:ext cx="253715" cy="276999"/>
            <a:chOff x="2071540" y="3138835"/>
            <a:chExt cx="338286" cy="369332"/>
          </a:xfrm>
        </p:grpSpPr>
        <p:sp>
          <p:nvSpPr>
            <p:cNvPr id="36" name="椭圆 35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37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2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grpSp>
        <p:nvGrpSpPr>
          <p:cNvPr id="38" name="组合 39"/>
          <p:cNvGrpSpPr/>
          <p:nvPr/>
        </p:nvGrpSpPr>
        <p:grpSpPr>
          <a:xfrm>
            <a:off x="1400331" y="3365190"/>
            <a:ext cx="253715" cy="276999"/>
            <a:chOff x="2071540" y="3138835"/>
            <a:chExt cx="338286" cy="369332"/>
          </a:xfrm>
        </p:grpSpPr>
        <p:sp>
          <p:nvSpPr>
            <p:cNvPr id="39" name="椭圆 38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40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3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grpSp>
        <p:nvGrpSpPr>
          <p:cNvPr id="41" name="组合 42"/>
          <p:cNvGrpSpPr/>
          <p:nvPr/>
        </p:nvGrpSpPr>
        <p:grpSpPr>
          <a:xfrm>
            <a:off x="1400331" y="3957960"/>
            <a:ext cx="253715" cy="276999"/>
            <a:chOff x="2071540" y="3138835"/>
            <a:chExt cx="338286" cy="369332"/>
          </a:xfrm>
        </p:grpSpPr>
        <p:sp>
          <p:nvSpPr>
            <p:cNvPr id="42" name="椭圆 41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43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4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sp>
        <p:nvSpPr>
          <p:cNvPr id="44" name="TextBox 23"/>
          <p:cNvSpPr txBox="1"/>
          <p:nvPr/>
        </p:nvSpPr>
        <p:spPr>
          <a:xfrm>
            <a:off x="1384558" y="2207798"/>
            <a:ext cx="1975794" cy="1772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Arial"/>
                <a:ea typeface="微软雅黑"/>
              </a:rPr>
              <a:t>紧密协作、面对面的沟通</a:t>
            </a:r>
          </a:p>
        </p:txBody>
      </p:sp>
      <p:sp>
        <p:nvSpPr>
          <p:cNvPr id="45" name="TextBox 23"/>
          <p:cNvSpPr txBox="1"/>
          <p:nvPr/>
        </p:nvSpPr>
        <p:spPr>
          <a:xfrm>
            <a:off x="1552120" y="2812027"/>
            <a:ext cx="1687763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Arial"/>
                <a:ea typeface="微软雅黑"/>
              </a:rPr>
              <a:t>频繁交付新的软件版本</a:t>
            </a:r>
          </a:p>
        </p:txBody>
      </p:sp>
      <p:sp>
        <p:nvSpPr>
          <p:cNvPr id="46" name="TextBox 23"/>
          <p:cNvSpPr txBox="1"/>
          <p:nvPr/>
        </p:nvSpPr>
        <p:spPr>
          <a:xfrm>
            <a:off x="1764877" y="3418455"/>
            <a:ext cx="2004207" cy="194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Arial"/>
                <a:ea typeface="微软雅黑"/>
              </a:rPr>
              <a:t>以简洁为本，减少不必要的工作</a:t>
            </a:r>
          </a:p>
        </p:txBody>
      </p:sp>
      <p:sp>
        <p:nvSpPr>
          <p:cNvPr id="47" name="TextBox 23"/>
          <p:cNvSpPr txBox="1"/>
          <p:nvPr/>
        </p:nvSpPr>
        <p:spPr>
          <a:xfrm>
            <a:off x="1676259" y="3990840"/>
            <a:ext cx="154374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Arial"/>
                <a:ea typeface="微软雅黑"/>
              </a:rPr>
              <a:t>定期反思如何提高成效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6446" y="2674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敏捷开发</a:t>
            </a:r>
          </a:p>
        </p:txBody>
      </p:sp>
    </p:spTree>
    <p:extLst>
      <p:ext uri="{BB962C8B-B14F-4D97-AF65-F5344CB8AC3E}">
        <p14:creationId xmlns:p14="http://schemas.microsoft.com/office/powerpoint/2010/main" val="149952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44" grpId="0"/>
      <p:bldP spid="45" grpId="0"/>
      <p:bldP spid="46" grpId="0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6446" y="2674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过程框架活动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71800" y="987574"/>
            <a:ext cx="3394870" cy="3406188"/>
            <a:chOff x="4619273" y="2166171"/>
            <a:chExt cx="3394870" cy="3406188"/>
          </a:xfrm>
        </p:grpSpPr>
        <p:sp>
          <p:nvSpPr>
            <p:cNvPr id="4" name="圆: 空心 42"/>
            <p:cNvSpPr/>
            <p:nvPr/>
          </p:nvSpPr>
          <p:spPr>
            <a:xfrm>
              <a:off x="4619273" y="2392537"/>
              <a:ext cx="2953456" cy="2953456"/>
            </a:xfrm>
            <a:prstGeom prst="donut">
              <a:avLst>
                <a:gd name="adj" fmla="val 12516"/>
              </a:avLst>
            </a:prstGeom>
            <a:ln w="19050" cap="rnd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华文细黑" panose="02010600040101010101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486048" y="3259312"/>
              <a:ext cx="1219906" cy="1219906"/>
            </a:xfrm>
            <a:prstGeom prst="ellips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华文细黑" panose="0201060004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19800000">
              <a:off x="5582356" y="2762533"/>
              <a:ext cx="0" cy="4815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1800000">
              <a:off x="6609646" y="2762533"/>
              <a:ext cx="0" cy="4815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7123290" y="3652192"/>
              <a:ext cx="0" cy="4815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9000000">
              <a:off x="6609646" y="4541850"/>
              <a:ext cx="0" cy="4815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2600000">
              <a:off x="5582356" y="4541850"/>
              <a:ext cx="0" cy="4815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980429" y="2166171"/>
              <a:ext cx="626006" cy="626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  <a:sym typeface="华文细黑" panose="02010600040101010101" pitchFamily="2" charset="-122"/>
                </a:rPr>
                <a:t>01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6585568" y="2166171"/>
              <a:ext cx="626006" cy="626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</a:rPr>
                <a:t>02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388137" y="3556262"/>
              <a:ext cx="626006" cy="626006"/>
            </a:xfrm>
            <a:prstGeom prst="ellipse">
              <a:avLst/>
            </a:prstGeom>
            <a:solidFill>
              <a:srgbClr val="DBE7DF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</a:rPr>
                <a:t>03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585568" y="4946353"/>
              <a:ext cx="626006" cy="62600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980429" y="4946353"/>
              <a:ext cx="626006" cy="626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</a:rPr>
                <a:t>05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16" name="椭圆 22"/>
            <p:cNvSpPr/>
            <p:nvPr/>
          </p:nvSpPr>
          <p:spPr>
            <a:xfrm>
              <a:off x="5863408" y="3647239"/>
              <a:ext cx="468812" cy="427122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15666" y="874108"/>
            <a:ext cx="2049577" cy="888155"/>
            <a:chOff x="1928232" y="2179734"/>
            <a:chExt cx="2257462" cy="888155"/>
          </a:xfrm>
        </p:grpSpPr>
        <p:sp>
          <p:nvSpPr>
            <p:cNvPr id="18" name="矩形 17"/>
            <p:cNvSpPr/>
            <p:nvPr/>
          </p:nvSpPr>
          <p:spPr>
            <a:xfrm>
              <a:off x="1928232" y="2532358"/>
              <a:ext cx="898876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</a:rPr>
                <a:t>项目估算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endParaRPr>
            </a:p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</a:rPr>
                <a:t>进度计划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43720" y="2179734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策划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37971" y="3657730"/>
            <a:ext cx="1159906" cy="888155"/>
            <a:chOff x="1943720" y="2179734"/>
            <a:chExt cx="3800738" cy="888155"/>
          </a:xfrm>
        </p:grpSpPr>
        <p:sp>
          <p:nvSpPr>
            <p:cNvPr id="21" name="矩形 20"/>
            <p:cNvSpPr/>
            <p:nvPr/>
          </p:nvSpPr>
          <p:spPr>
            <a:xfrm>
              <a:off x="1943720" y="2532358"/>
              <a:ext cx="3800738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</a:rPr>
                <a:t>编码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测试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943720" y="2179734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构建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91680" y="2265936"/>
            <a:ext cx="1414309" cy="888155"/>
            <a:chOff x="1943720" y="2179734"/>
            <a:chExt cx="2931141" cy="888155"/>
          </a:xfrm>
        </p:grpSpPr>
        <p:sp>
          <p:nvSpPr>
            <p:cNvPr id="24" name="矩形 23"/>
            <p:cNvSpPr/>
            <p:nvPr/>
          </p:nvSpPr>
          <p:spPr>
            <a:xfrm>
              <a:off x="1943720" y="2532358"/>
              <a:ext cx="2931141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系统分析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概要分析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943720" y="2179734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建模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59808" y="874108"/>
            <a:ext cx="1338300" cy="888155"/>
            <a:chOff x="1943720" y="2179734"/>
            <a:chExt cx="3800738" cy="888155"/>
          </a:xfrm>
        </p:grpSpPr>
        <p:sp>
          <p:nvSpPr>
            <p:cNvPr id="27" name="矩形 26"/>
            <p:cNvSpPr/>
            <p:nvPr/>
          </p:nvSpPr>
          <p:spPr>
            <a:xfrm>
              <a:off x="1943720" y="2532358"/>
              <a:ext cx="3800738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项目启动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获取需求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502484" y="2179734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沟通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59808" y="3657730"/>
            <a:ext cx="1338300" cy="888155"/>
            <a:chOff x="1943720" y="2179734"/>
            <a:chExt cx="3800738" cy="888155"/>
          </a:xfrm>
        </p:grpSpPr>
        <p:sp>
          <p:nvSpPr>
            <p:cNvPr id="30" name="矩形 29"/>
            <p:cNvSpPr/>
            <p:nvPr/>
          </p:nvSpPr>
          <p:spPr>
            <a:xfrm>
              <a:off x="1943720" y="2532358"/>
              <a:ext cx="3800738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论文模型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</a:rPr>
                <a:t>产品形成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02484" y="2179734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部署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0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9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76446" y="2674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会议的机制</a:t>
            </a:r>
          </a:p>
        </p:txBody>
      </p:sp>
      <p:sp>
        <p:nvSpPr>
          <p:cNvPr id="32" name="Oval 38"/>
          <p:cNvSpPr/>
          <p:nvPr/>
        </p:nvSpPr>
        <p:spPr>
          <a:xfrm>
            <a:off x="928812" y="937460"/>
            <a:ext cx="706922" cy="70696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Oval 39"/>
          <p:cNvSpPr/>
          <p:nvPr/>
        </p:nvSpPr>
        <p:spPr>
          <a:xfrm>
            <a:off x="3914807" y="937389"/>
            <a:ext cx="706922" cy="70696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Oval 40"/>
          <p:cNvSpPr/>
          <p:nvPr/>
        </p:nvSpPr>
        <p:spPr>
          <a:xfrm>
            <a:off x="2385117" y="944801"/>
            <a:ext cx="706922" cy="706961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796562" y="1722997"/>
            <a:ext cx="971420" cy="185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Sprint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计划会议</a:t>
            </a:r>
            <a:endParaRPr lang="id-ID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42"/>
          <p:cNvSpPr txBox="1"/>
          <p:nvPr/>
        </p:nvSpPr>
        <p:spPr>
          <a:xfrm>
            <a:off x="2425189" y="1730338"/>
            <a:ext cx="626775" cy="168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Sprint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站会</a:t>
            </a:r>
            <a:endParaRPr lang="id-ID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26641" y="1722926"/>
            <a:ext cx="883255" cy="168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Sprint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评审会议</a:t>
            </a:r>
            <a:endParaRPr lang="id-ID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44"/>
          <p:cNvSpPr>
            <a:spLocks noEditPoints="1"/>
          </p:cNvSpPr>
          <p:nvPr/>
        </p:nvSpPr>
        <p:spPr bwMode="auto">
          <a:xfrm>
            <a:off x="4148058" y="1154911"/>
            <a:ext cx="240419" cy="271917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45"/>
          <p:cNvSpPr>
            <a:spLocks noEditPoints="1"/>
          </p:cNvSpPr>
          <p:nvPr/>
        </p:nvSpPr>
        <p:spPr bwMode="auto">
          <a:xfrm>
            <a:off x="2570427" y="1162323"/>
            <a:ext cx="336300" cy="271917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Freeform 46"/>
          <p:cNvSpPr>
            <a:spLocks noEditPoints="1"/>
          </p:cNvSpPr>
          <p:nvPr/>
        </p:nvSpPr>
        <p:spPr bwMode="auto">
          <a:xfrm>
            <a:off x="1169935" y="1126359"/>
            <a:ext cx="224676" cy="329163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Rectangle 47"/>
          <p:cNvSpPr/>
          <p:nvPr/>
        </p:nvSpPr>
        <p:spPr>
          <a:xfrm>
            <a:off x="684170" y="1944455"/>
            <a:ext cx="127262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指定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sprint backlog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并给出优先级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2" name="Rectangle 48"/>
          <p:cNvSpPr/>
          <p:nvPr/>
        </p:nvSpPr>
        <p:spPr>
          <a:xfrm>
            <a:off x="2285564" y="1977470"/>
            <a:ext cx="1196205" cy="16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及时沟通现有进度</a:t>
            </a:r>
            <a:endParaRPr lang="en-GB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8"/>
          <p:cNvSpPr/>
          <p:nvPr/>
        </p:nvSpPr>
        <p:spPr>
          <a:xfrm>
            <a:off x="3741135" y="1962455"/>
            <a:ext cx="119620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展示模型，测试效果</a:t>
            </a:r>
            <a:endParaRPr lang="en-GB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76070" y="2594221"/>
            <a:ext cx="7056784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529880" y="394466"/>
            <a:ext cx="2614574" cy="3126622"/>
            <a:chOff x="1423" y="-1124"/>
            <a:chExt cx="4832" cy="5778"/>
          </a:xfrm>
        </p:grpSpPr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1423" y="1565"/>
              <a:ext cx="4832" cy="3089"/>
            </a:xfrm>
            <a:custGeom>
              <a:avLst/>
              <a:gdLst>
                <a:gd name="T0" fmla="*/ 2042 w 2042"/>
                <a:gd name="T1" fmla="*/ 1233 h 1306"/>
                <a:gd name="T2" fmla="*/ 1970 w 2042"/>
                <a:gd name="T3" fmla="*/ 1306 h 1306"/>
                <a:gd name="T4" fmla="*/ 72 w 2042"/>
                <a:gd name="T5" fmla="*/ 1306 h 1306"/>
                <a:gd name="T6" fmla="*/ 0 w 2042"/>
                <a:gd name="T7" fmla="*/ 1233 h 1306"/>
                <a:gd name="T8" fmla="*/ 0 w 2042"/>
                <a:gd name="T9" fmla="*/ 72 h 1306"/>
                <a:gd name="T10" fmla="*/ 72 w 2042"/>
                <a:gd name="T11" fmla="*/ 0 h 1306"/>
                <a:gd name="T12" fmla="*/ 1970 w 2042"/>
                <a:gd name="T13" fmla="*/ 0 h 1306"/>
                <a:gd name="T14" fmla="*/ 2042 w 2042"/>
                <a:gd name="T15" fmla="*/ 72 h 1306"/>
                <a:gd name="T16" fmla="*/ 2042 w 2042"/>
                <a:gd name="T17" fmla="*/ 1233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2" h="1306">
                  <a:moveTo>
                    <a:pt x="2042" y="1233"/>
                  </a:moveTo>
                  <a:cubicBezTo>
                    <a:pt x="2042" y="1273"/>
                    <a:pt x="2009" y="1306"/>
                    <a:pt x="1970" y="1306"/>
                  </a:cubicBezTo>
                  <a:cubicBezTo>
                    <a:pt x="72" y="1306"/>
                    <a:pt x="72" y="1306"/>
                    <a:pt x="72" y="1306"/>
                  </a:cubicBezTo>
                  <a:cubicBezTo>
                    <a:pt x="33" y="1306"/>
                    <a:pt x="0" y="1273"/>
                    <a:pt x="0" y="123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3" y="0"/>
                    <a:pt x="72" y="0"/>
                  </a:cubicBezTo>
                  <a:cubicBezTo>
                    <a:pt x="1970" y="0"/>
                    <a:pt x="1970" y="0"/>
                    <a:pt x="1970" y="0"/>
                  </a:cubicBezTo>
                  <a:cubicBezTo>
                    <a:pt x="2009" y="0"/>
                    <a:pt x="2042" y="32"/>
                    <a:pt x="2042" y="72"/>
                  </a:cubicBezTo>
                  <a:cubicBezTo>
                    <a:pt x="2042" y="1233"/>
                    <a:pt x="2042" y="1233"/>
                    <a:pt x="2042" y="1233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088" y="1565"/>
              <a:ext cx="4167" cy="3089"/>
            </a:xfrm>
            <a:custGeom>
              <a:avLst/>
              <a:gdLst>
                <a:gd name="T0" fmla="*/ 1689 w 1761"/>
                <a:gd name="T1" fmla="*/ 0 h 1306"/>
                <a:gd name="T2" fmla="*/ 838 w 1761"/>
                <a:gd name="T3" fmla="*/ 0 h 1306"/>
                <a:gd name="T4" fmla="*/ 839 w 1761"/>
                <a:gd name="T5" fmla="*/ 54 h 1306"/>
                <a:gd name="T6" fmla="*/ 443 w 1761"/>
                <a:gd name="T7" fmla="*/ 1011 h 1306"/>
                <a:gd name="T8" fmla="*/ 0 w 1761"/>
                <a:gd name="T9" fmla="*/ 1306 h 1306"/>
                <a:gd name="T10" fmla="*/ 1689 w 1761"/>
                <a:gd name="T11" fmla="*/ 1306 h 1306"/>
                <a:gd name="T12" fmla="*/ 1761 w 1761"/>
                <a:gd name="T13" fmla="*/ 1233 h 1306"/>
                <a:gd name="T14" fmla="*/ 1761 w 1761"/>
                <a:gd name="T15" fmla="*/ 72 h 1306"/>
                <a:gd name="T16" fmla="*/ 1689 w 1761"/>
                <a:gd name="T17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1" h="1306">
                  <a:moveTo>
                    <a:pt x="1689" y="0"/>
                  </a:moveTo>
                  <a:cubicBezTo>
                    <a:pt x="838" y="0"/>
                    <a:pt x="838" y="0"/>
                    <a:pt x="838" y="0"/>
                  </a:cubicBezTo>
                  <a:cubicBezTo>
                    <a:pt x="839" y="18"/>
                    <a:pt x="839" y="36"/>
                    <a:pt x="839" y="54"/>
                  </a:cubicBezTo>
                  <a:cubicBezTo>
                    <a:pt x="839" y="411"/>
                    <a:pt x="695" y="758"/>
                    <a:pt x="443" y="1011"/>
                  </a:cubicBezTo>
                  <a:cubicBezTo>
                    <a:pt x="315" y="1138"/>
                    <a:pt x="164" y="1238"/>
                    <a:pt x="0" y="1306"/>
                  </a:cubicBezTo>
                  <a:cubicBezTo>
                    <a:pt x="1689" y="1306"/>
                    <a:pt x="1689" y="1306"/>
                    <a:pt x="1689" y="1306"/>
                  </a:cubicBezTo>
                  <a:cubicBezTo>
                    <a:pt x="1728" y="1306"/>
                    <a:pt x="1761" y="1273"/>
                    <a:pt x="1761" y="1233"/>
                  </a:cubicBezTo>
                  <a:cubicBezTo>
                    <a:pt x="1761" y="72"/>
                    <a:pt x="1761" y="72"/>
                    <a:pt x="1761" y="72"/>
                  </a:cubicBezTo>
                  <a:cubicBezTo>
                    <a:pt x="1761" y="32"/>
                    <a:pt x="1728" y="0"/>
                    <a:pt x="1689" y="0"/>
                  </a:cubicBezTo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2594" y="1565"/>
              <a:ext cx="3661" cy="3089"/>
            </a:xfrm>
            <a:custGeom>
              <a:avLst/>
              <a:gdLst>
                <a:gd name="T0" fmla="*/ 1475 w 1547"/>
                <a:gd name="T1" fmla="*/ 0 h 1306"/>
                <a:gd name="T2" fmla="*/ 858 w 1547"/>
                <a:gd name="T3" fmla="*/ 0 h 1306"/>
                <a:gd name="T4" fmla="*/ 859 w 1547"/>
                <a:gd name="T5" fmla="*/ 46 h 1306"/>
                <a:gd name="T6" fmla="*/ 462 w 1547"/>
                <a:gd name="T7" fmla="*/ 1003 h 1306"/>
                <a:gd name="T8" fmla="*/ 0 w 1547"/>
                <a:gd name="T9" fmla="*/ 1306 h 1306"/>
                <a:gd name="T10" fmla="*/ 1475 w 1547"/>
                <a:gd name="T11" fmla="*/ 1306 h 1306"/>
                <a:gd name="T12" fmla="*/ 1547 w 1547"/>
                <a:gd name="T13" fmla="*/ 1233 h 1306"/>
                <a:gd name="T14" fmla="*/ 1547 w 1547"/>
                <a:gd name="T15" fmla="*/ 72 h 1306"/>
                <a:gd name="T16" fmla="*/ 1475 w 1547"/>
                <a:gd name="T17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7" h="1306">
                  <a:moveTo>
                    <a:pt x="1475" y="0"/>
                  </a:moveTo>
                  <a:cubicBezTo>
                    <a:pt x="858" y="0"/>
                    <a:pt x="858" y="0"/>
                    <a:pt x="858" y="0"/>
                  </a:cubicBezTo>
                  <a:cubicBezTo>
                    <a:pt x="859" y="15"/>
                    <a:pt x="859" y="30"/>
                    <a:pt x="859" y="46"/>
                  </a:cubicBezTo>
                  <a:cubicBezTo>
                    <a:pt x="859" y="404"/>
                    <a:pt x="715" y="751"/>
                    <a:pt x="462" y="1003"/>
                  </a:cubicBezTo>
                  <a:cubicBezTo>
                    <a:pt x="330" y="1136"/>
                    <a:pt x="172" y="1238"/>
                    <a:pt x="0" y="1306"/>
                  </a:cubicBezTo>
                  <a:cubicBezTo>
                    <a:pt x="1475" y="1306"/>
                    <a:pt x="1475" y="1306"/>
                    <a:pt x="1475" y="1306"/>
                  </a:cubicBezTo>
                  <a:cubicBezTo>
                    <a:pt x="1514" y="1306"/>
                    <a:pt x="1547" y="1273"/>
                    <a:pt x="1547" y="1233"/>
                  </a:cubicBezTo>
                  <a:cubicBezTo>
                    <a:pt x="1547" y="72"/>
                    <a:pt x="1547" y="72"/>
                    <a:pt x="1547" y="72"/>
                  </a:cubicBezTo>
                  <a:cubicBezTo>
                    <a:pt x="1547" y="32"/>
                    <a:pt x="1514" y="0"/>
                    <a:pt x="1475" y="0"/>
                  </a:cubicBezTo>
                  <a:close/>
                </a:path>
              </a:pathLst>
            </a:custGeom>
            <a:solidFill>
              <a:srgbClr val="08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1591" y="1740"/>
              <a:ext cx="4496" cy="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3789" y="1605"/>
              <a:ext cx="100" cy="10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3775" y="1591"/>
              <a:ext cx="128" cy="128"/>
            </a:xfrm>
            <a:custGeom>
              <a:avLst/>
              <a:gdLst>
                <a:gd name="T0" fmla="*/ 48 w 54"/>
                <a:gd name="T1" fmla="*/ 27 h 54"/>
                <a:gd name="T2" fmla="*/ 43 w 54"/>
                <a:gd name="T3" fmla="*/ 27 h 54"/>
                <a:gd name="T4" fmla="*/ 39 w 54"/>
                <a:gd name="T5" fmla="*/ 39 h 54"/>
                <a:gd name="T6" fmla="*/ 27 w 54"/>
                <a:gd name="T7" fmla="*/ 43 h 54"/>
                <a:gd name="T8" fmla="*/ 15 w 54"/>
                <a:gd name="T9" fmla="*/ 39 h 54"/>
                <a:gd name="T10" fmla="*/ 11 w 54"/>
                <a:gd name="T11" fmla="*/ 27 h 54"/>
                <a:gd name="T12" fmla="*/ 15 w 54"/>
                <a:gd name="T13" fmla="*/ 16 h 54"/>
                <a:gd name="T14" fmla="*/ 27 w 54"/>
                <a:gd name="T15" fmla="*/ 11 h 54"/>
                <a:gd name="T16" fmla="*/ 39 w 54"/>
                <a:gd name="T17" fmla="*/ 16 h 54"/>
                <a:gd name="T18" fmla="*/ 43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32"/>
                    <a:pt x="41" y="36"/>
                    <a:pt x="39" y="39"/>
                  </a:cubicBezTo>
                  <a:cubicBezTo>
                    <a:pt x="36" y="42"/>
                    <a:pt x="32" y="43"/>
                    <a:pt x="27" y="43"/>
                  </a:cubicBezTo>
                  <a:cubicBezTo>
                    <a:pt x="22" y="43"/>
                    <a:pt x="18" y="42"/>
                    <a:pt x="15" y="39"/>
                  </a:cubicBezTo>
                  <a:cubicBezTo>
                    <a:pt x="13" y="36"/>
                    <a:pt x="11" y="32"/>
                    <a:pt x="11" y="27"/>
                  </a:cubicBezTo>
                  <a:cubicBezTo>
                    <a:pt x="11" y="23"/>
                    <a:pt x="13" y="19"/>
                    <a:pt x="15" y="16"/>
                  </a:cubicBezTo>
                  <a:cubicBezTo>
                    <a:pt x="18" y="13"/>
                    <a:pt x="22" y="11"/>
                    <a:pt x="27" y="11"/>
                  </a:cubicBezTo>
                  <a:cubicBezTo>
                    <a:pt x="32" y="11"/>
                    <a:pt x="36" y="13"/>
                    <a:pt x="39" y="16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1591" y="1017"/>
              <a:ext cx="4396" cy="3459"/>
            </a:xfrm>
            <a:custGeom>
              <a:avLst/>
              <a:gdLst>
                <a:gd name="T0" fmla="*/ 1775 w 1858"/>
                <a:gd name="T1" fmla="*/ 431 h 1463"/>
                <a:gd name="T2" fmla="*/ 1462 w 1858"/>
                <a:gd name="T3" fmla="*/ 0 h 1463"/>
                <a:gd name="T4" fmla="*/ 1383 w 1858"/>
                <a:gd name="T5" fmla="*/ 79 h 1463"/>
                <a:gd name="T6" fmla="*/ 1673 w 1858"/>
                <a:gd name="T7" fmla="*/ 476 h 1463"/>
                <a:gd name="T8" fmla="*/ 1702 w 1858"/>
                <a:gd name="T9" fmla="*/ 823 h 1463"/>
                <a:gd name="T10" fmla="*/ 1393 w 1858"/>
                <a:gd name="T11" fmla="*/ 1072 h 1463"/>
                <a:gd name="T12" fmla="*/ 1108 w 1858"/>
                <a:gd name="T13" fmla="*/ 1143 h 1463"/>
                <a:gd name="T14" fmla="*/ 1050 w 1858"/>
                <a:gd name="T15" fmla="*/ 1095 h 1463"/>
                <a:gd name="T16" fmla="*/ 1064 w 1858"/>
                <a:gd name="T17" fmla="*/ 1052 h 1463"/>
                <a:gd name="T18" fmla="*/ 1001 w 1858"/>
                <a:gd name="T19" fmla="*/ 976 h 1463"/>
                <a:gd name="T20" fmla="*/ 1005 w 1858"/>
                <a:gd name="T21" fmla="*/ 943 h 1463"/>
                <a:gd name="T22" fmla="*/ 870 w 1858"/>
                <a:gd name="T23" fmla="*/ 809 h 1463"/>
                <a:gd name="T24" fmla="*/ 809 w 1858"/>
                <a:gd name="T25" fmla="*/ 824 h 1463"/>
                <a:gd name="T26" fmla="*/ 819 w 1858"/>
                <a:gd name="T27" fmla="*/ 777 h 1463"/>
                <a:gd name="T28" fmla="*/ 698 w 1858"/>
                <a:gd name="T29" fmla="*/ 656 h 1463"/>
                <a:gd name="T30" fmla="*/ 671 w 1858"/>
                <a:gd name="T31" fmla="*/ 659 h 1463"/>
                <a:gd name="T32" fmla="*/ 671 w 1858"/>
                <a:gd name="T33" fmla="*/ 656 h 1463"/>
                <a:gd name="T34" fmla="*/ 591 w 1858"/>
                <a:gd name="T35" fmla="*/ 547 h 1463"/>
                <a:gd name="T36" fmla="*/ 599 w 1858"/>
                <a:gd name="T37" fmla="*/ 503 h 1463"/>
                <a:gd name="T38" fmla="*/ 474 w 1858"/>
                <a:gd name="T39" fmla="*/ 378 h 1463"/>
                <a:gd name="T40" fmla="*/ 408 w 1858"/>
                <a:gd name="T41" fmla="*/ 397 h 1463"/>
                <a:gd name="T42" fmla="*/ 410 w 1858"/>
                <a:gd name="T43" fmla="*/ 378 h 1463"/>
                <a:gd name="T44" fmla="*/ 386 w 1858"/>
                <a:gd name="T45" fmla="*/ 306 h 1463"/>
                <a:gd name="T46" fmla="*/ 193 w 1858"/>
                <a:gd name="T47" fmla="*/ 306 h 1463"/>
                <a:gd name="T48" fmla="*/ 193 w 1858"/>
                <a:gd name="T49" fmla="*/ 306 h 1463"/>
                <a:gd name="T50" fmla="*/ 0 w 1858"/>
                <a:gd name="T51" fmla="*/ 306 h 1463"/>
                <a:gd name="T52" fmla="*/ 0 w 1858"/>
                <a:gd name="T53" fmla="*/ 1462 h 1463"/>
                <a:gd name="T54" fmla="*/ 991 w 1858"/>
                <a:gd name="T55" fmla="*/ 1463 h 1463"/>
                <a:gd name="T56" fmla="*/ 991 w 1858"/>
                <a:gd name="T57" fmla="*/ 1462 h 1463"/>
                <a:gd name="T58" fmla="*/ 1269 w 1858"/>
                <a:gd name="T59" fmla="*/ 1462 h 1463"/>
                <a:gd name="T60" fmla="*/ 1270 w 1858"/>
                <a:gd name="T61" fmla="*/ 1450 h 1463"/>
                <a:gd name="T62" fmla="*/ 1248 w 1858"/>
                <a:gd name="T63" fmla="*/ 1383 h 1463"/>
                <a:gd name="T64" fmla="*/ 1270 w 1858"/>
                <a:gd name="T65" fmla="*/ 1316 h 1463"/>
                <a:gd name="T66" fmla="*/ 1234 w 1858"/>
                <a:gd name="T67" fmla="*/ 1233 h 1463"/>
                <a:gd name="T68" fmla="*/ 1432 w 1858"/>
                <a:gd name="T69" fmla="*/ 1177 h 1463"/>
                <a:gd name="T70" fmla="*/ 1805 w 1858"/>
                <a:gd name="T71" fmla="*/ 866 h 1463"/>
                <a:gd name="T72" fmla="*/ 1775 w 1858"/>
                <a:gd name="T73" fmla="*/ 431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8" h="1463">
                  <a:moveTo>
                    <a:pt x="1775" y="431"/>
                  </a:moveTo>
                  <a:cubicBezTo>
                    <a:pt x="1714" y="292"/>
                    <a:pt x="1605" y="143"/>
                    <a:pt x="1462" y="0"/>
                  </a:cubicBezTo>
                  <a:cubicBezTo>
                    <a:pt x="1383" y="79"/>
                    <a:pt x="1383" y="79"/>
                    <a:pt x="1383" y="79"/>
                  </a:cubicBezTo>
                  <a:cubicBezTo>
                    <a:pt x="1517" y="212"/>
                    <a:pt x="1617" y="350"/>
                    <a:pt x="1673" y="476"/>
                  </a:cubicBezTo>
                  <a:cubicBezTo>
                    <a:pt x="1733" y="609"/>
                    <a:pt x="1742" y="726"/>
                    <a:pt x="1702" y="823"/>
                  </a:cubicBezTo>
                  <a:cubicBezTo>
                    <a:pt x="1658" y="928"/>
                    <a:pt x="1554" y="1012"/>
                    <a:pt x="1393" y="1072"/>
                  </a:cubicBezTo>
                  <a:cubicBezTo>
                    <a:pt x="1311" y="1102"/>
                    <a:pt x="1216" y="1126"/>
                    <a:pt x="1108" y="1143"/>
                  </a:cubicBezTo>
                  <a:cubicBezTo>
                    <a:pt x="1095" y="1121"/>
                    <a:pt x="1075" y="1103"/>
                    <a:pt x="1050" y="1095"/>
                  </a:cubicBezTo>
                  <a:cubicBezTo>
                    <a:pt x="1059" y="1083"/>
                    <a:pt x="1064" y="1068"/>
                    <a:pt x="1064" y="1052"/>
                  </a:cubicBezTo>
                  <a:cubicBezTo>
                    <a:pt x="1064" y="1014"/>
                    <a:pt x="1037" y="983"/>
                    <a:pt x="1001" y="976"/>
                  </a:cubicBezTo>
                  <a:cubicBezTo>
                    <a:pt x="1003" y="966"/>
                    <a:pt x="1005" y="955"/>
                    <a:pt x="1005" y="943"/>
                  </a:cubicBezTo>
                  <a:cubicBezTo>
                    <a:pt x="1005" y="869"/>
                    <a:pt x="945" y="809"/>
                    <a:pt x="870" y="809"/>
                  </a:cubicBezTo>
                  <a:cubicBezTo>
                    <a:pt x="849" y="809"/>
                    <a:pt x="828" y="814"/>
                    <a:pt x="809" y="824"/>
                  </a:cubicBezTo>
                  <a:cubicBezTo>
                    <a:pt x="816" y="809"/>
                    <a:pt x="819" y="793"/>
                    <a:pt x="819" y="777"/>
                  </a:cubicBezTo>
                  <a:cubicBezTo>
                    <a:pt x="819" y="710"/>
                    <a:pt x="765" y="656"/>
                    <a:pt x="698" y="656"/>
                  </a:cubicBezTo>
                  <a:cubicBezTo>
                    <a:pt x="689" y="656"/>
                    <a:pt x="679" y="657"/>
                    <a:pt x="671" y="659"/>
                  </a:cubicBezTo>
                  <a:cubicBezTo>
                    <a:pt x="671" y="658"/>
                    <a:pt x="671" y="657"/>
                    <a:pt x="671" y="656"/>
                  </a:cubicBezTo>
                  <a:cubicBezTo>
                    <a:pt x="671" y="605"/>
                    <a:pt x="637" y="561"/>
                    <a:pt x="591" y="547"/>
                  </a:cubicBezTo>
                  <a:cubicBezTo>
                    <a:pt x="596" y="533"/>
                    <a:pt x="599" y="518"/>
                    <a:pt x="599" y="503"/>
                  </a:cubicBezTo>
                  <a:cubicBezTo>
                    <a:pt x="599" y="434"/>
                    <a:pt x="543" y="378"/>
                    <a:pt x="474" y="378"/>
                  </a:cubicBezTo>
                  <a:cubicBezTo>
                    <a:pt x="450" y="378"/>
                    <a:pt x="427" y="385"/>
                    <a:pt x="408" y="397"/>
                  </a:cubicBezTo>
                  <a:cubicBezTo>
                    <a:pt x="409" y="390"/>
                    <a:pt x="410" y="384"/>
                    <a:pt x="410" y="378"/>
                  </a:cubicBezTo>
                  <a:cubicBezTo>
                    <a:pt x="410" y="351"/>
                    <a:pt x="401" y="326"/>
                    <a:pt x="386" y="306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1462"/>
                    <a:pt x="0" y="1462"/>
                    <a:pt x="0" y="1462"/>
                  </a:cubicBezTo>
                  <a:cubicBezTo>
                    <a:pt x="991" y="1463"/>
                    <a:pt x="991" y="1463"/>
                    <a:pt x="991" y="1463"/>
                  </a:cubicBezTo>
                  <a:cubicBezTo>
                    <a:pt x="991" y="1462"/>
                    <a:pt x="991" y="1462"/>
                    <a:pt x="991" y="1462"/>
                  </a:cubicBezTo>
                  <a:cubicBezTo>
                    <a:pt x="1269" y="1462"/>
                    <a:pt x="1269" y="1462"/>
                    <a:pt x="1269" y="1462"/>
                  </a:cubicBezTo>
                  <a:cubicBezTo>
                    <a:pt x="1270" y="1458"/>
                    <a:pt x="1270" y="1454"/>
                    <a:pt x="1270" y="1450"/>
                  </a:cubicBezTo>
                  <a:cubicBezTo>
                    <a:pt x="1270" y="1425"/>
                    <a:pt x="1262" y="1402"/>
                    <a:pt x="1248" y="1383"/>
                  </a:cubicBezTo>
                  <a:cubicBezTo>
                    <a:pt x="1262" y="1365"/>
                    <a:pt x="1270" y="1341"/>
                    <a:pt x="1270" y="1316"/>
                  </a:cubicBezTo>
                  <a:cubicBezTo>
                    <a:pt x="1270" y="1283"/>
                    <a:pt x="1256" y="1254"/>
                    <a:pt x="1234" y="1233"/>
                  </a:cubicBezTo>
                  <a:cubicBezTo>
                    <a:pt x="1306" y="1218"/>
                    <a:pt x="1372" y="1199"/>
                    <a:pt x="1432" y="1177"/>
                  </a:cubicBezTo>
                  <a:cubicBezTo>
                    <a:pt x="1623" y="1106"/>
                    <a:pt x="1749" y="1001"/>
                    <a:pt x="1805" y="866"/>
                  </a:cubicBezTo>
                  <a:cubicBezTo>
                    <a:pt x="1858" y="739"/>
                    <a:pt x="1848" y="593"/>
                    <a:pt x="1775" y="4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1591" y="1052"/>
              <a:ext cx="4344" cy="3424"/>
            </a:xfrm>
            <a:custGeom>
              <a:avLst/>
              <a:gdLst>
                <a:gd name="T0" fmla="*/ 1756 w 1836"/>
                <a:gd name="T1" fmla="*/ 424 h 1448"/>
                <a:gd name="T2" fmla="*/ 1447 w 1836"/>
                <a:gd name="T3" fmla="*/ 0 h 1448"/>
                <a:gd name="T4" fmla="*/ 1398 w 1836"/>
                <a:gd name="T5" fmla="*/ 49 h 1448"/>
                <a:gd name="T6" fmla="*/ 1693 w 1836"/>
                <a:gd name="T7" fmla="*/ 452 h 1448"/>
                <a:gd name="T8" fmla="*/ 1722 w 1836"/>
                <a:gd name="T9" fmla="*/ 816 h 1448"/>
                <a:gd name="T10" fmla="*/ 981 w 1836"/>
                <a:gd name="T11" fmla="*/ 1166 h 1448"/>
                <a:gd name="T12" fmla="*/ 836 w 1836"/>
                <a:gd name="T13" fmla="*/ 1023 h 1448"/>
                <a:gd name="T14" fmla="*/ 755 w 1836"/>
                <a:gd name="T15" fmla="*/ 1048 h 1448"/>
                <a:gd name="T16" fmla="*/ 706 w 1836"/>
                <a:gd name="T17" fmla="*/ 1026 h 1448"/>
                <a:gd name="T18" fmla="*/ 711 w 1836"/>
                <a:gd name="T19" fmla="*/ 978 h 1448"/>
                <a:gd name="T20" fmla="*/ 505 w 1836"/>
                <a:gd name="T21" fmla="*/ 772 h 1448"/>
                <a:gd name="T22" fmla="*/ 446 w 1836"/>
                <a:gd name="T23" fmla="*/ 780 h 1448"/>
                <a:gd name="T24" fmla="*/ 318 w 1836"/>
                <a:gd name="T25" fmla="*/ 669 h 1448"/>
                <a:gd name="T26" fmla="*/ 135 w 1836"/>
                <a:gd name="T27" fmla="*/ 497 h 1448"/>
                <a:gd name="T28" fmla="*/ 0 w 1836"/>
                <a:gd name="T29" fmla="*/ 557 h 1448"/>
                <a:gd name="T30" fmla="*/ 0 w 1836"/>
                <a:gd name="T31" fmla="*/ 1026 h 1448"/>
                <a:gd name="T32" fmla="*/ 0 w 1836"/>
                <a:gd name="T33" fmla="*/ 1026 h 1448"/>
                <a:gd name="T34" fmla="*/ 0 w 1836"/>
                <a:gd name="T35" fmla="*/ 1448 h 1448"/>
                <a:gd name="T36" fmla="*/ 1113 w 1836"/>
                <a:gd name="T37" fmla="*/ 1448 h 1448"/>
                <a:gd name="T38" fmla="*/ 1126 w 1836"/>
                <a:gd name="T39" fmla="*/ 1378 h 1448"/>
                <a:gd name="T40" fmla="*/ 1054 w 1836"/>
                <a:gd name="T41" fmla="*/ 1227 h 1448"/>
                <a:gd name="T42" fmla="*/ 1424 w 1836"/>
                <a:gd name="T43" fmla="*/ 1142 h 1448"/>
                <a:gd name="T44" fmla="*/ 1786 w 1836"/>
                <a:gd name="T45" fmla="*/ 843 h 1448"/>
                <a:gd name="T46" fmla="*/ 1756 w 1836"/>
                <a:gd name="T47" fmla="*/ 424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6" h="1448">
                  <a:moveTo>
                    <a:pt x="1756" y="424"/>
                  </a:moveTo>
                  <a:cubicBezTo>
                    <a:pt x="1695" y="288"/>
                    <a:pt x="1589" y="141"/>
                    <a:pt x="1447" y="0"/>
                  </a:cubicBezTo>
                  <a:cubicBezTo>
                    <a:pt x="1398" y="49"/>
                    <a:pt x="1398" y="49"/>
                    <a:pt x="1398" y="49"/>
                  </a:cubicBezTo>
                  <a:cubicBezTo>
                    <a:pt x="1534" y="184"/>
                    <a:pt x="1635" y="324"/>
                    <a:pt x="1693" y="452"/>
                  </a:cubicBezTo>
                  <a:cubicBezTo>
                    <a:pt x="1754" y="591"/>
                    <a:pt x="1764" y="713"/>
                    <a:pt x="1722" y="816"/>
                  </a:cubicBezTo>
                  <a:cubicBezTo>
                    <a:pt x="1644" y="1004"/>
                    <a:pt x="1390" y="1123"/>
                    <a:pt x="981" y="1166"/>
                  </a:cubicBezTo>
                  <a:cubicBezTo>
                    <a:pt x="980" y="1087"/>
                    <a:pt x="916" y="1023"/>
                    <a:pt x="836" y="1023"/>
                  </a:cubicBezTo>
                  <a:cubicBezTo>
                    <a:pt x="806" y="1023"/>
                    <a:pt x="778" y="1032"/>
                    <a:pt x="755" y="1048"/>
                  </a:cubicBezTo>
                  <a:cubicBezTo>
                    <a:pt x="741" y="1038"/>
                    <a:pt x="724" y="1030"/>
                    <a:pt x="706" y="1026"/>
                  </a:cubicBezTo>
                  <a:cubicBezTo>
                    <a:pt x="709" y="1011"/>
                    <a:pt x="711" y="995"/>
                    <a:pt x="711" y="978"/>
                  </a:cubicBezTo>
                  <a:cubicBezTo>
                    <a:pt x="711" y="864"/>
                    <a:pt x="619" y="772"/>
                    <a:pt x="505" y="772"/>
                  </a:cubicBezTo>
                  <a:cubicBezTo>
                    <a:pt x="485" y="772"/>
                    <a:pt x="465" y="775"/>
                    <a:pt x="446" y="780"/>
                  </a:cubicBezTo>
                  <a:cubicBezTo>
                    <a:pt x="423" y="725"/>
                    <a:pt x="376" y="684"/>
                    <a:pt x="318" y="669"/>
                  </a:cubicBezTo>
                  <a:cubicBezTo>
                    <a:pt x="311" y="573"/>
                    <a:pt x="232" y="497"/>
                    <a:pt x="135" y="497"/>
                  </a:cubicBezTo>
                  <a:cubicBezTo>
                    <a:pt x="81" y="497"/>
                    <a:pt x="33" y="520"/>
                    <a:pt x="0" y="557"/>
                  </a:cubicBezTo>
                  <a:cubicBezTo>
                    <a:pt x="0" y="1026"/>
                    <a:pt x="0" y="1026"/>
                    <a:pt x="0" y="1026"/>
                  </a:cubicBezTo>
                  <a:cubicBezTo>
                    <a:pt x="0" y="1026"/>
                    <a:pt x="0" y="1026"/>
                    <a:pt x="0" y="1026"/>
                  </a:cubicBezTo>
                  <a:cubicBezTo>
                    <a:pt x="0" y="1448"/>
                    <a:pt x="0" y="1448"/>
                    <a:pt x="0" y="1448"/>
                  </a:cubicBezTo>
                  <a:cubicBezTo>
                    <a:pt x="1113" y="1448"/>
                    <a:pt x="1113" y="1448"/>
                    <a:pt x="1113" y="1448"/>
                  </a:cubicBezTo>
                  <a:cubicBezTo>
                    <a:pt x="1121" y="1426"/>
                    <a:pt x="1126" y="1403"/>
                    <a:pt x="1126" y="1378"/>
                  </a:cubicBezTo>
                  <a:cubicBezTo>
                    <a:pt x="1126" y="1317"/>
                    <a:pt x="1098" y="1263"/>
                    <a:pt x="1054" y="1227"/>
                  </a:cubicBezTo>
                  <a:cubicBezTo>
                    <a:pt x="1197" y="1209"/>
                    <a:pt x="1321" y="1180"/>
                    <a:pt x="1424" y="1142"/>
                  </a:cubicBezTo>
                  <a:cubicBezTo>
                    <a:pt x="1610" y="1073"/>
                    <a:pt x="1732" y="972"/>
                    <a:pt x="1786" y="843"/>
                  </a:cubicBezTo>
                  <a:cubicBezTo>
                    <a:pt x="1836" y="722"/>
                    <a:pt x="1826" y="581"/>
                    <a:pt x="1756" y="42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1605" y="1064"/>
              <a:ext cx="4406" cy="3426"/>
            </a:xfrm>
            <a:custGeom>
              <a:avLst/>
              <a:gdLst>
                <a:gd name="T0" fmla="*/ 1429 w 1862"/>
                <a:gd name="T1" fmla="*/ 0 h 1449"/>
                <a:gd name="T2" fmla="*/ 1400 w 1862"/>
                <a:gd name="T3" fmla="*/ 30 h 1449"/>
                <a:gd name="T4" fmla="*/ 1733 w 1862"/>
                <a:gd name="T5" fmla="*/ 809 h 1449"/>
                <a:gd name="T6" fmla="*/ 653 w 1862"/>
                <a:gd name="T7" fmla="*/ 1195 h 1449"/>
                <a:gd name="T8" fmla="*/ 653 w 1862"/>
                <a:gd name="T9" fmla="*/ 1187 h 1449"/>
                <a:gd name="T10" fmla="*/ 526 w 1862"/>
                <a:gd name="T11" fmla="*/ 1062 h 1449"/>
                <a:gd name="T12" fmla="*/ 465 w 1862"/>
                <a:gd name="T13" fmla="*/ 1078 h 1449"/>
                <a:gd name="T14" fmla="*/ 361 w 1862"/>
                <a:gd name="T15" fmla="*/ 1018 h 1449"/>
                <a:gd name="T16" fmla="*/ 361 w 1862"/>
                <a:gd name="T17" fmla="*/ 1017 h 1449"/>
                <a:gd name="T18" fmla="*/ 232 w 1862"/>
                <a:gd name="T19" fmla="*/ 891 h 1449"/>
                <a:gd name="T20" fmla="*/ 116 w 1862"/>
                <a:gd name="T21" fmla="*/ 968 h 1449"/>
                <a:gd name="T22" fmla="*/ 79 w 1862"/>
                <a:gd name="T23" fmla="*/ 962 h 1449"/>
                <a:gd name="T24" fmla="*/ 0 w 1862"/>
                <a:gd name="T25" fmla="*/ 998 h 1449"/>
                <a:gd name="T26" fmla="*/ 4 w 1862"/>
                <a:gd name="T27" fmla="*/ 1449 h 1449"/>
                <a:gd name="T28" fmla="*/ 773 w 1862"/>
                <a:gd name="T29" fmla="*/ 1443 h 1449"/>
                <a:gd name="T30" fmla="*/ 822 w 1862"/>
                <a:gd name="T31" fmla="*/ 1339 h 1449"/>
                <a:gd name="T32" fmla="*/ 768 w 1862"/>
                <a:gd name="T33" fmla="*/ 1233 h 1449"/>
                <a:gd name="T34" fmla="*/ 1421 w 1862"/>
                <a:gd name="T35" fmla="*/ 1120 h 1449"/>
                <a:gd name="T36" fmla="*/ 1772 w 1862"/>
                <a:gd name="T37" fmla="*/ 825 h 1449"/>
                <a:gd name="T38" fmla="*/ 1429 w 1862"/>
                <a:gd name="T39" fmla="*/ 0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2" h="1449">
                  <a:moveTo>
                    <a:pt x="1429" y="0"/>
                  </a:moveTo>
                  <a:cubicBezTo>
                    <a:pt x="1400" y="30"/>
                    <a:pt x="1400" y="30"/>
                    <a:pt x="1400" y="30"/>
                  </a:cubicBezTo>
                  <a:cubicBezTo>
                    <a:pt x="1694" y="320"/>
                    <a:pt x="1816" y="604"/>
                    <a:pt x="1733" y="809"/>
                  </a:cubicBezTo>
                  <a:cubicBezTo>
                    <a:pt x="1636" y="1050"/>
                    <a:pt x="1263" y="1183"/>
                    <a:pt x="653" y="1195"/>
                  </a:cubicBezTo>
                  <a:cubicBezTo>
                    <a:pt x="653" y="1192"/>
                    <a:pt x="653" y="1190"/>
                    <a:pt x="653" y="1187"/>
                  </a:cubicBezTo>
                  <a:cubicBezTo>
                    <a:pt x="653" y="1117"/>
                    <a:pt x="596" y="1061"/>
                    <a:pt x="526" y="1062"/>
                  </a:cubicBezTo>
                  <a:cubicBezTo>
                    <a:pt x="504" y="1062"/>
                    <a:pt x="483" y="1068"/>
                    <a:pt x="465" y="1078"/>
                  </a:cubicBezTo>
                  <a:cubicBezTo>
                    <a:pt x="442" y="1044"/>
                    <a:pt x="404" y="1021"/>
                    <a:pt x="361" y="1018"/>
                  </a:cubicBezTo>
                  <a:cubicBezTo>
                    <a:pt x="361" y="1017"/>
                    <a:pt x="361" y="1017"/>
                    <a:pt x="361" y="1017"/>
                  </a:cubicBezTo>
                  <a:cubicBezTo>
                    <a:pt x="360" y="947"/>
                    <a:pt x="303" y="890"/>
                    <a:pt x="232" y="891"/>
                  </a:cubicBezTo>
                  <a:cubicBezTo>
                    <a:pt x="180" y="891"/>
                    <a:pt x="136" y="923"/>
                    <a:pt x="116" y="968"/>
                  </a:cubicBezTo>
                  <a:cubicBezTo>
                    <a:pt x="105" y="964"/>
                    <a:pt x="92" y="961"/>
                    <a:pt x="79" y="962"/>
                  </a:cubicBezTo>
                  <a:cubicBezTo>
                    <a:pt x="47" y="962"/>
                    <a:pt x="19" y="976"/>
                    <a:pt x="0" y="998"/>
                  </a:cubicBezTo>
                  <a:cubicBezTo>
                    <a:pt x="4" y="1449"/>
                    <a:pt x="4" y="1449"/>
                    <a:pt x="4" y="1449"/>
                  </a:cubicBezTo>
                  <a:cubicBezTo>
                    <a:pt x="773" y="1443"/>
                    <a:pt x="773" y="1443"/>
                    <a:pt x="773" y="1443"/>
                  </a:cubicBezTo>
                  <a:cubicBezTo>
                    <a:pt x="803" y="1418"/>
                    <a:pt x="822" y="1381"/>
                    <a:pt x="822" y="1339"/>
                  </a:cubicBezTo>
                  <a:cubicBezTo>
                    <a:pt x="822" y="1296"/>
                    <a:pt x="801" y="1257"/>
                    <a:pt x="768" y="1233"/>
                  </a:cubicBezTo>
                  <a:cubicBezTo>
                    <a:pt x="1037" y="1221"/>
                    <a:pt x="1255" y="1183"/>
                    <a:pt x="1421" y="1120"/>
                  </a:cubicBezTo>
                  <a:cubicBezTo>
                    <a:pt x="1603" y="1051"/>
                    <a:pt x="1721" y="952"/>
                    <a:pt x="1772" y="825"/>
                  </a:cubicBezTo>
                  <a:cubicBezTo>
                    <a:pt x="1862" y="603"/>
                    <a:pt x="1737" y="302"/>
                    <a:pt x="1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4650" y="882"/>
              <a:ext cx="533" cy="449"/>
            </a:xfrm>
            <a:custGeom>
              <a:avLst/>
              <a:gdLst>
                <a:gd name="T0" fmla="*/ 0 w 225"/>
                <a:gd name="T1" fmla="*/ 34 h 190"/>
                <a:gd name="T2" fmla="*/ 65 w 225"/>
                <a:gd name="T3" fmla="*/ 153 h 190"/>
                <a:gd name="T4" fmla="*/ 225 w 225"/>
                <a:gd name="T5" fmla="*/ 190 h 190"/>
                <a:gd name="T6" fmla="*/ 34 w 225"/>
                <a:gd name="T7" fmla="*/ 0 h 190"/>
                <a:gd name="T8" fmla="*/ 0 w 225"/>
                <a:gd name="T9" fmla="*/ 3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90">
                  <a:moveTo>
                    <a:pt x="0" y="34"/>
                  </a:moveTo>
                  <a:cubicBezTo>
                    <a:pt x="0" y="34"/>
                    <a:pt x="4" y="124"/>
                    <a:pt x="65" y="153"/>
                  </a:cubicBezTo>
                  <a:cubicBezTo>
                    <a:pt x="127" y="183"/>
                    <a:pt x="225" y="190"/>
                    <a:pt x="225" y="19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4681" y="882"/>
              <a:ext cx="336" cy="286"/>
            </a:xfrm>
            <a:custGeom>
              <a:avLst/>
              <a:gdLst>
                <a:gd name="T0" fmla="*/ 0 w 142"/>
                <a:gd name="T1" fmla="*/ 22 h 121"/>
                <a:gd name="T2" fmla="*/ 41 w 142"/>
                <a:gd name="T3" fmla="*/ 98 h 121"/>
                <a:gd name="T4" fmla="*/ 142 w 142"/>
                <a:gd name="T5" fmla="*/ 121 h 121"/>
                <a:gd name="T6" fmla="*/ 21 w 142"/>
                <a:gd name="T7" fmla="*/ 0 h 121"/>
                <a:gd name="T8" fmla="*/ 0 w 142"/>
                <a:gd name="T9" fmla="*/ 2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21">
                  <a:moveTo>
                    <a:pt x="0" y="22"/>
                  </a:moveTo>
                  <a:cubicBezTo>
                    <a:pt x="0" y="22"/>
                    <a:pt x="2" y="79"/>
                    <a:pt x="41" y="98"/>
                  </a:cubicBezTo>
                  <a:cubicBezTo>
                    <a:pt x="80" y="117"/>
                    <a:pt x="142" y="121"/>
                    <a:pt x="142" y="121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4731" y="801"/>
              <a:ext cx="452" cy="530"/>
            </a:xfrm>
            <a:custGeom>
              <a:avLst/>
              <a:gdLst>
                <a:gd name="T0" fmla="*/ 34 w 191"/>
                <a:gd name="T1" fmla="*/ 0 h 224"/>
                <a:gd name="T2" fmla="*/ 153 w 191"/>
                <a:gd name="T3" fmla="*/ 65 h 224"/>
                <a:gd name="T4" fmla="*/ 191 w 191"/>
                <a:gd name="T5" fmla="*/ 224 h 224"/>
                <a:gd name="T6" fmla="*/ 0 w 191"/>
                <a:gd name="T7" fmla="*/ 34 h 224"/>
                <a:gd name="T8" fmla="*/ 34 w 19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4">
                  <a:moveTo>
                    <a:pt x="34" y="0"/>
                  </a:moveTo>
                  <a:cubicBezTo>
                    <a:pt x="34" y="0"/>
                    <a:pt x="124" y="3"/>
                    <a:pt x="153" y="65"/>
                  </a:cubicBezTo>
                  <a:cubicBezTo>
                    <a:pt x="183" y="126"/>
                    <a:pt x="191" y="224"/>
                    <a:pt x="191" y="22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4731" y="830"/>
              <a:ext cx="286" cy="338"/>
            </a:xfrm>
            <a:custGeom>
              <a:avLst/>
              <a:gdLst>
                <a:gd name="T0" fmla="*/ 22 w 121"/>
                <a:gd name="T1" fmla="*/ 0 h 143"/>
                <a:gd name="T2" fmla="*/ 98 w 121"/>
                <a:gd name="T3" fmla="*/ 42 h 143"/>
                <a:gd name="T4" fmla="*/ 121 w 121"/>
                <a:gd name="T5" fmla="*/ 143 h 143"/>
                <a:gd name="T6" fmla="*/ 0 w 121"/>
                <a:gd name="T7" fmla="*/ 22 h 143"/>
                <a:gd name="T8" fmla="*/ 22 w 121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3">
                  <a:moveTo>
                    <a:pt x="22" y="0"/>
                  </a:moveTo>
                  <a:cubicBezTo>
                    <a:pt x="22" y="0"/>
                    <a:pt x="79" y="3"/>
                    <a:pt x="98" y="42"/>
                  </a:cubicBezTo>
                  <a:cubicBezTo>
                    <a:pt x="117" y="81"/>
                    <a:pt x="121" y="143"/>
                    <a:pt x="121" y="143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2746" y="-1124"/>
              <a:ext cx="1895" cy="1914"/>
            </a:xfrm>
            <a:custGeom>
              <a:avLst/>
              <a:gdLst>
                <a:gd name="T0" fmla="*/ 789 w 801"/>
                <a:gd name="T1" fmla="*/ 809 h 809"/>
                <a:gd name="T2" fmla="*/ 785 w 801"/>
                <a:gd name="T3" fmla="*/ 808 h 809"/>
                <a:gd name="T4" fmla="*/ 775 w 801"/>
                <a:gd name="T5" fmla="*/ 805 h 809"/>
                <a:gd name="T6" fmla="*/ 739 w 801"/>
                <a:gd name="T7" fmla="*/ 791 h 809"/>
                <a:gd name="T8" fmla="*/ 686 w 801"/>
                <a:gd name="T9" fmla="*/ 766 h 809"/>
                <a:gd name="T10" fmla="*/ 623 w 801"/>
                <a:gd name="T11" fmla="*/ 729 h 809"/>
                <a:gd name="T12" fmla="*/ 588 w 801"/>
                <a:gd name="T13" fmla="*/ 706 h 809"/>
                <a:gd name="T14" fmla="*/ 553 w 801"/>
                <a:gd name="T15" fmla="*/ 679 h 809"/>
                <a:gd name="T16" fmla="*/ 482 w 801"/>
                <a:gd name="T17" fmla="*/ 617 h 809"/>
                <a:gd name="T18" fmla="*/ 450 w 801"/>
                <a:gd name="T19" fmla="*/ 580 h 809"/>
                <a:gd name="T20" fmla="*/ 418 w 801"/>
                <a:gd name="T21" fmla="*/ 539 h 809"/>
                <a:gd name="T22" fmla="*/ 354 w 801"/>
                <a:gd name="T23" fmla="*/ 457 h 809"/>
                <a:gd name="T24" fmla="*/ 287 w 801"/>
                <a:gd name="T25" fmla="*/ 377 h 809"/>
                <a:gd name="T26" fmla="*/ 223 w 801"/>
                <a:gd name="T27" fmla="*/ 299 h 809"/>
                <a:gd name="T28" fmla="*/ 164 w 801"/>
                <a:gd name="T29" fmla="*/ 225 h 809"/>
                <a:gd name="T30" fmla="*/ 137 w 801"/>
                <a:gd name="T31" fmla="*/ 190 h 809"/>
                <a:gd name="T32" fmla="*/ 112 w 801"/>
                <a:gd name="T33" fmla="*/ 158 h 809"/>
                <a:gd name="T34" fmla="*/ 68 w 801"/>
                <a:gd name="T35" fmla="*/ 101 h 809"/>
                <a:gd name="T36" fmla="*/ 50 w 801"/>
                <a:gd name="T37" fmla="*/ 77 h 809"/>
                <a:gd name="T38" fmla="*/ 35 w 801"/>
                <a:gd name="T39" fmla="*/ 57 h 809"/>
                <a:gd name="T40" fmla="*/ 14 w 801"/>
                <a:gd name="T41" fmla="*/ 28 h 809"/>
                <a:gd name="T42" fmla="*/ 6 w 801"/>
                <a:gd name="T43" fmla="*/ 18 h 809"/>
                <a:gd name="T44" fmla="*/ 6 w 801"/>
                <a:gd name="T45" fmla="*/ 5 h 809"/>
                <a:gd name="T46" fmla="*/ 19 w 801"/>
                <a:gd name="T47" fmla="*/ 6 h 809"/>
                <a:gd name="T48" fmla="*/ 29 w 801"/>
                <a:gd name="T49" fmla="*/ 13 h 809"/>
                <a:gd name="T50" fmla="*/ 57 w 801"/>
                <a:gd name="T51" fmla="*/ 35 h 809"/>
                <a:gd name="T52" fmla="*/ 78 w 801"/>
                <a:gd name="T53" fmla="*/ 50 h 809"/>
                <a:gd name="T54" fmla="*/ 101 w 801"/>
                <a:gd name="T55" fmla="*/ 69 h 809"/>
                <a:gd name="T56" fmla="*/ 158 w 801"/>
                <a:gd name="T57" fmla="*/ 113 h 809"/>
                <a:gd name="T58" fmla="*/ 190 w 801"/>
                <a:gd name="T59" fmla="*/ 139 h 809"/>
                <a:gd name="T60" fmla="*/ 224 w 801"/>
                <a:gd name="T61" fmla="*/ 166 h 809"/>
                <a:gd name="T62" fmla="*/ 297 w 801"/>
                <a:gd name="T63" fmla="*/ 226 h 809"/>
                <a:gd name="T64" fmla="*/ 375 w 801"/>
                <a:gd name="T65" fmla="*/ 290 h 809"/>
                <a:gd name="T66" fmla="*/ 454 w 801"/>
                <a:gd name="T67" fmla="*/ 358 h 809"/>
                <a:gd name="T68" fmla="*/ 536 w 801"/>
                <a:gd name="T69" fmla="*/ 423 h 809"/>
                <a:gd name="T70" fmla="*/ 576 w 801"/>
                <a:gd name="T71" fmla="*/ 455 h 809"/>
                <a:gd name="T72" fmla="*/ 613 w 801"/>
                <a:gd name="T73" fmla="*/ 488 h 809"/>
                <a:gd name="T74" fmla="*/ 674 w 801"/>
                <a:gd name="T75" fmla="*/ 559 h 809"/>
                <a:gd name="T76" fmla="*/ 700 w 801"/>
                <a:gd name="T77" fmla="*/ 595 h 809"/>
                <a:gd name="T78" fmla="*/ 723 w 801"/>
                <a:gd name="T79" fmla="*/ 629 h 809"/>
                <a:gd name="T80" fmla="*/ 760 w 801"/>
                <a:gd name="T81" fmla="*/ 693 h 809"/>
                <a:gd name="T82" fmla="*/ 784 w 801"/>
                <a:gd name="T83" fmla="*/ 746 h 809"/>
                <a:gd name="T84" fmla="*/ 797 w 801"/>
                <a:gd name="T85" fmla="*/ 783 h 809"/>
                <a:gd name="T86" fmla="*/ 800 w 801"/>
                <a:gd name="T87" fmla="*/ 793 h 809"/>
                <a:gd name="T88" fmla="*/ 801 w 801"/>
                <a:gd name="T89" fmla="*/ 796 h 809"/>
                <a:gd name="T90" fmla="*/ 789 w 801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1" h="809">
                  <a:moveTo>
                    <a:pt x="789" y="809"/>
                  </a:moveTo>
                  <a:cubicBezTo>
                    <a:pt x="789" y="809"/>
                    <a:pt x="788" y="809"/>
                    <a:pt x="785" y="808"/>
                  </a:cubicBezTo>
                  <a:cubicBezTo>
                    <a:pt x="783" y="807"/>
                    <a:pt x="780" y="806"/>
                    <a:pt x="775" y="805"/>
                  </a:cubicBezTo>
                  <a:cubicBezTo>
                    <a:pt x="767" y="802"/>
                    <a:pt x="754" y="797"/>
                    <a:pt x="739" y="791"/>
                  </a:cubicBezTo>
                  <a:cubicBezTo>
                    <a:pt x="724" y="785"/>
                    <a:pt x="706" y="776"/>
                    <a:pt x="686" y="766"/>
                  </a:cubicBezTo>
                  <a:cubicBezTo>
                    <a:pt x="667" y="756"/>
                    <a:pt x="645" y="743"/>
                    <a:pt x="623" y="729"/>
                  </a:cubicBezTo>
                  <a:cubicBezTo>
                    <a:pt x="611" y="722"/>
                    <a:pt x="600" y="714"/>
                    <a:pt x="588" y="706"/>
                  </a:cubicBezTo>
                  <a:cubicBezTo>
                    <a:pt x="577" y="697"/>
                    <a:pt x="565" y="689"/>
                    <a:pt x="553" y="679"/>
                  </a:cubicBezTo>
                  <a:cubicBezTo>
                    <a:pt x="529" y="661"/>
                    <a:pt x="505" y="641"/>
                    <a:pt x="482" y="617"/>
                  </a:cubicBezTo>
                  <a:cubicBezTo>
                    <a:pt x="471" y="605"/>
                    <a:pt x="460" y="593"/>
                    <a:pt x="450" y="580"/>
                  </a:cubicBezTo>
                  <a:cubicBezTo>
                    <a:pt x="439" y="567"/>
                    <a:pt x="429" y="553"/>
                    <a:pt x="418" y="539"/>
                  </a:cubicBezTo>
                  <a:cubicBezTo>
                    <a:pt x="398" y="511"/>
                    <a:pt x="376" y="483"/>
                    <a:pt x="354" y="457"/>
                  </a:cubicBezTo>
                  <a:cubicBezTo>
                    <a:pt x="331" y="430"/>
                    <a:pt x="309" y="404"/>
                    <a:pt x="287" y="377"/>
                  </a:cubicBezTo>
                  <a:cubicBezTo>
                    <a:pt x="265" y="351"/>
                    <a:pt x="244" y="324"/>
                    <a:pt x="223" y="299"/>
                  </a:cubicBezTo>
                  <a:cubicBezTo>
                    <a:pt x="203" y="273"/>
                    <a:pt x="183" y="248"/>
                    <a:pt x="164" y="225"/>
                  </a:cubicBezTo>
                  <a:cubicBezTo>
                    <a:pt x="155" y="213"/>
                    <a:pt x="146" y="201"/>
                    <a:pt x="137" y="190"/>
                  </a:cubicBezTo>
                  <a:cubicBezTo>
                    <a:pt x="129" y="179"/>
                    <a:pt x="120" y="168"/>
                    <a:pt x="112" y="158"/>
                  </a:cubicBezTo>
                  <a:cubicBezTo>
                    <a:pt x="96" y="137"/>
                    <a:pt x="81" y="118"/>
                    <a:pt x="68" y="101"/>
                  </a:cubicBezTo>
                  <a:cubicBezTo>
                    <a:pt x="62" y="93"/>
                    <a:pt x="56" y="85"/>
                    <a:pt x="50" y="77"/>
                  </a:cubicBezTo>
                  <a:cubicBezTo>
                    <a:pt x="45" y="70"/>
                    <a:pt x="40" y="63"/>
                    <a:pt x="35" y="57"/>
                  </a:cubicBezTo>
                  <a:cubicBezTo>
                    <a:pt x="26" y="45"/>
                    <a:pt x="19" y="35"/>
                    <a:pt x="14" y="28"/>
                  </a:cubicBezTo>
                  <a:cubicBezTo>
                    <a:pt x="9" y="22"/>
                    <a:pt x="6" y="18"/>
                    <a:pt x="6" y="18"/>
                  </a:cubicBezTo>
                  <a:cubicBezTo>
                    <a:pt x="6" y="18"/>
                    <a:pt x="0" y="10"/>
                    <a:pt x="6" y="5"/>
                  </a:cubicBezTo>
                  <a:cubicBezTo>
                    <a:pt x="11" y="0"/>
                    <a:pt x="19" y="6"/>
                    <a:pt x="19" y="6"/>
                  </a:cubicBezTo>
                  <a:cubicBezTo>
                    <a:pt x="19" y="6"/>
                    <a:pt x="22" y="8"/>
                    <a:pt x="29" y="13"/>
                  </a:cubicBezTo>
                  <a:cubicBezTo>
                    <a:pt x="36" y="18"/>
                    <a:pt x="45" y="26"/>
                    <a:pt x="57" y="35"/>
                  </a:cubicBezTo>
                  <a:cubicBezTo>
                    <a:pt x="63" y="40"/>
                    <a:pt x="70" y="45"/>
                    <a:pt x="78" y="50"/>
                  </a:cubicBezTo>
                  <a:cubicBezTo>
                    <a:pt x="85" y="56"/>
                    <a:pt x="93" y="62"/>
                    <a:pt x="101" y="69"/>
                  </a:cubicBezTo>
                  <a:cubicBezTo>
                    <a:pt x="118" y="82"/>
                    <a:pt x="137" y="97"/>
                    <a:pt x="158" y="113"/>
                  </a:cubicBezTo>
                  <a:cubicBezTo>
                    <a:pt x="168" y="121"/>
                    <a:pt x="179" y="130"/>
                    <a:pt x="190" y="139"/>
                  </a:cubicBezTo>
                  <a:cubicBezTo>
                    <a:pt x="201" y="147"/>
                    <a:pt x="212" y="157"/>
                    <a:pt x="224" y="166"/>
                  </a:cubicBezTo>
                  <a:cubicBezTo>
                    <a:pt x="247" y="185"/>
                    <a:pt x="272" y="205"/>
                    <a:pt x="297" y="226"/>
                  </a:cubicBezTo>
                  <a:cubicBezTo>
                    <a:pt x="322" y="246"/>
                    <a:pt x="349" y="268"/>
                    <a:pt x="375" y="290"/>
                  </a:cubicBezTo>
                  <a:cubicBezTo>
                    <a:pt x="401" y="312"/>
                    <a:pt x="427" y="335"/>
                    <a:pt x="454" y="358"/>
                  </a:cubicBezTo>
                  <a:cubicBezTo>
                    <a:pt x="480" y="381"/>
                    <a:pt x="508" y="402"/>
                    <a:pt x="536" y="423"/>
                  </a:cubicBezTo>
                  <a:cubicBezTo>
                    <a:pt x="549" y="434"/>
                    <a:pt x="563" y="444"/>
                    <a:pt x="576" y="455"/>
                  </a:cubicBezTo>
                  <a:cubicBezTo>
                    <a:pt x="589" y="466"/>
                    <a:pt x="601" y="477"/>
                    <a:pt x="613" y="488"/>
                  </a:cubicBezTo>
                  <a:cubicBezTo>
                    <a:pt x="636" y="511"/>
                    <a:pt x="656" y="535"/>
                    <a:pt x="674" y="559"/>
                  </a:cubicBezTo>
                  <a:cubicBezTo>
                    <a:pt x="684" y="571"/>
                    <a:pt x="692" y="583"/>
                    <a:pt x="700" y="595"/>
                  </a:cubicBezTo>
                  <a:cubicBezTo>
                    <a:pt x="708" y="607"/>
                    <a:pt x="716" y="618"/>
                    <a:pt x="723" y="629"/>
                  </a:cubicBezTo>
                  <a:cubicBezTo>
                    <a:pt x="737" y="652"/>
                    <a:pt x="749" y="674"/>
                    <a:pt x="760" y="693"/>
                  </a:cubicBezTo>
                  <a:cubicBezTo>
                    <a:pt x="770" y="713"/>
                    <a:pt x="778" y="731"/>
                    <a:pt x="784" y="746"/>
                  </a:cubicBezTo>
                  <a:cubicBezTo>
                    <a:pt x="790" y="762"/>
                    <a:pt x="795" y="774"/>
                    <a:pt x="797" y="783"/>
                  </a:cubicBezTo>
                  <a:cubicBezTo>
                    <a:pt x="799" y="787"/>
                    <a:pt x="800" y="791"/>
                    <a:pt x="800" y="793"/>
                  </a:cubicBezTo>
                  <a:cubicBezTo>
                    <a:pt x="801" y="795"/>
                    <a:pt x="801" y="796"/>
                    <a:pt x="801" y="796"/>
                  </a:cubicBezTo>
                  <a:lnTo>
                    <a:pt x="789" y="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4598" y="492"/>
              <a:ext cx="571" cy="413"/>
            </a:xfrm>
            <a:custGeom>
              <a:avLst/>
              <a:gdLst>
                <a:gd name="T0" fmla="*/ 0 w 241"/>
                <a:gd name="T1" fmla="*/ 0 h 175"/>
                <a:gd name="T2" fmla="*/ 160 w 241"/>
                <a:gd name="T3" fmla="*/ 58 h 175"/>
                <a:gd name="T4" fmla="*/ 241 w 241"/>
                <a:gd name="T5" fmla="*/ 175 h 175"/>
                <a:gd name="T6" fmla="*/ 74 w 241"/>
                <a:gd name="T7" fmla="*/ 98 h 175"/>
                <a:gd name="T8" fmla="*/ 0 w 241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75">
                  <a:moveTo>
                    <a:pt x="0" y="0"/>
                  </a:moveTo>
                  <a:cubicBezTo>
                    <a:pt x="0" y="0"/>
                    <a:pt x="120" y="23"/>
                    <a:pt x="160" y="58"/>
                  </a:cubicBezTo>
                  <a:cubicBezTo>
                    <a:pt x="200" y="92"/>
                    <a:pt x="241" y="175"/>
                    <a:pt x="241" y="175"/>
                  </a:cubicBezTo>
                  <a:cubicBezTo>
                    <a:pt x="74" y="98"/>
                    <a:pt x="74" y="98"/>
                    <a:pt x="74" y="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4343" y="742"/>
              <a:ext cx="409" cy="575"/>
            </a:xfrm>
            <a:custGeom>
              <a:avLst/>
              <a:gdLst>
                <a:gd name="T0" fmla="*/ 0 w 173"/>
                <a:gd name="T1" fmla="*/ 0 h 243"/>
                <a:gd name="T2" fmla="*/ 57 w 173"/>
                <a:gd name="T3" fmla="*/ 161 h 243"/>
                <a:gd name="T4" fmla="*/ 173 w 173"/>
                <a:gd name="T5" fmla="*/ 243 h 243"/>
                <a:gd name="T6" fmla="*/ 98 w 173"/>
                <a:gd name="T7" fmla="*/ 75 h 243"/>
                <a:gd name="T8" fmla="*/ 0 w 17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3">
                  <a:moveTo>
                    <a:pt x="0" y="0"/>
                  </a:moveTo>
                  <a:cubicBezTo>
                    <a:pt x="0" y="0"/>
                    <a:pt x="23" y="121"/>
                    <a:pt x="57" y="161"/>
                  </a:cubicBezTo>
                  <a:cubicBezTo>
                    <a:pt x="91" y="201"/>
                    <a:pt x="173" y="243"/>
                    <a:pt x="173" y="243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3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4525" y="674"/>
              <a:ext cx="345" cy="343"/>
            </a:xfrm>
            <a:custGeom>
              <a:avLst/>
              <a:gdLst>
                <a:gd name="T0" fmla="*/ 138 w 146"/>
                <a:gd name="T1" fmla="*/ 9 h 145"/>
                <a:gd name="T2" fmla="*/ 138 w 146"/>
                <a:gd name="T3" fmla="*/ 39 h 145"/>
                <a:gd name="T4" fmla="*/ 38 w 146"/>
                <a:gd name="T5" fmla="*/ 137 h 145"/>
                <a:gd name="T6" fmla="*/ 8 w 146"/>
                <a:gd name="T7" fmla="*/ 137 h 145"/>
                <a:gd name="T8" fmla="*/ 8 w 146"/>
                <a:gd name="T9" fmla="*/ 107 h 145"/>
                <a:gd name="T10" fmla="*/ 107 w 146"/>
                <a:gd name="T11" fmla="*/ 8 h 145"/>
                <a:gd name="T12" fmla="*/ 138 w 146"/>
                <a:gd name="T13" fmla="*/ 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5">
                  <a:moveTo>
                    <a:pt x="138" y="9"/>
                  </a:moveTo>
                  <a:cubicBezTo>
                    <a:pt x="146" y="17"/>
                    <a:pt x="146" y="31"/>
                    <a:pt x="138" y="39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0" y="145"/>
                    <a:pt x="17" y="145"/>
                    <a:pt x="8" y="137"/>
                  </a:cubicBezTo>
                  <a:cubicBezTo>
                    <a:pt x="0" y="128"/>
                    <a:pt x="0" y="115"/>
                    <a:pt x="8" y="107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16" y="0"/>
                    <a:pt x="129" y="0"/>
                    <a:pt x="13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4149" y="295"/>
              <a:ext cx="400" cy="398"/>
            </a:xfrm>
            <a:custGeom>
              <a:avLst/>
              <a:gdLst>
                <a:gd name="T0" fmla="*/ 159 w 169"/>
                <a:gd name="T1" fmla="*/ 10 h 168"/>
                <a:gd name="T2" fmla="*/ 160 w 169"/>
                <a:gd name="T3" fmla="*/ 45 h 168"/>
                <a:gd name="T4" fmla="*/ 45 w 169"/>
                <a:gd name="T5" fmla="*/ 158 h 168"/>
                <a:gd name="T6" fmla="*/ 10 w 169"/>
                <a:gd name="T7" fmla="*/ 158 h 168"/>
                <a:gd name="T8" fmla="*/ 10 w 169"/>
                <a:gd name="T9" fmla="*/ 123 h 168"/>
                <a:gd name="T10" fmla="*/ 125 w 169"/>
                <a:gd name="T11" fmla="*/ 10 h 168"/>
                <a:gd name="T12" fmla="*/ 159 w 169"/>
                <a:gd name="T13" fmla="*/ 1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68">
                  <a:moveTo>
                    <a:pt x="159" y="10"/>
                  </a:moveTo>
                  <a:cubicBezTo>
                    <a:pt x="169" y="20"/>
                    <a:pt x="169" y="36"/>
                    <a:pt x="160" y="45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35" y="168"/>
                    <a:pt x="20" y="167"/>
                    <a:pt x="10" y="158"/>
                  </a:cubicBezTo>
                  <a:cubicBezTo>
                    <a:pt x="1" y="148"/>
                    <a:pt x="0" y="132"/>
                    <a:pt x="10" y="123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34" y="0"/>
                    <a:pt x="150" y="1"/>
                    <a:pt x="159" y="1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4255" y="402"/>
              <a:ext cx="523" cy="525"/>
            </a:xfrm>
            <a:custGeom>
              <a:avLst/>
              <a:gdLst>
                <a:gd name="T0" fmla="*/ 0 w 523"/>
                <a:gd name="T1" fmla="*/ 267 h 525"/>
                <a:gd name="T2" fmla="*/ 289 w 523"/>
                <a:gd name="T3" fmla="*/ 525 h 525"/>
                <a:gd name="T4" fmla="*/ 523 w 523"/>
                <a:gd name="T5" fmla="*/ 291 h 525"/>
                <a:gd name="T6" fmla="*/ 272 w 523"/>
                <a:gd name="T7" fmla="*/ 0 h 525"/>
                <a:gd name="T8" fmla="*/ 0 w 523"/>
                <a:gd name="T9" fmla="*/ 26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5">
                  <a:moveTo>
                    <a:pt x="0" y="267"/>
                  </a:moveTo>
                  <a:lnTo>
                    <a:pt x="289" y="525"/>
                  </a:lnTo>
                  <a:lnTo>
                    <a:pt x="523" y="291"/>
                  </a:lnTo>
                  <a:lnTo>
                    <a:pt x="272" y="0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4454" y="605"/>
              <a:ext cx="511" cy="511"/>
            </a:xfrm>
            <a:custGeom>
              <a:avLst/>
              <a:gdLst>
                <a:gd name="T0" fmla="*/ 3 w 216"/>
                <a:gd name="T1" fmla="*/ 0 h 216"/>
                <a:gd name="T2" fmla="*/ 6 w 216"/>
                <a:gd name="T3" fmla="*/ 2 h 216"/>
                <a:gd name="T4" fmla="*/ 15 w 216"/>
                <a:gd name="T5" fmla="*/ 6 h 216"/>
                <a:gd name="T6" fmla="*/ 44 w 216"/>
                <a:gd name="T7" fmla="*/ 25 h 216"/>
                <a:gd name="T8" fmla="*/ 53 w 216"/>
                <a:gd name="T9" fmla="*/ 32 h 216"/>
                <a:gd name="T10" fmla="*/ 63 w 216"/>
                <a:gd name="T11" fmla="*/ 39 h 216"/>
                <a:gd name="T12" fmla="*/ 81 w 216"/>
                <a:gd name="T13" fmla="*/ 57 h 216"/>
                <a:gd name="T14" fmla="*/ 91 w 216"/>
                <a:gd name="T15" fmla="*/ 67 h 216"/>
                <a:gd name="T16" fmla="*/ 100 w 216"/>
                <a:gd name="T17" fmla="*/ 77 h 216"/>
                <a:gd name="T18" fmla="*/ 118 w 216"/>
                <a:gd name="T19" fmla="*/ 99 h 216"/>
                <a:gd name="T20" fmla="*/ 137 w 216"/>
                <a:gd name="T21" fmla="*/ 120 h 216"/>
                <a:gd name="T22" fmla="*/ 155 w 216"/>
                <a:gd name="T23" fmla="*/ 140 h 216"/>
                <a:gd name="T24" fmla="*/ 171 w 216"/>
                <a:gd name="T25" fmla="*/ 160 h 216"/>
                <a:gd name="T26" fmla="*/ 186 w 216"/>
                <a:gd name="T27" fmla="*/ 177 h 216"/>
                <a:gd name="T28" fmla="*/ 199 w 216"/>
                <a:gd name="T29" fmla="*/ 192 h 216"/>
                <a:gd name="T30" fmla="*/ 208 w 216"/>
                <a:gd name="T31" fmla="*/ 204 h 216"/>
                <a:gd name="T32" fmla="*/ 216 w 216"/>
                <a:gd name="T33" fmla="*/ 214 h 216"/>
                <a:gd name="T34" fmla="*/ 214 w 216"/>
                <a:gd name="T35" fmla="*/ 216 h 216"/>
                <a:gd name="T36" fmla="*/ 204 w 216"/>
                <a:gd name="T37" fmla="*/ 208 h 216"/>
                <a:gd name="T38" fmla="*/ 192 w 216"/>
                <a:gd name="T39" fmla="*/ 198 h 216"/>
                <a:gd name="T40" fmla="*/ 178 w 216"/>
                <a:gd name="T41" fmla="*/ 186 h 216"/>
                <a:gd name="T42" fmla="*/ 160 w 216"/>
                <a:gd name="T43" fmla="*/ 171 h 216"/>
                <a:gd name="T44" fmla="*/ 141 w 216"/>
                <a:gd name="T45" fmla="*/ 154 h 216"/>
                <a:gd name="T46" fmla="*/ 120 w 216"/>
                <a:gd name="T47" fmla="*/ 136 h 216"/>
                <a:gd name="T48" fmla="*/ 99 w 216"/>
                <a:gd name="T49" fmla="*/ 118 h 216"/>
                <a:gd name="T50" fmla="*/ 77 w 216"/>
                <a:gd name="T51" fmla="*/ 99 h 216"/>
                <a:gd name="T52" fmla="*/ 67 w 216"/>
                <a:gd name="T53" fmla="*/ 91 h 216"/>
                <a:gd name="T54" fmla="*/ 57 w 216"/>
                <a:gd name="T55" fmla="*/ 81 h 216"/>
                <a:gd name="T56" fmla="*/ 39 w 216"/>
                <a:gd name="T57" fmla="*/ 63 h 216"/>
                <a:gd name="T58" fmla="*/ 32 w 216"/>
                <a:gd name="T59" fmla="*/ 53 h 216"/>
                <a:gd name="T60" fmla="*/ 25 w 216"/>
                <a:gd name="T61" fmla="*/ 44 h 216"/>
                <a:gd name="T62" fmla="*/ 6 w 216"/>
                <a:gd name="T63" fmla="*/ 15 h 216"/>
                <a:gd name="T64" fmla="*/ 2 w 216"/>
                <a:gd name="T65" fmla="*/ 6 h 216"/>
                <a:gd name="T66" fmla="*/ 0 w 216"/>
                <a:gd name="T67" fmla="*/ 3 h 216"/>
                <a:gd name="T68" fmla="*/ 3 w 216"/>
                <a:gd name="T6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216">
                  <a:moveTo>
                    <a:pt x="3" y="0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8" y="3"/>
                    <a:pt x="11" y="4"/>
                    <a:pt x="15" y="6"/>
                  </a:cubicBezTo>
                  <a:cubicBezTo>
                    <a:pt x="22" y="11"/>
                    <a:pt x="33" y="17"/>
                    <a:pt x="44" y="25"/>
                  </a:cubicBezTo>
                  <a:cubicBezTo>
                    <a:pt x="47" y="27"/>
                    <a:pt x="50" y="30"/>
                    <a:pt x="53" y="32"/>
                  </a:cubicBezTo>
                  <a:cubicBezTo>
                    <a:pt x="56" y="34"/>
                    <a:pt x="59" y="37"/>
                    <a:pt x="63" y="39"/>
                  </a:cubicBezTo>
                  <a:cubicBezTo>
                    <a:pt x="69" y="45"/>
                    <a:pt x="75" y="50"/>
                    <a:pt x="81" y="57"/>
                  </a:cubicBezTo>
                  <a:cubicBezTo>
                    <a:pt x="85" y="60"/>
                    <a:pt x="88" y="63"/>
                    <a:pt x="91" y="67"/>
                  </a:cubicBezTo>
                  <a:cubicBezTo>
                    <a:pt x="94" y="70"/>
                    <a:pt x="97" y="74"/>
                    <a:pt x="100" y="77"/>
                  </a:cubicBezTo>
                  <a:cubicBezTo>
                    <a:pt x="105" y="84"/>
                    <a:pt x="112" y="92"/>
                    <a:pt x="118" y="99"/>
                  </a:cubicBezTo>
                  <a:cubicBezTo>
                    <a:pt x="124" y="106"/>
                    <a:pt x="130" y="113"/>
                    <a:pt x="137" y="120"/>
                  </a:cubicBezTo>
                  <a:cubicBezTo>
                    <a:pt x="143" y="127"/>
                    <a:pt x="149" y="134"/>
                    <a:pt x="155" y="140"/>
                  </a:cubicBezTo>
                  <a:cubicBezTo>
                    <a:pt x="160" y="147"/>
                    <a:pt x="166" y="154"/>
                    <a:pt x="171" y="160"/>
                  </a:cubicBezTo>
                  <a:cubicBezTo>
                    <a:pt x="177" y="166"/>
                    <a:pt x="182" y="172"/>
                    <a:pt x="186" y="177"/>
                  </a:cubicBezTo>
                  <a:cubicBezTo>
                    <a:pt x="191" y="183"/>
                    <a:pt x="195" y="188"/>
                    <a:pt x="199" y="192"/>
                  </a:cubicBezTo>
                  <a:cubicBezTo>
                    <a:pt x="202" y="197"/>
                    <a:pt x="206" y="200"/>
                    <a:pt x="208" y="204"/>
                  </a:cubicBezTo>
                  <a:cubicBezTo>
                    <a:pt x="213" y="210"/>
                    <a:pt x="216" y="214"/>
                    <a:pt x="216" y="214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216"/>
                    <a:pt x="210" y="213"/>
                    <a:pt x="204" y="208"/>
                  </a:cubicBezTo>
                  <a:cubicBezTo>
                    <a:pt x="201" y="205"/>
                    <a:pt x="197" y="202"/>
                    <a:pt x="192" y="198"/>
                  </a:cubicBezTo>
                  <a:cubicBezTo>
                    <a:pt x="188" y="195"/>
                    <a:pt x="183" y="190"/>
                    <a:pt x="178" y="186"/>
                  </a:cubicBezTo>
                  <a:cubicBezTo>
                    <a:pt x="172" y="181"/>
                    <a:pt x="166" y="176"/>
                    <a:pt x="160" y="171"/>
                  </a:cubicBezTo>
                  <a:cubicBezTo>
                    <a:pt x="154" y="166"/>
                    <a:pt x="147" y="160"/>
                    <a:pt x="141" y="154"/>
                  </a:cubicBezTo>
                  <a:cubicBezTo>
                    <a:pt x="134" y="149"/>
                    <a:pt x="127" y="143"/>
                    <a:pt x="120" y="136"/>
                  </a:cubicBezTo>
                  <a:cubicBezTo>
                    <a:pt x="113" y="130"/>
                    <a:pt x="106" y="124"/>
                    <a:pt x="99" y="118"/>
                  </a:cubicBezTo>
                  <a:cubicBezTo>
                    <a:pt x="92" y="111"/>
                    <a:pt x="84" y="105"/>
                    <a:pt x="77" y="99"/>
                  </a:cubicBezTo>
                  <a:cubicBezTo>
                    <a:pt x="74" y="96"/>
                    <a:pt x="70" y="94"/>
                    <a:pt x="67" y="91"/>
                  </a:cubicBezTo>
                  <a:cubicBezTo>
                    <a:pt x="63" y="88"/>
                    <a:pt x="60" y="85"/>
                    <a:pt x="57" y="81"/>
                  </a:cubicBezTo>
                  <a:cubicBezTo>
                    <a:pt x="50" y="75"/>
                    <a:pt x="45" y="69"/>
                    <a:pt x="39" y="63"/>
                  </a:cubicBezTo>
                  <a:cubicBezTo>
                    <a:pt x="37" y="59"/>
                    <a:pt x="34" y="56"/>
                    <a:pt x="32" y="53"/>
                  </a:cubicBezTo>
                  <a:cubicBezTo>
                    <a:pt x="30" y="50"/>
                    <a:pt x="27" y="47"/>
                    <a:pt x="25" y="44"/>
                  </a:cubicBezTo>
                  <a:cubicBezTo>
                    <a:pt x="17" y="33"/>
                    <a:pt x="11" y="23"/>
                    <a:pt x="6" y="15"/>
                  </a:cubicBezTo>
                  <a:cubicBezTo>
                    <a:pt x="4" y="11"/>
                    <a:pt x="3" y="8"/>
                    <a:pt x="2" y="6"/>
                  </a:cubicBezTo>
                  <a:cubicBezTo>
                    <a:pt x="1" y="4"/>
                    <a:pt x="0" y="3"/>
                    <a:pt x="0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2E3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2748" y="-1107"/>
              <a:ext cx="1876" cy="1897"/>
            </a:xfrm>
            <a:custGeom>
              <a:avLst/>
              <a:gdLst>
                <a:gd name="T0" fmla="*/ 4 w 793"/>
                <a:gd name="T1" fmla="*/ 0 h 802"/>
                <a:gd name="T2" fmla="*/ 5 w 793"/>
                <a:gd name="T3" fmla="*/ 11 h 802"/>
                <a:gd name="T4" fmla="*/ 13 w 793"/>
                <a:gd name="T5" fmla="*/ 21 h 802"/>
                <a:gd name="T6" fmla="*/ 34 w 793"/>
                <a:gd name="T7" fmla="*/ 50 h 802"/>
                <a:gd name="T8" fmla="*/ 49 w 793"/>
                <a:gd name="T9" fmla="*/ 70 h 802"/>
                <a:gd name="T10" fmla="*/ 67 w 793"/>
                <a:gd name="T11" fmla="*/ 94 h 802"/>
                <a:gd name="T12" fmla="*/ 111 w 793"/>
                <a:gd name="T13" fmla="*/ 151 h 802"/>
                <a:gd name="T14" fmla="*/ 136 w 793"/>
                <a:gd name="T15" fmla="*/ 183 h 802"/>
                <a:gd name="T16" fmla="*/ 163 w 793"/>
                <a:gd name="T17" fmla="*/ 218 h 802"/>
                <a:gd name="T18" fmla="*/ 222 w 793"/>
                <a:gd name="T19" fmla="*/ 292 h 802"/>
                <a:gd name="T20" fmla="*/ 286 w 793"/>
                <a:gd name="T21" fmla="*/ 370 h 802"/>
                <a:gd name="T22" fmla="*/ 353 w 793"/>
                <a:gd name="T23" fmla="*/ 450 h 802"/>
                <a:gd name="T24" fmla="*/ 417 w 793"/>
                <a:gd name="T25" fmla="*/ 532 h 802"/>
                <a:gd name="T26" fmla="*/ 449 w 793"/>
                <a:gd name="T27" fmla="*/ 573 h 802"/>
                <a:gd name="T28" fmla="*/ 481 w 793"/>
                <a:gd name="T29" fmla="*/ 610 h 802"/>
                <a:gd name="T30" fmla="*/ 552 w 793"/>
                <a:gd name="T31" fmla="*/ 672 h 802"/>
                <a:gd name="T32" fmla="*/ 587 w 793"/>
                <a:gd name="T33" fmla="*/ 699 h 802"/>
                <a:gd name="T34" fmla="*/ 622 w 793"/>
                <a:gd name="T35" fmla="*/ 722 h 802"/>
                <a:gd name="T36" fmla="*/ 685 w 793"/>
                <a:gd name="T37" fmla="*/ 759 h 802"/>
                <a:gd name="T38" fmla="*/ 738 w 793"/>
                <a:gd name="T39" fmla="*/ 784 h 802"/>
                <a:gd name="T40" fmla="*/ 774 w 793"/>
                <a:gd name="T41" fmla="*/ 798 h 802"/>
                <a:gd name="T42" fmla="*/ 784 w 793"/>
                <a:gd name="T43" fmla="*/ 801 h 802"/>
                <a:gd name="T44" fmla="*/ 788 w 793"/>
                <a:gd name="T45" fmla="*/ 802 h 802"/>
                <a:gd name="T46" fmla="*/ 793 w 793"/>
                <a:gd name="T47" fmla="*/ 797 h 802"/>
                <a:gd name="T48" fmla="*/ 4 w 793"/>
                <a:gd name="T49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3" h="802">
                  <a:moveTo>
                    <a:pt x="4" y="0"/>
                  </a:moveTo>
                  <a:cubicBezTo>
                    <a:pt x="0" y="5"/>
                    <a:pt x="5" y="11"/>
                    <a:pt x="5" y="11"/>
                  </a:cubicBezTo>
                  <a:cubicBezTo>
                    <a:pt x="5" y="11"/>
                    <a:pt x="8" y="15"/>
                    <a:pt x="13" y="21"/>
                  </a:cubicBezTo>
                  <a:cubicBezTo>
                    <a:pt x="18" y="28"/>
                    <a:pt x="25" y="38"/>
                    <a:pt x="34" y="50"/>
                  </a:cubicBezTo>
                  <a:cubicBezTo>
                    <a:pt x="39" y="56"/>
                    <a:pt x="44" y="63"/>
                    <a:pt x="49" y="70"/>
                  </a:cubicBezTo>
                  <a:cubicBezTo>
                    <a:pt x="55" y="78"/>
                    <a:pt x="61" y="86"/>
                    <a:pt x="67" y="94"/>
                  </a:cubicBezTo>
                  <a:cubicBezTo>
                    <a:pt x="80" y="111"/>
                    <a:pt x="95" y="130"/>
                    <a:pt x="111" y="151"/>
                  </a:cubicBezTo>
                  <a:cubicBezTo>
                    <a:pt x="119" y="161"/>
                    <a:pt x="128" y="172"/>
                    <a:pt x="136" y="183"/>
                  </a:cubicBezTo>
                  <a:cubicBezTo>
                    <a:pt x="145" y="194"/>
                    <a:pt x="154" y="206"/>
                    <a:pt x="163" y="218"/>
                  </a:cubicBezTo>
                  <a:cubicBezTo>
                    <a:pt x="182" y="241"/>
                    <a:pt x="202" y="266"/>
                    <a:pt x="222" y="292"/>
                  </a:cubicBezTo>
                  <a:cubicBezTo>
                    <a:pt x="243" y="317"/>
                    <a:pt x="264" y="344"/>
                    <a:pt x="286" y="370"/>
                  </a:cubicBezTo>
                  <a:cubicBezTo>
                    <a:pt x="308" y="397"/>
                    <a:pt x="330" y="423"/>
                    <a:pt x="353" y="450"/>
                  </a:cubicBezTo>
                  <a:cubicBezTo>
                    <a:pt x="375" y="476"/>
                    <a:pt x="397" y="504"/>
                    <a:pt x="417" y="532"/>
                  </a:cubicBezTo>
                  <a:cubicBezTo>
                    <a:pt x="428" y="546"/>
                    <a:pt x="438" y="560"/>
                    <a:pt x="449" y="573"/>
                  </a:cubicBezTo>
                  <a:cubicBezTo>
                    <a:pt x="459" y="586"/>
                    <a:pt x="470" y="598"/>
                    <a:pt x="481" y="610"/>
                  </a:cubicBezTo>
                  <a:cubicBezTo>
                    <a:pt x="504" y="634"/>
                    <a:pt x="528" y="654"/>
                    <a:pt x="552" y="672"/>
                  </a:cubicBezTo>
                  <a:cubicBezTo>
                    <a:pt x="564" y="682"/>
                    <a:pt x="576" y="690"/>
                    <a:pt x="587" y="699"/>
                  </a:cubicBezTo>
                  <a:cubicBezTo>
                    <a:pt x="599" y="707"/>
                    <a:pt x="610" y="715"/>
                    <a:pt x="622" y="722"/>
                  </a:cubicBezTo>
                  <a:cubicBezTo>
                    <a:pt x="644" y="736"/>
                    <a:pt x="666" y="749"/>
                    <a:pt x="685" y="759"/>
                  </a:cubicBezTo>
                  <a:cubicBezTo>
                    <a:pt x="705" y="769"/>
                    <a:pt x="723" y="778"/>
                    <a:pt x="738" y="784"/>
                  </a:cubicBezTo>
                  <a:cubicBezTo>
                    <a:pt x="753" y="790"/>
                    <a:pt x="766" y="795"/>
                    <a:pt x="774" y="798"/>
                  </a:cubicBezTo>
                  <a:cubicBezTo>
                    <a:pt x="779" y="799"/>
                    <a:pt x="782" y="800"/>
                    <a:pt x="784" y="801"/>
                  </a:cubicBezTo>
                  <a:cubicBezTo>
                    <a:pt x="787" y="802"/>
                    <a:pt x="788" y="802"/>
                    <a:pt x="788" y="802"/>
                  </a:cubicBezTo>
                  <a:cubicBezTo>
                    <a:pt x="793" y="797"/>
                    <a:pt x="793" y="797"/>
                    <a:pt x="793" y="797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4343" y="742"/>
              <a:ext cx="409" cy="575"/>
            </a:xfrm>
            <a:custGeom>
              <a:avLst/>
              <a:gdLst>
                <a:gd name="T0" fmla="*/ 0 w 173"/>
                <a:gd name="T1" fmla="*/ 0 h 243"/>
                <a:gd name="T2" fmla="*/ 57 w 173"/>
                <a:gd name="T3" fmla="*/ 161 h 243"/>
                <a:gd name="T4" fmla="*/ 173 w 173"/>
                <a:gd name="T5" fmla="*/ 243 h 243"/>
                <a:gd name="T6" fmla="*/ 98 w 173"/>
                <a:gd name="T7" fmla="*/ 75 h 243"/>
                <a:gd name="T8" fmla="*/ 0 w 17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3">
                  <a:moveTo>
                    <a:pt x="0" y="0"/>
                  </a:moveTo>
                  <a:cubicBezTo>
                    <a:pt x="0" y="0"/>
                    <a:pt x="23" y="121"/>
                    <a:pt x="57" y="161"/>
                  </a:cubicBezTo>
                  <a:cubicBezTo>
                    <a:pt x="91" y="201"/>
                    <a:pt x="173" y="243"/>
                    <a:pt x="173" y="243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>
              <a:off x="4525" y="813"/>
              <a:ext cx="206" cy="204"/>
            </a:xfrm>
            <a:custGeom>
              <a:avLst/>
              <a:gdLst>
                <a:gd name="T0" fmla="*/ 56 w 87"/>
                <a:gd name="T1" fmla="*/ 0 h 86"/>
                <a:gd name="T2" fmla="*/ 8 w 87"/>
                <a:gd name="T3" fmla="*/ 48 h 86"/>
                <a:gd name="T4" fmla="*/ 8 w 87"/>
                <a:gd name="T5" fmla="*/ 78 h 86"/>
                <a:gd name="T6" fmla="*/ 38 w 87"/>
                <a:gd name="T7" fmla="*/ 78 h 86"/>
                <a:gd name="T8" fmla="*/ 87 w 87"/>
                <a:gd name="T9" fmla="*/ 30 h 86"/>
                <a:gd name="T10" fmla="*/ 56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56" y="0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56"/>
                    <a:pt x="0" y="69"/>
                    <a:pt x="8" y="78"/>
                  </a:cubicBezTo>
                  <a:cubicBezTo>
                    <a:pt x="17" y="86"/>
                    <a:pt x="30" y="86"/>
                    <a:pt x="38" y="78"/>
                  </a:cubicBezTo>
                  <a:cubicBezTo>
                    <a:pt x="87" y="30"/>
                    <a:pt x="87" y="30"/>
                    <a:pt x="87" y="3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4149" y="456"/>
              <a:ext cx="239" cy="237"/>
            </a:xfrm>
            <a:custGeom>
              <a:avLst/>
              <a:gdLst>
                <a:gd name="T0" fmla="*/ 66 w 101"/>
                <a:gd name="T1" fmla="*/ 0 h 100"/>
                <a:gd name="T2" fmla="*/ 10 w 101"/>
                <a:gd name="T3" fmla="*/ 55 h 100"/>
                <a:gd name="T4" fmla="*/ 10 w 101"/>
                <a:gd name="T5" fmla="*/ 90 h 100"/>
                <a:gd name="T6" fmla="*/ 45 w 101"/>
                <a:gd name="T7" fmla="*/ 90 h 100"/>
                <a:gd name="T8" fmla="*/ 101 w 101"/>
                <a:gd name="T9" fmla="*/ 35 h 100"/>
                <a:gd name="T10" fmla="*/ 66 w 101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0">
                  <a:moveTo>
                    <a:pt x="66" y="0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0" y="64"/>
                    <a:pt x="1" y="80"/>
                    <a:pt x="10" y="90"/>
                  </a:cubicBezTo>
                  <a:cubicBezTo>
                    <a:pt x="20" y="99"/>
                    <a:pt x="35" y="100"/>
                    <a:pt x="45" y="90"/>
                  </a:cubicBezTo>
                  <a:cubicBezTo>
                    <a:pt x="101" y="35"/>
                    <a:pt x="101" y="35"/>
                    <a:pt x="101" y="35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4255" y="539"/>
              <a:ext cx="402" cy="388"/>
            </a:xfrm>
            <a:custGeom>
              <a:avLst/>
              <a:gdLst>
                <a:gd name="T0" fmla="*/ 133 w 402"/>
                <a:gd name="T1" fmla="*/ 0 h 388"/>
                <a:gd name="T2" fmla="*/ 0 w 402"/>
                <a:gd name="T3" fmla="*/ 130 h 388"/>
                <a:gd name="T4" fmla="*/ 289 w 402"/>
                <a:gd name="T5" fmla="*/ 388 h 388"/>
                <a:gd name="T6" fmla="*/ 402 w 402"/>
                <a:gd name="T7" fmla="*/ 274 h 388"/>
                <a:gd name="T8" fmla="*/ 133 w 402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388">
                  <a:moveTo>
                    <a:pt x="133" y="0"/>
                  </a:moveTo>
                  <a:lnTo>
                    <a:pt x="0" y="130"/>
                  </a:lnTo>
                  <a:lnTo>
                    <a:pt x="289" y="388"/>
                  </a:lnTo>
                  <a:lnTo>
                    <a:pt x="402" y="27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4454" y="610"/>
              <a:ext cx="499" cy="499"/>
            </a:xfrm>
            <a:custGeom>
              <a:avLst/>
              <a:gdLst>
                <a:gd name="T0" fmla="*/ 1 w 211"/>
                <a:gd name="T1" fmla="*/ 0 h 211"/>
                <a:gd name="T2" fmla="*/ 0 w 211"/>
                <a:gd name="T3" fmla="*/ 1 h 211"/>
                <a:gd name="T4" fmla="*/ 2 w 211"/>
                <a:gd name="T5" fmla="*/ 4 h 211"/>
                <a:gd name="T6" fmla="*/ 6 w 211"/>
                <a:gd name="T7" fmla="*/ 13 h 211"/>
                <a:gd name="T8" fmla="*/ 25 w 211"/>
                <a:gd name="T9" fmla="*/ 42 h 211"/>
                <a:gd name="T10" fmla="*/ 32 w 211"/>
                <a:gd name="T11" fmla="*/ 51 h 211"/>
                <a:gd name="T12" fmla="*/ 39 w 211"/>
                <a:gd name="T13" fmla="*/ 61 h 211"/>
                <a:gd name="T14" fmla="*/ 57 w 211"/>
                <a:gd name="T15" fmla="*/ 79 h 211"/>
                <a:gd name="T16" fmla="*/ 67 w 211"/>
                <a:gd name="T17" fmla="*/ 89 h 211"/>
                <a:gd name="T18" fmla="*/ 77 w 211"/>
                <a:gd name="T19" fmla="*/ 97 h 211"/>
                <a:gd name="T20" fmla="*/ 99 w 211"/>
                <a:gd name="T21" fmla="*/ 116 h 211"/>
                <a:gd name="T22" fmla="*/ 120 w 211"/>
                <a:gd name="T23" fmla="*/ 134 h 211"/>
                <a:gd name="T24" fmla="*/ 141 w 211"/>
                <a:gd name="T25" fmla="*/ 152 h 211"/>
                <a:gd name="T26" fmla="*/ 160 w 211"/>
                <a:gd name="T27" fmla="*/ 169 h 211"/>
                <a:gd name="T28" fmla="*/ 178 w 211"/>
                <a:gd name="T29" fmla="*/ 184 h 211"/>
                <a:gd name="T30" fmla="*/ 192 w 211"/>
                <a:gd name="T31" fmla="*/ 196 h 211"/>
                <a:gd name="T32" fmla="*/ 204 w 211"/>
                <a:gd name="T33" fmla="*/ 206 h 211"/>
                <a:gd name="T34" fmla="*/ 211 w 211"/>
                <a:gd name="T35" fmla="*/ 211 h 211"/>
                <a:gd name="T36" fmla="*/ 1 w 211"/>
                <a:gd name="T3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1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2" y="4"/>
                  </a:cubicBezTo>
                  <a:cubicBezTo>
                    <a:pt x="3" y="6"/>
                    <a:pt x="4" y="9"/>
                    <a:pt x="6" y="13"/>
                  </a:cubicBezTo>
                  <a:cubicBezTo>
                    <a:pt x="11" y="21"/>
                    <a:pt x="17" y="31"/>
                    <a:pt x="25" y="42"/>
                  </a:cubicBezTo>
                  <a:cubicBezTo>
                    <a:pt x="27" y="45"/>
                    <a:pt x="30" y="48"/>
                    <a:pt x="32" y="51"/>
                  </a:cubicBezTo>
                  <a:cubicBezTo>
                    <a:pt x="34" y="54"/>
                    <a:pt x="37" y="57"/>
                    <a:pt x="39" y="61"/>
                  </a:cubicBezTo>
                  <a:cubicBezTo>
                    <a:pt x="45" y="67"/>
                    <a:pt x="50" y="73"/>
                    <a:pt x="57" y="79"/>
                  </a:cubicBezTo>
                  <a:cubicBezTo>
                    <a:pt x="60" y="83"/>
                    <a:pt x="63" y="86"/>
                    <a:pt x="67" y="89"/>
                  </a:cubicBezTo>
                  <a:cubicBezTo>
                    <a:pt x="70" y="92"/>
                    <a:pt x="74" y="94"/>
                    <a:pt x="77" y="97"/>
                  </a:cubicBezTo>
                  <a:cubicBezTo>
                    <a:pt x="84" y="103"/>
                    <a:pt x="92" y="109"/>
                    <a:pt x="99" y="116"/>
                  </a:cubicBezTo>
                  <a:cubicBezTo>
                    <a:pt x="106" y="122"/>
                    <a:pt x="113" y="128"/>
                    <a:pt x="120" y="134"/>
                  </a:cubicBezTo>
                  <a:cubicBezTo>
                    <a:pt x="127" y="141"/>
                    <a:pt x="134" y="147"/>
                    <a:pt x="141" y="152"/>
                  </a:cubicBezTo>
                  <a:cubicBezTo>
                    <a:pt x="147" y="158"/>
                    <a:pt x="154" y="164"/>
                    <a:pt x="160" y="169"/>
                  </a:cubicBezTo>
                  <a:cubicBezTo>
                    <a:pt x="166" y="174"/>
                    <a:pt x="172" y="179"/>
                    <a:pt x="178" y="184"/>
                  </a:cubicBezTo>
                  <a:cubicBezTo>
                    <a:pt x="183" y="188"/>
                    <a:pt x="188" y="193"/>
                    <a:pt x="192" y="196"/>
                  </a:cubicBezTo>
                  <a:cubicBezTo>
                    <a:pt x="197" y="200"/>
                    <a:pt x="201" y="203"/>
                    <a:pt x="204" y="206"/>
                  </a:cubicBezTo>
                  <a:cubicBezTo>
                    <a:pt x="207" y="208"/>
                    <a:pt x="209" y="210"/>
                    <a:pt x="211" y="2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4281" y="3265"/>
              <a:ext cx="194" cy="1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Oval 34"/>
            <p:cNvSpPr>
              <a:spLocks noChangeArrowheads="1"/>
            </p:cNvSpPr>
            <p:nvPr/>
          </p:nvSpPr>
          <p:spPr bwMode="auto">
            <a:xfrm>
              <a:off x="4449" y="3109"/>
              <a:ext cx="83" cy="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Oval 35"/>
            <p:cNvSpPr>
              <a:spLocks noChangeArrowheads="1"/>
            </p:cNvSpPr>
            <p:nvPr/>
          </p:nvSpPr>
          <p:spPr bwMode="auto">
            <a:xfrm>
              <a:off x="5526" y="3774"/>
              <a:ext cx="331" cy="3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384023" y="2779600"/>
            <a:ext cx="343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建模与构建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模块集成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2813709" y="3330180"/>
            <a:ext cx="1508936" cy="1508938"/>
            <a:chOff x="1353987" y="1723663"/>
            <a:chExt cx="2559577" cy="2559579"/>
          </a:xfrm>
        </p:grpSpPr>
        <p:sp>
          <p:nvSpPr>
            <p:cNvPr id="94" name="空心弧 93"/>
            <p:cNvSpPr>
              <a:spLocks noChangeAspect="1"/>
            </p:cNvSpPr>
            <p:nvPr/>
          </p:nvSpPr>
          <p:spPr>
            <a:xfrm rot="2134792">
              <a:off x="1445190" y="1859200"/>
              <a:ext cx="2288503" cy="2288503"/>
            </a:xfrm>
            <a:prstGeom prst="blockArc">
              <a:avLst>
                <a:gd name="adj1" fmla="val 14033861"/>
                <a:gd name="adj2" fmla="val 1597257"/>
                <a:gd name="adj3" fmla="val 542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43540" tIns="21770" rIns="43540" bIns="2177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 dirty="0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5" name="空心弧 94"/>
            <p:cNvSpPr>
              <a:spLocks noChangeAspect="1"/>
            </p:cNvSpPr>
            <p:nvPr/>
          </p:nvSpPr>
          <p:spPr>
            <a:xfrm rot="14609616">
              <a:off x="1353986" y="1723664"/>
              <a:ext cx="2559579" cy="2559577"/>
            </a:xfrm>
            <a:prstGeom prst="blockArc">
              <a:avLst>
                <a:gd name="adj1" fmla="val 10669547"/>
                <a:gd name="adj2" fmla="val 1623635"/>
                <a:gd name="adj3" fmla="val 142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53368" y="3385664"/>
            <a:ext cx="1508936" cy="1508938"/>
            <a:chOff x="4604053" y="1723663"/>
            <a:chExt cx="2559577" cy="2559579"/>
          </a:xfrm>
        </p:grpSpPr>
        <p:sp>
          <p:nvSpPr>
            <p:cNvPr id="98" name="空心弧 97"/>
            <p:cNvSpPr>
              <a:spLocks noChangeAspect="1"/>
            </p:cNvSpPr>
            <p:nvPr/>
          </p:nvSpPr>
          <p:spPr>
            <a:xfrm rot="9198756">
              <a:off x="4748299" y="1859198"/>
              <a:ext cx="2288503" cy="2288503"/>
            </a:xfrm>
            <a:prstGeom prst="blockArc">
              <a:avLst>
                <a:gd name="adj1" fmla="val 6741740"/>
                <a:gd name="adj2" fmla="val 1597257"/>
                <a:gd name="adj3" fmla="val 542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43540" tIns="21770" rIns="43540" bIns="2177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 dirty="0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9" name="空心弧 98"/>
            <p:cNvSpPr>
              <a:spLocks noChangeAspect="1"/>
            </p:cNvSpPr>
            <p:nvPr/>
          </p:nvSpPr>
          <p:spPr>
            <a:xfrm rot="14609616">
              <a:off x="4604052" y="1723664"/>
              <a:ext cx="2559579" cy="2559577"/>
            </a:xfrm>
            <a:prstGeom prst="blockArc">
              <a:avLst>
                <a:gd name="adj1" fmla="val 17674159"/>
                <a:gd name="adj2" fmla="val 1623635"/>
                <a:gd name="adj3" fmla="val 142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0" name="TextBox 240"/>
            <p:cNvSpPr txBox="1"/>
            <p:nvPr/>
          </p:nvSpPr>
          <p:spPr>
            <a:xfrm>
              <a:off x="4944106" y="2707747"/>
              <a:ext cx="1879471" cy="62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accent5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编写代码</a:t>
              </a:r>
            </a:p>
          </p:txBody>
        </p:sp>
      </p:grpSp>
      <p:sp>
        <p:nvSpPr>
          <p:cNvPr id="105" name="TextBox 240"/>
          <p:cNvSpPr txBox="1"/>
          <p:nvPr/>
        </p:nvSpPr>
        <p:spPr>
          <a:xfrm>
            <a:off x="3006909" y="39283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kern="0" dirty="0">
                <a:solidFill>
                  <a:schemeClr val="accent5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单元测试</a:t>
            </a:r>
          </a:p>
        </p:txBody>
      </p:sp>
      <p:grpSp>
        <p:nvGrpSpPr>
          <p:cNvPr id="106" name="组合 20"/>
          <p:cNvGrpSpPr/>
          <p:nvPr/>
        </p:nvGrpSpPr>
        <p:grpSpPr>
          <a:xfrm>
            <a:off x="4666421" y="3330180"/>
            <a:ext cx="1508936" cy="1508938"/>
            <a:chOff x="7946402" y="1730470"/>
            <a:chExt cx="2559577" cy="2559579"/>
          </a:xfrm>
        </p:grpSpPr>
        <p:sp>
          <p:nvSpPr>
            <p:cNvPr id="107" name="空心弧 106"/>
            <p:cNvSpPr>
              <a:spLocks noChangeAspect="1"/>
            </p:cNvSpPr>
            <p:nvPr/>
          </p:nvSpPr>
          <p:spPr>
            <a:xfrm rot="9198756">
              <a:off x="8090648" y="1866005"/>
              <a:ext cx="2288503" cy="2288503"/>
            </a:xfrm>
            <a:prstGeom prst="blockArc">
              <a:avLst>
                <a:gd name="adj1" fmla="val 6741740"/>
                <a:gd name="adj2" fmla="val 1597257"/>
                <a:gd name="adj3" fmla="val 542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43540" tIns="21770" rIns="43540" bIns="2177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 dirty="0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8" name="空心弧 107"/>
            <p:cNvSpPr>
              <a:spLocks noChangeAspect="1"/>
            </p:cNvSpPr>
            <p:nvPr/>
          </p:nvSpPr>
          <p:spPr>
            <a:xfrm rot="14609616">
              <a:off x="7946401" y="1730471"/>
              <a:ext cx="2559579" cy="2559577"/>
            </a:xfrm>
            <a:prstGeom prst="blockArc">
              <a:avLst>
                <a:gd name="adj1" fmla="val 3534681"/>
                <a:gd name="adj2" fmla="val 1623635"/>
                <a:gd name="adj3" fmla="val 142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9" name="TextBox 240"/>
            <p:cNvSpPr txBox="1"/>
            <p:nvPr/>
          </p:nvSpPr>
          <p:spPr>
            <a:xfrm>
              <a:off x="8421525" y="2711063"/>
              <a:ext cx="1525981" cy="62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accent4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提交</a:t>
              </a:r>
              <a:r>
                <a:rPr lang="en-US" altLang="zh-CN" kern="0" dirty="0" err="1">
                  <a:solidFill>
                    <a:schemeClr val="accent4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git</a:t>
              </a:r>
              <a:endParaRPr lang="zh-CN" altLang="en-US" kern="0" dirty="0">
                <a:solidFill>
                  <a:schemeClr val="accent4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81" name="Oval 40"/>
          <p:cNvSpPr/>
          <p:nvPr/>
        </p:nvSpPr>
        <p:spPr>
          <a:xfrm>
            <a:off x="5421118" y="921797"/>
            <a:ext cx="706922" cy="706961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42"/>
          <p:cNvSpPr txBox="1"/>
          <p:nvPr/>
        </p:nvSpPr>
        <p:spPr>
          <a:xfrm>
            <a:off x="5332950" y="1707334"/>
            <a:ext cx="883255" cy="168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Sprint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回顾会议</a:t>
            </a:r>
            <a:endParaRPr lang="id-ID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Freeform 45"/>
          <p:cNvSpPr>
            <a:spLocks noEditPoints="1"/>
          </p:cNvSpPr>
          <p:nvPr/>
        </p:nvSpPr>
        <p:spPr bwMode="auto">
          <a:xfrm>
            <a:off x="5606428" y="1139319"/>
            <a:ext cx="336300" cy="271917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Rectangle 48"/>
          <p:cNvSpPr/>
          <p:nvPr/>
        </p:nvSpPr>
        <p:spPr>
          <a:xfrm>
            <a:off x="5176474" y="1954674"/>
            <a:ext cx="119620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总结反思前阶段工作</a:t>
            </a:r>
            <a:endParaRPr lang="en-GB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42" grpId="0"/>
      <p:bldP spid="44" grpId="0"/>
      <p:bldP spid="81" grpId="0" animBg="1"/>
      <p:bldP spid="82" grpId="0"/>
      <p:bldP spid="83" grpId="0" animBg="1"/>
      <p:bldP spid="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E8FDA5-B5B1-4D75-B781-D75A020200FC}"/>
              </a:ext>
            </a:extLst>
          </p:cNvPr>
          <p:cNvGrpSpPr/>
          <p:nvPr/>
        </p:nvGrpSpPr>
        <p:grpSpPr>
          <a:xfrm>
            <a:off x="2843808" y="2612549"/>
            <a:ext cx="3080875" cy="763809"/>
            <a:chOff x="4416441" y="3516815"/>
            <a:chExt cx="3359118" cy="858547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108C2C8-FAD6-41F1-B705-D2ACF6BAF9CA}"/>
                </a:ext>
              </a:extLst>
            </p:cNvPr>
            <p:cNvSpPr/>
            <p:nvPr/>
          </p:nvSpPr>
          <p:spPr>
            <a:xfrm>
              <a:off x="6352919" y="3516815"/>
              <a:ext cx="858547" cy="858547"/>
            </a:xfrm>
            <a:prstGeom prst="ellipse">
              <a:avLst/>
            </a:prstGeom>
            <a:solidFill>
              <a:srgbClr val="60C0A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CB0654-7A4F-428B-833A-1A364DD25DE0}"/>
                </a:ext>
              </a:extLst>
            </p:cNvPr>
            <p:cNvSpPr/>
            <p:nvPr/>
          </p:nvSpPr>
          <p:spPr>
            <a:xfrm>
              <a:off x="7629845" y="3873231"/>
              <a:ext cx="145714" cy="145714"/>
            </a:xfrm>
            <a:prstGeom prst="ellipse">
              <a:avLst/>
            </a:prstGeom>
            <a:solidFill>
              <a:srgbClr val="60C0A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/>
                <a:sym typeface="+mn-lt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AAE0122-567E-443E-8C8C-BDCFE1C6DE74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>
              <a:off x="7211466" y="3946088"/>
              <a:ext cx="41837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DE186BA-D510-4B76-9C7B-F45235C8635C}"/>
                </a:ext>
              </a:extLst>
            </p:cNvPr>
            <p:cNvSpPr/>
            <p:nvPr/>
          </p:nvSpPr>
          <p:spPr>
            <a:xfrm flipH="1">
              <a:off x="4980534" y="3516815"/>
              <a:ext cx="858547" cy="858547"/>
            </a:xfrm>
            <a:prstGeom prst="ellipse">
              <a:avLst/>
            </a:prstGeom>
            <a:solidFill>
              <a:srgbClr val="E7890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42824F-25D8-47D0-9692-118DC1C8DCFE}"/>
                </a:ext>
              </a:extLst>
            </p:cNvPr>
            <p:cNvSpPr/>
            <p:nvPr/>
          </p:nvSpPr>
          <p:spPr>
            <a:xfrm flipH="1">
              <a:off x="4416441" y="3873231"/>
              <a:ext cx="145714" cy="145714"/>
            </a:xfrm>
            <a:prstGeom prst="ellipse">
              <a:avLst/>
            </a:prstGeom>
            <a:solidFill>
              <a:srgbClr val="E7890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/>
                <a:sym typeface="+mn-lt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3424479-F0C7-4D20-A68D-05DCB9381DDA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H="1">
              <a:off x="4562155" y="3946088"/>
              <a:ext cx="41837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52C98AE1-DE65-47D0-B65A-ACA478D79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5432" y="2733510"/>
            <a:ext cx="432470" cy="45183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BD56AFB-DD50-46AC-BE85-231549C51F40}"/>
              </a:ext>
            </a:extLst>
          </p:cNvPr>
          <p:cNvSpPr txBox="1"/>
          <p:nvPr/>
        </p:nvSpPr>
        <p:spPr>
          <a:xfrm>
            <a:off x="4773271" y="3079727"/>
            <a:ext cx="643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坚果云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2E6B75C-1F1B-4248-9185-8EA033646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9796" l="8130" r="89431">
                        <a14:foregroundMark x1="17073" y1="82653" x2="25203" y2="71429"/>
                        <a14:foregroundMark x1="24390" y1="66327" x2="19512" y2="55102"/>
                        <a14:foregroundMark x1="23577" y1="67347" x2="38211" y2="26531"/>
                        <a14:foregroundMark x1="34146" y1="69388" x2="49593" y2="46939"/>
                        <a14:foregroundMark x1="34959" y1="51020" x2="38211" y2="52041"/>
                        <a14:foregroundMark x1="38211" y1="48980" x2="36585" y2="53061"/>
                        <a14:foregroundMark x1="34146" y1="43878" x2="36585" y2="58163"/>
                        <a14:foregroundMark x1="31707" y1="40816" x2="28455" y2="43878"/>
                        <a14:foregroundMark x1="28455" y1="38776" x2="28455" y2="46939"/>
                        <a14:foregroundMark x1="28455" y1="40816" x2="36585" y2="19388"/>
                        <a14:foregroundMark x1="25203" y1="16327" x2="54472" y2="12245"/>
                        <a14:foregroundMark x1="35772" y1="14286" x2="61789" y2="6122"/>
                        <a14:foregroundMark x1="37398" y1="9184" x2="25203" y2="13265"/>
                        <a14:foregroundMark x1="29268" y1="16327" x2="49593" y2="76531"/>
                        <a14:foregroundMark x1="37398" y1="67347" x2="59350" y2="74490"/>
                        <a14:foregroundMark x1="57724" y1="83673" x2="77236" y2="59184"/>
                        <a14:foregroundMark x1="58537" y1="86735" x2="59350" y2="2041"/>
                        <a14:foregroundMark x1="26829" y1="70408" x2="15447" y2="57143"/>
                        <a14:foregroundMark x1="17073" y1="64286" x2="19512" y2="24490"/>
                        <a14:foregroundMark x1="12195" y1="44898" x2="12195" y2="44898"/>
                        <a14:foregroundMark x1="44715" y1="3061" x2="44715" y2="3061"/>
                        <a14:foregroundMark x1="37398" y1="1020" x2="47967" y2="0"/>
                        <a14:foregroundMark x1="42276" y1="3061" x2="56098" y2="2041"/>
                        <a14:foregroundMark x1="44715" y1="4082" x2="62602" y2="10204"/>
                        <a14:foregroundMark x1="56098" y1="5102" x2="68293" y2="8163"/>
                        <a14:foregroundMark x1="68293" y1="6122" x2="68293" y2="6122"/>
                        <a14:foregroundMark x1="71545" y1="11224" x2="73984" y2="14286"/>
                        <a14:foregroundMark x1="73984" y1="14286" x2="74797" y2="15306"/>
                        <a14:foregroundMark x1="78049" y1="21429" x2="80488" y2="25510"/>
                        <a14:foregroundMark x1="80488" y1="34694" x2="82114" y2="39796"/>
                        <a14:foregroundMark x1="82114" y1="29592" x2="82114" y2="39796"/>
                        <a14:foregroundMark x1="81301" y1="22449" x2="82927" y2="34694"/>
                        <a14:foregroundMark x1="80488" y1="26531" x2="81301" y2="62245"/>
                        <a14:foregroundMark x1="82114" y1="59184" x2="58537" y2="80612"/>
                        <a14:foregroundMark x1="77236" y1="65306" x2="46341" y2="76531"/>
                        <a14:foregroundMark x1="62602" y1="84694" x2="52846" y2="14286"/>
                        <a14:foregroundMark x1="60976" y1="4082" x2="52846" y2="1020"/>
                        <a14:backgroundMark x1="84847" y1="6122" x2="84952" y2="5296"/>
                        <a14:backgroundMark x1="83456" y1="17062" x2="84847" y2="61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2315" y="2808044"/>
            <a:ext cx="428699" cy="34219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04E1E04-44E4-4FC2-998D-1C56E770D34B}"/>
              </a:ext>
            </a:extLst>
          </p:cNvPr>
          <p:cNvSpPr txBox="1"/>
          <p:nvPr/>
        </p:nvSpPr>
        <p:spPr>
          <a:xfrm>
            <a:off x="3514818" y="3081567"/>
            <a:ext cx="643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DA254A-E759-4289-9430-C7459BCA7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6687" y="1745538"/>
            <a:ext cx="3082415" cy="262746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CF1C62F-9A6A-48F1-B9BF-987AD0ED3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771" y="1774274"/>
            <a:ext cx="2872202" cy="22858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76446" y="2674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团队合作工具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478A07-5204-4A2A-992D-DD771909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用到的团队协作工具主要是github和坚果云。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2170367" cy="927431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3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en-US" altLang="zh-CN" sz="360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40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446" y="2674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甘特图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8" y="1203598"/>
            <a:ext cx="8512889" cy="33123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9E824ED-358B-2C47-9229-4912E7A5C6DF}"/>
              </a:ext>
            </a:extLst>
          </p:cNvPr>
          <p:cNvSpPr/>
          <p:nvPr/>
        </p:nvSpPr>
        <p:spPr>
          <a:xfrm>
            <a:off x="251520" y="1131590"/>
            <a:ext cx="8548857" cy="33123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23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2818439" cy="927431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3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需求分析过程</a:t>
            </a:r>
            <a:endParaRPr lang="en-US" altLang="zh-CN" sz="360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40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55526"/>
            <a:ext cx="5635461" cy="43934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3011119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需求建模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功能建模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96992" y="475139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事件字典活动图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3224" y="468522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事件提取活动图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75655"/>
            <a:ext cx="2692997" cy="40369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7533"/>
            <a:ext cx="2992695" cy="45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8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需求建模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数据建模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88224" y="206769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系统分析类图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14" y="636826"/>
            <a:ext cx="5117110" cy="44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2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需求建模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行为建模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36826"/>
            <a:ext cx="4788532" cy="44166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4168" y="206769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新建事件提取顺序图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E824ED-358B-2C47-9229-4912E7A5C6DF}"/>
              </a:ext>
            </a:extLst>
          </p:cNvPr>
          <p:cNvSpPr/>
          <p:nvPr/>
        </p:nvSpPr>
        <p:spPr>
          <a:xfrm>
            <a:off x="1029447" y="627533"/>
            <a:ext cx="4838697" cy="44259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25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0" y="1131590"/>
            <a:ext cx="6200775" cy="335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需求建模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行为建模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76256" y="185167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查询字典信息顺序图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E824ED-358B-2C47-9229-4912E7A5C6DF}"/>
              </a:ext>
            </a:extLst>
          </p:cNvPr>
          <p:cNvSpPr/>
          <p:nvPr/>
        </p:nvSpPr>
        <p:spPr>
          <a:xfrm>
            <a:off x="463500" y="1103040"/>
            <a:ext cx="6268740" cy="34129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1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需求建模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行为建模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E824ED-358B-2C47-9229-4912E7A5C6DF}"/>
              </a:ext>
            </a:extLst>
          </p:cNvPr>
          <p:cNvSpPr/>
          <p:nvPr/>
        </p:nvSpPr>
        <p:spPr>
          <a:xfrm>
            <a:off x="1259633" y="1491630"/>
            <a:ext cx="6536616" cy="1558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5896" y="35078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事件提取状态图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24" y="1516955"/>
            <a:ext cx="6486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417856" y="1906205"/>
            <a:ext cx="2242375" cy="927431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3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endParaRPr lang="en-US" altLang="zh-CN" sz="360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402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系统总体架构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68664"/>
            <a:ext cx="3746251" cy="42999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0957"/>
            <a:ext cx="3240360" cy="47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3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10C737-CD0B-40D3-8A95-CE1AE063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771550"/>
            <a:ext cx="6543316" cy="405035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2213085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设计类图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15566"/>
            <a:ext cx="5256584" cy="37135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2240" y="25221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字典模块设计类图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E824ED-358B-2C47-9229-4912E7A5C6DF}"/>
              </a:ext>
            </a:extLst>
          </p:cNvPr>
          <p:cNvSpPr/>
          <p:nvPr/>
        </p:nvSpPr>
        <p:spPr>
          <a:xfrm>
            <a:off x="1043608" y="915565"/>
            <a:ext cx="5256584" cy="3713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数据库设计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771800" y="987574"/>
            <a:ext cx="3394870" cy="3406188"/>
            <a:chOff x="4619273" y="2166171"/>
            <a:chExt cx="3394870" cy="3406188"/>
          </a:xfrm>
        </p:grpSpPr>
        <p:sp>
          <p:nvSpPr>
            <p:cNvPr id="23" name="圆: 空心 42"/>
            <p:cNvSpPr/>
            <p:nvPr/>
          </p:nvSpPr>
          <p:spPr>
            <a:xfrm>
              <a:off x="4619273" y="2392537"/>
              <a:ext cx="2953456" cy="2953456"/>
            </a:xfrm>
            <a:prstGeom prst="donut">
              <a:avLst>
                <a:gd name="adj" fmla="val 12516"/>
              </a:avLst>
            </a:prstGeom>
            <a:ln w="19050" cap="rnd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华文细黑" panose="0201060004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86048" y="3259312"/>
              <a:ext cx="1219906" cy="1219906"/>
            </a:xfrm>
            <a:prstGeom prst="ellips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华文细黑" panose="02010600040101010101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rot="19800000">
              <a:off x="5582356" y="2762533"/>
              <a:ext cx="0" cy="4815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800000">
              <a:off x="6609646" y="2762533"/>
              <a:ext cx="0" cy="4815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7123290" y="3652192"/>
              <a:ext cx="0" cy="4815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9000000">
              <a:off x="6609646" y="4541850"/>
              <a:ext cx="0" cy="4815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2600000">
              <a:off x="5582356" y="4541850"/>
              <a:ext cx="0" cy="4815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980429" y="2166171"/>
              <a:ext cx="626006" cy="626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  <a:sym typeface="华文细黑" panose="02010600040101010101" pitchFamily="2" charset="-122"/>
                </a:rPr>
                <a:t>01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6585568" y="2166171"/>
              <a:ext cx="626006" cy="626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</a:rPr>
                <a:t>02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388137" y="3556262"/>
              <a:ext cx="626006" cy="626006"/>
            </a:xfrm>
            <a:prstGeom prst="ellipse">
              <a:avLst/>
            </a:prstGeom>
            <a:solidFill>
              <a:srgbClr val="DBE7DF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</a:rPr>
                <a:t>03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585568" y="4946353"/>
              <a:ext cx="626006" cy="62600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980429" y="4946353"/>
              <a:ext cx="626006" cy="626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</a:rPr>
                <a:t>05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35" name="椭圆 22"/>
            <p:cNvSpPr/>
            <p:nvPr/>
          </p:nvSpPr>
          <p:spPr>
            <a:xfrm>
              <a:off x="5863408" y="3647239"/>
              <a:ext cx="468812" cy="427122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5364101" y="813654"/>
            <a:ext cx="1477638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文本库表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637970" y="3657730"/>
            <a:ext cx="3398526" cy="1438404"/>
            <a:chOff x="1943720" y="2179734"/>
            <a:chExt cx="3908996" cy="1421928"/>
          </a:xfrm>
        </p:grpSpPr>
        <p:sp>
          <p:nvSpPr>
            <p:cNvPr id="40" name="矩形 39"/>
            <p:cNvSpPr/>
            <p:nvPr/>
          </p:nvSpPr>
          <p:spPr>
            <a:xfrm>
              <a:off x="2053835" y="2528319"/>
              <a:ext cx="3798881" cy="3103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</a:rPr>
                <a:t>存储字典信息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43720" y="2179734"/>
              <a:ext cx="2241975" cy="14219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事件分类字典表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6112708" y="2167124"/>
            <a:ext cx="1597537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文本库数据表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04570" y="813654"/>
            <a:ext cx="1178436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用户表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55576" y="3657730"/>
            <a:ext cx="2042532" cy="647448"/>
            <a:chOff x="-56281" y="2179734"/>
            <a:chExt cx="5800739" cy="647448"/>
          </a:xfrm>
        </p:grpSpPr>
        <p:sp>
          <p:nvSpPr>
            <p:cNvPr id="49" name="矩形 48"/>
            <p:cNvSpPr/>
            <p:nvPr/>
          </p:nvSpPr>
          <p:spPr>
            <a:xfrm>
              <a:off x="761723" y="2532358"/>
              <a:ext cx="4982735" cy="2948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</a:rPr>
                <a:t>产品形成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-56281" y="2179734"/>
              <a:ext cx="5800739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</a:rPr>
                <a:t>文本库分析表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2330386" y="2430164"/>
            <a:ext cx="626006" cy="626006"/>
          </a:xfrm>
          <a:prstGeom prst="ellipse">
            <a:avLst/>
          </a:prstGeom>
          <a:solidFill>
            <a:srgbClr val="DBE7DF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06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2984041" y="2730914"/>
            <a:ext cx="477969" cy="122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665720" y="1168694"/>
            <a:ext cx="1338300" cy="2936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存储用户信息</a:t>
            </a:r>
          </a:p>
        </p:txBody>
      </p:sp>
      <p:sp>
        <p:nvSpPr>
          <p:cNvPr id="57" name="矩形 56"/>
          <p:cNvSpPr/>
          <p:nvPr/>
        </p:nvSpPr>
        <p:spPr>
          <a:xfrm>
            <a:off x="5460409" y="1206517"/>
            <a:ext cx="1338300" cy="2948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存储文本库信息</a:t>
            </a:r>
          </a:p>
        </p:txBody>
      </p:sp>
      <p:sp>
        <p:nvSpPr>
          <p:cNvPr id="58" name="矩形 57"/>
          <p:cNvSpPr/>
          <p:nvPr/>
        </p:nvSpPr>
        <p:spPr>
          <a:xfrm>
            <a:off x="6254381" y="2525237"/>
            <a:ext cx="1918019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Arial"/>
                <a:ea typeface="微软雅黑"/>
              </a:rPr>
              <a:t>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表是动态创建的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存储文本库内文章的信息</a:t>
            </a:r>
          </a:p>
        </p:txBody>
      </p:sp>
      <p:sp>
        <p:nvSpPr>
          <p:cNvPr id="59" name="矩形 58"/>
          <p:cNvSpPr/>
          <p:nvPr/>
        </p:nvSpPr>
        <p:spPr>
          <a:xfrm>
            <a:off x="310215" y="2111032"/>
            <a:ext cx="2042532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事件分类结果表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5576" y="2507166"/>
            <a:ext cx="1528879" cy="3139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defTabSz="914400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rgbClr val="FF0000"/>
                </a:solidFill>
                <a:latin typeface="Arial"/>
                <a:ea typeface="微软雅黑"/>
              </a:rPr>
              <a:t>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表是动态创建的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624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2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3557"/>
            <a:ext cx="8590379" cy="14897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71750"/>
            <a:ext cx="8590379" cy="2011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34" y="1131590"/>
            <a:ext cx="8485382" cy="3155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2" y="1068397"/>
            <a:ext cx="9047028" cy="3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32" y="638048"/>
            <a:ext cx="7812215" cy="10572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41912"/>
            <a:ext cx="7877920" cy="33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4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接口设计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1670"/>
            <a:ext cx="7925428" cy="2777985"/>
          </a:xfrm>
          <a:prstGeom prst="rect">
            <a:avLst/>
          </a:prstGeom>
        </p:spPr>
      </p:pic>
      <p:sp>
        <p:nvSpPr>
          <p:cNvPr id="4" name="文本框 13"/>
          <p:cNvSpPr txBox="1">
            <a:spLocks noChangeArrowheads="1"/>
          </p:cNvSpPr>
          <p:nvPr/>
        </p:nvSpPr>
        <p:spPr bwMode="auto">
          <a:xfrm>
            <a:off x="827584" y="967249"/>
            <a:ext cx="334593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前端与后端之间的交互使用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RestAPI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79" y="967249"/>
            <a:ext cx="213378" cy="1981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63" y="1293493"/>
            <a:ext cx="213378" cy="198137"/>
          </a:xfrm>
          <a:prstGeom prst="rect">
            <a:avLst/>
          </a:prstGeom>
        </p:spPr>
      </p:pic>
      <p:sp>
        <p:nvSpPr>
          <p:cNvPr id="7" name="文本框 13"/>
          <p:cNvSpPr txBox="1">
            <a:spLocks noChangeArrowheads="1"/>
          </p:cNvSpPr>
          <p:nvPr/>
        </p:nvSpPr>
        <p:spPr bwMode="auto">
          <a:xfrm>
            <a:off x="827584" y="1293493"/>
            <a:ext cx="334593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个模块，依次提供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77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marL="0" marR="0" lvl="0" indent="0" algn="ct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marL="0" marR="0" lvl="0" indent="0" algn="ct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417856" y="1906205"/>
            <a:ext cx="2242375" cy="927431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marL="0" marR="0" lvl="1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BA2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2BA2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BA2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1" indent="0" algn="ct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0D04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项目展示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05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1" i="0" u="none" strike="noStrike" kern="1200" cap="none" spc="0" normalizeH="0" baseline="0" noProof="0" dirty="0">
                <a:ln>
                  <a:noFill/>
                </a:ln>
                <a:solidFill>
                  <a:srgbClr val="1EA4A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05</a:t>
            </a:r>
            <a:endParaRPr kumimoji="0" lang="zh-CN" altLang="en-US" sz="5000" b="1" i="0" u="none" strike="noStrike" kern="1200" cap="none" spc="0" normalizeH="0" baseline="0" noProof="0" dirty="0">
              <a:ln>
                <a:noFill/>
              </a:ln>
              <a:solidFill>
                <a:srgbClr val="1EA4A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128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2157a1f530c14b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15566"/>
            <a:ext cx="4283968" cy="3188396"/>
          </a:xfrm>
          <a:prstGeom prst="rect">
            <a:avLst/>
          </a:prstGeom>
          <a:noFill/>
        </p:spPr>
      </p:pic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3923928" y="2168372"/>
            <a:ext cx="50700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演讲完毕，谢谢观看！</a:t>
            </a: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4716016" y="1536129"/>
            <a:ext cx="33843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b="1" cap="all" dirty="0">
                <a:solidFill>
                  <a:schemeClr val="accent1"/>
                </a:solidFill>
                <a:latin typeface="Dotum" pitchFamily="34" charset="-127"/>
                <a:ea typeface="Dotum" pitchFamily="34" charset="-127"/>
                <a:cs typeface="Arial" panose="020B0604020202020204" pitchFamily="34" charset="0"/>
              </a:rPr>
              <a:t>软件工程课程设计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2" grpId="0"/>
      <p:bldP spid="32" grpId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文本预处理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3D0F43-C84E-4467-8B2B-E69D505A2BBD}"/>
              </a:ext>
            </a:extLst>
          </p:cNvPr>
          <p:cNvSpPr/>
          <p:nvPr/>
        </p:nvSpPr>
        <p:spPr>
          <a:xfrm>
            <a:off x="577329" y="771550"/>
            <a:ext cx="10771094" cy="43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6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阶段一：文本预处理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——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爬取搜集原始时政类新闻数据集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4290F2-15A1-403E-845C-68FA13D3D958}"/>
              </a:ext>
            </a:extLst>
          </p:cNvPr>
          <p:cNvSpPr/>
          <p:nvPr/>
        </p:nvSpPr>
        <p:spPr>
          <a:xfrm>
            <a:off x="329661" y="3084312"/>
            <a:ext cx="3666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实验室已有人民日报近十年所有时政类新闻文章，进而通过爬虫获取新华网全部时政类新闻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700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余篇作为补充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ea typeface="时尚中黑简体" panose="01010104010101010101" pitchFamily="2" charset="-122"/>
              <a:cs typeface="times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数据源：新华网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ea typeface="时尚中黑简体" panose="01010104010101010101" pitchFamily="2" charset="-122"/>
              <a:cs typeface="times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文本格式：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UTF-8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ea typeface="时尚中黑简体" panose="01010104010101010101" pitchFamily="2" charset="-122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269966-006D-4E7D-9E2E-A7E69820F653}"/>
              </a:ext>
            </a:extLst>
          </p:cNvPr>
          <p:cNvGrpSpPr/>
          <p:nvPr/>
        </p:nvGrpSpPr>
        <p:grpSpPr>
          <a:xfrm>
            <a:off x="1835696" y="1808101"/>
            <a:ext cx="558912" cy="558912"/>
            <a:chOff x="1584703" y="2852526"/>
            <a:chExt cx="558912" cy="55891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902EBDF-0F16-42B0-9F15-2867E2D35642}"/>
                </a:ext>
              </a:extLst>
            </p:cNvPr>
            <p:cNvSpPr/>
            <p:nvPr/>
          </p:nvSpPr>
          <p:spPr>
            <a:xfrm>
              <a:off x="1584703" y="2852526"/>
              <a:ext cx="558912" cy="558912"/>
            </a:xfrm>
            <a:prstGeom prst="ellipse">
              <a:avLst/>
            </a:prstGeom>
            <a:solidFill>
              <a:srgbClr val="E7890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椭圆 59">
              <a:extLst>
                <a:ext uri="{FF2B5EF4-FFF2-40B4-BE49-F238E27FC236}">
                  <a16:creationId xmlns:a16="http://schemas.microsoft.com/office/drawing/2014/main" id="{CE7B0F60-8584-485F-912F-41F8C0C24369}"/>
                </a:ext>
              </a:extLst>
            </p:cNvPr>
            <p:cNvSpPr/>
            <p:nvPr/>
          </p:nvSpPr>
          <p:spPr>
            <a:xfrm>
              <a:off x="1753971" y="3004546"/>
              <a:ext cx="220899" cy="247782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597B2A-938B-4472-A582-1372BA6B4492}"/>
              </a:ext>
            </a:extLst>
          </p:cNvPr>
          <p:cNvGrpSpPr/>
          <p:nvPr/>
        </p:nvGrpSpPr>
        <p:grpSpPr>
          <a:xfrm>
            <a:off x="5940152" y="1808101"/>
            <a:ext cx="562156" cy="558912"/>
            <a:chOff x="10059539" y="2855715"/>
            <a:chExt cx="558912" cy="55891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D68BBDB-366A-430E-BF1D-45DE54FAD9CB}"/>
                </a:ext>
              </a:extLst>
            </p:cNvPr>
            <p:cNvSpPr/>
            <p:nvPr/>
          </p:nvSpPr>
          <p:spPr>
            <a:xfrm>
              <a:off x="10059539" y="2855715"/>
              <a:ext cx="558912" cy="558912"/>
            </a:xfrm>
            <a:prstGeom prst="ellipse">
              <a:avLst/>
            </a:prstGeom>
            <a:solidFill>
              <a:srgbClr val="E6675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椭圆 61">
              <a:extLst>
                <a:ext uri="{FF2B5EF4-FFF2-40B4-BE49-F238E27FC236}">
                  <a16:creationId xmlns:a16="http://schemas.microsoft.com/office/drawing/2014/main" id="{53E9BF68-6FEC-40C2-BC3C-DB17A88E1A0A}"/>
                </a:ext>
              </a:extLst>
            </p:cNvPr>
            <p:cNvSpPr/>
            <p:nvPr/>
          </p:nvSpPr>
          <p:spPr>
            <a:xfrm>
              <a:off x="10215104" y="3007735"/>
              <a:ext cx="247782" cy="247782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78416C2-B506-4EBD-825E-A48F5FBDE428}"/>
              </a:ext>
            </a:extLst>
          </p:cNvPr>
          <p:cNvSpPr/>
          <p:nvPr/>
        </p:nvSpPr>
        <p:spPr>
          <a:xfrm>
            <a:off x="1669193" y="2431110"/>
            <a:ext cx="891916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6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爬虫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6ED45C-3888-4026-8030-95F2F25A1083}"/>
              </a:ext>
            </a:extLst>
          </p:cNvPr>
          <p:cNvSpPr/>
          <p:nvPr/>
        </p:nvSpPr>
        <p:spPr>
          <a:xfrm>
            <a:off x="5518889" y="2434398"/>
            <a:ext cx="1533378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6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THUC News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ea typeface="微软雅黑" panose="020B0503020204020204" pitchFamily="34" charset="-122"/>
              <a:cs typeface="times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4EACD3-6633-465B-A8B1-136A73619916}"/>
              </a:ext>
            </a:extLst>
          </p:cNvPr>
          <p:cNvSpPr/>
          <p:nvPr/>
        </p:nvSpPr>
        <p:spPr>
          <a:xfrm>
            <a:off x="4139952" y="2997493"/>
            <a:ext cx="4638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数据源：根据新浪新闻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RSS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订阅频道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2005~2011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年间的历史数据筛选过滤生成，包含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74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万篇新闻文档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ea typeface="时尚中黑简体" panose="01010104010101010101" pitchFamily="2" charset="-122"/>
              <a:cs typeface="times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原始的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个候选类别：财经、彩票、房产、股票、家居、教育、科技、社会、时尚、时政、体育、星座、游戏、娱乐，其中时政类文档包含近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万篇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ea typeface="时尚中黑简体" panose="01010104010101010101" pitchFamily="2" charset="-122"/>
              <a:cs typeface="times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文本格式：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时尚中黑简体" panose="01010104010101010101" pitchFamily="2" charset="-122"/>
                <a:cs typeface="times" panose="02020603050405020304" pitchFamily="18" charset="0"/>
              </a:rPr>
              <a:t>UTF-8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ea typeface="时尚中黑简体" panose="01010104010101010101" pitchFamily="2" charset="-122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7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文本预处理</a:t>
            </a:r>
          </a:p>
        </p:txBody>
      </p:sp>
      <p:sp>
        <p:nvSpPr>
          <p:cNvPr id="3" name="矩形 2"/>
          <p:cNvSpPr/>
          <p:nvPr/>
        </p:nvSpPr>
        <p:spPr>
          <a:xfrm>
            <a:off x="5724128" y="409496"/>
            <a:ext cx="2241974" cy="3980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CoreNLP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6340" y="852199"/>
            <a:ext cx="3340513" cy="3692878"/>
            <a:chOff x="3923423" y="4384888"/>
            <a:chExt cx="3340513" cy="3692878"/>
          </a:xfrm>
        </p:grpSpPr>
        <p:sp>
          <p:nvSpPr>
            <p:cNvPr id="5" name="矩形 4"/>
            <p:cNvSpPr/>
            <p:nvPr/>
          </p:nvSpPr>
          <p:spPr>
            <a:xfrm>
              <a:off x="3923423" y="4733132"/>
              <a:ext cx="3340513" cy="33446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环球时报特约记者唐湘报道 据马来西亚吉隆坡安全评论网站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月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日报道，“卡拉”马来西亚演习阶段已经在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月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日展开，美方调动了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1600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名官兵、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艘神盾舰、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P3C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反潜巡逻机及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F/A-18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大黄蜂战机参演。　　其中，马美两国海军舰队已经在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月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28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日集结于南中国海，展开系列海上编队操演。海上编队操演及联合登陆演习，是整个“卡拉”演习的高潮节目。　　参演马方的舰船有“乐吉尔”号导弹护卫舰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舷号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26)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、“高手”号导弹攻击快艇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舷号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3511)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及“斯里印德拉沙迪”号多功能支援及指挥舰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舷号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1503)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。　　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艘美方神盾舰分别为“霞飞”号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(DDG 90) 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及“钟云”号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(DDG 93) 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。在为期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天的演习中，马美两国海军舰队将在南中国海展开舰炮射击、水下作战、潜水与援救及后勤支援管理。另外在地面作战方面，美国海军陆战队与马国陆军皇家游骑兵团第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及第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营军人，展开了森林野战与登陆演习。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329772" y="4384888"/>
              <a:ext cx="2241974" cy="3301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原始新闻材料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AAE07A9-6756-440E-890C-D14F6767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915566"/>
            <a:ext cx="4838697" cy="39899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E824ED-358B-2C47-9229-4912E7A5C6DF}"/>
              </a:ext>
            </a:extLst>
          </p:cNvPr>
          <p:cNvSpPr/>
          <p:nvPr/>
        </p:nvSpPr>
        <p:spPr>
          <a:xfrm>
            <a:off x="4067943" y="843558"/>
            <a:ext cx="4838697" cy="41044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3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事件要素提取</a:t>
            </a:r>
          </a:p>
        </p:txBody>
      </p:sp>
      <p:grpSp>
        <p:nvGrpSpPr>
          <p:cNvPr id="3" name="Group 127"/>
          <p:cNvGrpSpPr>
            <a:grpSpLocks noChangeAspect="1"/>
          </p:cNvGrpSpPr>
          <p:nvPr/>
        </p:nvGrpSpPr>
        <p:grpSpPr>
          <a:xfrm>
            <a:off x="3381941" y="1669440"/>
            <a:ext cx="2461768" cy="2481085"/>
            <a:chOff x="9134879" y="1164239"/>
            <a:chExt cx="3055938" cy="307975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34879" y="1175351"/>
              <a:ext cx="30353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134879" y="1164239"/>
              <a:ext cx="3055938" cy="2982913"/>
            </a:xfrm>
            <a:custGeom>
              <a:avLst/>
              <a:gdLst/>
              <a:ahLst/>
              <a:cxnLst>
                <a:cxn ang="0">
                  <a:pos x="277" y="130"/>
                </a:cxn>
                <a:cxn ang="0">
                  <a:pos x="278" y="103"/>
                </a:cxn>
                <a:cxn ang="0">
                  <a:pos x="261" y="81"/>
                </a:cxn>
                <a:cxn ang="0">
                  <a:pos x="256" y="57"/>
                </a:cxn>
                <a:cxn ang="0">
                  <a:pos x="239" y="44"/>
                </a:cxn>
                <a:cxn ang="0">
                  <a:pos x="231" y="29"/>
                </a:cxn>
                <a:cxn ang="0">
                  <a:pos x="209" y="18"/>
                </a:cxn>
                <a:cxn ang="0">
                  <a:pos x="171" y="0"/>
                </a:cxn>
                <a:cxn ang="0">
                  <a:pos x="152" y="4"/>
                </a:cxn>
                <a:cxn ang="0">
                  <a:pos x="139" y="14"/>
                </a:cxn>
                <a:cxn ang="0">
                  <a:pos x="133" y="9"/>
                </a:cxn>
                <a:cxn ang="0">
                  <a:pos x="112" y="2"/>
                </a:cxn>
                <a:cxn ang="0">
                  <a:pos x="79" y="18"/>
                </a:cxn>
                <a:cxn ang="0">
                  <a:pos x="56" y="29"/>
                </a:cxn>
                <a:cxn ang="0">
                  <a:pos x="47" y="44"/>
                </a:cxn>
                <a:cxn ang="0">
                  <a:pos x="30" y="57"/>
                </a:cxn>
                <a:cxn ang="0">
                  <a:pos x="25" y="81"/>
                </a:cxn>
                <a:cxn ang="0">
                  <a:pos x="8" y="103"/>
                </a:cxn>
                <a:cxn ang="0">
                  <a:pos x="9" y="130"/>
                </a:cxn>
                <a:cxn ang="0">
                  <a:pos x="1" y="167"/>
                </a:cxn>
                <a:cxn ang="0">
                  <a:pos x="22" y="207"/>
                </a:cxn>
                <a:cxn ang="0">
                  <a:pos x="29" y="233"/>
                </a:cxn>
                <a:cxn ang="0">
                  <a:pos x="50" y="246"/>
                </a:cxn>
                <a:cxn ang="0">
                  <a:pos x="58" y="262"/>
                </a:cxn>
                <a:cxn ang="0">
                  <a:pos x="84" y="273"/>
                </a:cxn>
                <a:cxn ang="0">
                  <a:pos x="90" y="272"/>
                </a:cxn>
                <a:cxn ang="0">
                  <a:pos x="114" y="280"/>
                </a:cxn>
                <a:cxn ang="0">
                  <a:pos x="146" y="260"/>
                </a:cxn>
                <a:cxn ang="0">
                  <a:pos x="159" y="274"/>
                </a:cxn>
                <a:cxn ang="0">
                  <a:pos x="175" y="279"/>
                </a:cxn>
                <a:cxn ang="0">
                  <a:pos x="196" y="272"/>
                </a:cxn>
                <a:cxn ang="0">
                  <a:pos x="203" y="273"/>
                </a:cxn>
                <a:cxn ang="0">
                  <a:pos x="225" y="265"/>
                </a:cxn>
                <a:cxn ang="0">
                  <a:pos x="237" y="246"/>
                </a:cxn>
                <a:cxn ang="0">
                  <a:pos x="257" y="233"/>
                </a:cxn>
                <a:cxn ang="0">
                  <a:pos x="265" y="207"/>
                </a:cxn>
                <a:cxn ang="0">
                  <a:pos x="286" y="167"/>
                </a:cxn>
                <a:cxn ang="0">
                  <a:pos x="277" y="130"/>
                </a:cxn>
              </a:cxnLst>
              <a:rect l="0" t="0" r="r" b="b"/>
              <a:pathLst>
                <a:path w="287" h="280">
                  <a:moveTo>
                    <a:pt x="277" y="130"/>
                  </a:moveTo>
                  <a:cubicBezTo>
                    <a:pt x="281" y="122"/>
                    <a:pt x="281" y="112"/>
                    <a:pt x="278" y="103"/>
                  </a:cubicBezTo>
                  <a:cubicBezTo>
                    <a:pt x="275" y="93"/>
                    <a:pt x="269" y="85"/>
                    <a:pt x="261" y="81"/>
                  </a:cubicBezTo>
                  <a:cubicBezTo>
                    <a:pt x="262" y="73"/>
                    <a:pt x="261" y="64"/>
                    <a:pt x="256" y="57"/>
                  </a:cubicBezTo>
                  <a:cubicBezTo>
                    <a:pt x="252" y="51"/>
                    <a:pt x="246" y="46"/>
                    <a:pt x="239" y="44"/>
                  </a:cubicBezTo>
                  <a:cubicBezTo>
                    <a:pt x="238" y="38"/>
                    <a:pt x="235" y="33"/>
                    <a:pt x="231" y="29"/>
                  </a:cubicBezTo>
                  <a:cubicBezTo>
                    <a:pt x="225" y="22"/>
                    <a:pt x="217" y="19"/>
                    <a:pt x="209" y="18"/>
                  </a:cubicBezTo>
                  <a:cubicBezTo>
                    <a:pt x="201" y="7"/>
                    <a:pt x="187" y="0"/>
                    <a:pt x="171" y="0"/>
                  </a:cubicBezTo>
                  <a:cubicBezTo>
                    <a:pt x="164" y="0"/>
                    <a:pt x="158" y="1"/>
                    <a:pt x="152" y="4"/>
                  </a:cubicBezTo>
                  <a:cubicBezTo>
                    <a:pt x="146" y="7"/>
                    <a:pt x="142" y="10"/>
                    <a:pt x="139" y="14"/>
                  </a:cubicBezTo>
                  <a:cubicBezTo>
                    <a:pt x="137" y="12"/>
                    <a:pt x="135" y="11"/>
                    <a:pt x="133" y="9"/>
                  </a:cubicBezTo>
                  <a:cubicBezTo>
                    <a:pt x="127" y="4"/>
                    <a:pt x="120" y="2"/>
                    <a:pt x="112" y="2"/>
                  </a:cubicBezTo>
                  <a:cubicBezTo>
                    <a:pt x="100" y="2"/>
                    <a:pt x="89" y="8"/>
                    <a:pt x="79" y="18"/>
                  </a:cubicBezTo>
                  <a:cubicBezTo>
                    <a:pt x="71" y="18"/>
                    <a:pt x="62" y="22"/>
                    <a:pt x="56" y="29"/>
                  </a:cubicBezTo>
                  <a:cubicBezTo>
                    <a:pt x="52" y="33"/>
                    <a:pt x="49" y="38"/>
                    <a:pt x="47" y="44"/>
                  </a:cubicBezTo>
                  <a:cubicBezTo>
                    <a:pt x="40" y="46"/>
                    <a:pt x="34" y="51"/>
                    <a:pt x="30" y="57"/>
                  </a:cubicBezTo>
                  <a:cubicBezTo>
                    <a:pt x="26" y="64"/>
                    <a:pt x="24" y="73"/>
                    <a:pt x="25" y="81"/>
                  </a:cubicBezTo>
                  <a:cubicBezTo>
                    <a:pt x="17" y="85"/>
                    <a:pt x="11" y="93"/>
                    <a:pt x="8" y="103"/>
                  </a:cubicBezTo>
                  <a:cubicBezTo>
                    <a:pt x="5" y="112"/>
                    <a:pt x="6" y="122"/>
                    <a:pt x="9" y="130"/>
                  </a:cubicBezTo>
                  <a:cubicBezTo>
                    <a:pt x="0" y="143"/>
                    <a:pt x="0" y="161"/>
                    <a:pt x="1" y="167"/>
                  </a:cubicBezTo>
                  <a:cubicBezTo>
                    <a:pt x="2" y="185"/>
                    <a:pt x="10" y="199"/>
                    <a:pt x="22" y="207"/>
                  </a:cubicBezTo>
                  <a:cubicBezTo>
                    <a:pt x="21" y="216"/>
                    <a:pt x="24" y="225"/>
                    <a:pt x="29" y="233"/>
                  </a:cubicBezTo>
                  <a:cubicBezTo>
                    <a:pt x="35" y="240"/>
                    <a:pt x="42" y="245"/>
                    <a:pt x="50" y="246"/>
                  </a:cubicBezTo>
                  <a:cubicBezTo>
                    <a:pt x="51" y="252"/>
                    <a:pt x="54" y="258"/>
                    <a:pt x="58" y="262"/>
                  </a:cubicBezTo>
                  <a:cubicBezTo>
                    <a:pt x="65" y="269"/>
                    <a:pt x="74" y="273"/>
                    <a:pt x="84" y="273"/>
                  </a:cubicBezTo>
                  <a:cubicBezTo>
                    <a:pt x="86" y="273"/>
                    <a:pt x="88" y="273"/>
                    <a:pt x="90" y="272"/>
                  </a:cubicBezTo>
                  <a:cubicBezTo>
                    <a:pt x="98" y="278"/>
                    <a:pt x="106" y="280"/>
                    <a:pt x="114" y="280"/>
                  </a:cubicBezTo>
                  <a:cubicBezTo>
                    <a:pt x="127" y="280"/>
                    <a:pt x="139" y="273"/>
                    <a:pt x="146" y="260"/>
                  </a:cubicBezTo>
                  <a:cubicBezTo>
                    <a:pt x="149" y="266"/>
                    <a:pt x="153" y="271"/>
                    <a:pt x="159" y="274"/>
                  </a:cubicBezTo>
                  <a:cubicBezTo>
                    <a:pt x="164" y="277"/>
                    <a:pt x="169" y="279"/>
                    <a:pt x="175" y="279"/>
                  </a:cubicBezTo>
                  <a:cubicBezTo>
                    <a:pt x="183" y="279"/>
                    <a:pt x="190" y="277"/>
                    <a:pt x="196" y="272"/>
                  </a:cubicBezTo>
                  <a:cubicBezTo>
                    <a:pt x="198" y="273"/>
                    <a:pt x="201" y="273"/>
                    <a:pt x="203" y="273"/>
                  </a:cubicBezTo>
                  <a:cubicBezTo>
                    <a:pt x="211" y="273"/>
                    <a:pt x="219" y="270"/>
                    <a:pt x="225" y="265"/>
                  </a:cubicBezTo>
                  <a:cubicBezTo>
                    <a:pt x="231" y="260"/>
                    <a:pt x="235" y="254"/>
                    <a:pt x="237" y="246"/>
                  </a:cubicBezTo>
                  <a:cubicBezTo>
                    <a:pt x="245" y="245"/>
                    <a:pt x="252" y="240"/>
                    <a:pt x="257" y="233"/>
                  </a:cubicBezTo>
                  <a:cubicBezTo>
                    <a:pt x="263" y="225"/>
                    <a:pt x="265" y="216"/>
                    <a:pt x="265" y="207"/>
                  </a:cubicBezTo>
                  <a:cubicBezTo>
                    <a:pt x="276" y="199"/>
                    <a:pt x="284" y="185"/>
                    <a:pt x="286" y="167"/>
                  </a:cubicBezTo>
                  <a:cubicBezTo>
                    <a:pt x="287" y="156"/>
                    <a:pt x="285" y="141"/>
                    <a:pt x="277" y="13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9230129" y="1218214"/>
              <a:ext cx="2865438" cy="3025775"/>
            </a:xfrm>
            <a:custGeom>
              <a:avLst/>
              <a:gdLst/>
              <a:ahLst/>
              <a:cxnLst>
                <a:cxn ang="0">
                  <a:pos x="124" y="67"/>
                </a:cxn>
                <a:cxn ang="0">
                  <a:pos x="124" y="212"/>
                </a:cxn>
                <a:cxn ang="0">
                  <a:pos x="23" y="197"/>
                </a:cxn>
                <a:cxn ang="0">
                  <a:pos x="27" y="81"/>
                </a:cxn>
                <a:cxn ang="0">
                  <a:pos x="150" y="13"/>
                </a:cxn>
                <a:cxn ang="0">
                  <a:pos x="151" y="135"/>
                </a:cxn>
                <a:cxn ang="0">
                  <a:pos x="187" y="88"/>
                </a:cxn>
                <a:cxn ang="0">
                  <a:pos x="160" y="72"/>
                </a:cxn>
                <a:cxn ang="0">
                  <a:pos x="178" y="75"/>
                </a:cxn>
                <a:cxn ang="0">
                  <a:pos x="150" y="13"/>
                </a:cxn>
                <a:cxn ang="0">
                  <a:pos x="158" y="255"/>
                </a:cxn>
                <a:cxn ang="0">
                  <a:pos x="211" y="225"/>
                </a:cxn>
                <a:cxn ang="0">
                  <a:pos x="252" y="131"/>
                </a:cxn>
                <a:cxn ang="0">
                  <a:pos x="220" y="166"/>
                </a:cxn>
                <a:cxn ang="0">
                  <a:pos x="214" y="192"/>
                </a:cxn>
                <a:cxn ang="0">
                  <a:pos x="211" y="147"/>
                </a:cxn>
                <a:cxn ang="0">
                  <a:pos x="171" y="133"/>
                </a:cxn>
                <a:cxn ang="0">
                  <a:pos x="188" y="236"/>
                </a:cxn>
                <a:cxn ang="0">
                  <a:pos x="160" y="214"/>
                </a:cxn>
                <a:cxn ang="0">
                  <a:pos x="154" y="141"/>
                </a:cxn>
                <a:cxn ang="0">
                  <a:pos x="237" y="128"/>
                </a:cxn>
                <a:cxn ang="0">
                  <a:pos x="211" y="63"/>
                </a:cxn>
                <a:cxn ang="0">
                  <a:pos x="195" y="23"/>
                </a:cxn>
                <a:cxn ang="0">
                  <a:pos x="144" y="91"/>
                </a:cxn>
                <a:cxn ang="0">
                  <a:pos x="143" y="234"/>
                </a:cxn>
                <a:cxn ang="0">
                  <a:pos x="210" y="253"/>
                </a:cxn>
                <a:cxn ang="0">
                  <a:pos x="267" y="161"/>
                </a:cxn>
                <a:cxn ang="0">
                  <a:pos x="222" y="46"/>
                </a:cxn>
                <a:cxn ang="0">
                  <a:pos x="90" y="120"/>
                </a:cxn>
                <a:cxn ang="0">
                  <a:pos x="96" y="119"/>
                </a:cxn>
                <a:cxn ang="0">
                  <a:pos x="92" y="126"/>
                </a:cxn>
                <a:cxn ang="0">
                  <a:pos x="52" y="139"/>
                </a:cxn>
                <a:cxn ang="0">
                  <a:pos x="118" y="163"/>
                </a:cxn>
                <a:cxn ang="0">
                  <a:pos x="115" y="17"/>
                </a:cxn>
                <a:cxn ang="0">
                  <a:pos x="97" y="56"/>
                </a:cxn>
                <a:cxn ang="0">
                  <a:pos x="111" y="40"/>
                </a:cxn>
                <a:cxn ang="0">
                  <a:pos x="79" y="76"/>
                </a:cxn>
                <a:cxn ang="0">
                  <a:pos x="98" y="171"/>
                </a:cxn>
                <a:cxn ang="0">
                  <a:pos x="97" y="195"/>
                </a:cxn>
                <a:cxn ang="0">
                  <a:pos x="94" y="237"/>
                </a:cxn>
                <a:cxn ang="0">
                  <a:pos x="77" y="162"/>
                </a:cxn>
                <a:cxn ang="0">
                  <a:pos x="8" y="161"/>
                </a:cxn>
                <a:cxn ang="0">
                  <a:pos x="85" y="249"/>
                </a:cxn>
                <a:cxn ang="0">
                  <a:pos x="98" y="171"/>
                </a:cxn>
                <a:cxn ang="0">
                  <a:pos x="62" y="99"/>
                </a:cxn>
                <a:cxn ang="0">
                  <a:pos x="38" y="86"/>
                </a:cxn>
              </a:cxnLst>
              <a:rect l="0" t="0" r="r" b="b"/>
              <a:pathLst>
                <a:path w="269" h="284">
                  <a:moveTo>
                    <a:pt x="74" y="23"/>
                  </a:moveTo>
                  <a:cubicBezTo>
                    <a:pt x="85" y="9"/>
                    <a:pt x="103" y="0"/>
                    <a:pt x="119" y="12"/>
                  </a:cubicBezTo>
                  <a:cubicBezTo>
                    <a:pt x="136" y="25"/>
                    <a:pt x="135" y="50"/>
                    <a:pt x="124" y="67"/>
                  </a:cubicBezTo>
                  <a:cubicBezTo>
                    <a:pt x="135" y="81"/>
                    <a:pt x="134" y="105"/>
                    <a:pt x="121" y="117"/>
                  </a:cubicBezTo>
                  <a:cubicBezTo>
                    <a:pt x="132" y="130"/>
                    <a:pt x="133" y="153"/>
                    <a:pt x="123" y="167"/>
                  </a:cubicBezTo>
                  <a:cubicBezTo>
                    <a:pt x="135" y="179"/>
                    <a:pt x="135" y="200"/>
                    <a:pt x="124" y="212"/>
                  </a:cubicBezTo>
                  <a:cubicBezTo>
                    <a:pt x="149" y="245"/>
                    <a:pt x="113" y="284"/>
                    <a:pt x="84" y="257"/>
                  </a:cubicBezTo>
                  <a:cubicBezTo>
                    <a:pt x="67" y="263"/>
                    <a:pt x="49" y="251"/>
                    <a:pt x="49" y="233"/>
                  </a:cubicBezTo>
                  <a:cubicBezTo>
                    <a:pt x="31" y="233"/>
                    <a:pt x="18" y="215"/>
                    <a:pt x="23" y="197"/>
                  </a:cubicBezTo>
                  <a:cubicBezTo>
                    <a:pt x="9" y="191"/>
                    <a:pt x="2" y="176"/>
                    <a:pt x="1" y="161"/>
                  </a:cubicBezTo>
                  <a:cubicBezTo>
                    <a:pt x="0" y="149"/>
                    <a:pt x="3" y="134"/>
                    <a:pt x="12" y="126"/>
                  </a:cubicBezTo>
                  <a:cubicBezTo>
                    <a:pt x="0" y="111"/>
                    <a:pt x="9" y="86"/>
                    <a:pt x="27" y="81"/>
                  </a:cubicBezTo>
                  <a:cubicBezTo>
                    <a:pt x="21" y="66"/>
                    <a:pt x="30" y="47"/>
                    <a:pt x="47" y="46"/>
                  </a:cubicBezTo>
                  <a:cubicBezTo>
                    <a:pt x="46" y="33"/>
                    <a:pt x="61" y="20"/>
                    <a:pt x="74" y="23"/>
                  </a:cubicBezTo>
                  <a:close/>
                  <a:moveTo>
                    <a:pt x="150" y="13"/>
                  </a:moveTo>
                  <a:cubicBezTo>
                    <a:pt x="132" y="21"/>
                    <a:pt x="147" y="40"/>
                    <a:pt x="155" y="49"/>
                  </a:cubicBezTo>
                  <a:cubicBezTo>
                    <a:pt x="135" y="59"/>
                    <a:pt x="137" y="80"/>
                    <a:pt x="156" y="91"/>
                  </a:cubicBezTo>
                  <a:cubicBezTo>
                    <a:pt x="140" y="101"/>
                    <a:pt x="133" y="124"/>
                    <a:pt x="151" y="135"/>
                  </a:cubicBezTo>
                  <a:cubicBezTo>
                    <a:pt x="155" y="133"/>
                    <a:pt x="160" y="132"/>
                    <a:pt x="164" y="132"/>
                  </a:cubicBezTo>
                  <a:cubicBezTo>
                    <a:pt x="164" y="120"/>
                    <a:pt x="171" y="111"/>
                    <a:pt x="183" y="108"/>
                  </a:cubicBezTo>
                  <a:cubicBezTo>
                    <a:pt x="181" y="101"/>
                    <a:pt x="183" y="94"/>
                    <a:pt x="187" y="88"/>
                  </a:cubicBezTo>
                  <a:cubicBezTo>
                    <a:pt x="182" y="87"/>
                    <a:pt x="177" y="84"/>
                    <a:pt x="173" y="78"/>
                  </a:cubicBezTo>
                  <a:cubicBezTo>
                    <a:pt x="168" y="81"/>
                    <a:pt x="162" y="81"/>
                    <a:pt x="157" y="78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67" y="77"/>
                    <a:pt x="180" y="69"/>
                    <a:pt x="179" y="60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86" y="65"/>
                    <a:pt x="183" y="71"/>
                    <a:pt x="178" y="75"/>
                  </a:cubicBezTo>
                  <a:cubicBezTo>
                    <a:pt x="188" y="88"/>
                    <a:pt x="211" y="82"/>
                    <a:pt x="204" y="59"/>
                  </a:cubicBezTo>
                  <a:cubicBezTo>
                    <a:pt x="229" y="47"/>
                    <a:pt x="206" y="22"/>
                    <a:pt x="191" y="32"/>
                  </a:cubicBezTo>
                  <a:cubicBezTo>
                    <a:pt x="189" y="15"/>
                    <a:pt x="166" y="6"/>
                    <a:pt x="150" y="13"/>
                  </a:cubicBezTo>
                  <a:close/>
                  <a:moveTo>
                    <a:pt x="155" y="192"/>
                  </a:moveTo>
                  <a:cubicBezTo>
                    <a:pt x="136" y="197"/>
                    <a:pt x="135" y="223"/>
                    <a:pt x="151" y="231"/>
                  </a:cubicBezTo>
                  <a:cubicBezTo>
                    <a:pt x="148" y="241"/>
                    <a:pt x="149" y="250"/>
                    <a:pt x="158" y="255"/>
                  </a:cubicBezTo>
                  <a:cubicBezTo>
                    <a:pt x="168" y="261"/>
                    <a:pt x="176" y="256"/>
                    <a:pt x="183" y="249"/>
                  </a:cubicBezTo>
                  <a:cubicBezTo>
                    <a:pt x="191" y="253"/>
                    <a:pt x="199" y="253"/>
                    <a:pt x="206" y="248"/>
                  </a:cubicBezTo>
                  <a:cubicBezTo>
                    <a:pt x="214" y="241"/>
                    <a:pt x="213" y="234"/>
                    <a:pt x="211" y="225"/>
                  </a:cubicBezTo>
                  <a:cubicBezTo>
                    <a:pt x="230" y="232"/>
                    <a:pt x="246" y="212"/>
                    <a:pt x="237" y="194"/>
                  </a:cubicBezTo>
                  <a:cubicBezTo>
                    <a:pt x="253" y="188"/>
                    <a:pt x="259" y="177"/>
                    <a:pt x="261" y="161"/>
                  </a:cubicBezTo>
                  <a:cubicBezTo>
                    <a:pt x="262" y="151"/>
                    <a:pt x="260" y="137"/>
                    <a:pt x="252" y="131"/>
                  </a:cubicBezTo>
                  <a:cubicBezTo>
                    <a:pt x="248" y="133"/>
                    <a:pt x="245" y="134"/>
                    <a:pt x="241" y="135"/>
                  </a:cubicBezTo>
                  <a:cubicBezTo>
                    <a:pt x="236" y="144"/>
                    <a:pt x="228" y="150"/>
                    <a:pt x="218" y="149"/>
                  </a:cubicBezTo>
                  <a:cubicBezTo>
                    <a:pt x="216" y="154"/>
                    <a:pt x="217" y="161"/>
                    <a:pt x="220" y="166"/>
                  </a:cubicBezTo>
                  <a:cubicBezTo>
                    <a:pt x="226" y="163"/>
                    <a:pt x="234" y="165"/>
                    <a:pt x="241" y="169"/>
                  </a:cubicBezTo>
                  <a:cubicBezTo>
                    <a:pt x="237" y="174"/>
                    <a:pt x="237" y="174"/>
                    <a:pt x="237" y="174"/>
                  </a:cubicBezTo>
                  <a:cubicBezTo>
                    <a:pt x="224" y="166"/>
                    <a:pt x="212" y="176"/>
                    <a:pt x="214" y="192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07" y="184"/>
                    <a:pt x="208" y="176"/>
                    <a:pt x="214" y="170"/>
                  </a:cubicBezTo>
                  <a:cubicBezTo>
                    <a:pt x="210" y="163"/>
                    <a:pt x="210" y="154"/>
                    <a:pt x="211" y="147"/>
                  </a:cubicBezTo>
                  <a:cubicBezTo>
                    <a:pt x="202" y="143"/>
                    <a:pt x="197" y="134"/>
                    <a:pt x="198" y="124"/>
                  </a:cubicBezTo>
                  <a:cubicBezTo>
                    <a:pt x="192" y="123"/>
                    <a:pt x="188" y="119"/>
                    <a:pt x="185" y="114"/>
                  </a:cubicBezTo>
                  <a:cubicBezTo>
                    <a:pt x="175" y="116"/>
                    <a:pt x="170" y="124"/>
                    <a:pt x="171" y="133"/>
                  </a:cubicBezTo>
                  <a:cubicBezTo>
                    <a:pt x="189" y="140"/>
                    <a:pt x="193" y="161"/>
                    <a:pt x="182" y="176"/>
                  </a:cubicBezTo>
                  <a:cubicBezTo>
                    <a:pt x="195" y="186"/>
                    <a:pt x="195" y="206"/>
                    <a:pt x="184" y="218"/>
                  </a:cubicBezTo>
                  <a:cubicBezTo>
                    <a:pt x="189" y="223"/>
                    <a:pt x="190" y="230"/>
                    <a:pt x="188" y="236"/>
                  </a:cubicBezTo>
                  <a:cubicBezTo>
                    <a:pt x="182" y="234"/>
                    <a:pt x="182" y="234"/>
                    <a:pt x="182" y="234"/>
                  </a:cubicBezTo>
                  <a:cubicBezTo>
                    <a:pt x="185" y="221"/>
                    <a:pt x="173" y="216"/>
                    <a:pt x="163" y="220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6" y="212"/>
                    <a:pt x="173" y="211"/>
                    <a:pt x="179" y="214"/>
                  </a:cubicBezTo>
                  <a:cubicBezTo>
                    <a:pt x="191" y="203"/>
                    <a:pt x="185" y="182"/>
                    <a:pt x="171" y="179"/>
                  </a:cubicBezTo>
                  <a:cubicBezTo>
                    <a:pt x="195" y="157"/>
                    <a:pt x="173" y="131"/>
                    <a:pt x="154" y="141"/>
                  </a:cubicBezTo>
                  <a:cubicBezTo>
                    <a:pt x="135" y="152"/>
                    <a:pt x="139" y="182"/>
                    <a:pt x="155" y="192"/>
                  </a:cubicBezTo>
                  <a:close/>
                  <a:moveTo>
                    <a:pt x="231" y="86"/>
                  </a:moveTo>
                  <a:cubicBezTo>
                    <a:pt x="262" y="88"/>
                    <a:pt x="262" y="128"/>
                    <a:pt x="237" y="128"/>
                  </a:cubicBezTo>
                  <a:cubicBezTo>
                    <a:pt x="227" y="152"/>
                    <a:pt x="202" y="144"/>
                    <a:pt x="204" y="119"/>
                  </a:cubicBezTo>
                  <a:cubicBezTo>
                    <a:pt x="187" y="115"/>
                    <a:pt x="183" y="100"/>
                    <a:pt x="196" y="88"/>
                  </a:cubicBezTo>
                  <a:cubicBezTo>
                    <a:pt x="207" y="85"/>
                    <a:pt x="214" y="74"/>
                    <a:pt x="211" y="63"/>
                  </a:cubicBezTo>
                  <a:cubicBezTo>
                    <a:pt x="215" y="60"/>
                    <a:pt x="218" y="57"/>
                    <a:pt x="220" y="53"/>
                  </a:cubicBezTo>
                  <a:cubicBezTo>
                    <a:pt x="238" y="53"/>
                    <a:pt x="241" y="76"/>
                    <a:pt x="231" y="86"/>
                  </a:cubicBezTo>
                  <a:close/>
                  <a:moveTo>
                    <a:pt x="195" y="23"/>
                  </a:moveTo>
                  <a:cubicBezTo>
                    <a:pt x="188" y="6"/>
                    <a:pt x="163" y="0"/>
                    <a:pt x="147" y="7"/>
                  </a:cubicBezTo>
                  <a:cubicBezTo>
                    <a:pt x="128" y="16"/>
                    <a:pt x="134" y="34"/>
                    <a:pt x="145" y="47"/>
                  </a:cubicBezTo>
                  <a:cubicBezTo>
                    <a:pt x="132" y="57"/>
                    <a:pt x="132" y="80"/>
                    <a:pt x="144" y="91"/>
                  </a:cubicBezTo>
                  <a:cubicBezTo>
                    <a:pt x="131" y="103"/>
                    <a:pt x="131" y="128"/>
                    <a:pt x="145" y="139"/>
                  </a:cubicBezTo>
                  <a:cubicBezTo>
                    <a:pt x="131" y="152"/>
                    <a:pt x="131" y="177"/>
                    <a:pt x="143" y="190"/>
                  </a:cubicBezTo>
                  <a:cubicBezTo>
                    <a:pt x="131" y="200"/>
                    <a:pt x="131" y="225"/>
                    <a:pt x="143" y="234"/>
                  </a:cubicBezTo>
                  <a:cubicBezTo>
                    <a:pt x="141" y="245"/>
                    <a:pt x="145" y="255"/>
                    <a:pt x="154" y="261"/>
                  </a:cubicBezTo>
                  <a:cubicBezTo>
                    <a:pt x="165" y="267"/>
                    <a:pt x="176" y="265"/>
                    <a:pt x="185" y="257"/>
                  </a:cubicBezTo>
                  <a:cubicBezTo>
                    <a:pt x="193" y="260"/>
                    <a:pt x="203" y="259"/>
                    <a:pt x="210" y="253"/>
                  </a:cubicBezTo>
                  <a:cubicBezTo>
                    <a:pt x="216" y="248"/>
                    <a:pt x="219" y="241"/>
                    <a:pt x="219" y="233"/>
                  </a:cubicBezTo>
                  <a:cubicBezTo>
                    <a:pt x="237" y="233"/>
                    <a:pt x="250" y="215"/>
                    <a:pt x="245" y="197"/>
                  </a:cubicBezTo>
                  <a:cubicBezTo>
                    <a:pt x="259" y="191"/>
                    <a:pt x="266" y="176"/>
                    <a:pt x="267" y="161"/>
                  </a:cubicBezTo>
                  <a:cubicBezTo>
                    <a:pt x="268" y="149"/>
                    <a:pt x="266" y="134"/>
                    <a:pt x="256" y="126"/>
                  </a:cubicBezTo>
                  <a:cubicBezTo>
                    <a:pt x="269" y="111"/>
                    <a:pt x="260" y="86"/>
                    <a:pt x="241" y="81"/>
                  </a:cubicBezTo>
                  <a:cubicBezTo>
                    <a:pt x="247" y="66"/>
                    <a:pt x="238" y="47"/>
                    <a:pt x="222" y="46"/>
                  </a:cubicBezTo>
                  <a:cubicBezTo>
                    <a:pt x="222" y="33"/>
                    <a:pt x="208" y="20"/>
                    <a:pt x="195" y="23"/>
                  </a:cubicBezTo>
                  <a:close/>
                  <a:moveTo>
                    <a:pt x="70" y="116"/>
                  </a:moveTo>
                  <a:cubicBezTo>
                    <a:pt x="75" y="124"/>
                    <a:pt x="83" y="125"/>
                    <a:pt x="90" y="120"/>
                  </a:cubicBezTo>
                  <a:cubicBezTo>
                    <a:pt x="89" y="111"/>
                    <a:pt x="93" y="103"/>
                    <a:pt x="100" y="98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99" y="107"/>
                    <a:pt x="96" y="112"/>
                    <a:pt x="96" y="119"/>
                  </a:cubicBezTo>
                  <a:cubicBezTo>
                    <a:pt x="97" y="124"/>
                    <a:pt x="100" y="130"/>
                    <a:pt x="105" y="132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98" y="136"/>
                    <a:pt x="94" y="132"/>
                    <a:pt x="92" y="126"/>
                  </a:cubicBezTo>
                  <a:cubicBezTo>
                    <a:pt x="83" y="132"/>
                    <a:pt x="72" y="130"/>
                    <a:pt x="66" y="122"/>
                  </a:cubicBezTo>
                  <a:cubicBezTo>
                    <a:pt x="61" y="126"/>
                    <a:pt x="55" y="128"/>
                    <a:pt x="49" y="128"/>
                  </a:cubicBezTo>
                  <a:cubicBezTo>
                    <a:pt x="51" y="132"/>
                    <a:pt x="52" y="135"/>
                    <a:pt x="52" y="139"/>
                  </a:cubicBezTo>
                  <a:cubicBezTo>
                    <a:pt x="67" y="136"/>
                    <a:pt x="79" y="143"/>
                    <a:pt x="83" y="159"/>
                  </a:cubicBezTo>
                  <a:cubicBezTo>
                    <a:pt x="88" y="158"/>
                    <a:pt x="94" y="159"/>
                    <a:pt x="98" y="163"/>
                  </a:cubicBezTo>
                  <a:cubicBezTo>
                    <a:pt x="104" y="160"/>
                    <a:pt x="112" y="160"/>
                    <a:pt x="118" y="163"/>
                  </a:cubicBezTo>
                  <a:cubicBezTo>
                    <a:pt x="128" y="148"/>
                    <a:pt x="124" y="129"/>
                    <a:pt x="111" y="117"/>
                  </a:cubicBezTo>
                  <a:cubicBezTo>
                    <a:pt x="127" y="104"/>
                    <a:pt x="130" y="84"/>
                    <a:pt x="116" y="68"/>
                  </a:cubicBezTo>
                  <a:cubicBezTo>
                    <a:pt x="127" y="55"/>
                    <a:pt x="132" y="29"/>
                    <a:pt x="115" y="17"/>
                  </a:cubicBezTo>
                  <a:cubicBezTo>
                    <a:pt x="100" y="6"/>
                    <a:pt x="85" y="19"/>
                    <a:pt x="77" y="31"/>
                  </a:cubicBezTo>
                  <a:cubicBezTo>
                    <a:pt x="62" y="25"/>
                    <a:pt x="48" y="41"/>
                    <a:pt x="57" y="56"/>
                  </a:cubicBezTo>
                  <a:cubicBezTo>
                    <a:pt x="67" y="73"/>
                    <a:pt x="95" y="76"/>
                    <a:pt x="97" y="56"/>
                  </a:cubicBezTo>
                  <a:cubicBezTo>
                    <a:pt x="90" y="55"/>
                    <a:pt x="85" y="52"/>
                    <a:pt x="80" y="47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93" y="52"/>
                    <a:pt x="107" y="52"/>
                    <a:pt x="111" y="40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5" y="48"/>
                    <a:pt x="110" y="53"/>
                    <a:pt x="103" y="55"/>
                  </a:cubicBezTo>
                  <a:cubicBezTo>
                    <a:pt x="103" y="69"/>
                    <a:pt x="92" y="77"/>
                    <a:pt x="79" y="76"/>
                  </a:cubicBezTo>
                  <a:cubicBezTo>
                    <a:pt x="84" y="86"/>
                    <a:pt x="82" y="98"/>
                    <a:pt x="72" y="103"/>
                  </a:cubicBezTo>
                  <a:cubicBezTo>
                    <a:pt x="73" y="107"/>
                    <a:pt x="72" y="112"/>
                    <a:pt x="70" y="116"/>
                  </a:cubicBezTo>
                  <a:close/>
                  <a:moveTo>
                    <a:pt x="98" y="171"/>
                  </a:moveTo>
                  <a:cubicBezTo>
                    <a:pt x="86" y="160"/>
                    <a:pt x="73" y="165"/>
                    <a:pt x="77" y="181"/>
                  </a:cubicBezTo>
                  <a:cubicBezTo>
                    <a:pt x="59" y="189"/>
                    <a:pt x="61" y="209"/>
                    <a:pt x="79" y="211"/>
                  </a:cubicBezTo>
                  <a:cubicBezTo>
                    <a:pt x="81" y="202"/>
                    <a:pt x="88" y="197"/>
                    <a:pt x="97" y="195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81" y="205"/>
                    <a:pt x="82" y="225"/>
                    <a:pt x="96" y="231"/>
                  </a:cubicBezTo>
                  <a:cubicBezTo>
                    <a:pt x="94" y="237"/>
                    <a:pt x="94" y="237"/>
                    <a:pt x="94" y="237"/>
                  </a:cubicBezTo>
                  <a:cubicBezTo>
                    <a:pt x="86" y="234"/>
                    <a:pt x="80" y="227"/>
                    <a:pt x="79" y="218"/>
                  </a:cubicBezTo>
                  <a:cubicBezTo>
                    <a:pt x="56" y="215"/>
                    <a:pt x="51" y="189"/>
                    <a:pt x="69" y="177"/>
                  </a:cubicBezTo>
                  <a:cubicBezTo>
                    <a:pt x="69" y="171"/>
                    <a:pt x="72" y="165"/>
                    <a:pt x="77" y="162"/>
                  </a:cubicBezTo>
                  <a:cubicBezTo>
                    <a:pt x="73" y="142"/>
                    <a:pt x="55" y="143"/>
                    <a:pt x="43" y="149"/>
                  </a:cubicBezTo>
                  <a:cubicBezTo>
                    <a:pt x="48" y="139"/>
                    <a:pt x="47" y="126"/>
                    <a:pt x="31" y="125"/>
                  </a:cubicBezTo>
                  <a:cubicBezTo>
                    <a:pt x="13" y="125"/>
                    <a:pt x="6" y="145"/>
                    <a:pt x="8" y="161"/>
                  </a:cubicBezTo>
                  <a:cubicBezTo>
                    <a:pt x="9" y="177"/>
                    <a:pt x="16" y="188"/>
                    <a:pt x="31" y="194"/>
                  </a:cubicBezTo>
                  <a:cubicBezTo>
                    <a:pt x="25" y="214"/>
                    <a:pt x="37" y="230"/>
                    <a:pt x="57" y="225"/>
                  </a:cubicBezTo>
                  <a:cubicBezTo>
                    <a:pt x="54" y="245"/>
                    <a:pt x="67" y="256"/>
                    <a:pt x="85" y="249"/>
                  </a:cubicBezTo>
                  <a:cubicBezTo>
                    <a:pt x="111" y="276"/>
                    <a:pt x="141" y="242"/>
                    <a:pt x="116" y="212"/>
                  </a:cubicBezTo>
                  <a:cubicBezTo>
                    <a:pt x="127" y="202"/>
                    <a:pt x="130" y="184"/>
                    <a:pt x="119" y="172"/>
                  </a:cubicBezTo>
                  <a:cubicBezTo>
                    <a:pt x="113" y="166"/>
                    <a:pt x="104" y="166"/>
                    <a:pt x="98" y="171"/>
                  </a:cubicBezTo>
                  <a:close/>
                  <a:moveTo>
                    <a:pt x="18" y="122"/>
                  </a:moveTo>
                  <a:cubicBezTo>
                    <a:pt x="26" y="118"/>
                    <a:pt x="32" y="118"/>
                    <a:pt x="41" y="121"/>
                  </a:cubicBezTo>
                  <a:cubicBezTo>
                    <a:pt x="54" y="125"/>
                    <a:pt x="75" y="113"/>
                    <a:pt x="62" y="99"/>
                  </a:cubicBezTo>
                  <a:cubicBezTo>
                    <a:pt x="75" y="100"/>
                    <a:pt x="80" y="83"/>
                    <a:pt x="70" y="75"/>
                  </a:cubicBezTo>
                  <a:cubicBezTo>
                    <a:pt x="60" y="72"/>
                    <a:pt x="52" y="63"/>
                    <a:pt x="48" y="53"/>
                  </a:cubicBezTo>
                  <a:cubicBezTo>
                    <a:pt x="30" y="53"/>
                    <a:pt x="28" y="76"/>
                    <a:pt x="38" y="86"/>
                  </a:cubicBezTo>
                  <a:cubicBezTo>
                    <a:pt x="19" y="85"/>
                    <a:pt x="6" y="108"/>
                    <a:pt x="18" y="122"/>
                  </a:cubicBezTo>
                  <a:close/>
                </a:path>
              </a:pathLst>
            </a:custGeom>
            <a:solidFill>
              <a:schemeClr val="bg1"/>
            </a:solidFill>
            <a:ln w="27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43"/>
          <p:cNvGrpSpPr/>
          <p:nvPr/>
        </p:nvGrpSpPr>
        <p:grpSpPr>
          <a:xfrm flipV="1">
            <a:off x="5392167" y="3498572"/>
            <a:ext cx="824676" cy="218176"/>
            <a:chOff x="7244862" y="2564012"/>
            <a:chExt cx="1005315" cy="299674"/>
          </a:xfrm>
        </p:grpSpPr>
        <p:cxnSp>
          <p:nvCxnSpPr>
            <p:cNvPr id="20" name="Straight Connector 144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45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46"/>
          <p:cNvGrpSpPr/>
          <p:nvPr/>
        </p:nvGrpSpPr>
        <p:grpSpPr>
          <a:xfrm flipH="1" flipV="1">
            <a:off x="3219707" y="3498568"/>
            <a:ext cx="818479" cy="218176"/>
            <a:chOff x="7244862" y="2564012"/>
            <a:chExt cx="1005315" cy="299674"/>
          </a:xfrm>
        </p:grpSpPr>
        <p:cxnSp>
          <p:nvCxnSpPr>
            <p:cNvPr id="23" name="Straight Connector 147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48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49"/>
          <p:cNvGrpSpPr/>
          <p:nvPr/>
        </p:nvGrpSpPr>
        <p:grpSpPr>
          <a:xfrm>
            <a:off x="5392163" y="2113779"/>
            <a:ext cx="824676" cy="245842"/>
            <a:chOff x="7244862" y="2564012"/>
            <a:chExt cx="1005315" cy="299674"/>
          </a:xfrm>
        </p:grpSpPr>
        <p:cxnSp>
          <p:nvCxnSpPr>
            <p:cNvPr id="26" name="Straight Connector 150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51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52"/>
          <p:cNvGrpSpPr/>
          <p:nvPr/>
        </p:nvGrpSpPr>
        <p:grpSpPr>
          <a:xfrm flipH="1">
            <a:off x="3219707" y="2113779"/>
            <a:ext cx="818479" cy="245842"/>
            <a:chOff x="7244862" y="2564012"/>
            <a:chExt cx="1005315" cy="299674"/>
          </a:xfrm>
        </p:grpSpPr>
        <p:cxnSp>
          <p:nvCxnSpPr>
            <p:cNvPr id="29" name="Straight Connector 153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54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2039129" y="194450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字典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300192" y="190983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时间要素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04690" y="3547467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字典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303972" y="3547467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地点要素</a:t>
            </a:r>
          </a:p>
        </p:txBody>
      </p:sp>
    </p:spTree>
    <p:extLst>
      <p:ext uri="{BB962C8B-B14F-4D97-AF65-F5344CB8AC3E}">
        <p14:creationId xmlns:p14="http://schemas.microsoft.com/office/powerpoint/2010/main" val="155042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15566"/>
            <a:ext cx="3889516" cy="3816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事件要素提取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——Actor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字典</a:t>
            </a:r>
          </a:p>
        </p:txBody>
      </p:sp>
      <p:sp>
        <p:nvSpPr>
          <p:cNvPr id="6" name="矩形 5"/>
          <p:cNvSpPr/>
          <p:nvPr/>
        </p:nvSpPr>
        <p:spPr>
          <a:xfrm>
            <a:off x="4716016" y="1347614"/>
            <a:ext cx="3687445" cy="20867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事件的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Actor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指一句话中的主语，且这个主语应该是一个专有名词。如：国家，宗教等。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事件的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Actor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识别需要做的就是辨别出事件中的主语。经过大量的文本学习，再建立一个可以适用于研究方向的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Actor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字典，便于在后续研究中发现句子中的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Actor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前期准备：了解项目的研究方向；查阅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Actor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</a:rPr>
              <a:t>相关的字典规范；通过少量文章进行阶段性测试。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827584" y="2499742"/>
            <a:ext cx="108012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事件要素提取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——Actor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字典</a:t>
            </a:r>
          </a:p>
        </p:txBody>
      </p:sp>
      <p:grpSp>
        <p:nvGrpSpPr>
          <p:cNvPr id="8" name="Group 47"/>
          <p:cNvGrpSpPr/>
          <p:nvPr/>
        </p:nvGrpSpPr>
        <p:grpSpPr>
          <a:xfrm>
            <a:off x="947459" y="3152615"/>
            <a:ext cx="1420449" cy="1190987"/>
            <a:chOff x="836611" y="1047750"/>
            <a:chExt cx="1635948" cy="1371600"/>
          </a:xfrm>
        </p:grpSpPr>
        <p:sp>
          <p:nvSpPr>
            <p:cNvPr id="9" name="Rounded Rectangle 43"/>
            <p:cNvSpPr/>
            <p:nvPr/>
          </p:nvSpPr>
          <p:spPr>
            <a:xfrm>
              <a:off x="836611" y="1047750"/>
              <a:ext cx="1371600" cy="1371600"/>
            </a:xfrm>
            <a:prstGeom prst="roundRect">
              <a:avLst>
                <a:gd name="adj" fmla="val 69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956933" y="1261444"/>
              <a:ext cx="1103156" cy="574210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79393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将数以万计的政治新闻格式化，转变为机器可读的形式</a:t>
              </a:r>
              <a:endPara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Isosceles Triangle 46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48"/>
          <p:cNvGrpSpPr/>
          <p:nvPr/>
        </p:nvGrpSpPr>
        <p:grpSpPr>
          <a:xfrm>
            <a:off x="2387867" y="3152615"/>
            <a:ext cx="1420448" cy="1190987"/>
            <a:chOff x="836612" y="1047750"/>
            <a:chExt cx="1635947" cy="1371600"/>
          </a:xfrm>
        </p:grpSpPr>
        <p:sp>
          <p:nvSpPr>
            <p:cNvPr id="13" name="Isosceles Triangle 51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Rounded Rectangle 49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52"/>
          <p:cNvGrpSpPr/>
          <p:nvPr/>
        </p:nvGrpSpPr>
        <p:grpSpPr>
          <a:xfrm>
            <a:off x="3832962" y="3152614"/>
            <a:ext cx="1549847" cy="1190987"/>
            <a:chOff x="836612" y="1047750"/>
            <a:chExt cx="1635947" cy="1371600"/>
          </a:xfrm>
        </p:grpSpPr>
        <p:sp>
          <p:nvSpPr>
            <p:cNvPr id="17" name="Isosceles Triangle 53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54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56"/>
          <p:cNvGrpSpPr/>
          <p:nvPr/>
        </p:nvGrpSpPr>
        <p:grpSpPr>
          <a:xfrm>
            <a:off x="5390947" y="3152615"/>
            <a:ext cx="1420448" cy="1190987"/>
            <a:chOff x="836612" y="1047750"/>
            <a:chExt cx="1635947" cy="1371600"/>
          </a:xfrm>
        </p:grpSpPr>
        <p:sp>
          <p:nvSpPr>
            <p:cNvPr id="21" name="Isosceles Triangle 57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Rounded Rectangle 58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920591" y="1159339"/>
              <a:ext cx="1218752" cy="1148421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79393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将筛选出来的</a:t>
              </a: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Actor</a:t>
              </a:r>
              <a:r>
                <a:rPr lang="zh-CN" altLang="en-US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按照程序可读的方式编码。通过百度翻译实现智能化翻译。应用命名实体分析的方式，对字典进行分类。</a:t>
              </a:r>
            </a:p>
          </p:txBody>
        </p:sp>
      </p:grpSp>
      <p:sp>
        <p:nvSpPr>
          <p:cNvPr id="25" name="Rounded Rectangle 62"/>
          <p:cNvSpPr/>
          <p:nvPr/>
        </p:nvSpPr>
        <p:spPr>
          <a:xfrm>
            <a:off x="6811395" y="3152613"/>
            <a:ext cx="1190923" cy="1190984"/>
          </a:xfrm>
          <a:prstGeom prst="roundRect">
            <a:avLst>
              <a:gd name="adj" fmla="val 69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Group 279"/>
          <p:cNvGrpSpPr/>
          <p:nvPr/>
        </p:nvGrpSpPr>
        <p:grpSpPr>
          <a:xfrm>
            <a:off x="1034697" y="1949965"/>
            <a:ext cx="911676" cy="932246"/>
            <a:chOff x="846989" y="1401020"/>
            <a:chExt cx="877416" cy="877416"/>
          </a:xfrm>
          <a:effectLst/>
        </p:grpSpPr>
        <p:sp>
          <p:nvSpPr>
            <p:cNvPr id="28" name="Teardrop 6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Oval 69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文本预处理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1" name="Teardrop 73"/>
          <p:cNvSpPr/>
          <p:nvPr/>
        </p:nvSpPr>
        <p:spPr>
          <a:xfrm rot="8100000">
            <a:off x="2478267" y="1948036"/>
            <a:ext cx="949927" cy="936103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Oval 69"/>
          <p:cNvSpPr/>
          <p:nvPr/>
        </p:nvSpPr>
        <p:spPr>
          <a:xfrm>
            <a:off x="2651941" y="2124870"/>
            <a:ext cx="632237" cy="646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分析句法树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2498786" y="3249510"/>
            <a:ext cx="957840" cy="997196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通过句法树的标签获取每句话的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Actor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。具体做法为找到每个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NP(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基本名词短语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下的所有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NR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（专有名词）。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 Placeholder 3"/>
          <p:cNvSpPr txBox="1">
            <a:spLocks/>
          </p:cNvSpPr>
          <p:nvPr/>
        </p:nvSpPr>
        <p:spPr>
          <a:xfrm>
            <a:off x="3902377" y="3341450"/>
            <a:ext cx="1174576" cy="72019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通过程序按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Actor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出现的频率进行筛选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人工筛选，保证质量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793935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9" name="Group 279"/>
          <p:cNvGrpSpPr/>
          <p:nvPr/>
        </p:nvGrpSpPr>
        <p:grpSpPr>
          <a:xfrm>
            <a:off x="3970458" y="1922668"/>
            <a:ext cx="911676" cy="932246"/>
            <a:chOff x="846989" y="1401020"/>
            <a:chExt cx="877416" cy="877416"/>
          </a:xfrm>
          <a:effectLst/>
        </p:grpSpPr>
        <p:sp>
          <p:nvSpPr>
            <p:cNvPr id="50" name="Teardrop 6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Oval 69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筛选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Actor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ardrop 73"/>
          <p:cNvSpPr/>
          <p:nvPr/>
        </p:nvSpPr>
        <p:spPr>
          <a:xfrm rot="8100000">
            <a:off x="5550454" y="1890860"/>
            <a:ext cx="949927" cy="936103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Oval 69"/>
          <p:cNvSpPr/>
          <p:nvPr/>
        </p:nvSpPr>
        <p:spPr>
          <a:xfrm>
            <a:off x="5724128" y="2067694"/>
            <a:ext cx="632237" cy="646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建立字典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6" name="Group 279"/>
          <p:cNvGrpSpPr/>
          <p:nvPr/>
        </p:nvGrpSpPr>
        <p:grpSpPr>
          <a:xfrm>
            <a:off x="6959249" y="1879895"/>
            <a:ext cx="911676" cy="932246"/>
            <a:chOff x="846989" y="1401020"/>
            <a:chExt cx="877416" cy="877416"/>
          </a:xfrm>
          <a:effectLst/>
        </p:grpSpPr>
        <p:sp>
          <p:nvSpPr>
            <p:cNvPr id="57" name="Teardrop 6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Oval 69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规范化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Actor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字典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9" name="Text Placeholder 3"/>
          <p:cNvSpPr txBox="1">
            <a:spLocks/>
          </p:cNvSpPr>
          <p:nvPr/>
        </p:nvSpPr>
        <p:spPr>
          <a:xfrm>
            <a:off x="6946766" y="3338891"/>
            <a:ext cx="972666" cy="67247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阅读论文，了解了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Actor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字典建立的规范，并将之应用在实际字典建立上。</a:t>
            </a:r>
          </a:p>
        </p:txBody>
      </p:sp>
      <p:sp>
        <p:nvSpPr>
          <p:cNvPr id="3" name="矩形 2"/>
          <p:cNvSpPr/>
          <p:nvPr/>
        </p:nvSpPr>
        <p:spPr>
          <a:xfrm>
            <a:off x="5123318" y="471818"/>
            <a:ext cx="182344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en-US" altLang="zh-CN" sz="1100" dirty="0">
                <a:solidFill>
                  <a:prstClr val="black"/>
                </a:solidFill>
                <a:ea typeface="SimSun" pitchFamily="2" charset="-122"/>
              </a:rPr>
              <a:t>Coding Sub-State Actors using the CAMEO (</a:t>
            </a:r>
            <a:r>
              <a:rPr lang="en-US" altLang="zh-CN" sz="1100" dirty="0" err="1">
                <a:solidFill>
                  <a:prstClr val="black"/>
                </a:solidFill>
                <a:ea typeface="SimSun" pitchFamily="2" charset="-122"/>
              </a:rPr>
              <a:t>Conict</a:t>
            </a:r>
            <a:r>
              <a:rPr lang="en-US" altLang="zh-CN" sz="1100" dirty="0">
                <a:solidFill>
                  <a:prstClr val="black"/>
                </a:solidFill>
                <a:ea typeface="SimSun" pitchFamily="2" charset="-122"/>
              </a:rPr>
              <a:t> and Mediation Event Observations) Actor Coding Framework </a:t>
            </a:r>
          </a:p>
        </p:txBody>
      </p:sp>
      <p:cxnSp>
        <p:nvCxnSpPr>
          <p:cNvPr id="5" name="直接箭头连接符 4"/>
          <p:cNvCxnSpPr>
            <a:stCxn id="3" idx="2"/>
            <a:endCxn id="54" idx="3"/>
          </p:cNvCxnSpPr>
          <p:nvPr/>
        </p:nvCxnSpPr>
        <p:spPr>
          <a:xfrm flipH="1">
            <a:off x="6028873" y="1410537"/>
            <a:ext cx="6169" cy="4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自定义 963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1EA4AD"/>
      </a:accent1>
      <a:accent2>
        <a:srgbClr val="F2BA25"/>
      </a:accent2>
      <a:accent3>
        <a:srgbClr val="1EA4AD"/>
      </a:accent3>
      <a:accent4>
        <a:srgbClr val="F2BA25"/>
      </a:accent4>
      <a:accent5>
        <a:srgbClr val="1EA4AD"/>
      </a:accent5>
      <a:accent6>
        <a:srgbClr val="F2BA2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自定义 963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1EA4AD"/>
      </a:accent1>
      <a:accent2>
        <a:srgbClr val="F2BA25"/>
      </a:accent2>
      <a:accent3>
        <a:srgbClr val="1EA4AD"/>
      </a:accent3>
      <a:accent4>
        <a:srgbClr val="F2BA25"/>
      </a:accent4>
      <a:accent5>
        <a:srgbClr val="1EA4AD"/>
      </a:accent5>
      <a:accent6>
        <a:srgbClr val="F2BA2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963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1EA4AD"/>
      </a:accent1>
      <a:accent2>
        <a:srgbClr val="F2BA25"/>
      </a:accent2>
      <a:accent3>
        <a:srgbClr val="1EA4AD"/>
      </a:accent3>
      <a:accent4>
        <a:srgbClr val="F2BA25"/>
      </a:accent4>
      <a:accent5>
        <a:srgbClr val="1EA4AD"/>
      </a:accent5>
      <a:accent6>
        <a:srgbClr val="F2BA2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3578</Words>
  <Application>Microsoft Office PowerPoint</Application>
  <PresentationFormat>全屏显示(16:9)</PresentationFormat>
  <Paragraphs>380</Paragraphs>
  <Slides>46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Dotum</vt:lpstr>
      <vt:lpstr>等线</vt:lpstr>
      <vt:lpstr>宋体</vt:lpstr>
      <vt:lpstr>微软雅黑</vt:lpstr>
      <vt:lpstr>Agency FB</vt:lpstr>
      <vt:lpstr>Arial</vt:lpstr>
      <vt:lpstr>Calibri</vt:lpstr>
      <vt:lpstr>Impact</vt:lpstr>
      <vt:lpstr>times</vt:lpstr>
      <vt:lpstr>Times New Roman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</dc:description>
  <cp:lastModifiedBy>wei nan</cp:lastModifiedBy>
  <cp:revision>509</cp:revision>
  <dcterms:created xsi:type="dcterms:W3CDTF">2014-11-09T01:07:25Z</dcterms:created>
  <dcterms:modified xsi:type="dcterms:W3CDTF">2020-01-08T06:17:37Z</dcterms:modified>
</cp:coreProperties>
</file>