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96" r:id="rId3"/>
    <p:sldId id="304" r:id="rId4"/>
    <p:sldId id="293" r:id="rId5"/>
    <p:sldId id="305" r:id="rId6"/>
    <p:sldId id="306" r:id="rId7"/>
    <p:sldId id="307" r:id="rId8"/>
    <p:sldId id="308" r:id="rId9"/>
    <p:sldId id="309" r:id="rId10"/>
    <p:sldId id="311" r:id="rId11"/>
    <p:sldId id="269" r:id="rId12"/>
    <p:sldId id="259" r:id="rId13"/>
    <p:sldId id="285" r:id="rId14"/>
    <p:sldId id="286" r:id="rId15"/>
    <p:sldId id="287" r:id="rId16"/>
    <p:sldId id="262" r:id="rId17"/>
    <p:sldId id="301" r:id="rId18"/>
    <p:sldId id="257" r:id="rId19"/>
    <p:sldId id="302" r:id="rId20"/>
    <p:sldId id="303" r:id="rId21"/>
    <p:sldId id="260" r:id="rId22"/>
    <p:sldId id="290" r:id="rId23"/>
    <p:sldId id="312" r:id="rId24"/>
    <p:sldId id="273" r:id="rId25"/>
    <p:sldId id="274" r:id="rId26"/>
    <p:sldId id="275" r:id="rId27"/>
    <p:sldId id="276" r:id="rId28"/>
    <p:sldId id="281" r:id="rId29"/>
    <p:sldId id="279" r:id="rId30"/>
    <p:sldId id="284" r:id="rId31"/>
    <p:sldId id="282" r:id="rId32"/>
    <p:sldId id="283" r:id="rId33"/>
    <p:sldId id="268" r:id="rId34"/>
    <p:sldId id="297" r:id="rId35"/>
    <p:sldId id="26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5F8007-32F6-4CFD-9C65-800B3458E485}" v="45" dt="2024-06-17T18:35:43.8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4694"/>
  </p:normalViewPr>
  <p:slideViewPr>
    <p:cSldViewPr snapToGrid="0">
      <p:cViewPr varScale="1">
        <p:scale>
          <a:sx n="121" d="100"/>
          <a:sy n="121" d="100"/>
        </p:scale>
        <p:origin x="3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D260C2-4D1F-4DE0-8C5C-EFA59BD920B6}" type="datetimeFigureOut">
              <a:rPr lang="en-US" smtClean="0"/>
              <a:t>6/17/24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A5901E-690D-4CD9-B6EF-EADC8376AE78}" type="slidenum">
              <a:rPr lang="en-US" smtClean="0"/>
              <a:t>‹#›</a:t>
            </a:fld>
            <a:endParaRPr lang="en-US"/>
          </a:p>
        </p:txBody>
      </p:sp>
    </p:spTree>
    <p:extLst>
      <p:ext uri="{BB962C8B-B14F-4D97-AF65-F5344CB8AC3E}">
        <p14:creationId xmlns:p14="http://schemas.microsoft.com/office/powerpoint/2010/main" val="3562570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A5901E-690D-4CD9-B6EF-EADC8376AE78}" type="slidenum">
              <a:rPr lang="en-US" smtClean="0"/>
              <a:t>26</a:t>
            </a:fld>
            <a:endParaRPr lang="en-US"/>
          </a:p>
        </p:txBody>
      </p:sp>
    </p:spTree>
    <p:extLst>
      <p:ext uri="{BB962C8B-B14F-4D97-AF65-F5344CB8AC3E}">
        <p14:creationId xmlns:p14="http://schemas.microsoft.com/office/powerpoint/2010/main" val="2672613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115-4D30-16B8-98D4-128DBA8A71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604593-3B43-EEB0-5B79-11853EEC8F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3506FD-4E51-070C-D1A4-CCCCAE67B7E7}"/>
              </a:ext>
            </a:extLst>
          </p:cNvPr>
          <p:cNvSpPr>
            <a:spLocks noGrp="1"/>
          </p:cNvSpPr>
          <p:nvPr>
            <p:ph type="dt" sz="half" idx="10"/>
          </p:nvPr>
        </p:nvSpPr>
        <p:spPr/>
        <p:txBody>
          <a:bodyPr/>
          <a:lstStyle/>
          <a:p>
            <a:fld id="{9D14FF14-6CA4-4476-A3FA-42956FC9EAC7}" type="datetimeFigureOut">
              <a:rPr lang="en-US" smtClean="0"/>
              <a:t>6/17/24</a:t>
            </a:fld>
            <a:endParaRPr lang="en-US"/>
          </a:p>
        </p:txBody>
      </p:sp>
      <p:sp>
        <p:nvSpPr>
          <p:cNvPr id="5" name="Footer Placeholder 4">
            <a:extLst>
              <a:ext uri="{FF2B5EF4-FFF2-40B4-BE49-F238E27FC236}">
                <a16:creationId xmlns:a16="http://schemas.microsoft.com/office/drawing/2014/main" id="{4F458984-A47E-2499-403F-9B360F3ECE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84F16-92A1-3DA3-5A07-248390D10D7C}"/>
              </a:ext>
            </a:extLst>
          </p:cNvPr>
          <p:cNvSpPr>
            <a:spLocks noGrp="1"/>
          </p:cNvSpPr>
          <p:nvPr>
            <p:ph type="sldNum" sz="quarter" idx="12"/>
          </p:nvPr>
        </p:nvSpPr>
        <p:spPr/>
        <p:txBody>
          <a:bodyPr/>
          <a:lstStyle/>
          <a:p>
            <a:fld id="{C3447D23-97BE-43F5-AC35-6CBF8FEBEFEC}" type="slidenum">
              <a:rPr lang="en-US" smtClean="0"/>
              <a:t>‹#›</a:t>
            </a:fld>
            <a:endParaRPr lang="en-US"/>
          </a:p>
        </p:txBody>
      </p:sp>
    </p:spTree>
    <p:extLst>
      <p:ext uri="{BB962C8B-B14F-4D97-AF65-F5344CB8AC3E}">
        <p14:creationId xmlns:p14="http://schemas.microsoft.com/office/powerpoint/2010/main" val="1938387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3E53A-89EB-AA03-3A9C-F1D42CC027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AD1497-57BE-C921-90AB-FCD7353769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DB4CF1-57A8-2621-E019-F1D810E9360E}"/>
              </a:ext>
            </a:extLst>
          </p:cNvPr>
          <p:cNvSpPr>
            <a:spLocks noGrp="1"/>
          </p:cNvSpPr>
          <p:nvPr>
            <p:ph type="dt" sz="half" idx="10"/>
          </p:nvPr>
        </p:nvSpPr>
        <p:spPr/>
        <p:txBody>
          <a:bodyPr/>
          <a:lstStyle/>
          <a:p>
            <a:fld id="{9D14FF14-6CA4-4476-A3FA-42956FC9EAC7}" type="datetimeFigureOut">
              <a:rPr lang="en-US" smtClean="0"/>
              <a:t>6/17/24</a:t>
            </a:fld>
            <a:endParaRPr lang="en-US"/>
          </a:p>
        </p:txBody>
      </p:sp>
      <p:sp>
        <p:nvSpPr>
          <p:cNvPr id="5" name="Footer Placeholder 4">
            <a:extLst>
              <a:ext uri="{FF2B5EF4-FFF2-40B4-BE49-F238E27FC236}">
                <a16:creationId xmlns:a16="http://schemas.microsoft.com/office/drawing/2014/main" id="{A1273ED7-6F0A-8B0B-8D0A-BFED8615D8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C5D321-7919-F8CA-EFB6-6AFF3941AB2D}"/>
              </a:ext>
            </a:extLst>
          </p:cNvPr>
          <p:cNvSpPr>
            <a:spLocks noGrp="1"/>
          </p:cNvSpPr>
          <p:nvPr>
            <p:ph type="sldNum" sz="quarter" idx="12"/>
          </p:nvPr>
        </p:nvSpPr>
        <p:spPr/>
        <p:txBody>
          <a:bodyPr/>
          <a:lstStyle/>
          <a:p>
            <a:fld id="{C3447D23-97BE-43F5-AC35-6CBF8FEBEFEC}" type="slidenum">
              <a:rPr lang="en-US" smtClean="0"/>
              <a:t>‹#›</a:t>
            </a:fld>
            <a:endParaRPr lang="en-US"/>
          </a:p>
        </p:txBody>
      </p:sp>
    </p:spTree>
    <p:extLst>
      <p:ext uri="{BB962C8B-B14F-4D97-AF65-F5344CB8AC3E}">
        <p14:creationId xmlns:p14="http://schemas.microsoft.com/office/powerpoint/2010/main" val="3767073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8578CC-CD21-F6BD-E42D-A15E8380F4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BCD5DC-B654-4988-D61C-4B1B2A47A6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429CFE-795A-D634-5EB7-05BB425ADCD5}"/>
              </a:ext>
            </a:extLst>
          </p:cNvPr>
          <p:cNvSpPr>
            <a:spLocks noGrp="1"/>
          </p:cNvSpPr>
          <p:nvPr>
            <p:ph type="dt" sz="half" idx="10"/>
          </p:nvPr>
        </p:nvSpPr>
        <p:spPr/>
        <p:txBody>
          <a:bodyPr/>
          <a:lstStyle/>
          <a:p>
            <a:fld id="{9D14FF14-6CA4-4476-A3FA-42956FC9EAC7}" type="datetimeFigureOut">
              <a:rPr lang="en-US" smtClean="0"/>
              <a:t>6/17/24</a:t>
            </a:fld>
            <a:endParaRPr lang="en-US"/>
          </a:p>
        </p:txBody>
      </p:sp>
      <p:sp>
        <p:nvSpPr>
          <p:cNvPr id="5" name="Footer Placeholder 4">
            <a:extLst>
              <a:ext uri="{FF2B5EF4-FFF2-40B4-BE49-F238E27FC236}">
                <a16:creationId xmlns:a16="http://schemas.microsoft.com/office/drawing/2014/main" id="{03E999E1-6940-BC73-93D7-6AA8C401E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D85053-B8D0-37AE-C393-AC3712880871}"/>
              </a:ext>
            </a:extLst>
          </p:cNvPr>
          <p:cNvSpPr>
            <a:spLocks noGrp="1"/>
          </p:cNvSpPr>
          <p:nvPr>
            <p:ph type="sldNum" sz="quarter" idx="12"/>
          </p:nvPr>
        </p:nvSpPr>
        <p:spPr/>
        <p:txBody>
          <a:bodyPr/>
          <a:lstStyle/>
          <a:p>
            <a:fld id="{C3447D23-97BE-43F5-AC35-6CBF8FEBEFEC}" type="slidenum">
              <a:rPr lang="en-US" smtClean="0"/>
              <a:t>‹#›</a:t>
            </a:fld>
            <a:endParaRPr lang="en-US"/>
          </a:p>
        </p:txBody>
      </p:sp>
    </p:spTree>
    <p:extLst>
      <p:ext uri="{BB962C8B-B14F-4D97-AF65-F5344CB8AC3E}">
        <p14:creationId xmlns:p14="http://schemas.microsoft.com/office/powerpoint/2010/main" val="4079173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41B80-5E30-83D3-BE9F-05C1763B1D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DFB3FF-AE91-F01A-0FED-601ABFF0A0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C0FFD7-E4EA-A910-A332-82B96E4A851E}"/>
              </a:ext>
            </a:extLst>
          </p:cNvPr>
          <p:cNvSpPr>
            <a:spLocks noGrp="1"/>
          </p:cNvSpPr>
          <p:nvPr>
            <p:ph type="dt" sz="half" idx="10"/>
          </p:nvPr>
        </p:nvSpPr>
        <p:spPr/>
        <p:txBody>
          <a:bodyPr/>
          <a:lstStyle/>
          <a:p>
            <a:fld id="{9D14FF14-6CA4-4476-A3FA-42956FC9EAC7}" type="datetimeFigureOut">
              <a:rPr lang="en-US" smtClean="0"/>
              <a:t>6/17/24</a:t>
            </a:fld>
            <a:endParaRPr lang="en-US"/>
          </a:p>
        </p:txBody>
      </p:sp>
      <p:sp>
        <p:nvSpPr>
          <p:cNvPr id="5" name="Footer Placeholder 4">
            <a:extLst>
              <a:ext uri="{FF2B5EF4-FFF2-40B4-BE49-F238E27FC236}">
                <a16:creationId xmlns:a16="http://schemas.microsoft.com/office/drawing/2014/main" id="{7C002EA8-5EBB-6A8E-BCD7-0EDD17DE42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D40E1E-938A-0232-9740-9FC468F5DEEB}"/>
              </a:ext>
            </a:extLst>
          </p:cNvPr>
          <p:cNvSpPr>
            <a:spLocks noGrp="1"/>
          </p:cNvSpPr>
          <p:nvPr>
            <p:ph type="sldNum" sz="quarter" idx="12"/>
          </p:nvPr>
        </p:nvSpPr>
        <p:spPr/>
        <p:txBody>
          <a:bodyPr/>
          <a:lstStyle/>
          <a:p>
            <a:fld id="{C3447D23-97BE-43F5-AC35-6CBF8FEBEFEC}" type="slidenum">
              <a:rPr lang="en-US" smtClean="0"/>
              <a:t>‹#›</a:t>
            </a:fld>
            <a:endParaRPr lang="en-US"/>
          </a:p>
        </p:txBody>
      </p:sp>
    </p:spTree>
    <p:extLst>
      <p:ext uri="{BB962C8B-B14F-4D97-AF65-F5344CB8AC3E}">
        <p14:creationId xmlns:p14="http://schemas.microsoft.com/office/powerpoint/2010/main" val="2687231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33B3A-99FE-3536-2917-D8F546B0E6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53BAEF-8ABC-4C8E-E67B-6B258048436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616828-4DD9-2AA3-7990-A00D84429778}"/>
              </a:ext>
            </a:extLst>
          </p:cNvPr>
          <p:cNvSpPr>
            <a:spLocks noGrp="1"/>
          </p:cNvSpPr>
          <p:nvPr>
            <p:ph type="dt" sz="half" idx="10"/>
          </p:nvPr>
        </p:nvSpPr>
        <p:spPr/>
        <p:txBody>
          <a:bodyPr/>
          <a:lstStyle/>
          <a:p>
            <a:fld id="{9D14FF14-6CA4-4476-A3FA-42956FC9EAC7}" type="datetimeFigureOut">
              <a:rPr lang="en-US" smtClean="0"/>
              <a:t>6/17/24</a:t>
            </a:fld>
            <a:endParaRPr lang="en-US"/>
          </a:p>
        </p:txBody>
      </p:sp>
      <p:sp>
        <p:nvSpPr>
          <p:cNvPr id="5" name="Footer Placeholder 4">
            <a:extLst>
              <a:ext uri="{FF2B5EF4-FFF2-40B4-BE49-F238E27FC236}">
                <a16:creationId xmlns:a16="http://schemas.microsoft.com/office/drawing/2014/main" id="{4B782A6C-EF49-A8FF-083E-622DC961CD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DB559F-3E7C-62D8-4D14-8292212268BA}"/>
              </a:ext>
            </a:extLst>
          </p:cNvPr>
          <p:cNvSpPr>
            <a:spLocks noGrp="1"/>
          </p:cNvSpPr>
          <p:nvPr>
            <p:ph type="sldNum" sz="quarter" idx="12"/>
          </p:nvPr>
        </p:nvSpPr>
        <p:spPr/>
        <p:txBody>
          <a:bodyPr/>
          <a:lstStyle/>
          <a:p>
            <a:fld id="{C3447D23-97BE-43F5-AC35-6CBF8FEBEFEC}" type="slidenum">
              <a:rPr lang="en-US" smtClean="0"/>
              <a:t>‹#›</a:t>
            </a:fld>
            <a:endParaRPr lang="en-US"/>
          </a:p>
        </p:txBody>
      </p:sp>
    </p:spTree>
    <p:extLst>
      <p:ext uri="{BB962C8B-B14F-4D97-AF65-F5344CB8AC3E}">
        <p14:creationId xmlns:p14="http://schemas.microsoft.com/office/powerpoint/2010/main" val="4111187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04A38-F6AD-6394-48DE-0A101FD871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AAB6F7-5D2E-E16F-8200-FFD408B1F8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A4F862-6D2D-1425-7D0D-049D2860D7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427373-0BD3-6B57-7E60-F2FA9B7BB84C}"/>
              </a:ext>
            </a:extLst>
          </p:cNvPr>
          <p:cNvSpPr>
            <a:spLocks noGrp="1"/>
          </p:cNvSpPr>
          <p:nvPr>
            <p:ph type="dt" sz="half" idx="10"/>
          </p:nvPr>
        </p:nvSpPr>
        <p:spPr/>
        <p:txBody>
          <a:bodyPr/>
          <a:lstStyle/>
          <a:p>
            <a:fld id="{9D14FF14-6CA4-4476-A3FA-42956FC9EAC7}" type="datetimeFigureOut">
              <a:rPr lang="en-US" smtClean="0"/>
              <a:t>6/17/24</a:t>
            </a:fld>
            <a:endParaRPr lang="en-US"/>
          </a:p>
        </p:txBody>
      </p:sp>
      <p:sp>
        <p:nvSpPr>
          <p:cNvPr id="6" name="Footer Placeholder 5">
            <a:extLst>
              <a:ext uri="{FF2B5EF4-FFF2-40B4-BE49-F238E27FC236}">
                <a16:creationId xmlns:a16="http://schemas.microsoft.com/office/drawing/2014/main" id="{FA614E23-9120-4D4B-F5A1-65D8938615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E01A-9AC0-C209-E8A7-21FE1BBDA7B8}"/>
              </a:ext>
            </a:extLst>
          </p:cNvPr>
          <p:cNvSpPr>
            <a:spLocks noGrp="1"/>
          </p:cNvSpPr>
          <p:nvPr>
            <p:ph type="sldNum" sz="quarter" idx="12"/>
          </p:nvPr>
        </p:nvSpPr>
        <p:spPr/>
        <p:txBody>
          <a:bodyPr/>
          <a:lstStyle/>
          <a:p>
            <a:fld id="{C3447D23-97BE-43F5-AC35-6CBF8FEBEFEC}" type="slidenum">
              <a:rPr lang="en-US" smtClean="0"/>
              <a:t>‹#›</a:t>
            </a:fld>
            <a:endParaRPr lang="en-US"/>
          </a:p>
        </p:txBody>
      </p:sp>
    </p:spTree>
    <p:extLst>
      <p:ext uri="{BB962C8B-B14F-4D97-AF65-F5344CB8AC3E}">
        <p14:creationId xmlns:p14="http://schemas.microsoft.com/office/powerpoint/2010/main" val="1312004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7E8AD-22D5-A0A1-DEB3-6C1794C629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87861B-6620-582F-60B7-4C9635323D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125DE2-5CBA-75E4-0F26-1B5A390669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546F97-28EA-18A7-3D48-B3ACB32842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72C110-8E0E-12F4-E711-0E633C4CCF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A02788-C1F8-FDFC-B0ED-C638001A98C4}"/>
              </a:ext>
            </a:extLst>
          </p:cNvPr>
          <p:cNvSpPr>
            <a:spLocks noGrp="1"/>
          </p:cNvSpPr>
          <p:nvPr>
            <p:ph type="dt" sz="half" idx="10"/>
          </p:nvPr>
        </p:nvSpPr>
        <p:spPr/>
        <p:txBody>
          <a:bodyPr/>
          <a:lstStyle/>
          <a:p>
            <a:fld id="{9D14FF14-6CA4-4476-A3FA-42956FC9EAC7}" type="datetimeFigureOut">
              <a:rPr lang="en-US" smtClean="0"/>
              <a:t>6/17/24</a:t>
            </a:fld>
            <a:endParaRPr lang="en-US"/>
          </a:p>
        </p:txBody>
      </p:sp>
      <p:sp>
        <p:nvSpPr>
          <p:cNvPr id="8" name="Footer Placeholder 7">
            <a:extLst>
              <a:ext uri="{FF2B5EF4-FFF2-40B4-BE49-F238E27FC236}">
                <a16:creationId xmlns:a16="http://schemas.microsoft.com/office/drawing/2014/main" id="{4B4F9193-D673-7CD6-8552-C2893702D0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DAB07B-354B-2A6A-E55C-49B01991A0EF}"/>
              </a:ext>
            </a:extLst>
          </p:cNvPr>
          <p:cNvSpPr>
            <a:spLocks noGrp="1"/>
          </p:cNvSpPr>
          <p:nvPr>
            <p:ph type="sldNum" sz="quarter" idx="12"/>
          </p:nvPr>
        </p:nvSpPr>
        <p:spPr/>
        <p:txBody>
          <a:bodyPr/>
          <a:lstStyle/>
          <a:p>
            <a:fld id="{C3447D23-97BE-43F5-AC35-6CBF8FEBEFEC}" type="slidenum">
              <a:rPr lang="en-US" smtClean="0"/>
              <a:t>‹#›</a:t>
            </a:fld>
            <a:endParaRPr lang="en-US"/>
          </a:p>
        </p:txBody>
      </p:sp>
    </p:spTree>
    <p:extLst>
      <p:ext uri="{BB962C8B-B14F-4D97-AF65-F5344CB8AC3E}">
        <p14:creationId xmlns:p14="http://schemas.microsoft.com/office/powerpoint/2010/main" val="937413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3641E-C4F8-1F05-4983-B3B6CDEC33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3966B6-A2E7-7898-8582-03A7CB28C73D}"/>
              </a:ext>
            </a:extLst>
          </p:cNvPr>
          <p:cNvSpPr>
            <a:spLocks noGrp="1"/>
          </p:cNvSpPr>
          <p:nvPr>
            <p:ph type="dt" sz="half" idx="10"/>
          </p:nvPr>
        </p:nvSpPr>
        <p:spPr/>
        <p:txBody>
          <a:bodyPr/>
          <a:lstStyle/>
          <a:p>
            <a:fld id="{9D14FF14-6CA4-4476-A3FA-42956FC9EAC7}" type="datetimeFigureOut">
              <a:rPr lang="en-US" smtClean="0"/>
              <a:t>6/17/24</a:t>
            </a:fld>
            <a:endParaRPr lang="en-US"/>
          </a:p>
        </p:txBody>
      </p:sp>
      <p:sp>
        <p:nvSpPr>
          <p:cNvPr id="4" name="Footer Placeholder 3">
            <a:extLst>
              <a:ext uri="{FF2B5EF4-FFF2-40B4-BE49-F238E27FC236}">
                <a16:creationId xmlns:a16="http://schemas.microsoft.com/office/drawing/2014/main" id="{4718125C-0F8A-C99D-7AAE-C88D96257D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13AF34-5DA5-F466-A030-98BEBDD61FF9}"/>
              </a:ext>
            </a:extLst>
          </p:cNvPr>
          <p:cNvSpPr>
            <a:spLocks noGrp="1"/>
          </p:cNvSpPr>
          <p:nvPr>
            <p:ph type="sldNum" sz="quarter" idx="12"/>
          </p:nvPr>
        </p:nvSpPr>
        <p:spPr/>
        <p:txBody>
          <a:bodyPr/>
          <a:lstStyle/>
          <a:p>
            <a:fld id="{C3447D23-97BE-43F5-AC35-6CBF8FEBEFEC}" type="slidenum">
              <a:rPr lang="en-US" smtClean="0"/>
              <a:t>‹#›</a:t>
            </a:fld>
            <a:endParaRPr lang="en-US"/>
          </a:p>
        </p:txBody>
      </p:sp>
    </p:spTree>
    <p:extLst>
      <p:ext uri="{BB962C8B-B14F-4D97-AF65-F5344CB8AC3E}">
        <p14:creationId xmlns:p14="http://schemas.microsoft.com/office/powerpoint/2010/main" val="1195839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C53737-1D98-6B6A-3582-14E4FACDFD9F}"/>
              </a:ext>
            </a:extLst>
          </p:cNvPr>
          <p:cNvSpPr>
            <a:spLocks noGrp="1"/>
          </p:cNvSpPr>
          <p:nvPr>
            <p:ph type="dt" sz="half" idx="10"/>
          </p:nvPr>
        </p:nvSpPr>
        <p:spPr/>
        <p:txBody>
          <a:bodyPr/>
          <a:lstStyle/>
          <a:p>
            <a:fld id="{9D14FF14-6CA4-4476-A3FA-42956FC9EAC7}" type="datetimeFigureOut">
              <a:rPr lang="en-US" smtClean="0"/>
              <a:t>6/17/24</a:t>
            </a:fld>
            <a:endParaRPr lang="en-US"/>
          </a:p>
        </p:txBody>
      </p:sp>
      <p:sp>
        <p:nvSpPr>
          <p:cNvPr id="3" name="Footer Placeholder 2">
            <a:extLst>
              <a:ext uri="{FF2B5EF4-FFF2-40B4-BE49-F238E27FC236}">
                <a16:creationId xmlns:a16="http://schemas.microsoft.com/office/drawing/2014/main" id="{D9405261-50C0-D3DF-68FA-EE5D9B4EC8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6161EB-1314-8C79-CB91-CF5FB9E81665}"/>
              </a:ext>
            </a:extLst>
          </p:cNvPr>
          <p:cNvSpPr>
            <a:spLocks noGrp="1"/>
          </p:cNvSpPr>
          <p:nvPr>
            <p:ph type="sldNum" sz="quarter" idx="12"/>
          </p:nvPr>
        </p:nvSpPr>
        <p:spPr/>
        <p:txBody>
          <a:bodyPr/>
          <a:lstStyle/>
          <a:p>
            <a:fld id="{C3447D23-97BE-43F5-AC35-6CBF8FEBEFEC}" type="slidenum">
              <a:rPr lang="en-US" smtClean="0"/>
              <a:t>‹#›</a:t>
            </a:fld>
            <a:endParaRPr lang="en-US"/>
          </a:p>
        </p:txBody>
      </p:sp>
    </p:spTree>
    <p:extLst>
      <p:ext uri="{BB962C8B-B14F-4D97-AF65-F5344CB8AC3E}">
        <p14:creationId xmlns:p14="http://schemas.microsoft.com/office/powerpoint/2010/main" val="1213305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3411-5F88-BD2C-B271-410C5E6C5F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71A147-DFD6-D8F7-9052-54886AFE9B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EB5677-B738-411D-731A-37AAE68E8C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437AA3-8509-D4FB-81C0-78BA827E90DA}"/>
              </a:ext>
            </a:extLst>
          </p:cNvPr>
          <p:cNvSpPr>
            <a:spLocks noGrp="1"/>
          </p:cNvSpPr>
          <p:nvPr>
            <p:ph type="dt" sz="half" idx="10"/>
          </p:nvPr>
        </p:nvSpPr>
        <p:spPr/>
        <p:txBody>
          <a:bodyPr/>
          <a:lstStyle/>
          <a:p>
            <a:fld id="{9D14FF14-6CA4-4476-A3FA-42956FC9EAC7}" type="datetimeFigureOut">
              <a:rPr lang="en-US" smtClean="0"/>
              <a:t>6/17/24</a:t>
            </a:fld>
            <a:endParaRPr lang="en-US"/>
          </a:p>
        </p:txBody>
      </p:sp>
      <p:sp>
        <p:nvSpPr>
          <p:cNvPr id="6" name="Footer Placeholder 5">
            <a:extLst>
              <a:ext uri="{FF2B5EF4-FFF2-40B4-BE49-F238E27FC236}">
                <a16:creationId xmlns:a16="http://schemas.microsoft.com/office/drawing/2014/main" id="{15EA9D74-B52F-931A-350B-9C31769B84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487921-6D85-64CF-D1A0-C29D216C736D}"/>
              </a:ext>
            </a:extLst>
          </p:cNvPr>
          <p:cNvSpPr>
            <a:spLocks noGrp="1"/>
          </p:cNvSpPr>
          <p:nvPr>
            <p:ph type="sldNum" sz="quarter" idx="12"/>
          </p:nvPr>
        </p:nvSpPr>
        <p:spPr/>
        <p:txBody>
          <a:bodyPr/>
          <a:lstStyle/>
          <a:p>
            <a:fld id="{C3447D23-97BE-43F5-AC35-6CBF8FEBEFEC}" type="slidenum">
              <a:rPr lang="en-US" smtClean="0"/>
              <a:t>‹#›</a:t>
            </a:fld>
            <a:endParaRPr lang="en-US"/>
          </a:p>
        </p:txBody>
      </p:sp>
    </p:spTree>
    <p:extLst>
      <p:ext uri="{BB962C8B-B14F-4D97-AF65-F5344CB8AC3E}">
        <p14:creationId xmlns:p14="http://schemas.microsoft.com/office/powerpoint/2010/main" val="533050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4E7CE-DF8A-3E93-EDF1-7D0FCCCA27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F5400F-C484-8693-352B-B0FFEE7B0A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CE6EE3-831D-24F4-6EB1-2906C6464C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4D120-1DB7-9C18-CE83-4E4CB3260932}"/>
              </a:ext>
            </a:extLst>
          </p:cNvPr>
          <p:cNvSpPr>
            <a:spLocks noGrp="1"/>
          </p:cNvSpPr>
          <p:nvPr>
            <p:ph type="dt" sz="half" idx="10"/>
          </p:nvPr>
        </p:nvSpPr>
        <p:spPr/>
        <p:txBody>
          <a:bodyPr/>
          <a:lstStyle/>
          <a:p>
            <a:fld id="{9D14FF14-6CA4-4476-A3FA-42956FC9EAC7}" type="datetimeFigureOut">
              <a:rPr lang="en-US" smtClean="0"/>
              <a:t>6/17/24</a:t>
            </a:fld>
            <a:endParaRPr lang="en-US"/>
          </a:p>
        </p:txBody>
      </p:sp>
      <p:sp>
        <p:nvSpPr>
          <p:cNvPr id="6" name="Footer Placeholder 5">
            <a:extLst>
              <a:ext uri="{FF2B5EF4-FFF2-40B4-BE49-F238E27FC236}">
                <a16:creationId xmlns:a16="http://schemas.microsoft.com/office/drawing/2014/main" id="{E09C90C4-C505-123F-3D0E-1E762D8421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3845B2-D9CF-BBE7-4026-BAFE6D89DBA1}"/>
              </a:ext>
            </a:extLst>
          </p:cNvPr>
          <p:cNvSpPr>
            <a:spLocks noGrp="1"/>
          </p:cNvSpPr>
          <p:nvPr>
            <p:ph type="sldNum" sz="quarter" idx="12"/>
          </p:nvPr>
        </p:nvSpPr>
        <p:spPr/>
        <p:txBody>
          <a:bodyPr/>
          <a:lstStyle/>
          <a:p>
            <a:fld id="{C3447D23-97BE-43F5-AC35-6CBF8FEBEFEC}" type="slidenum">
              <a:rPr lang="en-US" smtClean="0"/>
              <a:t>‹#›</a:t>
            </a:fld>
            <a:endParaRPr lang="en-US"/>
          </a:p>
        </p:txBody>
      </p:sp>
    </p:spTree>
    <p:extLst>
      <p:ext uri="{BB962C8B-B14F-4D97-AF65-F5344CB8AC3E}">
        <p14:creationId xmlns:p14="http://schemas.microsoft.com/office/powerpoint/2010/main" val="2172224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16F2BB-3F85-9242-DC96-416B31E59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32ABED-F2FC-9A07-25B9-AEA0C3A523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7808F-CFF3-FD6D-10D4-1488B8E0F2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D14FF14-6CA4-4476-A3FA-42956FC9EAC7}" type="datetimeFigureOut">
              <a:rPr lang="en-US" smtClean="0"/>
              <a:t>6/17/24</a:t>
            </a:fld>
            <a:endParaRPr lang="en-US"/>
          </a:p>
        </p:txBody>
      </p:sp>
      <p:sp>
        <p:nvSpPr>
          <p:cNvPr id="5" name="Footer Placeholder 4">
            <a:extLst>
              <a:ext uri="{FF2B5EF4-FFF2-40B4-BE49-F238E27FC236}">
                <a16:creationId xmlns:a16="http://schemas.microsoft.com/office/drawing/2014/main" id="{B3EA93DE-347C-1891-5D69-3A7089BDA5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D785920-9EFD-AFFC-ACBA-FB3499E4BB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3447D23-97BE-43F5-AC35-6CBF8FEBEFEC}" type="slidenum">
              <a:rPr lang="en-US" smtClean="0"/>
              <a:t>‹#›</a:t>
            </a:fld>
            <a:endParaRPr lang="en-US"/>
          </a:p>
        </p:txBody>
      </p:sp>
    </p:spTree>
    <p:extLst>
      <p:ext uri="{BB962C8B-B14F-4D97-AF65-F5344CB8AC3E}">
        <p14:creationId xmlns:p14="http://schemas.microsoft.com/office/powerpoint/2010/main" val="2021363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1B527-9448-733E-EB3B-947C2867E6EE}"/>
              </a:ext>
            </a:extLst>
          </p:cNvPr>
          <p:cNvSpPr>
            <a:spLocks noGrp="1"/>
          </p:cNvSpPr>
          <p:nvPr>
            <p:ph type="ctrTitle"/>
          </p:nvPr>
        </p:nvSpPr>
        <p:spPr>
          <a:xfrm>
            <a:off x="1524000" y="577516"/>
            <a:ext cx="9144000" cy="2932447"/>
          </a:xfrm>
        </p:spPr>
        <p:txBody>
          <a:bodyPr>
            <a:normAutofit fontScale="90000"/>
          </a:bodyPr>
          <a:lstStyle/>
          <a:p>
            <a:r>
              <a:rPr lang="en-US" b="1" dirty="0">
                <a:solidFill>
                  <a:srgbClr val="0070C0"/>
                </a:solidFill>
                <a:latin typeface="Slack-Lato"/>
              </a:rPr>
              <a:t>Evaluating Historical Returns: A Comparative Study of Technology Stocks, Nasdaq, and Treasury Bonds</a:t>
            </a:r>
          </a:p>
        </p:txBody>
      </p:sp>
      <p:sp>
        <p:nvSpPr>
          <p:cNvPr id="3" name="Subtitle 2">
            <a:extLst>
              <a:ext uri="{FF2B5EF4-FFF2-40B4-BE49-F238E27FC236}">
                <a16:creationId xmlns:a16="http://schemas.microsoft.com/office/drawing/2014/main" id="{B639BB40-E604-CB95-2F3A-5D7BB8400E57}"/>
              </a:ext>
            </a:extLst>
          </p:cNvPr>
          <p:cNvSpPr>
            <a:spLocks noGrp="1"/>
          </p:cNvSpPr>
          <p:nvPr>
            <p:ph type="subTitle" idx="1"/>
          </p:nvPr>
        </p:nvSpPr>
        <p:spPr/>
        <p:txBody>
          <a:bodyPr>
            <a:normAutofit fontScale="77500" lnSpcReduction="20000"/>
          </a:bodyPr>
          <a:lstStyle/>
          <a:p>
            <a:pPr algn="l"/>
            <a:r>
              <a:rPr lang="en-US" dirty="0"/>
              <a:t>Noah Woltman</a:t>
            </a:r>
          </a:p>
          <a:p>
            <a:pPr algn="l"/>
            <a:r>
              <a:rPr lang="en-US" dirty="0"/>
              <a:t>Leomar Crowal</a:t>
            </a:r>
          </a:p>
          <a:p>
            <a:pPr algn="l"/>
            <a:r>
              <a:rPr lang="en-US" dirty="0"/>
              <a:t>Maher Mubarak</a:t>
            </a:r>
          </a:p>
          <a:p>
            <a:pPr algn="l"/>
            <a:r>
              <a:rPr lang="en-US" dirty="0"/>
              <a:t>Bhagi Laksumanage</a:t>
            </a:r>
          </a:p>
          <a:p>
            <a:pPr algn="l"/>
            <a:r>
              <a:rPr lang="en-US" dirty="0"/>
              <a:t>Sheralyn Saunders</a:t>
            </a:r>
          </a:p>
        </p:txBody>
      </p:sp>
    </p:spTree>
    <p:extLst>
      <p:ext uri="{BB962C8B-B14F-4D97-AF65-F5344CB8AC3E}">
        <p14:creationId xmlns:p14="http://schemas.microsoft.com/office/powerpoint/2010/main" val="1395285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75259-1231-F32A-2BA0-6976E84C2A9F}"/>
              </a:ext>
            </a:extLst>
          </p:cNvPr>
          <p:cNvSpPr>
            <a:spLocks noGrp="1"/>
          </p:cNvSpPr>
          <p:nvPr>
            <p:ph type="title"/>
          </p:nvPr>
        </p:nvSpPr>
        <p:spPr/>
        <p:txBody>
          <a:bodyPr>
            <a:normAutofit/>
          </a:bodyPr>
          <a:lstStyle/>
          <a:p>
            <a:pPr algn="ctr"/>
            <a:r>
              <a:rPr lang="en-US" sz="5400" b="1" dirty="0">
                <a:solidFill>
                  <a:srgbClr val="0070C0"/>
                </a:solidFill>
                <a:latin typeface="Slack-Lato"/>
              </a:rPr>
              <a:t>Investment Performance</a:t>
            </a:r>
          </a:p>
        </p:txBody>
      </p:sp>
      <p:sp>
        <p:nvSpPr>
          <p:cNvPr id="3" name="Content Placeholder 2">
            <a:extLst>
              <a:ext uri="{FF2B5EF4-FFF2-40B4-BE49-F238E27FC236}">
                <a16:creationId xmlns:a16="http://schemas.microsoft.com/office/drawing/2014/main" id="{8D820C58-0888-C57C-F062-7C062009E7CD}"/>
              </a:ext>
            </a:extLst>
          </p:cNvPr>
          <p:cNvSpPr>
            <a:spLocks noGrp="1"/>
          </p:cNvSpPr>
          <p:nvPr>
            <p:ph idx="1"/>
          </p:nvPr>
        </p:nvSpPr>
        <p:spPr>
          <a:xfrm>
            <a:off x="838200" y="1459831"/>
            <a:ext cx="10515600" cy="4733174"/>
          </a:xfrm>
        </p:spPr>
        <p:txBody>
          <a:bodyPr>
            <a:normAutofit fontScale="92500"/>
          </a:bodyPr>
          <a:lstStyle/>
          <a:p>
            <a:pPr marL="0" indent="0">
              <a:lnSpc>
                <a:spcPct val="115000"/>
              </a:lnSpc>
              <a:spcBef>
                <a:spcPts val="0"/>
              </a:spcBef>
              <a:buNone/>
            </a:pPr>
            <a:r>
              <a:rPr lang="en-US" sz="2600" kern="100" dirty="0">
                <a:effectLst/>
                <a:latin typeface="Slack-Lato"/>
                <a:ea typeface="Aptos" panose="020B0004020202020204" pitchFamily="34" charset="0"/>
                <a:cs typeface="Times New Roman" panose="02020603050405020304" pitchFamily="18" charset="0"/>
              </a:rPr>
              <a:t>Individual graphs were made as each investment was broken down. The mean value was marked  with a horizontal line while the maximum value was marked with a vertical line. The Variance was recalculated in a slightly different way to assist with calculating and three new stats.</a:t>
            </a:r>
          </a:p>
          <a:p>
            <a:pPr>
              <a:lnSpc>
                <a:spcPct val="115000"/>
              </a:lnSpc>
              <a:spcBef>
                <a:spcPts val="0"/>
              </a:spcBef>
            </a:pPr>
            <a:r>
              <a:rPr lang="en-US" sz="2600" dirty="0">
                <a:latin typeface="Slack-Lato"/>
              </a:rPr>
              <a:t>The Regression Slope: Shows the average gain in closing prices per unit of time.</a:t>
            </a:r>
          </a:p>
          <a:p>
            <a:pPr>
              <a:lnSpc>
                <a:spcPct val="115000"/>
              </a:lnSpc>
              <a:spcBef>
                <a:spcPts val="0"/>
              </a:spcBef>
            </a:pPr>
            <a:r>
              <a:rPr lang="en-US" sz="2600" dirty="0">
                <a:latin typeface="Slack-Lato"/>
              </a:rPr>
              <a:t>The Correlation Coefficient: This measures how well past prices predicts future prices which is also known as autocorrelation. The Nasdaq has the highest, while the 5 Yr. Treasury Bond has the lowest autocorrelation.</a:t>
            </a:r>
          </a:p>
          <a:p>
            <a:pPr>
              <a:lnSpc>
                <a:spcPct val="115000"/>
              </a:lnSpc>
              <a:spcBef>
                <a:spcPts val="0"/>
              </a:spcBef>
            </a:pPr>
            <a:r>
              <a:rPr lang="en-US" sz="2600" dirty="0">
                <a:latin typeface="Slack-Lato"/>
              </a:rPr>
              <a:t>The Variance of Squared Residuals: This measures how much each datapoint deviates from the regression line, indicating risk around the trend.</a:t>
            </a:r>
          </a:p>
          <a:p>
            <a:pPr>
              <a:lnSpc>
                <a:spcPct val="115000"/>
              </a:lnSpc>
              <a:spcBef>
                <a:spcPts val="0"/>
              </a:spcBef>
            </a:pPr>
            <a:endParaRPr lang="en-US" dirty="0"/>
          </a:p>
        </p:txBody>
      </p:sp>
    </p:spTree>
    <p:extLst>
      <p:ext uri="{BB962C8B-B14F-4D97-AF65-F5344CB8AC3E}">
        <p14:creationId xmlns:p14="http://schemas.microsoft.com/office/powerpoint/2010/main" val="2850194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643E7-04B6-2E23-A6B3-B4AF9918E93B}"/>
              </a:ext>
            </a:extLst>
          </p:cNvPr>
          <p:cNvSpPr>
            <a:spLocks noGrp="1"/>
          </p:cNvSpPr>
          <p:nvPr>
            <p:ph type="title"/>
          </p:nvPr>
        </p:nvSpPr>
        <p:spPr/>
        <p:txBody>
          <a:bodyPr>
            <a:normAutofit/>
          </a:bodyPr>
          <a:lstStyle/>
          <a:p>
            <a:pPr algn="ctr"/>
            <a:r>
              <a:rPr lang="en-US" sz="5400" b="1" dirty="0">
                <a:solidFill>
                  <a:srgbClr val="0070C0"/>
                </a:solidFill>
                <a:latin typeface="Slack-Lato"/>
              </a:rPr>
              <a:t>Investment Performance </a:t>
            </a:r>
          </a:p>
        </p:txBody>
      </p:sp>
      <p:pic>
        <p:nvPicPr>
          <p:cNvPr id="5" name="Content Placeholder 4" descr="A screenshot of a graph&#10;&#10;Description automatically generated">
            <a:extLst>
              <a:ext uri="{FF2B5EF4-FFF2-40B4-BE49-F238E27FC236}">
                <a16:creationId xmlns:a16="http://schemas.microsoft.com/office/drawing/2014/main" id="{BAA60B50-F364-3493-348D-9338E12F99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690688"/>
            <a:ext cx="4192093" cy="4440771"/>
          </a:xfrm>
        </p:spPr>
      </p:pic>
      <p:pic>
        <p:nvPicPr>
          <p:cNvPr id="7" name="Picture 6" descr="A screenshot of a graph&#10;&#10;Description automatically generated">
            <a:extLst>
              <a:ext uri="{FF2B5EF4-FFF2-40B4-BE49-F238E27FC236}">
                <a16:creationId xmlns:a16="http://schemas.microsoft.com/office/drawing/2014/main" id="{67F4494E-1275-1A94-5C4E-055DF25BB5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1845" y="1690688"/>
            <a:ext cx="4384155" cy="4440771"/>
          </a:xfrm>
          <a:prstGeom prst="rect">
            <a:avLst/>
          </a:prstGeom>
        </p:spPr>
      </p:pic>
    </p:spTree>
    <p:extLst>
      <p:ext uri="{BB962C8B-B14F-4D97-AF65-F5344CB8AC3E}">
        <p14:creationId xmlns:p14="http://schemas.microsoft.com/office/powerpoint/2010/main" val="4183898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2BF45-F6A9-1A7B-9256-71653A1F2FEB}"/>
              </a:ext>
            </a:extLst>
          </p:cNvPr>
          <p:cNvSpPr>
            <a:spLocks noGrp="1"/>
          </p:cNvSpPr>
          <p:nvPr>
            <p:ph type="title"/>
          </p:nvPr>
        </p:nvSpPr>
        <p:spPr/>
        <p:txBody>
          <a:bodyPr>
            <a:normAutofit/>
          </a:bodyPr>
          <a:lstStyle/>
          <a:p>
            <a:pPr algn="ctr"/>
            <a:r>
              <a:rPr lang="en-US" sz="5400" b="1" dirty="0">
                <a:solidFill>
                  <a:srgbClr val="0070C0"/>
                </a:solidFill>
              </a:rPr>
              <a:t>Inves</a:t>
            </a:r>
            <a:r>
              <a:rPr lang="en-US" sz="5400" b="1" dirty="0">
                <a:solidFill>
                  <a:srgbClr val="0070C0"/>
                </a:solidFill>
                <a:latin typeface="Slack-Lato"/>
              </a:rPr>
              <a:t>tment Performance Code </a:t>
            </a:r>
          </a:p>
        </p:txBody>
      </p:sp>
      <p:pic>
        <p:nvPicPr>
          <p:cNvPr id="5" name="Content Placeholder 4" descr="A screen shot of a computer program&#10;&#10;Description automatically generated">
            <a:extLst>
              <a:ext uri="{FF2B5EF4-FFF2-40B4-BE49-F238E27FC236}">
                <a16:creationId xmlns:a16="http://schemas.microsoft.com/office/drawing/2014/main" id="{6188CD23-9A6E-0305-A8D2-0284CB6CC6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83788" y="1963711"/>
            <a:ext cx="4224423" cy="4213252"/>
          </a:xfrm>
        </p:spPr>
      </p:pic>
    </p:spTree>
    <p:extLst>
      <p:ext uri="{BB962C8B-B14F-4D97-AF65-F5344CB8AC3E}">
        <p14:creationId xmlns:p14="http://schemas.microsoft.com/office/powerpoint/2010/main" val="3375872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screen with white text&#10;&#10;Description automatically generated">
            <a:extLst>
              <a:ext uri="{FF2B5EF4-FFF2-40B4-BE49-F238E27FC236}">
                <a16:creationId xmlns:a16="http://schemas.microsoft.com/office/drawing/2014/main" id="{97887A8E-F014-8C8D-A373-E5B07DB492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139811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computer screen shot of text&#10;&#10;Description automatically generated">
            <a:extLst>
              <a:ext uri="{FF2B5EF4-FFF2-40B4-BE49-F238E27FC236}">
                <a16:creationId xmlns:a16="http://schemas.microsoft.com/office/drawing/2014/main" id="{C7A8628C-F634-8EB6-D591-A0CA6488FE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648" y="0"/>
            <a:ext cx="9198703" cy="6858000"/>
          </a:xfrm>
          <a:prstGeom prst="rect">
            <a:avLst/>
          </a:prstGeom>
        </p:spPr>
      </p:pic>
    </p:spTree>
    <p:extLst>
      <p:ext uri="{BB962C8B-B14F-4D97-AF65-F5344CB8AC3E}">
        <p14:creationId xmlns:p14="http://schemas.microsoft.com/office/powerpoint/2010/main" val="1531095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 screen&#10;&#10;Description automatically generated">
            <a:extLst>
              <a:ext uri="{FF2B5EF4-FFF2-40B4-BE49-F238E27FC236}">
                <a16:creationId xmlns:a16="http://schemas.microsoft.com/office/drawing/2014/main" id="{DD1D6E4B-F319-6988-ECCB-E6C6A014C9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6192" y="106815"/>
            <a:ext cx="7799615" cy="6395139"/>
          </a:xfrm>
          <a:prstGeom prst="rect">
            <a:avLst/>
          </a:prstGeom>
        </p:spPr>
      </p:pic>
    </p:spTree>
    <p:extLst>
      <p:ext uri="{BB962C8B-B14F-4D97-AF65-F5344CB8AC3E}">
        <p14:creationId xmlns:p14="http://schemas.microsoft.com/office/powerpoint/2010/main" val="3194926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FDEF0-D172-B4AA-4439-A7DE771AFDDE}"/>
              </a:ext>
            </a:extLst>
          </p:cNvPr>
          <p:cNvSpPr>
            <a:spLocks noGrp="1"/>
          </p:cNvSpPr>
          <p:nvPr>
            <p:ph type="title"/>
          </p:nvPr>
        </p:nvSpPr>
        <p:spPr/>
        <p:txBody>
          <a:bodyPr>
            <a:noAutofit/>
          </a:bodyPr>
          <a:lstStyle/>
          <a:p>
            <a:r>
              <a:rPr lang="en-US" sz="5400" b="1" dirty="0">
                <a:solidFill>
                  <a:srgbClr val="0070C0"/>
                </a:solidFill>
                <a:latin typeface="Slack-Lato"/>
              </a:rPr>
              <a:t>Scatter Plot Theory and Correlation between  Investment Options</a:t>
            </a:r>
          </a:p>
        </p:txBody>
      </p:sp>
      <p:sp>
        <p:nvSpPr>
          <p:cNvPr id="3" name="Content Placeholder 2">
            <a:extLst>
              <a:ext uri="{FF2B5EF4-FFF2-40B4-BE49-F238E27FC236}">
                <a16:creationId xmlns:a16="http://schemas.microsoft.com/office/drawing/2014/main" id="{ABCB84DA-CC0F-22EF-201F-76E977D95124}"/>
              </a:ext>
            </a:extLst>
          </p:cNvPr>
          <p:cNvSpPr>
            <a:spLocks noGrp="1"/>
          </p:cNvSpPr>
          <p:nvPr>
            <p:ph idx="1"/>
          </p:nvPr>
        </p:nvSpPr>
        <p:spPr/>
        <p:txBody>
          <a:bodyPr>
            <a:normAutofit fontScale="85000" lnSpcReduction="10000"/>
          </a:bodyPr>
          <a:lstStyle/>
          <a:p>
            <a:r>
              <a:rPr lang="en-US" b="0" i="0" dirty="0">
                <a:solidFill>
                  <a:srgbClr val="1D1C1D"/>
                </a:solidFill>
                <a:effectLst/>
                <a:highlight>
                  <a:srgbClr val="FFFFFF"/>
                </a:highlight>
                <a:latin typeface="Slack-Lato"/>
              </a:rPr>
              <a:t>We expect that technology stocks would be highly positively correlated with a technology index; in other words, the correlation of technology stocks to technology indexes measures the "</a:t>
            </a:r>
            <a:r>
              <a:rPr lang="en-US" b="0" i="0" dirty="0" err="1">
                <a:solidFill>
                  <a:srgbClr val="1D1C1D"/>
                </a:solidFill>
                <a:effectLst/>
                <a:highlight>
                  <a:srgbClr val="FFFFFF"/>
                </a:highlight>
                <a:latin typeface="Slack-Lato"/>
              </a:rPr>
              <a:t>techiness</a:t>
            </a:r>
            <a:r>
              <a:rPr lang="en-US" b="0" i="0" dirty="0">
                <a:solidFill>
                  <a:srgbClr val="1D1C1D"/>
                </a:solidFill>
                <a:effectLst/>
                <a:highlight>
                  <a:srgbClr val="FFFFFF"/>
                </a:highlight>
                <a:latin typeface="Slack-Lato"/>
              </a:rPr>
              <a:t>" of supposedly tech stocks</a:t>
            </a:r>
          </a:p>
          <a:p>
            <a:r>
              <a:rPr lang="en-US" b="0" i="0" dirty="0">
                <a:solidFill>
                  <a:srgbClr val="1D1C1D"/>
                </a:solidFill>
                <a:effectLst/>
                <a:highlight>
                  <a:srgbClr val="FFFFFF"/>
                </a:highlight>
                <a:latin typeface="Slack-Lato"/>
              </a:rPr>
              <a:t>Our scatter plots with linear regression and correlation coefficients are visual representations of this correlation relationship.</a:t>
            </a:r>
          </a:p>
          <a:p>
            <a:r>
              <a:rPr lang="en-US" dirty="0">
                <a:solidFill>
                  <a:srgbClr val="1D1C1D"/>
                </a:solidFill>
                <a:highlight>
                  <a:srgbClr val="FFFFFF"/>
                </a:highlight>
                <a:latin typeface="Slack-Lato"/>
              </a:rPr>
              <a:t>The c</a:t>
            </a:r>
            <a:r>
              <a:rPr lang="en-US" b="0" i="0" dirty="0">
                <a:solidFill>
                  <a:srgbClr val="1D1C1D"/>
                </a:solidFill>
                <a:effectLst/>
                <a:highlight>
                  <a:srgbClr val="FFFFFF"/>
                </a:highlight>
                <a:latin typeface="Slack-Lato"/>
              </a:rPr>
              <a:t>orrelation of stock price returns with 5 Yr. T-Bonds is another important comparison metric. Treasury bonds are long term loans made to the US government that pay a fixed rate of interest every six months for the life of the bond.</a:t>
            </a:r>
          </a:p>
          <a:p>
            <a:r>
              <a:rPr lang="en-US" dirty="0">
                <a:solidFill>
                  <a:srgbClr val="1D1C1D"/>
                </a:solidFill>
                <a:highlight>
                  <a:srgbClr val="FFFFFF"/>
                </a:highlight>
                <a:latin typeface="Slack-Lato"/>
              </a:rPr>
              <a:t>I</a:t>
            </a:r>
            <a:r>
              <a:rPr lang="en-US" b="0" i="0" dirty="0">
                <a:solidFill>
                  <a:srgbClr val="1D1C1D"/>
                </a:solidFill>
                <a:effectLst/>
                <a:highlight>
                  <a:srgbClr val="FFFFFF"/>
                </a:highlight>
                <a:latin typeface="Slack-Lato"/>
              </a:rPr>
              <a:t>f investors can receive a risk-free Treasury Bond, they might hesitate to take on additional risk by purchasing a Corporate Bond. Therefore, we might expect to see negative correlation. </a:t>
            </a:r>
            <a:r>
              <a:rPr lang="en-US" dirty="0">
                <a:solidFill>
                  <a:srgbClr val="1D1C1D"/>
                </a:solidFill>
                <a:highlight>
                  <a:srgbClr val="FFFFFF"/>
                </a:highlight>
                <a:latin typeface="Slack-Lato"/>
              </a:rPr>
              <a:t>F</a:t>
            </a:r>
            <a:r>
              <a:rPr lang="en-US" b="0" i="0" dirty="0">
                <a:solidFill>
                  <a:srgbClr val="1D1C1D"/>
                </a:solidFill>
                <a:effectLst/>
                <a:highlight>
                  <a:srgbClr val="FFFFFF"/>
                </a:highlight>
                <a:latin typeface="Slack-Lato"/>
              </a:rPr>
              <a:t>or the time horizon we are considering, the effect of higher T-Bonds were offset by record high Federal stimulus.</a:t>
            </a:r>
            <a:endParaRPr lang="en-US" dirty="0"/>
          </a:p>
          <a:p>
            <a:endParaRPr lang="en-US" dirty="0"/>
          </a:p>
        </p:txBody>
      </p:sp>
    </p:spTree>
    <p:extLst>
      <p:ext uri="{BB962C8B-B14F-4D97-AF65-F5344CB8AC3E}">
        <p14:creationId xmlns:p14="http://schemas.microsoft.com/office/powerpoint/2010/main" val="3424918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42A12D-9050-252D-C161-5909BC8E7587}"/>
              </a:ext>
            </a:extLst>
          </p:cNvPr>
          <p:cNvSpPr>
            <a:spLocks noGrp="1"/>
          </p:cNvSpPr>
          <p:nvPr>
            <p:ph type="ctrTitle"/>
          </p:nvPr>
        </p:nvSpPr>
        <p:spPr>
          <a:xfrm>
            <a:off x="1524000" y="465221"/>
            <a:ext cx="9144000" cy="2053390"/>
          </a:xfrm>
        </p:spPr>
        <p:txBody>
          <a:bodyPr>
            <a:noAutofit/>
          </a:bodyPr>
          <a:lstStyle/>
          <a:p>
            <a:r>
              <a:rPr lang="en-US" sz="5400" b="1" dirty="0">
                <a:solidFill>
                  <a:srgbClr val="0070C0"/>
                </a:solidFill>
                <a:latin typeface="Slack-Lato"/>
              </a:rPr>
              <a:t>Scatter Plots and Correlation Coefficients – Stocks vs Nasdaq and 5 year Treasury Bonds</a:t>
            </a:r>
          </a:p>
        </p:txBody>
      </p:sp>
      <p:sp>
        <p:nvSpPr>
          <p:cNvPr id="5" name="Subtitle 4">
            <a:extLst>
              <a:ext uri="{FF2B5EF4-FFF2-40B4-BE49-F238E27FC236}">
                <a16:creationId xmlns:a16="http://schemas.microsoft.com/office/drawing/2014/main" id="{EBC50107-C397-908C-9D50-3B16146554EC}"/>
              </a:ext>
            </a:extLst>
          </p:cNvPr>
          <p:cNvSpPr>
            <a:spLocks noGrp="1"/>
          </p:cNvSpPr>
          <p:nvPr>
            <p:ph type="subTitle" idx="1"/>
          </p:nvPr>
        </p:nvSpPr>
        <p:spPr>
          <a:xfrm>
            <a:off x="609600" y="1722121"/>
            <a:ext cx="10627360" cy="3337560"/>
          </a:xfrm>
        </p:spPr>
        <p:txBody>
          <a:bodyPr>
            <a:normAutofit fontScale="92500"/>
          </a:bodyPr>
          <a:lstStyle/>
          <a:p>
            <a:pPr algn="l"/>
            <a:endParaRPr lang="en-US" dirty="0"/>
          </a:p>
          <a:p>
            <a:pPr marL="457200" indent="-457200" algn="l">
              <a:buAutoNum type="arabicParenR"/>
            </a:pPr>
            <a:endParaRPr lang="en-US" sz="3200" dirty="0"/>
          </a:p>
          <a:p>
            <a:pPr marL="457200" indent="-457200" algn="l">
              <a:buAutoNum type="arabicParenR"/>
            </a:pPr>
            <a:r>
              <a:rPr lang="en-US" sz="3200" dirty="0"/>
              <a:t>Scatter Plot 1- Tesla vs Nasdaq  - R value = 0.9</a:t>
            </a:r>
          </a:p>
          <a:p>
            <a:pPr marL="457200" indent="-457200" algn="l">
              <a:buAutoNum type="arabicParenR"/>
            </a:pPr>
            <a:r>
              <a:rPr lang="en-US" sz="3200" dirty="0"/>
              <a:t>Scatter Plot 2 - NVDA vs Nasdaq  - R value = 0.79</a:t>
            </a:r>
          </a:p>
          <a:p>
            <a:pPr marL="457200" indent="-457200" algn="l">
              <a:buAutoNum type="arabicParenR"/>
            </a:pPr>
            <a:r>
              <a:rPr lang="en-US" sz="3200" dirty="0"/>
              <a:t>Scatter Plot 3 - Tesla vs 5 Year Treasury Bond - R Value= 0.41</a:t>
            </a:r>
          </a:p>
          <a:p>
            <a:pPr marL="457200" indent="-457200" algn="l">
              <a:buAutoNum type="arabicParenR"/>
            </a:pPr>
            <a:r>
              <a:rPr lang="en-US" sz="3200" dirty="0"/>
              <a:t>Scatter Plot 4 -NVDA vs 5 Year Treasury Bond - R Value=0.61</a:t>
            </a:r>
          </a:p>
        </p:txBody>
      </p:sp>
    </p:spTree>
    <p:extLst>
      <p:ext uri="{BB962C8B-B14F-4D97-AF65-F5344CB8AC3E}">
        <p14:creationId xmlns:p14="http://schemas.microsoft.com/office/powerpoint/2010/main" val="2606323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FF20D-0D6C-0A1A-5C0A-917E101D82A0}"/>
              </a:ext>
            </a:extLst>
          </p:cNvPr>
          <p:cNvSpPr>
            <a:spLocks noGrp="1"/>
          </p:cNvSpPr>
          <p:nvPr>
            <p:ph type="title"/>
          </p:nvPr>
        </p:nvSpPr>
        <p:spPr/>
        <p:txBody>
          <a:bodyPr>
            <a:noAutofit/>
          </a:bodyPr>
          <a:lstStyle/>
          <a:p>
            <a:r>
              <a:rPr lang="en-US" sz="5400" b="1" dirty="0">
                <a:solidFill>
                  <a:srgbClr val="0070C0"/>
                </a:solidFill>
                <a:highlight>
                  <a:srgbClr val="FFFFFF"/>
                </a:highlight>
                <a:latin typeface="Slack-Lato"/>
              </a:rPr>
              <a:t>S</a:t>
            </a:r>
            <a:r>
              <a:rPr lang="en-US" sz="5400" b="1" i="0" dirty="0">
                <a:solidFill>
                  <a:srgbClr val="0070C0"/>
                </a:solidFill>
                <a:effectLst/>
                <a:highlight>
                  <a:srgbClr val="FFFFFF"/>
                </a:highlight>
                <a:latin typeface="Slack-Lato"/>
              </a:rPr>
              <a:t>catter plot with linear regression and the correlation coefficients</a:t>
            </a:r>
            <a:endParaRPr lang="en-US" sz="5400" b="1" dirty="0">
              <a:solidFill>
                <a:srgbClr val="0070C0"/>
              </a:solidFill>
            </a:endParaRPr>
          </a:p>
        </p:txBody>
      </p:sp>
      <p:pic>
        <p:nvPicPr>
          <p:cNvPr id="6" name="Content Placeholder 5">
            <a:extLst>
              <a:ext uri="{FF2B5EF4-FFF2-40B4-BE49-F238E27FC236}">
                <a16:creationId xmlns:a16="http://schemas.microsoft.com/office/drawing/2014/main" id="{A27F02EB-9E5C-9FCA-7C43-B7095B5B011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65760" y="1920240"/>
            <a:ext cx="6258560" cy="4500879"/>
          </a:xfrm>
        </p:spPr>
      </p:pic>
      <p:pic>
        <p:nvPicPr>
          <p:cNvPr id="8" name="Content Placeholder 7">
            <a:extLst>
              <a:ext uri="{FF2B5EF4-FFF2-40B4-BE49-F238E27FC236}">
                <a16:creationId xmlns:a16="http://schemas.microsoft.com/office/drawing/2014/main" id="{F37352A7-5F17-67CD-E680-CEC65576A5B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184400"/>
            <a:ext cx="5181600" cy="3810000"/>
          </a:xfrm>
        </p:spPr>
      </p:pic>
    </p:spTree>
    <p:extLst>
      <p:ext uri="{BB962C8B-B14F-4D97-AF65-F5344CB8AC3E}">
        <p14:creationId xmlns:p14="http://schemas.microsoft.com/office/powerpoint/2010/main" val="4141211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83D35-F0CB-F98B-DBD1-500A7233ADA4}"/>
              </a:ext>
            </a:extLst>
          </p:cNvPr>
          <p:cNvSpPr>
            <a:spLocks noGrp="1"/>
          </p:cNvSpPr>
          <p:nvPr>
            <p:ph type="title"/>
          </p:nvPr>
        </p:nvSpPr>
        <p:spPr/>
        <p:txBody>
          <a:bodyPr>
            <a:noAutofit/>
          </a:bodyPr>
          <a:lstStyle/>
          <a:p>
            <a:r>
              <a:rPr lang="en-US" sz="5400" b="1" dirty="0">
                <a:solidFill>
                  <a:srgbClr val="0070C0"/>
                </a:solidFill>
                <a:highlight>
                  <a:srgbClr val="FFFFFF"/>
                </a:highlight>
                <a:latin typeface="Slack-Lato"/>
              </a:rPr>
              <a:t>S</a:t>
            </a:r>
            <a:r>
              <a:rPr lang="en-US" sz="5400" b="1" i="0" dirty="0">
                <a:solidFill>
                  <a:srgbClr val="0070C0"/>
                </a:solidFill>
                <a:effectLst/>
                <a:highlight>
                  <a:srgbClr val="FFFFFF"/>
                </a:highlight>
                <a:latin typeface="Slack-Lato"/>
              </a:rPr>
              <a:t>catter plot with linear regression and the correlation coefficients</a:t>
            </a:r>
            <a:endParaRPr lang="en-US" sz="5400" b="1" dirty="0">
              <a:solidFill>
                <a:srgbClr val="0070C0"/>
              </a:solidFill>
            </a:endParaRPr>
          </a:p>
        </p:txBody>
      </p:sp>
      <p:pic>
        <p:nvPicPr>
          <p:cNvPr id="6" name="Content Placeholder 5">
            <a:extLst>
              <a:ext uri="{FF2B5EF4-FFF2-40B4-BE49-F238E27FC236}">
                <a16:creationId xmlns:a16="http://schemas.microsoft.com/office/drawing/2014/main" id="{B553A189-D6DE-F6BF-9290-90BD90601D3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74320" y="1964372"/>
            <a:ext cx="7376160" cy="4073843"/>
          </a:xfrm>
        </p:spPr>
      </p:pic>
      <p:pic>
        <p:nvPicPr>
          <p:cNvPr id="8" name="Content Placeholder 7">
            <a:extLst>
              <a:ext uri="{FF2B5EF4-FFF2-40B4-BE49-F238E27FC236}">
                <a16:creationId xmlns:a16="http://schemas.microsoft.com/office/drawing/2014/main" id="{E75A65FD-0EEF-E58F-FCF9-BD813E60AB2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0" y="2529841"/>
            <a:ext cx="5608320" cy="2316480"/>
          </a:xfrm>
        </p:spPr>
      </p:pic>
    </p:spTree>
    <p:extLst>
      <p:ext uri="{BB962C8B-B14F-4D97-AF65-F5344CB8AC3E}">
        <p14:creationId xmlns:p14="http://schemas.microsoft.com/office/powerpoint/2010/main" val="1784261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DAD165-FEAA-6FE1-AEED-1F71047F0BCB}"/>
              </a:ext>
            </a:extLst>
          </p:cNvPr>
          <p:cNvSpPr>
            <a:spLocks noGrp="1"/>
          </p:cNvSpPr>
          <p:nvPr>
            <p:ph idx="1"/>
          </p:nvPr>
        </p:nvSpPr>
        <p:spPr>
          <a:xfrm>
            <a:off x="838200" y="882316"/>
            <a:ext cx="10515600" cy="5294647"/>
          </a:xfrm>
        </p:spPr>
        <p:txBody>
          <a:bodyPr/>
          <a:lstStyle/>
          <a:p>
            <a:pPr marL="0" indent="0">
              <a:buNone/>
            </a:pPr>
            <a:r>
              <a:rPr lang="en-US" sz="3200" b="1" dirty="0">
                <a:solidFill>
                  <a:srgbClr val="0070C0"/>
                </a:solidFill>
                <a:latin typeface="Slack-Lato"/>
              </a:rPr>
              <a:t>During this presentation, we will be discussing the following:</a:t>
            </a:r>
          </a:p>
          <a:p>
            <a:endParaRPr lang="en-US" dirty="0"/>
          </a:p>
          <a:p>
            <a:r>
              <a:rPr lang="en-US" dirty="0"/>
              <a:t>Evaluating four investment options- Tesla, Nvidia, Nasdaq, 5 yr. treasury bonds</a:t>
            </a:r>
          </a:p>
          <a:p>
            <a:r>
              <a:rPr lang="en-US" dirty="0"/>
              <a:t>Return on these investments</a:t>
            </a:r>
          </a:p>
          <a:p>
            <a:r>
              <a:rPr lang="en-US" dirty="0"/>
              <a:t>Correlation between investment options</a:t>
            </a:r>
          </a:p>
          <a:p>
            <a:r>
              <a:rPr lang="en-US" dirty="0"/>
              <a:t>Exploring the variance of discussed investment options</a:t>
            </a:r>
          </a:p>
        </p:txBody>
      </p:sp>
    </p:spTree>
    <p:extLst>
      <p:ext uri="{BB962C8B-B14F-4D97-AF65-F5344CB8AC3E}">
        <p14:creationId xmlns:p14="http://schemas.microsoft.com/office/powerpoint/2010/main" val="3764852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44970-34C5-3A28-0119-1DE3BDA6946C}"/>
              </a:ext>
            </a:extLst>
          </p:cNvPr>
          <p:cNvSpPr>
            <a:spLocks noGrp="1"/>
          </p:cNvSpPr>
          <p:nvPr>
            <p:ph type="title"/>
          </p:nvPr>
        </p:nvSpPr>
        <p:spPr/>
        <p:txBody>
          <a:bodyPr>
            <a:noAutofit/>
          </a:bodyPr>
          <a:lstStyle/>
          <a:p>
            <a:r>
              <a:rPr lang="en-US" sz="5400" b="1" dirty="0">
                <a:solidFill>
                  <a:srgbClr val="0070C0"/>
                </a:solidFill>
                <a:highlight>
                  <a:srgbClr val="FFFFFF"/>
                </a:highlight>
                <a:latin typeface="Slack-Lato"/>
              </a:rPr>
              <a:t>S</a:t>
            </a:r>
            <a:r>
              <a:rPr lang="en-US" sz="5400" b="1" i="0" dirty="0">
                <a:solidFill>
                  <a:srgbClr val="0070C0"/>
                </a:solidFill>
                <a:effectLst/>
                <a:highlight>
                  <a:srgbClr val="FFFFFF"/>
                </a:highlight>
                <a:latin typeface="Slack-Lato"/>
              </a:rPr>
              <a:t>catter plot with linear regression and the correlation coefficients</a:t>
            </a:r>
            <a:endParaRPr lang="en-US" sz="5400" b="1" dirty="0">
              <a:solidFill>
                <a:srgbClr val="0070C0"/>
              </a:solidFill>
            </a:endParaRPr>
          </a:p>
        </p:txBody>
      </p:sp>
      <p:pic>
        <p:nvPicPr>
          <p:cNvPr id="8" name="Content Placeholder 7">
            <a:extLst>
              <a:ext uri="{FF2B5EF4-FFF2-40B4-BE49-F238E27FC236}">
                <a16:creationId xmlns:a16="http://schemas.microsoft.com/office/drawing/2014/main" id="{7277CBE8-484E-2B0A-2D24-986E6D34EDF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314919"/>
            <a:ext cx="5181600" cy="3372750"/>
          </a:xfrm>
        </p:spPr>
      </p:pic>
      <p:pic>
        <p:nvPicPr>
          <p:cNvPr id="6" name="Content Placeholder 5">
            <a:extLst>
              <a:ext uri="{FF2B5EF4-FFF2-40B4-BE49-F238E27FC236}">
                <a16:creationId xmlns:a16="http://schemas.microsoft.com/office/drawing/2014/main" id="{D462E17D-0E6C-1A67-17B9-96E1842DC31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740400" y="2540000"/>
            <a:ext cx="6136640" cy="2377440"/>
          </a:xfrm>
        </p:spPr>
      </p:pic>
    </p:spTree>
    <p:extLst>
      <p:ext uri="{BB962C8B-B14F-4D97-AF65-F5344CB8AC3E}">
        <p14:creationId xmlns:p14="http://schemas.microsoft.com/office/powerpoint/2010/main" val="2784393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AE8B7-E632-7E25-CB5A-638CCC37C788}"/>
              </a:ext>
            </a:extLst>
          </p:cNvPr>
          <p:cNvSpPr>
            <a:spLocks noGrp="1"/>
          </p:cNvSpPr>
          <p:nvPr>
            <p:ph type="title"/>
          </p:nvPr>
        </p:nvSpPr>
        <p:spPr/>
        <p:txBody>
          <a:bodyPr>
            <a:noAutofit/>
          </a:bodyPr>
          <a:lstStyle/>
          <a:p>
            <a:r>
              <a:rPr lang="en-US" sz="5400" b="1" dirty="0">
                <a:solidFill>
                  <a:srgbClr val="0070C0"/>
                </a:solidFill>
                <a:highlight>
                  <a:srgbClr val="FFFFFF"/>
                </a:highlight>
                <a:latin typeface="Slack-Lato"/>
              </a:rPr>
              <a:t>S</a:t>
            </a:r>
            <a:r>
              <a:rPr lang="en-US" sz="5400" b="1" i="0" dirty="0">
                <a:solidFill>
                  <a:srgbClr val="0070C0"/>
                </a:solidFill>
                <a:effectLst/>
                <a:highlight>
                  <a:srgbClr val="FFFFFF"/>
                </a:highlight>
                <a:latin typeface="Slack-Lato"/>
              </a:rPr>
              <a:t>catter plot with linear regression and the correlation coefficients</a:t>
            </a:r>
            <a:endParaRPr lang="en-US" sz="5400" b="1" dirty="0">
              <a:solidFill>
                <a:srgbClr val="0070C0"/>
              </a:solidFill>
            </a:endParaRPr>
          </a:p>
        </p:txBody>
      </p:sp>
      <p:pic>
        <p:nvPicPr>
          <p:cNvPr id="6" name="Content Placeholder 5">
            <a:extLst>
              <a:ext uri="{FF2B5EF4-FFF2-40B4-BE49-F238E27FC236}">
                <a16:creationId xmlns:a16="http://schemas.microsoft.com/office/drawing/2014/main" id="{725EFD41-E013-B1C7-E29D-BF83A2C847C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87680" y="2295780"/>
            <a:ext cx="6431280" cy="3952619"/>
          </a:xfrm>
        </p:spPr>
      </p:pic>
      <p:pic>
        <p:nvPicPr>
          <p:cNvPr id="8" name="Content Placeholder 7">
            <a:extLst>
              <a:ext uri="{FF2B5EF4-FFF2-40B4-BE49-F238E27FC236}">
                <a16:creationId xmlns:a16="http://schemas.microsoft.com/office/drawing/2014/main" id="{1095AADE-46BB-1B4B-D58D-D692ABE9380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0" y="3271520"/>
            <a:ext cx="5781040" cy="1767840"/>
          </a:xfrm>
        </p:spPr>
      </p:pic>
    </p:spTree>
    <p:extLst>
      <p:ext uri="{BB962C8B-B14F-4D97-AF65-F5344CB8AC3E}">
        <p14:creationId xmlns:p14="http://schemas.microsoft.com/office/powerpoint/2010/main" val="3213542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87FB4-C074-1386-A799-ABD37037CB1E}"/>
              </a:ext>
            </a:extLst>
          </p:cNvPr>
          <p:cNvSpPr>
            <a:spLocks noGrp="1"/>
          </p:cNvSpPr>
          <p:nvPr>
            <p:ph idx="1"/>
          </p:nvPr>
        </p:nvSpPr>
        <p:spPr>
          <a:xfrm>
            <a:off x="838200" y="481263"/>
            <a:ext cx="10515600" cy="5695700"/>
          </a:xfrm>
        </p:spPr>
        <p:txBody>
          <a:bodyPr>
            <a:normAutofit fontScale="55000" lnSpcReduction="20000"/>
          </a:bodyPr>
          <a:lstStyle/>
          <a:p>
            <a:pPr algn="l"/>
            <a:r>
              <a:rPr lang="en-US" sz="5100" b="1" i="0" dirty="0">
                <a:solidFill>
                  <a:srgbClr val="1D1C1D"/>
                </a:solidFill>
                <a:effectLst/>
                <a:highlight>
                  <a:srgbClr val="FFFFFF"/>
                </a:highlight>
                <a:latin typeface="Slack-Lato"/>
              </a:rPr>
              <a:t>Linear transformations of data are often performed for several reasons:</a:t>
            </a:r>
            <a:br>
              <a:rPr lang="en-US" sz="3200" b="0" i="0" dirty="0">
                <a:solidFill>
                  <a:srgbClr val="1D1C1D"/>
                </a:solidFill>
                <a:effectLst/>
                <a:highlight>
                  <a:srgbClr val="FFFFFF"/>
                </a:highlight>
                <a:latin typeface="Slack-Lato"/>
              </a:rPr>
            </a:br>
            <a:endParaRPr lang="en-US" sz="3200" b="0" i="0" dirty="0">
              <a:solidFill>
                <a:srgbClr val="1D1C1D"/>
              </a:solidFill>
              <a:effectLst/>
              <a:highlight>
                <a:srgbClr val="FFFFFF"/>
              </a:highlight>
              <a:latin typeface="Slack-Lato"/>
            </a:endParaRPr>
          </a:p>
          <a:p>
            <a:pPr algn="l">
              <a:buFont typeface="+mj-lt"/>
              <a:buAutoNum type="arabicPeriod"/>
            </a:pPr>
            <a:r>
              <a:rPr lang="en-US" sz="3200" b="1" i="0" dirty="0">
                <a:solidFill>
                  <a:srgbClr val="1D1C1D"/>
                </a:solidFill>
                <a:effectLst/>
                <a:highlight>
                  <a:srgbClr val="FFFFFF"/>
                </a:highlight>
                <a:latin typeface="Slack-Lato"/>
              </a:rPr>
              <a:t>Normalization</a:t>
            </a:r>
            <a:r>
              <a:rPr lang="en-US" sz="3200" b="0" i="0" dirty="0">
                <a:solidFill>
                  <a:srgbClr val="1D1C1D"/>
                </a:solidFill>
                <a:effectLst/>
                <a:highlight>
                  <a:srgbClr val="FFFFFF"/>
                </a:highlight>
                <a:latin typeface="Slack-Lato"/>
              </a:rPr>
              <a:t>: Linear transformations can be used to normalize data, which is important for many statistical analyses. Normalization scales the data to have a mean of zero and a standard deviation of one, making it easier to compare variables with different scales and units.</a:t>
            </a:r>
          </a:p>
          <a:p>
            <a:pPr algn="l">
              <a:buFont typeface="+mj-lt"/>
              <a:buAutoNum type="arabicPeriod"/>
            </a:pPr>
            <a:r>
              <a:rPr lang="en-US" sz="3200" b="1" i="0" dirty="0">
                <a:solidFill>
                  <a:srgbClr val="1D1C1D"/>
                </a:solidFill>
                <a:effectLst/>
                <a:highlight>
                  <a:srgbClr val="FFFFFF"/>
                </a:highlight>
                <a:latin typeface="Slack-Lato"/>
              </a:rPr>
              <a:t>Rescaling</a:t>
            </a:r>
            <a:r>
              <a:rPr lang="en-US" sz="3200" b="0" i="0" dirty="0">
                <a:solidFill>
                  <a:srgbClr val="1D1C1D"/>
                </a:solidFill>
                <a:effectLst/>
                <a:highlight>
                  <a:srgbClr val="FFFFFF"/>
                </a:highlight>
                <a:latin typeface="Slack-Lato"/>
              </a:rPr>
              <a:t>: Linear transformations can rescale data to a different range, such as mapping it from one interval to another. This can be useful for visualizing data or for ensuring that the data falls within a specific range required by a particular algorithm or model.</a:t>
            </a:r>
          </a:p>
          <a:p>
            <a:pPr algn="l">
              <a:buFont typeface="+mj-lt"/>
              <a:buAutoNum type="arabicPeriod"/>
            </a:pPr>
            <a:r>
              <a:rPr lang="en-US" sz="3200" b="1" i="0" dirty="0">
                <a:solidFill>
                  <a:srgbClr val="1D1C1D"/>
                </a:solidFill>
                <a:effectLst/>
                <a:highlight>
                  <a:srgbClr val="FFFFFF"/>
                </a:highlight>
                <a:latin typeface="Slack-Lato"/>
              </a:rPr>
              <a:t>Standardization</a:t>
            </a:r>
            <a:r>
              <a:rPr lang="en-US" sz="3200" b="0" i="0" dirty="0">
                <a:solidFill>
                  <a:srgbClr val="1D1C1D"/>
                </a:solidFill>
                <a:effectLst/>
                <a:highlight>
                  <a:srgbClr val="FFFFFF"/>
                </a:highlight>
                <a:latin typeface="Slack-Lato"/>
              </a:rPr>
              <a:t>: Linear transformations can standardize data by centering it around a mean of zero. Standardization removes the mean from the data and scales it by the standard deviation, making it easier to interpret coefficients in regression models and ensuring that variables contribute equally to the analysis.</a:t>
            </a:r>
          </a:p>
          <a:p>
            <a:pPr algn="l">
              <a:buFont typeface="+mj-lt"/>
              <a:buAutoNum type="arabicPeriod"/>
            </a:pPr>
            <a:r>
              <a:rPr lang="en-US" sz="3200" b="1" i="0" dirty="0">
                <a:solidFill>
                  <a:srgbClr val="1D1C1D"/>
                </a:solidFill>
                <a:effectLst/>
                <a:highlight>
                  <a:srgbClr val="FFFFFF"/>
                </a:highlight>
                <a:latin typeface="Slack-Lato"/>
              </a:rPr>
              <a:t>Dimensionality Reduction</a:t>
            </a:r>
            <a:r>
              <a:rPr lang="en-US" sz="3200" b="0" i="0" dirty="0">
                <a:solidFill>
                  <a:srgbClr val="1D1C1D"/>
                </a:solidFill>
                <a:effectLst/>
                <a:highlight>
                  <a:srgbClr val="FFFFFF"/>
                </a:highlight>
                <a:latin typeface="Slack-Lato"/>
              </a:rPr>
              <a:t>: Linear transformations can also be used for dimensionality reduction techniques like Principal Component Analysis (PCA) or Singular Value Decomposition (SVD). These methods transform the data into a lower-dimensional space while preserving the most important information, allowing for easier visualization or analysis of high-dimensional datasets.</a:t>
            </a:r>
          </a:p>
          <a:p>
            <a:pPr algn="l">
              <a:buFont typeface="+mj-lt"/>
              <a:buAutoNum type="arabicPeriod"/>
            </a:pPr>
            <a:r>
              <a:rPr lang="en-US" sz="3200" b="1" i="0" dirty="0">
                <a:solidFill>
                  <a:srgbClr val="1D1C1D"/>
                </a:solidFill>
                <a:effectLst/>
                <a:highlight>
                  <a:srgbClr val="FFFFFF"/>
                </a:highlight>
                <a:latin typeface="Slack-Lato"/>
              </a:rPr>
              <a:t>Ease of Interpretation</a:t>
            </a:r>
            <a:r>
              <a:rPr lang="en-US" sz="3200" b="0" i="0" dirty="0">
                <a:solidFill>
                  <a:srgbClr val="1D1C1D"/>
                </a:solidFill>
                <a:effectLst/>
                <a:highlight>
                  <a:srgbClr val="FFFFFF"/>
                </a:highlight>
                <a:latin typeface="Slack-Lato"/>
              </a:rPr>
              <a:t>: Linear transformations can sometimes make data easier to interpret or analyze. For example, transforming non-linear relationships into linear ones can simplify regression analysis or other statistical techniques.</a:t>
            </a:r>
          </a:p>
          <a:p>
            <a:pPr algn="l"/>
            <a:r>
              <a:rPr lang="en-US" sz="3200" b="0" i="0" dirty="0">
                <a:solidFill>
                  <a:srgbClr val="1D1C1D"/>
                </a:solidFill>
                <a:effectLst/>
                <a:highlight>
                  <a:srgbClr val="FFFFFF"/>
                </a:highlight>
                <a:latin typeface="Slack-Lato"/>
              </a:rPr>
              <a:t>Overall, linear transformations are powerful tools in data analysis and can be used to preprocess data, improve interpretability, and enable various types of analysis and modeling. However, it's essential to consider the context and purpose of the analysis when deciding whether and how to apply linear transformations to your data.</a:t>
            </a:r>
          </a:p>
          <a:p>
            <a:endParaRPr lang="en-US" dirty="0"/>
          </a:p>
        </p:txBody>
      </p:sp>
    </p:spTree>
    <p:extLst>
      <p:ext uri="{BB962C8B-B14F-4D97-AF65-F5344CB8AC3E}">
        <p14:creationId xmlns:p14="http://schemas.microsoft.com/office/powerpoint/2010/main" val="2409564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E7C62-FB80-6C4E-3DA9-8B07E3F1FF7A}"/>
              </a:ext>
            </a:extLst>
          </p:cNvPr>
          <p:cNvSpPr>
            <a:spLocks noGrp="1"/>
          </p:cNvSpPr>
          <p:nvPr>
            <p:ph type="title"/>
          </p:nvPr>
        </p:nvSpPr>
        <p:spPr/>
        <p:txBody>
          <a:bodyPr/>
          <a:lstStyle/>
          <a:p>
            <a:r>
              <a:rPr lang="en-US" b="1" dirty="0">
                <a:solidFill>
                  <a:srgbClr val="0070C0"/>
                </a:solidFill>
                <a:highlight>
                  <a:srgbClr val="FFFFFF"/>
                </a:highlight>
                <a:latin typeface="Slack-Lato"/>
              </a:rPr>
              <a:t>Why use logarithms?</a:t>
            </a:r>
            <a:endParaRPr lang="en-US" dirty="0"/>
          </a:p>
        </p:txBody>
      </p:sp>
      <p:sp>
        <p:nvSpPr>
          <p:cNvPr id="3" name="Content Placeholder 2">
            <a:extLst>
              <a:ext uri="{FF2B5EF4-FFF2-40B4-BE49-F238E27FC236}">
                <a16:creationId xmlns:a16="http://schemas.microsoft.com/office/drawing/2014/main" id="{BF981AFD-9195-6028-FE02-303F7024D8BF}"/>
              </a:ext>
            </a:extLst>
          </p:cNvPr>
          <p:cNvSpPr>
            <a:spLocks noGrp="1"/>
          </p:cNvSpPr>
          <p:nvPr>
            <p:ph idx="1"/>
          </p:nvPr>
        </p:nvSpPr>
        <p:spPr/>
        <p:txBody>
          <a:bodyPr>
            <a:normAutofit/>
          </a:bodyPr>
          <a:lstStyle/>
          <a:p>
            <a:pPr marL="0" indent="0">
              <a:buNone/>
            </a:pPr>
            <a:r>
              <a:rPr lang="en-US" dirty="0"/>
              <a:t>Taking the logarithm of stock prices helps eliminate or reduce skewed data, making the analysis more robust. Different companies have varying stock prices, and to compare them effectively, their values need to be normalized. Log transformation achieves this by stabilizing variance and making the relationships between different stocks more linear. This approach ensures that percentage changes are compared rather than absolute price changes, which is especially useful when dealing with stocks that have significantly different closing prices.</a:t>
            </a:r>
          </a:p>
        </p:txBody>
      </p:sp>
    </p:spTree>
    <p:extLst>
      <p:ext uri="{BB962C8B-B14F-4D97-AF65-F5344CB8AC3E}">
        <p14:creationId xmlns:p14="http://schemas.microsoft.com/office/powerpoint/2010/main" val="20604242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53064-DC6A-37FE-1E78-E08D1A3C596F}"/>
              </a:ext>
            </a:extLst>
          </p:cNvPr>
          <p:cNvSpPr>
            <a:spLocks noGrp="1"/>
          </p:cNvSpPr>
          <p:nvPr>
            <p:ph type="title"/>
          </p:nvPr>
        </p:nvSpPr>
        <p:spPr/>
        <p:txBody>
          <a:bodyPr/>
          <a:lstStyle/>
          <a:p>
            <a:r>
              <a:rPr lang="en-US" b="1" dirty="0">
                <a:solidFill>
                  <a:srgbClr val="0070C0"/>
                </a:solidFill>
                <a:highlight>
                  <a:srgbClr val="FFFFFF"/>
                </a:highlight>
                <a:latin typeface="Slack-Lato"/>
              </a:rPr>
              <a:t>Scatter plot that evaluates the correlation between NASDAQ and NVDA</a:t>
            </a:r>
            <a:endParaRPr lang="en-US" dirty="0"/>
          </a:p>
        </p:txBody>
      </p:sp>
      <p:pic>
        <p:nvPicPr>
          <p:cNvPr id="10" name="Picture 9" descr="A screen shot of a computer program&#10;&#10;Description automatically generated">
            <a:extLst>
              <a:ext uri="{FF2B5EF4-FFF2-40B4-BE49-F238E27FC236}">
                <a16:creationId xmlns:a16="http://schemas.microsoft.com/office/drawing/2014/main" id="{80F1BDB1-57EC-9E20-A7B7-1E6300C00C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9146" y="2045434"/>
            <a:ext cx="6422854" cy="3881611"/>
          </a:xfrm>
          <a:prstGeom prst="rect">
            <a:avLst/>
          </a:prstGeom>
        </p:spPr>
      </p:pic>
      <p:pic>
        <p:nvPicPr>
          <p:cNvPr id="13" name="Content Placeholder 12">
            <a:extLst>
              <a:ext uri="{FF2B5EF4-FFF2-40B4-BE49-F238E27FC236}">
                <a16:creationId xmlns:a16="http://schemas.microsoft.com/office/drawing/2014/main" id="{ED915A54-0C36-5A56-283E-981E03651504}"/>
              </a:ext>
            </a:extLst>
          </p:cNvPr>
          <p:cNvPicPr>
            <a:picLocks noGrp="1" noChangeAspect="1"/>
          </p:cNvPicPr>
          <p:nvPr>
            <p:ph idx="1"/>
          </p:nvPr>
        </p:nvPicPr>
        <p:blipFill>
          <a:blip r:embed="rId3"/>
          <a:stretch>
            <a:fillRect/>
          </a:stretch>
        </p:blipFill>
        <p:spPr>
          <a:xfrm>
            <a:off x="37320" y="1849890"/>
            <a:ext cx="5731826" cy="4642985"/>
          </a:xfrm>
          <a:prstGeom prst="rect">
            <a:avLst/>
          </a:prstGeom>
        </p:spPr>
      </p:pic>
      <p:sp>
        <p:nvSpPr>
          <p:cNvPr id="16" name="TextBox 15">
            <a:extLst>
              <a:ext uri="{FF2B5EF4-FFF2-40B4-BE49-F238E27FC236}">
                <a16:creationId xmlns:a16="http://schemas.microsoft.com/office/drawing/2014/main" id="{E3874BC2-968F-3EC9-7494-0CBEACD42705}"/>
              </a:ext>
            </a:extLst>
          </p:cNvPr>
          <p:cNvSpPr txBox="1"/>
          <p:nvPr/>
        </p:nvSpPr>
        <p:spPr>
          <a:xfrm>
            <a:off x="5930568" y="5958625"/>
            <a:ext cx="6100010" cy="646331"/>
          </a:xfrm>
          <a:prstGeom prst="rect">
            <a:avLst/>
          </a:prstGeom>
          <a:noFill/>
        </p:spPr>
        <p:txBody>
          <a:bodyPr wrap="square">
            <a:spAutoFit/>
          </a:bodyPr>
          <a:lstStyle/>
          <a:p>
            <a:r>
              <a:rPr lang="en-US" dirty="0"/>
              <a:t>The Correlation Coefficient between NASDAQ and NVDA is 0.96</a:t>
            </a:r>
          </a:p>
        </p:txBody>
      </p:sp>
    </p:spTree>
    <p:extLst>
      <p:ext uri="{BB962C8B-B14F-4D97-AF65-F5344CB8AC3E}">
        <p14:creationId xmlns:p14="http://schemas.microsoft.com/office/powerpoint/2010/main" val="30763776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989A1-902D-D495-FE34-3B834E8CD99C}"/>
              </a:ext>
            </a:extLst>
          </p:cNvPr>
          <p:cNvSpPr>
            <a:spLocks noGrp="1"/>
          </p:cNvSpPr>
          <p:nvPr>
            <p:ph type="title"/>
          </p:nvPr>
        </p:nvSpPr>
        <p:spPr/>
        <p:txBody>
          <a:bodyPr/>
          <a:lstStyle/>
          <a:p>
            <a:r>
              <a:rPr lang="en-US" b="1" dirty="0">
                <a:solidFill>
                  <a:srgbClr val="0070C0"/>
                </a:solidFill>
                <a:highlight>
                  <a:srgbClr val="FFFFFF"/>
                </a:highlight>
                <a:latin typeface="Slack-Lato"/>
              </a:rPr>
              <a:t>Scatter plot that evaluates the relationship between NASDAQ and TSLA</a:t>
            </a:r>
            <a:endParaRPr lang="en-US" dirty="0"/>
          </a:p>
        </p:txBody>
      </p:sp>
      <p:pic>
        <p:nvPicPr>
          <p:cNvPr id="6" name="Content Placeholder 5">
            <a:extLst>
              <a:ext uri="{FF2B5EF4-FFF2-40B4-BE49-F238E27FC236}">
                <a16:creationId xmlns:a16="http://schemas.microsoft.com/office/drawing/2014/main" id="{D7F90683-AFB0-4442-CDB9-91716F18666D}"/>
              </a:ext>
            </a:extLst>
          </p:cNvPr>
          <p:cNvPicPr>
            <a:picLocks noGrp="1" noChangeAspect="1"/>
          </p:cNvPicPr>
          <p:nvPr>
            <p:ph idx="1"/>
          </p:nvPr>
        </p:nvPicPr>
        <p:blipFill>
          <a:blip r:embed="rId2"/>
          <a:stretch>
            <a:fillRect/>
          </a:stretch>
        </p:blipFill>
        <p:spPr>
          <a:xfrm>
            <a:off x="-12173" y="2321170"/>
            <a:ext cx="5480525" cy="4345960"/>
          </a:xfrm>
          <a:prstGeom prst="rect">
            <a:avLst/>
          </a:prstGeom>
        </p:spPr>
      </p:pic>
      <p:sp>
        <p:nvSpPr>
          <p:cNvPr id="10" name="TextBox 9">
            <a:extLst>
              <a:ext uri="{FF2B5EF4-FFF2-40B4-BE49-F238E27FC236}">
                <a16:creationId xmlns:a16="http://schemas.microsoft.com/office/drawing/2014/main" id="{5A155D4A-C1F3-AE24-6D67-A41A094C60A9}"/>
              </a:ext>
            </a:extLst>
          </p:cNvPr>
          <p:cNvSpPr txBox="1"/>
          <p:nvPr/>
        </p:nvSpPr>
        <p:spPr>
          <a:xfrm>
            <a:off x="5641145" y="4494150"/>
            <a:ext cx="6100010" cy="646331"/>
          </a:xfrm>
          <a:prstGeom prst="rect">
            <a:avLst/>
          </a:prstGeom>
          <a:noFill/>
        </p:spPr>
        <p:txBody>
          <a:bodyPr wrap="square">
            <a:spAutoFit/>
          </a:bodyPr>
          <a:lstStyle/>
          <a:p>
            <a:r>
              <a:rPr lang="en-US" dirty="0"/>
              <a:t>The Correlation Coefficient between NASDAQ and NVDA is 0.93</a:t>
            </a:r>
          </a:p>
        </p:txBody>
      </p:sp>
      <p:pic>
        <p:nvPicPr>
          <p:cNvPr id="14" name="Picture 13">
            <a:extLst>
              <a:ext uri="{FF2B5EF4-FFF2-40B4-BE49-F238E27FC236}">
                <a16:creationId xmlns:a16="http://schemas.microsoft.com/office/drawing/2014/main" id="{8502CF21-96DF-AB39-207A-1C17456C8A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1145" y="3429000"/>
            <a:ext cx="6403854" cy="668327"/>
          </a:xfrm>
          <a:prstGeom prst="rect">
            <a:avLst/>
          </a:prstGeom>
        </p:spPr>
      </p:pic>
    </p:spTree>
    <p:extLst>
      <p:ext uri="{BB962C8B-B14F-4D97-AF65-F5344CB8AC3E}">
        <p14:creationId xmlns:p14="http://schemas.microsoft.com/office/powerpoint/2010/main" val="19777741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E3E91-9D51-B7EF-4F14-D52A768EE06A}"/>
              </a:ext>
            </a:extLst>
          </p:cNvPr>
          <p:cNvSpPr>
            <a:spLocks noGrp="1"/>
          </p:cNvSpPr>
          <p:nvPr>
            <p:ph type="title"/>
          </p:nvPr>
        </p:nvSpPr>
        <p:spPr/>
        <p:txBody>
          <a:bodyPr/>
          <a:lstStyle/>
          <a:p>
            <a:r>
              <a:rPr lang="en-US" b="1" dirty="0">
                <a:solidFill>
                  <a:srgbClr val="0070C0"/>
                </a:solidFill>
                <a:highlight>
                  <a:srgbClr val="FFFFFF"/>
                </a:highlight>
                <a:latin typeface="Slack-Lato"/>
              </a:rPr>
              <a:t>Scatter plot that evaluates the relationship between 5-Year Treasury bond and NVDA</a:t>
            </a:r>
            <a:endParaRPr lang="en-US" dirty="0"/>
          </a:p>
        </p:txBody>
      </p:sp>
      <p:pic>
        <p:nvPicPr>
          <p:cNvPr id="9" name="Content Placeholder 8" descr="A graph with purple dots and a green line&#10;&#10;Description automatically generated">
            <a:extLst>
              <a:ext uri="{FF2B5EF4-FFF2-40B4-BE49-F238E27FC236}">
                <a16:creationId xmlns:a16="http://schemas.microsoft.com/office/drawing/2014/main" id="{02080D5F-8023-4FAF-FC12-2B41D303E09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8442" y="2155071"/>
            <a:ext cx="5225715" cy="4169362"/>
          </a:xfrm>
        </p:spPr>
      </p:pic>
      <p:sp>
        <p:nvSpPr>
          <p:cNvPr id="4" name="TextBox 3">
            <a:extLst>
              <a:ext uri="{FF2B5EF4-FFF2-40B4-BE49-F238E27FC236}">
                <a16:creationId xmlns:a16="http://schemas.microsoft.com/office/drawing/2014/main" id="{264BF300-B0F3-B47B-DCC9-810A62EAF944}"/>
              </a:ext>
            </a:extLst>
          </p:cNvPr>
          <p:cNvSpPr txBox="1"/>
          <p:nvPr/>
        </p:nvSpPr>
        <p:spPr>
          <a:xfrm>
            <a:off x="5047088" y="4239752"/>
            <a:ext cx="6100010" cy="646331"/>
          </a:xfrm>
          <a:prstGeom prst="rect">
            <a:avLst/>
          </a:prstGeom>
          <a:noFill/>
        </p:spPr>
        <p:txBody>
          <a:bodyPr wrap="square">
            <a:spAutoFit/>
          </a:bodyPr>
          <a:lstStyle/>
          <a:p>
            <a:r>
              <a:rPr lang="en-US" dirty="0"/>
              <a:t>The Correlation Coefficient between 5-Year Treasure Bond and NVDA is 0.44</a:t>
            </a:r>
          </a:p>
        </p:txBody>
      </p:sp>
      <p:pic>
        <p:nvPicPr>
          <p:cNvPr id="8" name="Picture 7">
            <a:extLst>
              <a:ext uri="{FF2B5EF4-FFF2-40B4-BE49-F238E27FC236}">
                <a16:creationId xmlns:a16="http://schemas.microsoft.com/office/drawing/2014/main" id="{6BE6E5CC-9E81-51E5-0F97-66C5838827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7088" y="3354476"/>
            <a:ext cx="7144912" cy="646331"/>
          </a:xfrm>
          <a:prstGeom prst="rect">
            <a:avLst/>
          </a:prstGeom>
        </p:spPr>
      </p:pic>
    </p:spTree>
    <p:extLst>
      <p:ext uri="{BB962C8B-B14F-4D97-AF65-F5344CB8AC3E}">
        <p14:creationId xmlns:p14="http://schemas.microsoft.com/office/powerpoint/2010/main" val="4126613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C8D68-F074-E3F0-F418-8D6EBC77F037}"/>
              </a:ext>
            </a:extLst>
          </p:cNvPr>
          <p:cNvSpPr>
            <a:spLocks noGrp="1"/>
          </p:cNvSpPr>
          <p:nvPr>
            <p:ph type="title"/>
          </p:nvPr>
        </p:nvSpPr>
        <p:spPr/>
        <p:txBody>
          <a:bodyPr/>
          <a:lstStyle/>
          <a:p>
            <a:r>
              <a:rPr lang="en-US" b="1" dirty="0">
                <a:solidFill>
                  <a:srgbClr val="0070C0"/>
                </a:solidFill>
                <a:highlight>
                  <a:srgbClr val="FFFFFF"/>
                </a:highlight>
                <a:latin typeface="Slack-Lato"/>
              </a:rPr>
              <a:t>Scatter plot that evaluates the correlation between 5-Year Treasury bond and TSLA</a:t>
            </a:r>
            <a:endParaRPr lang="en-US" dirty="0"/>
          </a:p>
        </p:txBody>
      </p:sp>
      <p:pic>
        <p:nvPicPr>
          <p:cNvPr id="5" name="Content Placeholder 4" descr="A graph showing a line going down&#10;&#10;Description automatically generated with medium confidence">
            <a:extLst>
              <a:ext uri="{FF2B5EF4-FFF2-40B4-BE49-F238E27FC236}">
                <a16:creationId xmlns:a16="http://schemas.microsoft.com/office/drawing/2014/main" id="{99220C1E-C229-D3E8-1F57-EEE1BB6227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968" y="1997241"/>
            <a:ext cx="5701032" cy="4375317"/>
          </a:xfrm>
        </p:spPr>
      </p:pic>
      <p:pic>
        <p:nvPicPr>
          <p:cNvPr id="4" name="Picture 3">
            <a:extLst>
              <a:ext uri="{FF2B5EF4-FFF2-40B4-BE49-F238E27FC236}">
                <a16:creationId xmlns:a16="http://schemas.microsoft.com/office/drawing/2014/main" id="{BB6DFE8F-4641-7EBD-197E-243762BCB8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1572" y="2901727"/>
            <a:ext cx="6450428" cy="527273"/>
          </a:xfrm>
          <a:prstGeom prst="rect">
            <a:avLst/>
          </a:prstGeom>
        </p:spPr>
      </p:pic>
      <p:sp>
        <p:nvSpPr>
          <p:cNvPr id="7" name="TextBox 6">
            <a:extLst>
              <a:ext uri="{FF2B5EF4-FFF2-40B4-BE49-F238E27FC236}">
                <a16:creationId xmlns:a16="http://schemas.microsoft.com/office/drawing/2014/main" id="{AEA8BC1E-62DD-483A-06AE-FC2AC878009F}"/>
              </a:ext>
            </a:extLst>
          </p:cNvPr>
          <p:cNvSpPr txBox="1"/>
          <p:nvPr/>
        </p:nvSpPr>
        <p:spPr>
          <a:xfrm>
            <a:off x="5917614" y="3538568"/>
            <a:ext cx="6098344" cy="646331"/>
          </a:xfrm>
          <a:prstGeom prst="rect">
            <a:avLst/>
          </a:prstGeom>
          <a:noFill/>
        </p:spPr>
        <p:txBody>
          <a:bodyPr wrap="square">
            <a:spAutoFit/>
          </a:bodyPr>
          <a:lstStyle/>
          <a:p>
            <a:r>
              <a:rPr lang="en-US" dirty="0"/>
              <a:t>The Correlation Coefficient between 5Yr Bond and TSLA is 0.25</a:t>
            </a:r>
          </a:p>
        </p:txBody>
      </p:sp>
    </p:spTree>
    <p:extLst>
      <p:ext uri="{BB962C8B-B14F-4D97-AF65-F5344CB8AC3E}">
        <p14:creationId xmlns:p14="http://schemas.microsoft.com/office/powerpoint/2010/main" val="639031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9E356-DFBB-072B-C13C-8A263629DEF1}"/>
              </a:ext>
            </a:extLst>
          </p:cNvPr>
          <p:cNvSpPr>
            <a:spLocks noGrp="1"/>
          </p:cNvSpPr>
          <p:nvPr>
            <p:ph type="title"/>
          </p:nvPr>
        </p:nvSpPr>
        <p:spPr/>
        <p:txBody>
          <a:bodyPr/>
          <a:lstStyle/>
          <a:p>
            <a:endParaRPr lang="en-US"/>
          </a:p>
        </p:txBody>
      </p:sp>
      <p:pic>
        <p:nvPicPr>
          <p:cNvPr id="5" name="Content Placeholder 4" descr="A graph with dots and lines&#10;&#10;Description automatically generated">
            <a:extLst>
              <a:ext uri="{FF2B5EF4-FFF2-40B4-BE49-F238E27FC236}">
                <a16:creationId xmlns:a16="http://schemas.microsoft.com/office/drawing/2014/main" id="{25E5F62A-9881-6904-173A-C175BF9CB3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7999"/>
          </a:xfrm>
        </p:spPr>
      </p:pic>
    </p:spTree>
    <p:extLst>
      <p:ext uri="{BB962C8B-B14F-4D97-AF65-F5344CB8AC3E}">
        <p14:creationId xmlns:p14="http://schemas.microsoft.com/office/powerpoint/2010/main" val="130013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oup of blue lines&#10;&#10;Description automatically generated">
            <a:extLst>
              <a:ext uri="{FF2B5EF4-FFF2-40B4-BE49-F238E27FC236}">
                <a16:creationId xmlns:a16="http://schemas.microsoft.com/office/drawing/2014/main" id="{398DE277-8C80-D2B8-1D5C-86B2F2C4E0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980" y="159658"/>
            <a:ext cx="11056040" cy="6313713"/>
          </a:xfrm>
          <a:prstGeom prst="rect">
            <a:avLst/>
          </a:prstGeom>
        </p:spPr>
      </p:pic>
    </p:spTree>
    <p:extLst>
      <p:ext uri="{BB962C8B-B14F-4D97-AF65-F5344CB8AC3E}">
        <p14:creationId xmlns:p14="http://schemas.microsoft.com/office/powerpoint/2010/main" val="2807447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E1958-FA74-9648-4322-31C6E70C6505}"/>
              </a:ext>
            </a:extLst>
          </p:cNvPr>
          <p:cNvSpPr>
            <a:spLocks noGrp="1"/>
          </p:cNvSpPr>
          <p:nvPr>
            <p:ph type="title"/>
          </p:nvPr>
        </p:nvSpPr>
        <p:spPr/>
        <p:txBody>
          <a:bodyPr>
            <a:normAutofit/>
          </a:bodyPr>
          <a:lstStyle/>
          <a:p>
            <a:pPr algn="ctr"/>
            <a:r>
              <a:rPr lang="en-US" sz="5400" b="1" dirty="0">
                <a:solidFill>
                  <a:srgbClr val="0070C0"/>
                </a:solidFill>
                <a:latin typeface="Slack-Lato"/>
              </a:rPr>
              <a:t>Cross Comparison Theory</a:t>
            </a:r>
          </a:p>
        </p:txBody>
      </p:sp>
      <p:sp>
        <p:nvSpPr>
          <p:cNvPr id="3" name="Content Placeholder 2">
            <a:extLst>
              <a:ext uri="{FF2B5EF4-FFF2-40B4-BE49-F238E27FC236}">
                <a16:creationId xmlns:a16="http://schemas.microsoft.com/office/drawing/2014/main" id="{AFBF51D5-5A6E-09A4-F539-CA7AE3A50F1E}"/>
              </a:ext>
            </a:extLst>
          </p:cNvPr>
          <p:cNvSpPr>
            <a:spLocks noGrp="1"/>
          </p:cNvSpPr>
          <p:nvPr>
            <p:ph idx="1"/>
          </p:nvPr>
        </p:nvSpPr>
        <p:spPr/>
        <p:txBody>
          <a:bodyPr/>
          <a:lstStyle/>
          <a:p>
            <a:r>
              <a:rPr lang="en-US" dirty="0">
                <a:latin typeface="Slack-Lato"/>
              </a:rPr>
              <a:t> Review two tech investment options, Nvidia &amp; Tesla, alongside the index fund, Nasdaq, and the 5-year treasury yield to analyze potential market trends and assess risk.</a:t>
            </a:r>
          </a:p>
          <a:p>
            <a:r>
              <a:rPr lang="en-US" dirty="0">
                <a:latin typeface="Slack-Lato"/>
              </a:rPr>
              <a:t> Created line charts and calculated variances to analyze and identify signals for investment data that can guide further analysis and research.</a:t>
            </a:r>
          </a:p>
          <a:p>
            <a:r>
              <a:rPr lang="en-US" dirty="0">
                <a:latin typeface="Slack-Lato"/>
              </a:rPr>
              <a:t> Potential use case: Structuring portfolios to diversify investment holdings, a reference point for investment research and educational purposes.</a:t>
            </a:r>
          </a:p>
        </p:txBody>
      </p:sp>
    </p:spTree>
    <p:extLst>
      <p:ext uri="{BB962C8B-B14F-4D97-AF65-F5344CB8AC3E}">
        <p14:creationId xmlns:p14="http://schemas.microsoft.com/office/powerpoint/2010/main" val="23555480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blue screen with white text&#10;&#10;Description automatically generated">
            <a:extLst>
              <a:ext uri="{FF2B5EF4-FFF2-40B4-BE49-F238E27FC236}">
                <a16:creationId xmlns:a16="http://schemas.microsoft.com/office/drawing/2014/main" id="{25318E23-280B-9E08-AE5E-59EC0F3B25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12245920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screen with text&#10;&#10;Description automatically generated">
            <a:extLst>
              <a:ext uri="{FF2B5EF4-FFF2-40B4-BE49-F238E27FC236}">
                <a16:creationId xmlns:a16="http://schemas.microsoft.com/office/drawing/2014/main" id="{CB44A278-2E2B-5EE0-0860-3D9159496E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380"/>
            <a:ext cx="12192000" cy="6400800"/>
          </a:xfrm>
          <a:prstGeom prst="rect">
            <a:avLst/>
          </a:prstGeom>
        </p:spPr>
      </p:pic>
    </p:spTree>
    <p:extLst>
      <p:ext uri="{BB962C8B-B14F-4D97-AF65-F5344CB8AC3E}">
        <p14:creationId xmlns:p14="http://schemas.microsoft.com/office/powerpoint/2010/main" val="11199267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omputer screen shot of a program&#10;&#10;Description automatically generated">
            <a:extLst>
              <a:ext uri="{FF2B5EF4-FFF2-40B4-BE49-F238E27FC236}">
                <a16:creationId xmlns:a16="http://schemas.microsoft.com/office/drawing/2014/main" id="{D38D1819-A76C-393D-ECD8-3F463D2B1A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8084" y="0"/>
            <a:ext cx="7555832" cy="6858000"/>
          </a:xfrm>
          <a:prstGeom prst="rect">
            <a:avLst/>
          </a:prstGeom>
        </p:spPr>
      </p:pic>
    </p:spTree>
    <p:extLst>
      <p:ext uri="{BB962C8B-B14F-4D97-AF65-F5344CB8AC3E}">
        <p14:creationId xmlns:p14="http://schemas.microsoft.com/office/powerpoint/2010/main" val="39946101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blue screen with white text&#10;&#10;Description automatically generated">
            <a:extLst>
              <a:ext uri="{FF2B5EF4-FFF2-40B4-BE49-F238E27FC236}">
                <a16:creationId xmlns:a16="http://schemas.microsoft.com/office/drawing/2014/main" id="{0F35ABD0-185F-E70C-9BFD-239EE4D54A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5664" y="2825069"/>
            <a:ext cx="4414571" cy="3403826"/>
          </a:xfrm>
        </p:spPr>
      </p:pic>
      <p:pic>
        <p:nvPicPr>
          <p:cNvPr id="8" name="Picture 7" descr="A graph of a stock market&#10;&#10;Description automatically generated">
            <a:extLst>
              <a:ext uri="{FF2B5EF4-FFF2-40B4-BE49-F238E27FC236}">
                <a16:creationId xmlns:a16="http://schemas.microsoft.com/office/drawing/2014/main" id="{99F40E32-0313-C9F0-460A-7B7442C703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2867" y="2825069"/>
            <a:ext cx="4414571" cy="3403826"/>
          </a:xfrm>
          <a:prstGeom prst="rect">
            <a:avLst/>
          </a:prstGeom>
        </p:spPr>
      </p:pic>
      <p:sp>
        <p:nvSpPr>
          <p:cNvPr id="10" name="Title 1">
            <a:extLst>
              <a:ext uri="{FF2B5EF4-FFF2-40B4-BE49-F238E27FC236}">
                <a16:creationId xmlns:a16="http://schemas.microsoft.com/office/drawing/2014/main" id="{8F546D16-CE9E-BDAE-82C0-EFD57457882A}"/>
              </a:ext>
            </a:extLst>
          </p:cNvPr>
          <p:cNvSpPr>
            <a:spLocks noGrp="1"/>
          </p:cNvSpPr>
          <p:nvPr>
            <p:ph type="title"/>
          </p:nvPr>
        </p:nvSpPr>
        <p:spPr>
          <a:xfrm>
            <a:off x="838200" y="629104"/>
            <a:ext cx="10515600" cy="2049927"/>
          </a:xfrm>
        </p:spPr>
        <p:txBody>
          <a:bodyPr>
            <a:noAutofit/>
          </a:bodyPr>
          <a:lstStyle/>
          <a:p>
            <a:pPr marL="342900" indent="-342900">
              <a:buFont typeface="Arial" panose="020B0604020202020204" pitchFamily="34" charset="0"/>
              <a:buChar char="•"/>
            </a:pPr>
            <a:r>
              <a:rPr lang="en-US" sz="3600" dirty="0">
                <a:solidFill>
                  <a:srgbClr val="0070C0"/>
                </a:solidFill>
                <a:highlight>
                  <a:srgbClr val="FFFFFF"/>
                </a:highlight>
                <a:latin typeface="Slack-Lato"/>
              </a:rPr>
              <a:t>Investment Performance Summary</a:t>
            </a:r>
            <a:br>
              <a:rPr lang="en-US" sz="2400" dirty="0">
                <a:solidFill>
                  <a:srgbClr val="1D1C1D"/>
                </a:solidFill>
                <a:highlight>
                  <a:srgbClr val="FFFFFF"/>
                </a:highlight>
                <a:latin typeface="Slack-Lato"/>
              </a:rPr>
            </a:br>
            <a:r>
              <a:rPr lang="en-US" sz="2400" dirty="0">
                <a:solidFill>
                  <a:srgbClr val="1D1C1D"/>
                </a:solidFill>
                <a:highlight>
                  <a:srgbClr val="FFFFFF"/>
                </a:highlight>
                <a:latin typeface="Slack-Lato"/>
              </a:rPr>
              <a:t>Investors may wish to use the historical returns of various assets as a basis for making future investments decisions. We explore four possible investment choices: two technology companies (Tesla and Nvidia), Nasdaq and 5yr. Treasury Bonds. If an investor were to invest $100 in these 10 (or 30) years ago, what would that $100 be worth today?</a:t>
            </a:r>
            <a:br>
              <a:rPr lang="en-US" sz="2400" dirty="0">
                <a:solidFill>
                  <a:srgbClr val="1D1C1D"/>
                </a:solidFill>
                <a:highlight>
                  <a:srgbClr val="FFFFFF"/>
                </a:highlight>
                <a:latin typeface="Slack-Lato"/>
              </a:rPr>
            </a:br>
            <a:endParaRPr lang="en-US" sz="2400" dirty="0"/>
          </a:p>
        </p:txBody>
      </p:sp>
    </p:spTree>
    <p:extLst>
      <p:ext uri="{BB962C8B-B14F-4D97-AF65-F5344CB8AC3E}">
        <p14:creationId xmlns:p14="http://schemas.microsoft.com/office/powerpoint/2010/main" val="4483476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omputer screen shot of a program&#10;&#10;Description automatically generated">
            <a:extLst>
              <a:ext uri="{FF2B5EF4-FFF2-40B4-BE49-F238E27FC236}">
                <a16:creationId xmlns:a16="http://schemas.microsoft.com/office/drawing/2014/main" id="{25BC1A52-C7E1-1DA2-8828-436C4DE13F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8087" y="0"/>
            <a:ext cx="8715825" cy="6858000"/>
          </a:xfrm>
          <a:prstGeom prst="rect">
            <a:avLst/>
          </a:prstGeom>
        </p:spPr>
      </p:pic>
    </p:spTree>
    <p:extLst>
      <p:ext uri="{BB962C8B-B14F-4D97-AF65-F5344CB8AC3E}">
        <p14:creationId xmlns:p14="http://schemas.microsoft.com/office/powerpoint/2010/main" val="36843788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4A0A7-C483-33B7-4137-B3883BEDCD56}"/>
              </a:ext>
            </a:extLst>
          </p:cNvPr>
          <p:cNvSpPr>
            <a:spLocks noGrp="1"/>
          </p:cNvSpPr>
          <p:nvPr>
            <p:ph type="title"/>
          </p:nvPr>
        </p:nvSpPr>
        <p:spPr/>
        <p:txBody>
          <a:bodyPr>
            <a:noAutofit/>
          </a:bodyPr>
          <a:lstStyle/>
          <a:p>
            <a:pPr algn="ctr"/>
            <a:r>
              <a:rPr lang="en-US" sz="5400" b="1" u="sng" dirty="0">
                <a:ln w="0"/>
                <a:solidFill>
                  <a:schemeClr val="accent1"/>
                </a:solidFill>
                <a:effectLst>
                  <a:outerShdw blurRad="38100" dist="25400" dir="5400000" algn="ctr" rotWithShape="0">
                    <a:srgbClr val="6E747A">
                      <a:alpha val="43000"/>
                    </a:srgbClr>
                  </a:outerShdw>
                </a:effectLst>
                <a:latin typeface="Slack-Lato"/>
              </a:rPr>
              <a:t>Return on Investment of $100  invested over a ten year  period</a:t>
            </a:r>
          </a:p>
        </p:txBody>
      </p:sp>
      <p:sp>
        <p:nvSpPr>
          <p:cNvPr id="3" name="Content Placeholder 2">
            <a:extLst>
              <a:ext uri="{FF2B5EF4-FFF2-40B4-BE49-F238E27FC236}">
                <a16:creationId xmlns:a16="http://schemas.microsoft.com/office/drawing/2014/main" id="{7D317995-31D5-D94D-3343-92C8C0FF7391}"/>
              </a:ext>
            </a:extLst>
          </p:cNvPr>
          <p:cNvSpPr>
            <a:spLocks noGrp="1"/>
          </p:cNvSpPr>
          <p:nvPr>
            <p:ph idx="1"/>
          </p:nvPr>
        </p:nvSpPr>
        <p:spPr/>
        <p:txBody>
          <a:bodyPr>
            <a:normAutofit fontScale="92500"/>
          </a:bodyPr>
          <a:lstStyle/>
          <a:p>
            <a:pPr marL="0" indent="0">
              <a:buNone/>
            </a:pPr>
            <a:r>
              <a:rPr lang="en-US" dirty="0">
                <a:latin typeface="Slack-Lato"/>
              </a:rPr>
              <a:t>Investment amount = $100</a:t>
            </a:r>
          </a:p>
          <a:p>
            <a:pPr marL="0" indent="0">
              <a:buNone/>
            </a:pPr>
            <a:r>
              <a:rPr lang="en-US" dirty="0">
                <a:latin typeface="Slack-Lato"/>
              </a:rPr>
              <a:t>Nvidia   =  Return on Investment on 06/06/2024  if invested on 06/06/2014</a:t>
            </a:r>
          </a:p>
          <a:p>
            <a:pPr marL="0" indent="0">
              <a:buNone/>
            </a:pPr>
            <a:r>
              <a:rPr lang="en-US" dirty="0">
                <a:latin typeface="Slack-Lato"/>
              </a:rPr>
              <a:t>              = $ 25,433.00 </a:t>
            </a:r>
          </a:p>
          <a:p>
            <a:pPr marL="0" indent="0">
              <a:buNone/>
            </a:pPr>
            <a:r>
              <a:rPr lang="en-US" dirty="0">
                <a:latin typeface="Slack-Lato"/>
              </a:rPr>
              <a:t>Tesla	   =  Return on Investment on 06/06/2024  if invested in 06/06/2014</a:t>
            </a:r>
          </a:p>
          <a:p>
            <a:pPr marL="0" indent="0">
              <a:buNone/>
            </a:pPr>
            <a:r>
              <a:rPr lang="en-US" dirty="0">
                <a:latin typeface="Slack-Lato"/>
              </a:rPr>
              <a:t>	  =  $ 4,088.00</a:t>
            </a:r>
          </a:p>
          <a:p>
            <a:pPr marL="0" indent="0">
              <a:buNone/>
            </a:pPr>
            <a:r>
              <a:rPr lang="en-US" dirty="0">
                <a:latin typeface="Slack-Lato"/>
              </a:rPr>
              <a:t>Nasdaq = Return on Investment on 06/06/2024  if invested in 06/06/2014</a:t>
            </a:r>
          </a:p>
          <a:p>
            <a:pPr marL="0" indent="0">
              <a:buNone/>
            </a:pPr>
            <a:r>
              <a:rPr lang="en-US" dirty="0">
                <a:latin typeface="Slack-Lato"/>
              </a:rPr>
              <a:t>	   = $ 397.00</a:t>
            </a:r>
          </a:p>
          <a:p>
            <a:pPr marL="0" indent="0">
              <a:buNone/>
            </a:pPr>
            <a:r>
              <a:rPr lang="en-US">
                <a:latin typeface="Slack-Lato"/>
              </a:rPr>
              <a:t>*10 </a:t>
            </a:r>
            <a:r>
              <a:rPr lang="en-US" dirty="0">
                <a:latin typeface="Slack-Lato"/>
              </a:rPr>
              <a:t>Year Treasury </a:t>
            </a:r>
            <a:r>
              <a:rPr lang="en-US">
                <a:latin typeface="Slack-Lato"/>
              </a:rPr>
              <a:t>Bond  = 2.59% Return </a:t>
            </a:r>
            <a:r>
              <a:rPr lang="en-US" dirty="0">
                <a:latin typeface="Slack-Lato"/>
              </a:rPr>
              <a:t>on Investment today – low value compared to stocks but little to no risk</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90816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5063A4-AC67-EF77-C353-638F2181D890}"/>
              </a:ext>
            </a:extLst>
          </p:cNvPr>
          <p:cNvSpPr>
            <a:spLocks noGrp="1"/>
          </p:cNvSpPr>
          <p:nvPr>
            <p:ph idx="1"/>
          </p:nvPr>
        </p:nvSpPr>
        <p:spPr>
          <a:xfrm>
            <a:off x="838200" y="802105"/>
            <a:ext cx="10515600" cy="5374858"/>
          </a:xfrm>
        </p:spPr>
        <p:txBody>
          <a:bodyPr>
            <a:normAutofit/>
          </a:bodyPr>
          <a:lstStyle/>
          <a:p>
            <a:pPr marL="0" indent="0" algn="ctr">
              <a:buNone/>
            </a:pPr>
            <a:r>
              <a:rPr lang="en-US" sz="5400" b="1" i="0" dirty="0">
                <a:solidFill>
                  <a:srgbClr val="0070C0"/>
                </a:solidFill>
                <a:effectLst/>
                <a:highlight>
                  <a:srgbClr val="FFFFFF"/>
                </a:highlight>
                <a:latin typeface="Slack-Lato"/>
              </a:rPr>
              <a:t>Cross Comparison Graph </a:t>
            </a:r>
            <a:br>
              <a:rPr lang="en-US" dirty="0"/>
            </a:br>
            <a:endParaRPr lang="en-US" dirty="0"/>
          </a:p>
          <a:p>
            <a:r>
              <a:rPr lang="en-US" b="0" i="0" dirty="0">
                <a:solidFill>
                  <a:srgbClr val="1D1C1D"/>
                </a:solidFill>
                <a:effectLst/>
                <a:highlight>
                  <a:srgbClr val="F8F8F8"/>
                </a:highlight>
                <a:latin typeface="Slack-Lato"/>
              </a:rPr>
              <a:t>We are comparing the performance of four investment opportunities over a 10-year period:</a:t>
            </a:r>
          </a:p>
          <a:p>
            <a:pPr lvl="1"/>
            <a:r>
              <a:rPr lang="en-US" b="0" i="0" dirty="0">
                <a:solidFill>
                  <a:srgbClr val="1D1C1D"/>
                </a:solidFill>
                <a:effectLst/>
                <a:highlight>
                  <a:srgbClr val="F8F8F8"/>
                </a:highlight>
                <a:latin typeface="Slack-Lato"/>
              </a:rPr>
              <a:t>1) Nvidia (NVDA): Nvidia is a semiconductor and artificial intelligence company that has recently become one of the three largest companies on Earth, alongside Apple and Microsoft.</a:t>
            </a:r>
          </a:p>
          <a:p>
            <a:pPr lvl="1"/>
            <a:r>
              <a:rPr lang="en-US" b="0" i="0" dirty="0">
                <a:solidFill>
                  <a:srgbClr val="1D1C1D"/>
                </a:solidFill>
                <a:effectLst/>
                <a:highlight>
                  <a:srgbClr val="F8F8F8"/>
                </a:highlight>
                <a:latin typeface="Slack-Lato"/>
              </a:rPr>
              <a:t>2) Tesla (TSLA): Tesla is an automotive and technology company.</a:t>
            </a:r>
          </a:p>
          <a:p>
            <a:pPr lvl="1"/>
            <a:r>
              <a:rPr lang="en-US" b="0" i="0" dirty="0">
                <a:solidFill>
                  <a:srgbClr val="1D1C1D"/>
                </a:solidFill>
                <a:effectLst/>
                <a:highlight>
                  <a:srgbClr val="F8F8F8"/>
                </a:highlight>
                <a:latin typeface="Slack-Lato"/>
              </a:rPr>
              <a:t>3) NASDAQ: NASDAQ is an index composed of many technology-related stocks, including Nvidia and Tesla.</a:t>
            </a:r>
          </a:p>
          <a:p>
            <a:pPr lvl="1"/>
            <a:r>
              <a:rPr lang="en-US" b="0" i="0" dirty="0">
                <a:solidFill>
                  <a:srgbClr val="1D1C1D"/>
                </a:solidFill>
                <a:effectLst/>
                <a:highlight>
                  <a:srgbClr val="F8F8F8"/>
                </a:highlight>
                <a:latin typeface="Slack-Lato"/>
              </a:rPr>
              <a:t>4) 5-year Treasury Bond yield: The 5-year Treasury Bond yield has significant implications for the stock market.</a:t>
            </a:r>
            <a:endParaRPr lang="en-US" dirty="0"/>
          </a:p>
        </p:txBody>
      </p:sp>
    </p:spTree>
    <p:extLst>
      <p:ext uri="{BB962C8B-B14F-4D97-AF65-F5344CB8AC3E}">
        <p14:creationId xmlns:p14="http://schemas.microsoft.com/office/powerpoint/2010/main" val="3637578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C32BA-DB39-9BED-A347-250D5CEA6E8A}"/>
              </a:ext>
            </a:extLst>
          </p:cNvPr>
          <p:cNvSpPr>
            <a:spLocks noGrp="1"/>
          </p:cNvSpPr>
          <p:nvPr>
            <p:ph type="title"/>
          </p:nvPr>
        </p:nvSpPr>
        <p:spPr/>
        <p:txBody>
          <a:bodyPr>
            <a:normAutofit/>
          </a:bodyPr>
          <a:lstStyle/>
          <a:p>
            <a:pPr algn="ctr"/>
            <a:r>
              <a:rPr lang="en-US" sz="5400" b="1" dirty="0">
                <a:solidFill>
                  <a:srgbClr val="0070C0"/>
                </a:solidFill>
                <a:latin typeface="Slack-Lato"/>
              </a:rPr>
              <a:t>Cross comparison Graphs </a:t>
            </a:r>
          </a:p>
        </p:txBody>
      </p:sp>
      <p:pic>
        <p:nvPicPr>
          <p:cNvPr id="6" name="Content Placeholder 5" descr="A graph of stock prices&#10;&#10;Description automatically generated with medium confidence">
            <a:extLst>
              <a:ext uri="{FF2B5EF4-FFF2-40B4-BE49-F238E27FC236}">
                <a16:creationId xmlns:a16="http://schemas.microsoft.com/office/drawing/2014/main" id="{BAAF113D-13C1-FB8E-A6E7-EA7D24BCE4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079293" y="1825625"/>
            <a:ext cx="5156616" cy="43513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graph of a stock market&#10;&#10;Description automatically generated">
            <a:extLst>
              <a:ext uri="{FF2B5EF4-FFF2-40B4-BE49-F238E27FC236}">
                <a16:creationId xmlns:a16="http://schemas.microsoft.com/office/drawing/2014/main" id="{A9E1207E-9AB0-2052-73F4-CC9A80705B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0707" y="1825624"/>
            <a:ext cx="4572000" cy="4351337"/>
          </a:xfrm>
          <a:prstGeom prst="rect">
            <a:avLst/>
          </a:prstGeom>
        </p:spPr>
      </p:pic>
    </p:spTree>
    <p:extLst>
      <p:ext uri="{BB962C8B-B14F-4D97-AF65-F5344CB8AC3E}">
        <p14:creationId xmlns:p14="http://schemas.microsoft.com/office/powerpoint/2010/main" val="2446835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3257E-EE07-B82F-9FF6-918284B8BD78}"/>
              </a:ext>
            </a:extLst>
          </p:cNvPr>
          <p:cNvSpPr>
            <a:spLocks noGrp="1"/>
          </p:cNvSpPr>
          <p:nvPr>
            <p:ph type="title"/>
          </p:nvPr>
        </p:nvSpPr>
        <p:spPr/>
        <p:txBody>
          <a:bodyPr>
            <a:normAutofit/>
          </a:bodyPr>
          <a:lstStyle/>
          <a:p>
            <a:pPr algn="ctr"/>
            <a:r>
              <a:rPr lang="en-US" sz="5400" b="1" dirty="0">
                <a:solidFill>
                  <a:srgbClr val="0070C0"/>
                </a:solidFill>
                <a:latin typeface="Slack-Lato"/>
              </a:rPr>
              <a:t>Cross Comparison Code </a:t>
            </a:r>
          </a:p>
        </p:txBody>
      </p:sp>
      <p:pic>
        <p:nvPicPr>
          <p:cNvPr id="5" name="Content Placeholder 4" descr="A computer screen shot of a program code&#10;&#10;Description automatically generated">
            <a:extLst>
              <a:ext uri="{FF2B5EF4-FFF2-40B4-BE49-F238E27FC236}">
                <a16:creationId xmlns:a16="http://schemas.microsoft.com/office/drawing/2014/main" id="{8F36BB18-9B5E-489D-0EEB-9FFF27C14B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9712" y="1690687"/>
            <a:ext cx="5763718" cy="4802187"/>
          </a:xfrm>
        </p:spPr>
      </p:pic>
      <p:pic>
        <p:nvPicPr>
          <p:cNvPr id="9" name="Picture 8" descr="A computer screen shot of a program code&#10;&#10;Description automatically generated">
            <a:extLst>
              <a:ext uri="{FF2B5EF4-FFF2-40B4-BE49-F238E27FC236}">
                <a16:creationId xmlns:a16="http://schemas.microsoft.com/office/drawing/2014/main" id="{FECC5675-4C3F-B3A6-1A43-25A37B6BFB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3430" y="1690686"/>
            <a:ext cx="5446426" cy="4802187"/>
          </a:xfrm>
          <a:prstGeom prst="rect">
            <a:avLst/>
          </a:prstGeom>
        </p:spPr>
      </p:pic>
    </p:spTree>
    <p:extLst>
      <p:ext uri="{BB962C8B-B14F-4D97-AF65-F5344CB8AC3E}">
        <p14:creationId xmlns:p14="http://schemas.microsoft.com/office/powerpoint/2010/main" val="1917898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8B1D8B-662A-2BC7-252D-314A3BECAD69}"/>
              </a:ext>
            </a:extLst>
          </p:cNvPr>
          <p:cNvSpPr>
            <a:spLocks noGrp="1"/>
          </p:cNvSpPr>
          <p:nvPr>
            <p:ph idx="1"/>
          </p:nvPr>
        </p:nvSpPr>
        <p:spPr>
          <a:xfrm>
            <a:off x="838200" y="1058779"/>
            <a:ext cx="10515600" cy="5118184"/>
          </a:xfrm>
        </p:spPr>
        <p:txBody>
          <a:bodyPr/>
          <a:lstStyle/>
          <a:p>
            <a:pPr marL="0" indent="0" algn="ctr">
              <a:buNone/>
            </a:pPr>
            <a:r>
              <a:rPr lang="en-US" sz="5400" b="1" i="0" dirty="0">
                <a:solidFill>
                  <a:srgbClr val="0070C0"/>
                </a:solidFill>
                <a:effectLst/>
                <a:highlight>
                  <a:srgbClr val="FFFFFF"/>
                </a:highlight>
                <a:latin typeface="Slack-Lato"/>
              </a:rPr>
              <a:t>Variance</a:t>
            </a:r>
          </a:p>
          <a:p>
            <a:pPr marL="0" indent="0">
              <a:buNone/>
            </a:pPr>
            <a:endParaRPr lang="en-US" b="0" i="0" dirty="0">
              <a:solidFill>
                <a:srgbClr val="1D1C1D"/>
              </a:solidFill>
              <a:effectLst/>
              <a:highlight>
                <a:srgbClr val="FFFFFF"/>
              </a:highlight>
              <a:latin typeface="Slack-Lato"/>
            </a:endParaRPr>
          </a:p>
          <a:p>
            <a:pPr marL="0" indent="0">
              <a:buNone/>
            </a:pPr>
            <a:r>
              <a:rPr lang="en-US" b="0" i="0" dirty="0">
                <a:solidFill>
                  <a:srgbClr val="1D1C1D"/>
                </a:solidFill>
                <a:effectLst/>
                <a:highlight>
                  <a:srgbClr val="FFFFFF"/>
                </a:highlight>
                <a:latin typeface="Slack-Lato"/>
              </a:rPr>
              <a:t>The variance is the expectation of the squared deviation of a random variable from its mean, and it informally measures how far a set of (random) numbers are spread out from their mean. </a:t>
            </a:r>
          </a:p>
          <a:p>
            <a:pPr marL="0" indent="0">
              <a:buNone/>
            </a:pPr>
            <a:r>
              <a:rPr lang="en-US" b="0" i="0" dirty="0">
                <a:solidFill>
                  <a:srgbClr val="1D1C1D"/>
                </a:solidFill>
                <a:effectLst/>
                <a:highlight>
                  <a:srgbClr val="FFFFFF"/>
                </a:highlight>
                <a:latin typeface="Slack-Lato"/>
              </a:rPr>
              <a:t>The utility of our variance data point is limited since each investment, to a large extent (but the 5-Year T-Bond less so), exhibits persistent positive drift.</a:t>
            </a:r>
          </a:p>
        </p:txBody>
      </p:sp>
    </p:spTree>
    <p:extLst>
      <p:ext uri="{BB962C8B-B14F-4D97-AF65-F5344CB8AC3E}">
        <p14:creationId xmlns:p14="http://schemas.microsoft.com/office/powerpoint/2010/main" val="3180921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448E8-DF1B-31D0-DF6B-1053F788CF6C}"/>
              </a:ext>
            </a:extLst>
          </p:cNvPr>
          <p:cNvSpPr>
            <a:spLocks noGrp="1"/>
          </p:cNvSpPr>
          <p:nvPr>
            <p:ph type="title"/>
          </p:nvPr>
        </p:nvSpPr>
        <p:spPr/>
        <p:txBody>
          <a:bodyPr>
            <a:normAutofit/>
          </a:bodyPr>
          <a:lstStyle/>
          <a:p>
            <a:pPr algn="ctr"/>
            <a:r>
              <a:rPr lang="en-US" sz="5400" b="1" dirty="0">
                <a:solidFill>
                  <a:srgbClr val="0070C0"/>
                </a:solidFill>
                <a:latin typeface="Slack-Lato"/>
              </a:rPr>
              <a:t>Variance</a:t>
            </a:r>
            <a:r>
              <a:rPr lang="en-US" sz="5400" dirty="0">
                <a:solidFill>
                  <a:srgbClr val="0070C0"/>
                </a:solidFill>
                <a:latin typeface="Slack-Lato"/>
              </a:rPr>
              <a:t> </a:t>
            </a:r>
          </a:p>
        </p:txBody>
      </p:sp>
      <p:pic>
        <p:nvPicPr>
          <p:cNvPr id="6" name="Picture 5" descr="A screenshot of a computer code&#10;&#10;Description automatically generated">
            <a:extLst>
              <a:ext uri="{FF2B5EF4-FFF2-40B4-BE49-F238E27FC236}">
                <a16:creationId xmlns:a16="http://schemas.microsoft.com/office/drawing/2014/main" id="{7658B61E-1744-8D9C-436E-0566A873F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3886" y="1423164"/>
            <a:ext cx="7344228" cy="4920342"/>
          </a:xfrm>
          <a:prstGeom prst="rect">
            <a:avLst/>
          </a:prstGeom>
        </p:spPr>
      </p:pic>
    </p:spTree>
    <p:extLst>
      <p:ext uri="{BB962C8B-B14F-4D97-AF65-F5344CB8AC3E}">
        <p14:creationId xmlns:p14="http://schemas.microsoft.com/office/powerpoint/2010/main" val="2051983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FB46D-2E9E-53E6-F1F4-3908680AF33C}"/>
              </a:ext>
            </a:extLst>
          </p:cNvPr>
          <p:cNvSpPr>
            <a:spLocks noGrp="1"/>
          </p:cNvSpPr>
          <p:nvPr>
            <p:ph type="title"/>
          </p:nvPr>
        </p:nvSpPr>
        <p:spPr/>
        <p:txBody>
          <a:bodyPr>
            <a:normAutofit fontScale="90000"/>
          </a:bodyPr>
          <a:lstStyle/>
          <a:p>
            <a:pPr algn="ctr"/>
            <a:r>
              <a:rPr lang="en-US" sz="6000" b="1" dirty="0">
                <a:solidFill>
                  <a:srgbClr val="0070C0"/>
                </a:solidFill>
                <a:latin typeface="Slack-Lato"/>
              </a:rPr>
              <a:t>Cross Comparison Graph &amp; Variance</a:t>
            </a:r>
            <a:br>
              <a:rPr lang="en-US" dirty="0"/>
            </a:br>
            <a:endParaRPr lang="en-US" dirty="0"/>
          </a:p>
        </p:txBody>
      </p:sp>
      <p:sp>
        <p:nvSpPr>
          <p:cNvPr id="3" name="Content Placeholder 2">
            <a:extLst>
              <a:ext uri="{FF2B5EF4-FFF2-40B4-BE49-F238E27FC236}">
                <a16:creationId xmlns:a16="http://schemas.microsoft.com/office/drawing/2014/main" id="{41850482-5F49-D1A0-77B8-78B24D075247}"/>
              </a:ext>
            </a:extLst>
          </p:cNvPr>
          <p:cNvSpPr>
            <a:spLocks noGrp="1"/>
          </p:cNvSpPr>
          <p:nvPr>
            <p:ph idx="1"/>
          </p:nvPr>
        </p:nvSpPr>
        <p:spPr/>
        <p:txBody>
          <a:bodyPr>
            <a:normAutofit lnSpcReduction="10000"/>
          </a:bodyPr>
          <a:lstStyle/>
          <a:p>
            <a:r>
              <a:rPr lang="en-US" b="0" i="0" dirty="0">
                <a:solidFill>
                  <a:srgbClr val="1D1C1D"/>
                </a:solidFill>
                <a:effectLst/>
                <a:highlight>
                  <a:srgbClr val="F8F8F8"/>
                </a:highlight>
                <a:latin typeface="Slack-Lato"/>
              </a:rPr>
              <a:t>Our analysis shows the potential impact of tech stocks Nvidia and Tesla on the performance of the Nasdaq index fund over time. </a:t>
            </a:r>
          </a:p>
          <a:p>
            <a:r>
              <a:rPr lang="en-US" b="0" i="0" dirty="0">
                <a:solidFill>
                  <a:srgbClr val="1D1C1D"/>
                </a:solidFill>
                <a:effectLst/>
                <a:highlight>
                  <a:srgbClr val="F8F8F8"/>
                </a:highlight>
                <a:latin typeface="Slack-Lato"/>
              </a:rPr>
              <a:t>We have also identified signals of possible correlations between the 5-Year T-Bond and the tech investment options. </a:t>
            </a:r>
          </a:p>
          <a:p>
            <a:r>
              <a:rPr lang="en-US" dirty="0">
                <a:solidFill>
                  <a:srgbClr val="1D1C1D"/>
                </a:solidFill>
                <a:highlight>
                  <a:srgbClr val="F8F8F8"/>
                </a:highlight>
                <a:latin typeface="Slack-Lato"/>
              </a:rPr>
              <a:t>F</a:t>
            </a:r>
            <a:r>
              <a:rPr lang="en-US" b="0" i="0" dirty="0">
                <a:solidFill>
                  <a:srgbClr val="1D1C1D"/>
                </a:solidFill>
                <a:effectLst/>
                <a:highlight>
                  <a:srgbClr val="F8F8F8"/>
                </a:highlight>
                <a:latin typeface="Slack-Lato"/>
              </a:rPr>
              <a:t>urther analysis is required to evaluate these correlations and the market impact on their performance.</a:t>
            </a:r>
            <a:endParaRPr lang="en-US" b="0" i="0" dirty="0">
              <a:effectLst/>
              <a:highlight>
                <a:srgbClr val="F8F8F8"/>
              </a:highlight>
              <a:latin typeface="Slack-Lato"/>
            </a:endParaRPr>
          </a:p>
          <a:p>
            <a:r>
              <a:rPr lang="en-US" dirty="0">
                <a:highlight>
                  <a:srgbClr val="F8F8F8"/>
                </a:highlight>
                <a:latin typeface="Slack-Lato"/>
              </a:rPr>
              <a:t>Variance results help us understand an investment option growth and loss risk. </a:t>
            </a:r>
          </a:p>
          <a:p>
            <a:r>
              <a:rPr lang="en-US" dirty="0">
                <a:highlight>
                  <a:srgbClr val="F8F8F8"/>
                </a:highlight>
                <a:latin typeface="Slack-Lato"/>
              </a:rPr>
              <a:t>Tech options have a positive trend with higher growth and loss risk/opportunity, while the 5-Year T-Bond is low-risk and more secure. </a:t>
            </a:r>
          </a:p>
        </p:txBody>
      </p:sp>
    </p:spTree>
    <p:extLst>
      <p:ext uri="{BB962C8B-B14F-4D97-AF65-F5344CB8AC3E}">
        <p14:creationId xmlns:p14="http://schemas.microsoft.com/office/powerpoint/2010/main" val="2460282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3717</TotalTime>
  <Words>1460</Words>
  <Application>Microsoft Macintosh PowerPoint</Application>
  <PresentationFormat>Widescreen</PresentationFormat>
  <Paragraphs>88</Paragraphs>
  <Slides>35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Aptos</vt:lpstr>
      <vt:lpstr>Aptos Display</vt:lpstr>
      <vt:lpstr>Arial</vt:lpstr>
      <vt:lpstr>Slack-Lato</vt:lpstr>
      <vt:lpstr>Office Theme</vt:lpstr>
      <vt:lpstr>Evaluating Historical Returns: A Comparative Study of Technology Stocks, Nasdaq, and Treasury Bonds</vt:lpstr>
      <vt:lpstr>PowerPoint Presentation</vt:lpstr>
      <vt:lpstr>Cross Comparison Theory</vt:lpstr>
      <vt:lpstr>PowerPoint Presentation</vt:lpstr>
      <vt:lpstr>Cross comparison Graphs </vt:lpstr>
      <vt:lpstr>Cross Comparison Code </vt:lpstr>
      <vt:lpstr>PowerPoint Presentation</vt:lpstr>
      <vt:lpstr>Variance </vt:lpstr>
      <vt:lpstr>Cross Comparison Graph &amp; Variance </vt:lpstr>
      <vt:lpstr>Investment Performance</vt:lpstr>
      <vt:lpstr>Investment Performance </vt:lpstr>
      <vt:lpstr>Investment Performance Code </vt:lpstr>
      <vt:lpstr>PowerPoint Presentation</vt:lpstr>
      <vt:lpstr>PowerPoint Presentation</vt:lpstr>
      <vt:lpstr>PowerPoint Presentation</vt:lpstr>
      <vt:lpstr>Scatter Plot Theory and Correlation between  Investment Options</vt:lpstr>
      <vt:lpstr>Scatter Plots and Correlation Coefficients – Stocks vs Nasdaq and 5 year Treasury Bonds</vt:lpstr>
      <vt:lpstr>Scatter plot with linear regression and the correlation coefficients</vt:lpstr>
      <vt:lpstr>Scatter plot with linear regression and the correlation coefficients</vt:lpstr>
      <vt:lpstr>Scatter plot with linear regression and the correlation coefficients</vt:lpstr>
      <vt:lpstr>Scatter plot with linear regression and the correlation coefficients</vt:lpstr>
      <vt:lpstr>PowerPoint Presentation</vt:lpstr>
      <vt:lpstr>Why use logarithms?</vt:lpstr>
      <vt:lpstr>Scatter plot that evaluates the correlation between NASDAQ and NVDA</vt:lpstr>
      <vt:lpstr>Scatter plot that evaluates the relationship between NASDAQ and TSLA</vt:lpstr>
      <vt:lpstr>Scatter plot that evaluates the relationship between 5-Year Treasury bond and NVDA</vt:lpstr>
      <vt:lpstr>Scatter plot that evaluates the correlation between 5-Year Treasury bond and TSLA</vt:lpstr>
      <vt:lpstr>PowerPoint Presentation</vt:lpstr>
      <vt:lpstr>PowerPoint Presentation</vt:lpstr>
      <vt:lpstr>PowerPoint Presentation</vt:lpstr>
      <vt:lpstr>PowerPoint Presentation</vt:lpstr>
      <vt:lpstr>PowerPoint Presentation</vt:lpstr>
      <vt:lpstr>Investment Performance Summary Investors may wish to use the historical returns of various assets as a basis for making future investments decisions. We explore four possible investment choices: two technology companies (Tesla and Nvidia), Nasdaq and 5yr. Treasury Bonds. If an investor were to invest $100 in these 10 (or 30) years ago, what would that $100 be worth today? </vt:lpstr>
      <vt:lpstr>PowerPoint Presentation</vt:lpstr>
      <vt:lpstr>Return on Investment of $100  invested over a ten year  period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page</dc:title>
  <dc:creator>sheralyn saunders</dc:creator>
  <cp:lastModifiedBy>Leo Crowal</cp:lastModifiedBy>
  <cp:revision>3</cp:revision>
  <dcterms:created xsi:type="dcterms:W3CDTF">2024-06-13T19:53:20Z</dcterms:created>
  <dcterms:modified xsi:type="dcterms:W3CDTF">2024-06-18T01:32:34Z</dcterms:modified>
</cp:coreProperties>
</file>