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V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VE"/>
          </a:p>
        </p:txBody>
      </p:sp>
      <p:sp>
        <p:nvSpPr>
          <p:cNvPr id="4" name="Marcador de fecha 3"/>
          <p:cNvSpPr>
            <a:spLocks noGrp="1"/>
          </p:cNvSpPr>
          <p:nvPr>
            <p:ph type="dt" sz="half" idx="10"/>
          </p:nvPr>
        </p:nvSpPr>
        <p:spPr/>
        <p:txBody>
          <a:bodyPr/>
          <a:lstStyle/>
          <a:p>
            <a:fld id="{1D7DDAC0-196C-4F8D-AF98-9D182A5FB2AD}" type="datetimeFigureOut">
              <a:rPr lang="es-VE" smtClean="0"/>
              <a:t>21/1/2016</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9088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10"/>
          </p:nvPr>
        </p:nvSpPr>
        <p:spPr/>
        <p:txBody>
          <a:bodyPr/>
          <a:lstStyle/>
          <a:p>
            <a:fld id="{1D7DDAC0-196C-4F8D-AF98-9D182A5FB2AD}" type="datetimeFigureOut">
              <a:rPr lang="es-VE" smtClean="0"/>
              <a:t>21/1/2016</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96572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V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10"/>
          </p:nvPr>
        </p:nvSpPr>
        <p:spPr/>
        <p:txBody>
          <a:bodyPr/>
          <a:lstStyle/>
          <a:p>
            <a:fld id="{1D7DDAC0-196C-4F8D-AF98-9D182A5FB2AD}" type="datetimeFigureOut">
              <a:rPr lang="es-VE" smtClean="0"/>
              <a:t>21/1/2016</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275941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10"/>
          </p:nvPr>
        </p:nvSpPr>
        <p:spPr/>
        <p:txBody>
          <a:bodyPr/>
          <a:lstStyle/>
          <a:p>
            <a:fld id="{1D7DDAC0-196C-4F8D-AF98-9D182A5FB2AD}" type="datetimeFigureOut">
              <a:rPr lang="es-VE" smtClean="0"/>
              <a:t>21/1/2016</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249165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V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D7DDAC0-196C-4F8D-AF98-9D182A5FB2AD}" type="datetimeFigureOut">
              <a:rPr lang="es-VE" smtClean="0"/>
              <a:t>21/1/2016</a:t>
            </a:fld>
            <a:endParaRPr lang="es-VE"/>
          </a:p>
        </p:txBody>
      </p:sp>
      <p:sp>
        <p:nvSpPr>
          <p:cNvPr id="5" name="Marcador de pie de página 4"/>
          <p:cNvSpPr>
            <a:spLocks noGrp="1"/>
          </p:cNvSpPr>
          <p:nvPr>
            <p:ph type="ftr" sz="quarter" idx="11"/>
          </p:nvPr>
        </p:nvSpPr>
        <p:spPr/>
        <p:txBody>
          <a:bodyPr/>
          <a:lstStyle/>
          <a:p>
            <a:endParaRPr lang="es-VE"/>
          </a:p>
        </p:txBody>
      </p:sp>
      <p:sp>
        <p:nvSpPr>
          <p:cNvPr id="6" name="Marcador de número de diapositiva 5"/>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120179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Marcador de fecha 4"/>
          <p:cNvSpPr>
            <a:spLocks noGrp="1"/>
          </p:cNvSpPr>
          <p:nvPr>
            <p:ph type="dt" sz="half" idx="10"/>
          </p:nvPr>
        </p:nvSpPr>
        <p:spPr/>
        <p:txBody>
          <a:bodyPr/>
          <a:lstStyle/>
          <a:p>
            <a:fld id="{1D7DDAC0-196C-4F8D-AF98-9D182A5FB2AD}" type="datetimeFigureOut">
              <a:rPr lang="es-VE" smtClean="0"/>
              <a:t>21/1/2016</a:t>
            </a:fld>
            <a:endParaRPr lang="es-VE"/>
          </a:p>
        </p:txBody>
      </p:sp>
      <p:sp>
        <p:nvSpPr>
          <p:cNvPr id="6" name="Marcador de pie de página 5"/>
          <p:cNvSpPr>
            <a:spLocks noGrp="1"/>
          </p:cNvSpPr>
          <p:nvPr>
            <p:ph type="ftr" sz="quarter" idx="11"/>
          </p:nvPr>
        </p:nvSpPr>
        <p:spPr/>
        <p:txBody>
          <a:bodyPr/>
          <a:lstStyle/>
          <a:p>
            <a:endParaRPr lang="es-VE"/>
          </a:p>
        </p:txBody>
      </p:sp>
      <p:sp>
        <p:nvSpPr>
          <p:cNvPr id="7" name="Marcador de número de diapositiva 6"/>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217730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V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Marcador de fecha 6"/>
          <p:cNvSpPr>
            <a:spLocks noGrp="1"/>
          </p:cNvSpPr>
          <p:nvPr>
            <p:ph type="dt" sz="half" idx="10"/>
          </p:nvPr>
        </p:nvSpPr>
        <p:spPr/>
        <p:txBody>
          <a:bodyPr/>
          <a:lstStyle/>
          <a:p>
            <a:fld id="{1D7DDAC0-196C-4F8D-AF98-9D182A5FB2AD}" type="datetimeFigureOut">
              <a:rPr lang="es-VE" smtClean="0"/>
              <a:t>21/1/2016</a:t>
            </a:fld>
            <a:endParaRPr lang="es-VE"/>
          </a:p>
        </p:txBody>
      </p:sp>
      <p:sp>
        <p:nvSpPr>
          <p:cNvPr id="8" name="Marcador de pie de página 7"/>
          <p:cNvSpPr>
            <a:spLocks noGrp="1"/>
          </p:cNvSpPr>
          <p:nvPr>
            <p:ph type="ftr" sz="quarter" idx="11"/>
          </p:nvPr>
        </p:nvSpPr>
        <p:spPr/>
        <p:txBody>
          <a:bodyPr/>
          <a:lstStyle/>
          <a:p>
            <a:endParaRPr lang="es-VE"/>
          </a:p>
        </p:txBody>
      </p:sp>
      <p:sp>
        <p:nvSpPr>
          <p:cNvPr id="9" name="Marcador de número de diapositiva 8"/>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280925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VE"/>
          </a:p>
        </p:txBody>
      </p:sp>
      <p:sp>
        <p:nvSpPr>
          <p:cNvPr id="3" name="Marcador de fecha 2"/>
          <p:cNvSpPr>
            <a:spLocks noGrp="1"/>
          </p:cNvSpPr>
          <p:nvPr>
            <p:ph type="dt" sz="half" idx="10"/>
          </p:nvPr>
        </p:nvSpPr>
        <p:spPr/>
        <p:txBody>
          <a:bodyPr/>
          <a:lstStyle/>
          <a:p>
            <a:fld id="{1D7DDAC0-196C-4F8D-AF98-9D182A5FB2AD}" type="datetimeFigureOut">
              <a:rPr lang="es-VE" smtClean="0"/>
              <a:t>21/1/2016</a:t>
            </a:fld>
            <a:endParaRPr lang="es-VE"/>
          </a:p>
        </p:txBody>
      </p:sp>
      <p:sp>
        <p:nvSpPr>
          <p:cNvPr id="4" name="Marcador de pie de página 3"/>
          <p:cNvSpPr>
            <a:spLocks noGrp="1"/>
          </p:cNvSpPr>
          <p:nvPr>
            <p:ph type="ftr" sz="quarter" idx="11"/>
          </p:nvPr>
        </p:nvSpPr>
        <p:spPr/>
        <p:txBody>
          <a:bodyPr/>
          <a:lstStyle/>
          <a:p>
            <a:endParaRPr lang="es-VE"/>
          </a:p>
        </p:txBody>
      </p:sp>
      <p:sp>
        <p:nvSpPr>
          <p:cNvPr id="5" name="Marcador de número de diapositiva 4"/>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226023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D7DDAC0-196C-4F8D-AF98-9D182A5FB2AD}" type="datetimeFigureOut">
              <a:rPr lang="es-VE" smtClean="0"/>
              <a:t>21/1/2016</a:t>
            </a:fld>
            <a:endParaRPr lang="es-VE"/>
          </a:p>
        </p:txBody>
      </p:sp>
      <p:sp>
        <p:nvSpPr>
          <p:cNvPr id="3" name="Marcador de pie de página 2"/>
          <p:cNvSpPr>
            <a:spLocks noGrp="1"/>
          </p:cNvSpPr>
          <p:nvPr>
            <p:ph type="ftr" sz="quarter" idx="11"/>
          </p:nvPr>
        </p:nvSpPr>
        <p:spPr/>
        <p:txBody>
          <a:bodyPr/>
          <a:lstStyle/>
          <a:p>
            <a:endParaRPr lang="es-VE"/>
          </a:p>
        </p:txBody>
      </p:sp>
      <p:sp>
        <p:nvSpPr>
          <p:cNvPr id="4" name="Marcador de número de diapositiva 3"/>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98325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V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D7DDAC0-196C-4F8D-AF98-9D182A5FB2AD}" type="datetimeFigureOut">
              <a:rPr lang="es-VE" smtClean="0"/>
              <a:t>21/1/2016</a:t>
            </a:fld>
            <a:endParaRPr lang="es-VE"/>
          </a:p>
        </p:txBody>
      </p:sp>
      <p:sp>
        <p:nvSpPr>
          <p:cNvPr id="6" name="Marcador de pie de página 5"/>
          <p:cNvSpPr>
            <a:spLocks noGrp="1"/>
          </p:cNvSpPr>
          <p:nvPr>
            <p:ph type="ftr" sz="quarter" idx="11"/>
          </p:nvPr>
        </p:nvSpPr>
        <p:spPr/>
        <p:txBody>
          <a:bodyPr/>
          <a:lstStyle/>
          <a:p>
            <a:endParaRPr lang="es-VE"/>
          </a:p>
        </p:txBody>
      </p:sp>
      <p:sp>
        <p:nvSpPr>
          <p:cNvPr id="7" name="Marcador de número de diapositiva 6"/>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10314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V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D7DDAC0-196C-4F8D-AF98-9D182A5FB2AD}" type="datetimeFigureOut">
              <a:rPr lang="es-VE" smtClean="0"/>
              <a:t>21/1/2016</a:t>
            </a:fld>
            <a:endParaRPr lang="es-VE"/>
          </a:p>
        </p:txBody>
      </p:sp>
      <p:sp>
        <p:nvSpPr>
          <p:cNvPr id="6" name="Marcador de pie de página 5"/>
          <p:cNvSpPr>
            <a:spLocks noGrp="1"/>
          </p:cNvSpPr>
          <p:nvPr>
            <p:ph type="ftr" sz="quarter" idx="11"/>
          </p:nvPr>
        </p:nvSpPr>
        <p:spPr/>
        <p:txBody>
          <a:bodyPr/>
          <a:lstStyle/>
          <a:p>
            <a:endParaRPr lang="es-VE"/>
          </a:p>
        </p:txBody>
      </p:sp>
      <p:sp>
        <p:nvSpPr>
          <p:cNvPr id="7" name="Marcador de número de diapositiva 6"/>
          <p:cNvSpPr>
            <a:spLocks noGrp="1"/>
          </p:cNvSpPr>
          <p:nvPr>
            <p:ph type="sldNum" sz="quarter" idx="12"/>
          </p:nvPr>
        </p:nvSpPr>
        <p:spPr/>
        <p:txBody>
          <a:bodyPr/>
          <a:lstStyle/>
          <a:p>
            <a:fld id="{338698B2-D5C9-48BE-B3DD-B87CE3DF846D}" type="slidenum">
              <a:rPr lang="es-VE" smtClean="0"/>
              <a:t>‹Nº›</a:t>
            </a:fld>
            <a:endParaRPr lang="es-VE"/>
          </a:p>
        </p:txBody>
      </p:sp>
    </p:spTree>
    <p:extLst>
      <p:ext uri="{BB962C8B-B14F-4D97-AF65-F5344CB8AC3E}">
        <p14:creationId xmlns:p14="http://schemas.microsoft.com/office/powerpoint/2010/main" val="140327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DDAC0-196C-4F8D-AF98-9D182A5FB2AD}" type="datetimeFigureOut">
              <a:rPr lang="es-VE" smtClean="0"/>
              <a:t>21/1/2016</a:t>
            </a:fld>
            <a:endParaRPr lang="es-V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698B2-D5C9-48BE-B3DD-B87CE3DF846D}" type="slidenum">
              <a:rPr lang="es-VE" smtClean="0"/>
              <a:t>‹Nº›</a:t>
            </a:fld>
            <a:endParaRPr lang="es-VE"/>
          </a:p>
        </p:txBody>
      </p:sp>
    </p:spTree>
    <p:extLst>
      <p:ext uri="{BB962C8B-B14F-4D97-AF65-F5344CB8AC3E}">
        <p14:creationId xmlns:p14="http://schemas.microsoft.com/office/powerpoint/2010/main" val="86619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64326" y="1133294"/>
            <a:ext cx="10515600" cy="4351338"/>
          </a:xfrm>
        </p:spPr>
        <p:txBody>
          <a:bodyPr>
            <a:normAutofit fontScale="77500" lnSpcReduction="20000"/>
          </a:bodyPr>
          <a:lstStyle/>
          <a:p>
            <a:r>
              <a:rPr lang="es-VE" dirty="0"/>
              <a:t>EJERCICIO 4</a:t>
            </a:r>
          </a:p>
          <a:p>
            <a:r>
              <a:rPr lang="es-VE" dirty="0"/>
              <a:t> “Se desea diseñar una base de datos para almacenar y gestionar la información empleada por una empresa dedicada a la venta de automóviles, teniendo en cuenta los siguientes aspectos:</a:t>
            </a:r>
          </a:p>
          <a:p>
            <a:r>
              <a:rPr lang="es-VE" dirty="0"/>
              <a:t>La empresa dispone de una serie de coches para su venta. Se necesita conocer la matrícula, marca y modelo, el color y el precio de venta de cada coche. Los datos que interesa conocer de cada cliente son el NIF, nombre, dirección, ciudad y número de teléfono: además, los clientes se diferencian por un código interno de la empresa que se incrementa automáticamente cuando un cliente se da de alta en ella. Un cliente puede comprar tantos coches como desee a la empresa. Un coche determinado solo puede ser comprado por un único cliente. El concesionario también se encarga de llevar a cabo las revisiones que se realizan a cada coche. Cada revisión tiene asociado un código que se incrementa automáticamente por cada revisión que se haga. De cada revisión se desea saber si se ha hecho cambio de filtro, si se ha hecho cambio de aceite, si se ha hecho cambio de frenos u otros. Los coches pueden pasar varias revisiones en el concesionario”.</a:t>
            </a:r>
          </a:p>
          <a:p>
            <a:endParaRPr lang="es-VE" dirty="0"/>
          </a:p>
        </p:txBody>
      </p:sp>
    </p:spTree>
    <p:extLst>
      <p:ext uri="{BB962C8B-B14F-4D97-AF65-F5344CB8AC3E}">
        <p14:creationId xmlns:p14="http://schemas.microsoft.com/office/powerpoint/2010/main" val="229969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468880" y="1554480"/>
            <a:ext cx="1417320" cy="960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Coche</a:t>
            </a:r>
            <a:endParaRPr lang="es-VE" dirty="0"/>
          </a:p>
        </p:txBody>
      </p:sp>
      <p:sp>
        <p:nvSpPr>
          <p:cNvPr id="5" name="Rectángulo 4"/>
          <p:cNvSpPr/>
          <p:nvPr/>
        </p:nvSpPr>
        <p:spPr>
          <a:xfrm>
            <a:off x="8199119" y="1485232"/>
            <a:ext cx="1417320" cy="960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Cliente</a:t>
            </a:r>
          </a:p>
        </p:txBody>
      </p:sp>
      <p:sp>
        <p:nvSpPr>
          <p:cNvPr id="6" name="Rombo 5"/>
          <p:cNvSpPr/>
          <p:nvPr/>
        </p:nvSpPr>
        <p:spPr>
          <a:xfrm>
            <a:off x="5212080" y="1554480"/>
            <a:ext cx="1988820" cy="96012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Compra</a:t>
            </a:r>
            <a:endParaRPr lang="es-VE" dirty="0"/>
          </a:p>
        </p:txBody>
      </p:sp>
      <p:sp>
        <p:nvSpPr>
          <p:cNvPr id="7" name="Elipse 6"/>
          <p:cNvSpPr/>
          <p:nvPr/>
        </p:nvSpPr>
        <p:spPr>
          <a:xfrm>
            <a:off x="3886200" y="272796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Precio</a:t>
            </a:r>
            <a:endParaRPr lang="es-VE" dirty="0"/>
          </a:p>
        </p:txBody>
      </p:sp>
      <p:sp>
        <p:nvSpPr>
          <p:cNvPr id="8" name="Elipse 7"/>
          <p:cNvSpPr/>
          <p:nvPr/>
        </p:nvSpPr>
        <p:spPr>
          <a:xfrm>
            <a:off x="236220" y="251460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Color</a:t>
            </a:r>
            <a:endParaRPr lang="es-VE" dirty="0"/>
          </a:p>
        </p:txBody>
      </p:sp>
      <p:sp>
        <p:nvSpPr>
          <p:cNvPr id="9" name="Elipse 8"/>
          <p:cNvSpPr/>
          <p:nvPr/>
        </p:nvSpPr>
        <p:spPr>
          <a:xfrm>
            <a:off x="125730" y="124968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Modelo</a:t>
            </a:r>
            <a:endParaRPr lang="es-VE" dirty="0"/>
          </a:p>
        </p:txBody>
      </p:sp>
      <p:sp>
        <p:nvSpPr>
          <p:cNvPr id="10" name="Elipse 9"/>
          <p:cNvSpPr/>
          <p:nvPr/>
        </p:nvSpPr>
        <p:spPr>
          <a:xfrm>
            <a:off x="1908810" y="32766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u="sng" dirty="0" smtClean="0"/>
              <a:t>Matricula</a:t>
            </a:r>
            <a:endParaRPr lang="es-VE" u="sng" dirty="0"/>
          </a:p>
        </p:txBody>
      </p:sp>
      <p:sp>
        <p:nvSpPr>
          <p:cNvPr id="11" name="Elipse 10"/>
          <p:cNvSpPr/>
          <p:nvPr/>
        </p:nvSpPr>
        <p:spPr>
          <a:xfrm>
            <a:off x="3970020" y="84963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Marca</a:t>
            </a:r>
            <a:endParaRPr lang="es-VE" dirty="0"/>
          </a:p>
        </p:txBody>
      </p:sp>
      <p:cxnSp>
        <p:nvCxnSpPr>
          <p:cNvPr id="13" name="Conector recto 12"/>
          <p:cNvCxnSpPr>
            <a:stCxn id="4" idx="3"/>
            <a:endCxn id="6" idx="1"/>
          </p:cNvCxnSpPr>
          <p:nvPr/>
        </p:nvCxnSpPr>
        <p:spPr>
          <a:xfrm>
            <a:off x="3886200" y="2034540"/>
            <a:ext cx="1325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p:cNvCxnSpPr>
            <a:stCxn id="6" idx="3"/>
            <a:endCxn id="5" idx="1"/>
          </p:cNvCxnSpPr>
          <p:nvPr/>
        </p:nvCxnSpPr>
        <p:spPr>
          <a:xfrm flipV="1">
            <a:off x="7200900" y="1965292"/>
            <a:ext cx="998219" cy="69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8107680" y="1851660"/>
            <a:ext cx="0" cy="213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3886200" y="1851025"/>
            <a:ext cx="304800" cy="183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H="1">
            <a:off x="3886200" y="2034540"/>
            <a:ext cx="304800" cy="167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p:cNvCxnSpPr>
            <a:stCxn id="8" idx="7"/>
            <a:endCxn id="4" idx="1"/>
          </p:cNvCxnSpPr>
          <p:nvPr/>
        </p:nvCxnSpPr>
        <p:spPr>
          <a:xfrm flipV="1">
            <a:off x="1972809" y="2034540"/>
            <a:ext cx="496071" cy="60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p:cNvCxnSpPr>
            <a:stCxn id="9" idx="5"/>
            <a:endCxn id="4" idx="1"/>
          </p:cNvCxnSpPr>
          <p:nvPr/>
        </p:nvCxnSpPr>
        <p:spPr>
          <a:xfrm>
            <a:off x="1862319" y="1952120"/>
            <a:ext cx="606561" cy="82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p:cNvCxnSpPr>
            <a:stCxn id="10" idx="4"/>
            <a:endCxn id="4" idx="0"/>
          </p:cNvCxnSpPr>
          <p:nvPr/>
        </p:nvCxnSpPr>
        <p:spPr>
          <a:xfrm>
            <a:off x="2926080" y="1150620"/>
            <a:ext cx="251460" cy="403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cto 34"/>
          <p:cNvCxnSpPr>
            <a:stCxn id="11" idx="2"/>
            <a:endCxn id="4" idx="0"/>
          </p:cNvCxnSpPr>
          <p:nvPr/>
        </p:nvCxnSpPr>
        <p:spPr>
          <a:xfrm flipH="1">
            <a:off x="3177540" y="1261110"/>
            <a:ext cx="792480" cy="293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7" idx="1"/>
          </p:cNvCxnSpPr>
          <p:nvPr/>
        </p:nvCxnSpPr>
        <p:spPr>
          <a:xfrm flipH="1" flipV="1">
            <a:off x="3891529" y="2514600"/>
            <a:ext cx="292622" cy="333880"/>
          </a:xfrm>
          <a:prstGeom prst="line">
            <a:avLst/>
          </a:prstGeom>
        </p:spPr>
        <p:style>
          <a:lnRef idx="1">
            <a:schemeClr val="accent1"/>
          </a:lnRef>
          <a:fillRef idx="0">
            <a:schemeClr val="accent1"/>
          </a:fillRef>
          <a:effectRef idx="0">
            <a:schemeClr val="accent1"/>
          </a:effectRef>
          <a:fontRef idx="minor">
            <a:schemeClr val="tx1"/>
          </a:fontRef>
        </p:style>
      </p:cxnSp>
      <p:sp>
        <p:nvSpPr>
          <p:cNvPr id="41" name="Elipse 40"/>
          <p:cNvSpPr/>
          <p:nvPr/>
        </p:nvSpPr>
        <p:spPr>
          <a:xfrm>
            <a:off x="6991350" y="426085"/>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u="sng" dirty="0" smtClean="0"/>
              <a:t>NIF</a:t>
            </a:r>
            <a:endParaRPr lang="es-VE" u="sng" dirty="0"/>
          </a:p>
        </p:txBody>
      </p:sp>
      <p:sp>
        <p:nvSpPr>
          <p:cNvPr id="42" name="Elipse 41"/>
          <p:cNvSpPr/>
          <p:nvPr/>
        </p:nvSpPr>
        <p:spPr>
          <a:xfrm>
            <a:off x="9216390" y="327025"/>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Nombre</a:t>
            </a:r>
            <a:endParaRPr lang="es-VE" dirty="0"/>
          </a:p>
        </p:txBody>
      </p:sp>
      <p:sp>
        <p:nvSpPr>
          <p:cNvPr id="43" name="Elipse 42"/>
          <p:cNvSpPr/>
          <p:nvPr/>
        </p:nvSpPr>
        <p:spPr>
          <a:xfrm>
            <a:off x="10045337" y="1581850"/>
            <a:ext cx="1765661"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Dirección</a:t>
            </a:r>
            <a:endParaRPr lang="es-VE" dirty="0"/>
          </a:p>
        </p:txBody>
      </p:sp>
      <p:sp>
        <p:nvSpPr>
          <p:cNvPr id="44" name="Elipse 43"/>
          <p:cNvSpPr/>
          <p:nvPr/>
        </p:nvSpPr>
        <p:spPr>
          <a:xfrm>
            <a:off x="9525000" y="272796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Ciudad</a:t>
            </a:r>
            <a:endParaRPr lang="es-VE" dirty="0"/>
          </a:p>
        </p:txBody>
      </p:sp>
      <p:sp>
        <p:nvSpPr>
          <p:cNvPr id="45" name="Elipse 44"/>
          <p:cNvSpPr/>
          <p:nvPr/>
        </p:nvSpPr>
        <p:spPr>
          <a:xfrm>
            <a:off x="7200900" y="268154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Núm. de Teléfono</a:t>
            </a:r>
            <a:endParaRPr lang="es-VE" dirty="0"/>
          </a:p>
        </p:txBody>
      </p:sp>
      <p:cxnSp>
        <p:nvCxnSpPr>
          <p:cNvPr id="46" name="Conector recto 45"/>
          <p:cNvCxnSpPr>
            <a:stCxn id="5" idx="3"/>
            <a:endCxn id="43" idx="2"/>
          </p:cNvCxnSpPr>
          <p:nvPr/>
        </p:nvCxnSpPr>
        <p:spPr>
          <a:xfrm>
            <a:off x="9616439" y="1965292"/>
            <a:ext cx="428898" cy="28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cto 49"/>
          <p:cNvCxnSpPr>
            <a:stCxn id="5" idx="0"/>
            <a:endCxn id="42" idx="4"/>
          </p:cNvCxnSpPr>
          <p:nvPr/>
        </p:nvCxnSpPr>
        <p:spPr>
          <a:xfrm flipV="1">
            <a:off x="8907779" y="1149985"/>
            <a:ext cx="1325881" cy="335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p:cNvCxnSpPr>
            <a:stCxn id="5" idx="0"/>
            <a:endCxn id="41" idx="4"/>
          </p:cNvCxnSpPr>
          <p:nvPr/>
        </p:nvCxnSpPr>
        <p:spPr>
          <a:xfrm flipH="1" flipV="1">
            <a:off x="8008620" y="1249045"/>
            <a:ext cx="899159" cy="236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ector recto 55"/>
          <p:cNvCxnSpPr>
            <a:stCxn id="5" idx="2"/>
            <a:endCxn id="45" idx="0"/>
          </p:cNvCxnSpPr>
          <p:nvPr/>
        </p:nvCxnSpPr>
        <p:spPr>
          <a:xfrm flipH="1">
            <a:off x="8218170" y="2445352"/>
            <a:ext cx="689609" cy="236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ector recto 58"/>
          <p:cNvCxnSpPr>
            <a:stCxn id="5" idx="2"/>
            <a:endCxn id="44" idx="0"/>
          </p:cNvCxnSpPr>
          <p:nvPr/>
        </p:nvCxnSpPr>
        <p:spPr>
          <a:xfrm>
            <a:off x="8907779" y="2445352"/>
            <a:ext cx="1634491" cy="282608"/>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ángulo 61"/>
          <p:cNvSpPr/>
          <p:nvPr/>
        </p:nvSpPr>
        <p:spPr>
          <a:xfrm>
            <a:off x="2343150" y="4404360"/>
            <a:ext cx="1417320" cy="960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Revisión</a:t>
            </a:r>
            <a:endParaRPr lang="es-VE" dirty="0"/>
          </a:p>
        </p:txBody>
      </p:sp>
      <p:sp>
        <p:nvSpPr>
          <p:cNvPr id="63" name="Rombo 62"/>
          <p:cNvSpPr/>
          <p:nvPr/>
        </p:nvSpPr>
        <p:spPr>
          <a:xfrm>
            <a:off x="2049780" y="3032760"/>
            <a:ext cx="1988820" cy="96012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Hace</a:t>
            </a:r>
            <a:endParaRPr lang="es-VE" dirty="0"/>
          </a:p>
        </p:txBody>
      </p:sp>
      <p:cxnSp>
        <p:nvCxnSpPr>
          <p:cNvPr id="64" name="Conector recto 63"/>
          <p:cNvCxnSpPr>
            <a:stCxn id="63" idx="0"/>
            <a:endCxn id="4" idx="2"/>
          </p:cNvCxnSpPr>
          <p:nvPr/>
        </p:nvCxnSpPr>
        <p:spPr>
          <a:xfrm flipV="1">
            <a:off x="3044190" y="2514600"/>
            <a:ext cx="133350" cy="51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ector recto 66"/>
          <p:cNvCxnSpPr>
            <a:stCxn id="63" idx="2"/>
            <a:endCxn id="62" idx="0"/>
          </p:cNvCxnSpPr>
          <p:nvPr/>
        </p:nvCxnSpPr>
        <p:spPr>
          <a:xfrm>
            <a:off x="3044190" y="3992880"/>
            <a:ext cx="7620" cy="411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ector recto 69"/>
          <p:cNvCxnSpPr/>
          <p:nvPr/>
        </p:nvCxnSpPr>
        <p:spPr>
          <a:xfrm>
            <a:off x="3051810" y="4267200"/>
            <a:ext cx="125730" cy="137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ector recto 72"/>
          <p:cNvCxnSpPr/>
          <p:nvPr/>
        </p:nvCxnSpPr>
        <p:spPr>
          <a:xfrm flipH="1">
            <a:off x="2926080" y="4267200"/>
            <a:ext cx="125730" cy="123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3034665" y="2519110"/>
            <a:ext cx="114299" cy="11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ector recto 79"/>
          <p:cNvCxnSpPr/>
          <p:nvPr/>
        </p:nvCxnSpPr>
        <p:spPr>
          <a:xfrm flipH="1">
            <a:off x="3148964" y="2528440"/>
            <a:ext cx="171452" cy="104270"/>
          </a:xfrm>
          <a:prstGeom prst="line">
            <a:avLst/>
          </a:prstGeom>
        </p:spPr>
        <p:style>
          <a:lnRef idx="1">
            <a:schemeClr val="accent1"/>
          </a:lnRef>
          <a:fillRef idx="0">
            <a:schemeClr val="accent1"/>
          </a:fillRef>
          <a:effectRef idx="0">
            <a:schemeClr val="accent1"/>
          </a:effectRef>
          <a:fontRef idx="minor">
            <a:schemeClr val="tx1"/>
          </a:fontRef>
        </p:style>
      </p:cxnSp>
      <p:sp>
        <p:nvSpPr>
          <p:cNvPr id="83" name="Elipse 82"/>
          <p:cNvSpPr/>
          <p:nvPr/>
        </p:nvSpPr>
        <p:spPr>
          <a:xfrm>
            <a:off x="62865" y="440436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Cambio de Filtro</a:t>
            </a:r>
            <a:endParaRPr lang="es-VE" dirty="0"/>
          </a:p>
        </p:txBody>
      </p:sp>
      <p:sp>
        <p:nvSpPr>
          <p:cNvPr id="84" name="Elipse 83"/>
          <p:cNvSpPr/>
          <p:nvPr/>
        </p:nvSpPr>
        <p:spPr>
          <a:xfrm>
            <a:off x="4305300" y="440436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Cambio de Aceite</a:t>
            </a:r>
            <a:endParaRPr lang="es-VE" dirty="0"/>
          </a:p>
        </p:txBody>
      </p:sp>
      <p:sp>
        <p:nvSpPr>
          <p:cNvPr id="85" name="Elipse 84"/>
          <p:cNvSpPr/>
          <p:nvPr/>
        </p:nvSpPr>
        <p:spPr>
          <a:xfrm>
            <a:off x="230505" y="570738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Cambio de Frenos</a:t>
            </a:r>
          </a:p>
        </p:txBody>
      </p:sp>
      <p:sp>
        <p:nvSpPr>
          <p:cNvPr id="86" name="Elipse 85"/>
          <p:cNvSpPr/>
          <p:nvPr/>
        </p:nvSpPr>
        <p:spPr>
          <a:xfrm>
            <a:off x="4038600" y="5533260"/>
            <a:ext cx="2034540"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dirty="0" smtClean="0"/>
              <a:t>Otros</a:t>
            </a:r>
            <a:endParaRPr lang="es-VE" dirty="0"/>
          </a:p>
        </p:txBody>
      </p:sp>
      <p:cxnSp>
        <p:nvCxnSpPr>
          <p:cNvPr id="87" name="Conector recto 86"/>
          <p:cNvCxnSpPr>
            <a:stCxn id="84" idx="2"/>
          </p:cNvCxnSpPr>
          <p:nvPr/>
        </p:nvCxnSpPr>
        <p:spPr>
          <a:xfrm flipH="1">
            <a:off x="3739889" y="4815840"/>
            <a:ext cx="5654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Conector recto 88"/>
          <p:cNvCxnSpPr>
            <a:stCxn id="86" idx="0"/>
          </p:cNvCxnSpPr>
          <p:nvPr/>
        </p:nvCxnSpPr>
        <p:spPr>
          <a:xfrm flipH="1" flipV="1">
            <a:off x="3759836" y="5372100"/>
            <a:ext cx="1296034" cy="161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Conector recto 91"/>
          <p:cNvCxnSpPr>
            <a:endCxn id="85" idx="0"/>
          </p:cNvCxnSpPr>
          <p:nvPr/>
        </p:nvCxnSpPr>
        <p:spPr>
          <a:xfrm flipH="1">
            <a:off x="1247775" y="5379720"/>
            <a:ext cx="1095375" cy="327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ector recto 94"/>
          <p:cNvCxnSpPr>
            <a:stCxn id="62" idx="1"/>
            <a:endCxn id="83" idx="6"/>
          </p:cNvCxnSpPr>
          <p:nvPr/>
        </p:nvCxnSpPr>
        <p:spPr>
          <a:xfrm flipH="1" flipV="1">
            <a:off x="2097405" y="4815840"/>
            <a:ext cx="245745" cy="68580"/>
          </a:xfrm>
          <a:prstGeom prst="line">
            <a:avLst/>
          </a:prstGeom>
        </p:spPr>
        <p:style>
          <a:lnRef idx="1">
            <a:schemeClr val="accent1"/>
          </a:lnRef>
          <a:fillRef idx="0">
            <a:schemeClr val="accent1"/>
          </a:fillRef>
          <a:effectRef idx="0">
            <a:schemeClr val="accent1"/>
          </a:effectRef>
          <a:fontRef idx="minor">
            <a:schemeClr val="tx1"/>
          </a:fontRef>
        </p:style>
      </p:cxnSp>
      <p:sp>
        <p:nvSpPr>
          <p:cNvPr id="98" name="Elipse 97"/>
          <p:cNvSpPr/>
          <p:nvPr/>
        </p:nvSpPr>
        <p:spPr>
          <a:xfrm>
            <a:off x="2543808" y="5722620"/>
            <a:ext cx="1426212" cy="822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VE" u="sng" dirty="0" smtClean="0"/>
              <a:t>Cód. Revisión</a:t>
            </a:r>
            <a:endParaRPr lang="es-VE" u="sng" dirty="0"/>
          </a:p>
        </p:txBody>
      </p:sp>
      <p:cxnSp>
        <p:nvCxnSpPr>
          <p:cNvPr id="103" name="Conector recto 102"/>
          <p:cNvCxnSpPr>
            <a:stCxn id="98" idx="0"/>
            <a:endCxn id="62" idx="2"/>
          </p:cNvCxnSpPr>
          <p:nvPr/>
        </p:nvCxnSpPr>
        <p:spPr>
          <a:xfrm flipH="1" flipV="1">
            <a:off x="3051810" y="5364480"/>
            <a:ext cx="205104" cy="3581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18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336704081"/>
              </p:ext>
            </p:extLst>
          </p:nvPr>
        </p:nvGraphicFramePr>
        <p:xfrm>
          <a:off x="830214" y="876420"/>
          <a:ext cx="8128000" cy="741680"/>
        </p:xfrm>
        <a:graphic>
          <a:graphicData uri="http://schemas.openxmlformats.org/drawingml/2006/table">
            <a:tbl>
              <a:tblPr firstRow="1" bandRow="1">
                <a:tableStyleId>{93296810-A885-4BE3-A3E7-6D5BEEA58F35}</a:tableStyleId>
              </a:tblPr>
              <a:tblGrid>
                <a:gridCol w="1625600">
                  <a:extLst>
                    <a:ext uri="{9D8B030D-6E8A-4147-A177-3AD203B41FA5}">
                      <a16:colId xmlns:a16="http://schemas.microsoft.com/office/drawing/2014/main" val="1341319681"/>
                    </a:ext>
                  </a:extLst>
                </a:gridCol>
                <a:gridCol w="1625600">
                  <a:extLst>
                    <a:ext uri="{9D8B030D-6E8A-4147-A177-3AD203B41FA5}">
                      <a16:colId xmlns:a16="http://schemas.microsoft.com/office/drawing/2014/main" val="2602795094"/>
                    </a:ext>
                  </a:extLst>
                </a:gridCol>
                <a:gridCol w="1625600">
                  <a:extLst>
                    <a:ext uri="{9D8B030D-6E8A-4147-A177-3AD203B41FA5}">
                      <a16:colId xmlns:a16="http://schemas.microsoft.com/office/drawing/2014/main" val="1513534363"/>
                    </a:ext>
                  </a:extLst>
                </a:gridCol>
                <a:gridCol w="1625600">
                  <a:extLst>
                    <a:ext uri="{9D8B030D-6E8A-4147-A177-3AD203B41FA5}">
                      <a16:colId xmlns:a16="http://schemas.microsoft.com/office/drawing/2014/main" val="3505804881"/>
                    </a:ext>
                  </a:extLst>
                </a:gridCol>
                <a:gridCol w="1625600">
                  <a:extLst>
                    <a:ext uri="{9D8B030D-6E8A-4147-A177-3AD203B41FA5}">
                      <a16:colId xmlns:a16="http://schemas.microsoft.com/office/drawing/2014/main" val="3604600720"/>
                    </a:ext>
                  </a:extLst>
                </a:gridCol>
              </a:tblGrid>
              <a:tr h="370840">
                <a:tc gridSpan="5">
                  <a:txBody>
                    <a:bodyPr/>
                    <a:lstStyle/>
                    <a:p>
                      <a:pPr algn="ctr"/>
                      <a:r>
                        <a:rPr lang="es-VE" dirty="0" smtClean="0"/>
                        <a:t>Coche</a:t>
                      </a:r>
                      <a:endParaRPr lang="es-VE" dirty="0"/>
                    </a:p>
                  </a:txBody>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extLst>
                  <a:ext uri="{0D108BD9-81ED-4DB2-BD59-A6C34878D82A}">
                    <a16:rowId xmlns:a16="http://schemas.microsoft.com/office/drawing/2014/main" val="402092266"/>
                  </a:ext>
                </a:extLst>
              </a:tr>
              <a:tr h="370840">
                <a:tc>
                  <a:txBody>
                    <a:bodyPr/>
                    <a:lstStyle/>
                    <a:p>
                      <a:r>
                        <a:rPr lang="es-VE" b="1" dirty="0" smtClean="0"/>
                        <a:t>Matricula</a:t>
                      </a:r>
                      <a:endParaRPr lang="es-VE" b="1" dirty="0"/>
                    </a:p>
                  </a:txBody>
                  <a:tcPr/>
                </a:tc>
                <a:tc>
                  <a:txBody>
                    <a:bodyPr/>
                    <a:lstStyle/>
                    <a:p>
                      <a:r>
                        <a:rPr lang="es-VE" dirty="0" smtClean="0"/>
                        <a:t>Marca</a:t>
                      </a:r>
                      <a:endParaRPr lang="es-VE" dirty="0"/>
                    </a:p>
                  </a:txBody>
                  <a:tcPr/>
                </a:tc>
                <a:tc>
                  <a:txBody>
                    <a:bodyPr/>
                    <a:lstStyle/>
                    <a:p>
                      <a:r>
                        <a:rPr lang="es-VE" dirty="0" smtClean="0"/>
                        <a:t>Precio</a:t>
                      </a:r>
                      <a:endParaRPr lang="es-VE" dirty="0"/>
                    </a:p>
                  </a:txBody>
                  <a:tcPr/>
                </a:tc>
                <a:tc>
                  <a:txBody>
                    <a:bodyPr/>
                    <a:lstStyle/>
                    <a:p>
                      <a:r>
                        <a:rPr lang="es-VE" dirty="0" smtClean="0"/>
                        <a:t>Color</a:t>
                      </a:r>
                      <a:endParaRPr lang="es-VE" dirty="0"/>
                    </a:p>
                  </a:txBody>
                  <a:tcPr/>
                </a:tc>
                <a:tc>
                  <a:txBody>
                    <a:bodyPr/>
                    <a:lstStyle/>
                    <a:p>
                      <a:r>
                        <a:rPr lang="es-VE" dirty="0" smtClean="0"/>
                        <a:t>Modelo</a:t>
                      </a:r>
                      <a:endParaRPr lang="es-VE" dirty="0"/>
                    </a:p>
                  </a:txBody>
                  <a:tcPr/>
                </a:tc>
                <a:extLst>
                  <a:ext uri="{0D108BD9-81ED-4DB2-BD59-A6C34878D82A}">
                    <a16:rowId xmlns:a16="http://schemas.microsoft.com/office/drawing/2014/main" val="1914457266"/>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058981675"/>
              </p:ext>
            </p:extLst>
          </p:nvPr>
        </p:nvGraphicFramePr>
        <p:xfrm>
          <a:off x="830214" y="2090540"/>
          <a:ext cx="9136745" cy="741680"/>
        </p:xfrm>
        <a:graphic>
          <a:graphicData uri="http://schemas.openxmlformats.org/drawingml/2006/table">
            <a:tbl>
              <a:tblPr firstRow="1" bandRow="1">
                <a:tableStyleId>{93296810-A885-4BE3-A3E7-6D5BEEA58F35}</a:tableStyleId>
              </a:tblPr>
              <a:tblGrid>
                <a:gridCol w="1827349">
                  <a:extLst>
                    <a:ext uri="{9D8B030D-6E8A-4147-A177-3AD203B41FA5}">
                      <a16:colId xmlns:a16="http://schemas.microsoft.com/office/drawing/2014/main" val="1341319681"/>
                    </a:ext>
                  </a:extLst>
                </a:gridCol>
                <a:gridCol w="1827349">
                  <a:extLst>
                    <a:ext uri="{9D8B030D-6E8A-4147-A177-3AD203B41FA5}">
                      <a16:colId xmlns:a16="http://schemas.microsoft.com/office/drawing/2014/main" val="2602795094"/>
                    </a:ext>
                  </a:extLst>
                </a:gridCol>
                <a:gridCol w="1827349">
                  <a:extLst>
                    <a:ext uri="{9D8B030D-6E8A-4147-A177-3AD203B41FA5}">
                      <a16:colId xmlns:a16="http://schemas.microsoft.com/office/drawing/2014/main" val="1513534363"/>
                    </a:ext>
                  </a:extLst>
                </a:gridCol>
                <a:gridCol w="1827349">
                  <a:extLst>
                    <a:ext uri="{9D8B030D-6E8A-4147-A177-3AD203B41FA5}">
                      <a16:colId xmlns:a16="http://schemas.microsoft.com/office/drawing/2014/main" val="3505804881"/>
                    </a:ext>
                  </a:extLst>
                </a:gridCol>
                <a:gridCol w="1827349">
                  <a:extLst>
                    <a:ext uri="{9D8B030D-6E8A-4147-A177-3AD203B41FA5}">
                      <a16:colId xmlns:a16="http://schemas.microsoft.com/office/drawing/2014/main" val="3604600720"/>
                    </a:ext>
                  </a:extLst>
                </a:gridCol>
              </a:tblGrid>
              <a:tr h="370840">
                <a:tc gridSpan="5">
                  <a:txBody>
                    <a:bodyPr/>
                    <a:lstStyle/>
                    <a:p>
                      <a:pPr algn="ctr"/>
                      <a:r>
                        <a:rPr lang="es-VE" dirty="0" smtClean="0"/>
                        <a:t>Cliente</a:t>
                      </a:r>
                      <a:endParaRPr lang="es-VE" dirty="0"/>
                    </a:p>
                  </a:txBody>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extLst>
                  <a:ext uri="{0D108BD9-81ED-4DB2-BD59-A6C34878D82A}">
                    <a16:rowId xmlns:a16="http://schemas.microsoft.com/office/drawing/2014/main" val="402092266"/>
                  </a:ext>
                </a:extLst>
              </a:tr>
              <a:tr h="370840">
                <a:tc>
                  <a:txBody>
                    <a:bodyPr/>
                    <a:lstStyle/>
                    <a:p>
                      <a:r>
                        <a:rPr lang="es-VE" b="1" dirty="0" smtClean="0"/>
                        <a:t>NIF</a:t>
                      </a:r>
                      <a:endParaRPr lang="es-VE" b="1" dirty="0"/>
                    </a:p>
                  </a:txBody>
                  <a:tcPr/>
                </a:tc>
                <a:tc>
                  <a:txBody>
                    <a:bodyPr/>
                    <a:lstStyle/>
                    <a:p>
                      <a:r>
                        <a:rPr lang="es-VE" dirty="0" smtClean="0"/>
                        <a:t>Nombre</a:t>
                      </a:r>
                      <a:endParaRPr lang="es-VE" dirty="0"/>
                    </a:p>
                  </a:txBody>
                  <a:tcPr/>
                </a:tc>
                <a:tc>
                  <a:txBody>
                    <a:bodyPr/>
                    <a:lstStyle/>
                    <a:p>
                      <a:r>
                        <a:rPr lang="es-VE" dirty="0" smtClean="0"/>
                        <a:t>Dirección</a:t>
                      </a:r>
                      <a:endParaRPr lang="es-VE" dirty="0"/>
                    </a:p>
                  </a:txBody>
                  <a:tcPr/>
                </a:tc>
                <a:tc>
                  <a:txBody>
                    <a:bodyPr/>
                    <a:lstStyle/>
                    <a:p>
                      <a:r>
                        <a:rPr lang="es-VE" dirty="0" smtClean="0"/>
                        <a:t>Ciudad</a:t>
                      </a:r>
                      <a:endParaRPr lang="es-VE" dirty="0"/>
                    </a:p>
                  </a:txBody>
                  <a:tcPr/>
                </a:tc>
                <a:tc>
                  <a:txBody>
                    <a:bodyPr/>
                    <a:lstStyle/>
                    <a:p>
                      <a:r>
                        <a:rPr lang="es-VE" dirty="0" smtClean="0"/>
                        <a:t>Núm. de teléfono</a:t>
                      </a:r>
                      <a:endParaRPr lang="es-VE" dirty="0"/>
                    </a:p>
                  </a:txBody>
                  <a:tcPr/>
                </a:tc>
                <a:extLst>
                  <a:ext uri="{0D108BD9-81ED-4DB2-BD59-A6C34878D82A}">
                    <a16:rowId xmlns:a16="http://schemas.microsoft.com/office/drawing/2014/main" val="1914457266"/>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584685329"/>
              </p:ext>
            </p:extLst>
          </p:nvPr>
        </p:nvGraphicFramePr>
        <p:xfrm>
          <a:off x="830214" y="3092388"/>
          <a:ext cx="8128000" cy="1010920"/>
        </p:xfrm>
        <a:graphic>
          <a:graphicData uri="http://schemas.openxmlformats.org/drawingml/2006/table">
            <a:tbl>
              <a:tblPr firstRow="1" bandRow="1">
                <a:tableStyleId>{93296810-A885-4BE3-A3E7-6D5BEEA58F35}</a:tableStyleId>
              </a:tblPr>
              <a:tblGrid>
                <a:gridCol w="1625600">
                  <a:extLst>
                    <a:ext uri="{9D8B030D-6E8A-4147-A177-3AD203B41FA5}">
                      <a16:colId xmlns:a16="http://schemas.microsoft.com/office/drawing/2014/main" val="1341319681"/>
                    </a:ext>
                  </a:extLst>
                </a:gridCol>
                <a:gridCol w="1625600">
                  <a:extLst>
                    <a:ext uri="{9D8B030D-6E8A-4147-A177-3AD203B41FA5}">
                      <a16:colId xmlns:a16="http://schemas.microsoft.com/office/drawing/2014/main" val="2602795094"/>
                    </a:ext>
                  </a:extLst>
                </a:gridCol>
                <a:gridCol w="1625600">
                  <a:extLst>
                    <a:ext uri="{9D8B030D-6E8A-4147-A177-3AD203B41FA5}">
                      <a16:colId xmlns:a16="http://schemas.microsoft.com/office/drawing/2014/main" val="1513534363"/>
                    </a:ext>
                  </a:extLst>
                </a:gridCol>
                <a:gridCol w="1625600">
                  <a:extLst>
                    <a:ext uri="{9D8B030D-6E8A-4147-A177-3AD203B41FA5}">
                      <a16:colId xmlns:a16="http://schemas.microsoft.com/office/drawing/2014/main" val="3505804881"/>
                    </a:ext>
                  </a:extLst>
                </a:gridCol>
                <a:gridCol w="1625600">
                  <a:extLst>
                    <a:ext uri="{9D8B030D-6E8A-4147-A177-3AD203B41FA5}">
                      <a16:colId xmlns:a16="http://schemas.microsoft.com/office/drawing/2014/main" val="3604600720"/>
                    </a:ext>
                  </a:extLst>
                </a:gridCol>
              </a:tblGrid>
              <a:tr h="370840">
                <a:tc gridSpan="5">
                  <a:txBody>
                    <a:bodyPr/>
                    <a:lstStyle/>
                    <a:p>
                      <a:pPr algn="ctr"/>
                      <a:r>
                        <a:rPr lang="es-VE" dirty="0" smtClean="0"/>
                        <a:t>Revisión</a:t>
                      </a:r>
                      <a:endParaRPr lang="es-VE" dirty="0"/>
                    </a:p>
                  </a:txBody>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extLst>
                  <a:ext uri="{0D108BD9-81ED-4DB2-BD59-A6C34878D82A}">
                    <a16:rowId xmlns:a16="http://schemas.microsoft.com/office/drawing/2014/main" val="402092266"/>
                  </a:ext>
                </a:extLst>
              </a:tr>
              <a:tr h="370840">
                <a:tc>
                  <a:txBody>
                    <a:bodyPr/>
                    <a:lstStyle/>
                    <a:p>
                      <a:r>
                        <a:rPr lang="es-VE" b="1" dirty="0" smtClean="0"/>
                        <a:t>Cód. revisión </a:t>
                      </a:r>
                      <a:endParaRPr lang="es-VE" b="1" dirty="0"/>
                    </a:p>
                  </a:txBody>
                  <a:tcPr/>
                </a:tc>
                <a:tc>
                  <a:txBody>
                    <a:bodyPr/>
                    <a:lstStyle/>
                    <a:p>
                      <a:r>
                        <a:rPr lang="es-VE" dirty="0" smtClean="0"/>
                        <a:t>Cambio de filtro</a:t>
                      </a:r>
                      <a:endParaRPr lang="es-VE" dirty="0"/>
                    </a:p>
                  </a:txBody>
                  <a:tcPr/>
                </a:tc>
                <a:tc>
                  <a:txBody>
                    <a:bodyPr/>
                    <a:lstStyle/>
                    <a:p>
                      <a:r>
                        <a:rPr lang="es-VE" dirty="0" smtClean="0"/>
                        <a:t>Cambio de frenos</a:t>
                      </a:r>
                      <a:endParaRPr lang="es-VE" dirty="0"/>
                    </a:p>
                  </a:txBody>
                  <a:tcPr/>
                </a:tc>
                <a:tc>
                  <a:txBody>
                    <a:bodyPr/>
                    <a:lstStyle/>
                    <a:p>
                      <a:r>
                        <a:rPr lang="es-VE" dirty="0" smtClean="0"/>
                        <a:t>Cambio de aceite</a:t>
                      </a:r>
                      <a:endParaRPr lang="es-VE" dirty="0"/>
                    </a:p>
                  </a:txBody>
                  <a:tcPr/>
                </a:tc>
                <a:tc>
                  <a:txBody>
                    <a:bodyPr/>
                    <a:lstStyle/>
                    <a:p>
                      <a:r>
                        <a:rPr lang="es-VE" dirty="0" smtClean="0"/>
                        <a:t>Otros</a:t>
                      </a:r>
                      <a:endParaRPr lang="es-VE" dirty="0"/>
                    </a:p>
                  </a:txBody>
                  <a:tcPr/>
                </a:tc>
                <a:extLst>
                  <a:ext uri="{0D108BD9-81ED-4DB2-BD59-A6C34878D82A}">
                    <a16:rowId xmlns:a16="http://schemas.microsoft.com/office/drawing/2014/main" val="1914457266"/>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1464200974"/>
              </p:ext>
            </p:extLst>
          </p:nvPr>
        </p:nvGraphicFramePr>
        <p:xfrm>
          <a:off x="830214" y="4363476"/>
          <a:ext cx="8128000" cy="74168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3721012730"/>
                    </a:ext>
                  </a:extLst>
                </a:gridCol>
                <a:gridCol w="4064000">
                  <a:extLst>
                    <a:ext uri="{9D8B030D-6E8A-4147-A177-3AD203B41FA5}">
                      <a16:colId xmlns:a16="http://schemas.microsoft.com/office/drawing/2014/main" val="492275215"/>
                    </a:ext>
                  </a:extLst>
                </a:gridCol>
              </a:tblGrid>
              <a:tr h="370840">
                <a:tc gridSpan="2">
                  <a:txBody>
                    <a:bodyPr/>
                    <a:lstStyle/>
                    <a:p>
                      <a:pPr algn="ctr"/>
                      <a:r>
                        <a:rPr lang="es-VE" dirty="0" smtClean="0"/>
                        <a:t>Relación</a:t>
                      </a:r>
                      <a:endParaRPr lang="es-VE" dirty="0"/>
                    </a:p>
                  </a:txBody>
                  <a:tcPr/>
                </a:tc>
                <a:tc hMerge="1">
                  <a:txBody>
                    <a:bodyPr/>
                    <a:lstStyle/>
                    <a:p>
                      <a:endParaRPr lang="es-VE" dirty="0"/>
                    </a:p>
                  </a:txBody>
                  <a:tcPr/>
                </a:tc>
                <a:extLst>
                  <a:ext uri="{0D108BD9-81ED-4DB2-BD59-A6C34878D82A}">
                    <a16:rowId xmlns:a16="http://schemas.microsoft.com/office/drawing/2014/main" val="1557409893"/>
                  </a:ext>
                </a:extLst>
              </a:tr>
              <a:tr h="370840">
                <a:tc>
                  <a:txBody>
                    <a:bodyPr/>
                    <a:lstStyle/>
                    <a:p>
                      <a:r>
                        <a:rPr lang="es-VE" b="1" dirty="0" smtClean="0"/>
                        <a:t>Matricula</a:t>
                      </a:r>
                      <a:endParaRPr lang="es-V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VE" b="1" dirty="0" smtClean="0"/>
                        <a:t>Cód.</a:t>
                      </a:r>
                      <a:r>
                        <a:rPr lang="es-VE" b="1" baseline="0" dirty="0" smtClean="0"/>
                        <a:t> revisión </a:t>
                      </a:r>
                      <a:endParaRPr lang="es-VE" b="1" dirty="0" smtClean="0"/>
                    </a:p>
                  </a:txBody>
                  <a:tcPr/>
                </a:tc>
                <a:extLst>
                  <a:ext uri="{0D108BD9-81ED-4DB2-BD59-A6C34878D82A}">
                    <a16:rowId xmlns:a16="http://schemas.microsoft.com/office/drawing/2014/main" val="2058181123"/>
                  </a:ext>
                </a:extLst>
              </a:tr>
            </a:tbl>
          </a:graphicData>
        </a:graphic>
      </p:graphicFrame>
    </p:spTree>
    <p:extLst>
      <p:ext uri="{BB962C8B-B14F-4D97-AF65-F5344CB8AC3E}">
        <p14:creationId xmlns:p14="http://schemas.microsoft.com/office/powerpoint/2010/main" val="16723177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283</Words>
  <Application>Microsoft Office PowerPoint</Application>
  <PresentationFormat>Panorámica</PresentationFormat>
  <Paragraphs>44</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Alejandro Guarucano Velasco</dc:creator>
  <cp:lastModifiedBy>Miguel Alejandro Guarucano Velasco</cp:lastModifiedBy>
  <cp:revision>7</cp:revision>
  <dcterms:created xsi:type="dcterms:W3CDTF">2016-01-22T01:38:06Z</dcterms:created>
  <dcterms:modified xsi:type="dcterms:W3CDTF">2016-01-22T02:37:13Z</dcterms:modified>
</cp:coreProperties>
</file>