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1" r:id="rId4"/>
    <p:sldId id="260" r:id="rId5"/>
    <p:sldId id="262" r:id="rId6"/>
    <p:sldId id="263" r:id="rId7"/>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4C1A8A3-306A-4EB7-A6B1-4F7E0EB9C5D6}" styleName="Estilo medio 3 - Énfasis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117" d="100"/>
          <a:sy n="117" d="100"/>
        </p:scale>
        <p:origin x="-146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826874D0-19F6-4FCF-BBEE-04E0BE2D2F94}" type="datetimeFigureOut">
              <a:rPr lang="es-ES" smtClean="0"/>
              <a:t>12/10/2015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639143F3-82AD-4B47-97D7-05581BF477C0}" type="slidenum">
              <a:rPr lang="es-ES" smtClean="0"/>
              <a:t>‹Nº›</a:t>
            </a:fld>
            <a:endParaRPr lang="es-ES"/>
          </a:p>
        </p:txBody>
      </p:sp>
    </p:spTree>
    <p:extLst>
      <p:ext uri="{BB962C8B-B14F-4D97-AF65-F5344CB8AC3E}">
        <p14:creationId xmlns:p14="http://schemas.microsoft.com/office/powerpoint/2010/main" val="2311639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826874D0-19F6-4FCF-BBEE-04E0BE2D2F94}" type="datetimeFigureOut">
              <a:rPr lang="es-ES" smtClean="0"/>
              <a:t>12/10/2015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639143F3-82AD-4B47-97D7-05581BF477C0}" type="slidenum">
              <a:rPr lang="es-ES" smtClean="0"/>
              <a:t>‹Nº›</a:t>
            </a:fld>
            <a:endParaRPr lang="es-ES"/>
          </a:p>
        </p:txBody>
      </p:sp>
    </p:spTree>
    <p:extLst>
      <p:ext uri="{BB962C8B-B14F-4D97-AF65-F5344CB8AC3E}">
        <p14:creationId xmlns:p14="http://schemas.microsoft.com/office/powerpoint/2010/main" val="554370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826874D0-19F6-4FCF-BBEE-04E0BE2D2F94}" type="datetimeFigureOut">
              <a:rPr lang="es-ES" smtClean="0"/>
              <a:t>12/10/2015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639143F3-82AD-4B47-97D7-05581BF477C0}" type="slidenum">
              <a:rPr lang="es-ES" smtClean="0"/>
              <a:t>‹Nº›</a:t>
            </a:fld>
            <a:endParaRPr lang="es-ES"/>
          </a:p>
        </p:txBody>
      </p:sp>
    </p:spTree>
    <p:extLst>
      <p:ext uri="{BB962C8B-B14F-4D97-AF65-F5344CB8AC3E}">
        <p14:creationId xmlns:p14="http://schemas.microsoft.com/office/powerpoint/2010/main" val="2961598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826874D0-19F6-4FCF-BBEE-04E0BE2D2F94}" type="datetimeFigureOut">
              <a:rPr lang="es-ES" smtClean="0"/>
              <a:t>12/10/2015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639143F3-82AD-4B47-97D7-05581BF477C0}" type="slidenum">
              <a:rPr lang="es-ES" smtClean="0"/>
              <a:t>‹Nº›</a:t>
            </a:fld>
            <a:endParaRPr lang="es-ES"/>
          </a:p>
        </p:txBody>
      </p:sp>
    </p:spTree>
    <p:extLst>
      <p:ext uri="{BB962C8B-B14F-4D97-AF65-F5344CB8AC3E}">
        <p14:creationId xmlns:p14="http://schemas.microsoft.com/office/powerpoint/2010/main" val="3348822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826874D0-19F6-4FCF-BBEE-04E0BE2D2F94}" type="datetimeFigureOut">
              <a:rPr lang="es-ES" smtClean="0"/>
              <a:t>12/10/2015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639143F3-82AD-4B47-97D7-05581BF477C0}" type="slidenum">
              <a:rPr lang="es-ES" smtClean="0"/>
              <a:t>‹Nº›</a:t>
            </a:fld>
            <a:endParaRPr lang="es-ES"/>
          </a:p>
        </p:txBody>
      </p:sp>
    </p:spTree>
    <p:extLst>
      <p:ext uri="{BB962C8B-B14F-4D97-AF65-F5344CB8AC3E}">
        <p14:creationId xmlns:p14="http://schemas.microsoft.com/office/powerpoint/2010/main" val="2797157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826874D0-19F6-4FCF-BBEE-04E0BE2D2F94}" type="datetimeFigureOut">
              <a:rPr lang="es-ES" smtClean="0"/>
              <a:t>12/10/2015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639143F3-82AD-4B47-97D7-05581BF477C0}" type="slidenum">
              <a:rPr lang="es-ES" smtClean="0"/>
              <a:t>‹Nº›</a:t>
            </a:fld>
            <a:endParaRPr lang="es-ES"/>
          </a:p>
        </p:txBody>
      </p:sp>
    </p:spTree>
    <p:extLst>
      <p:ext uri="{BB962C8B-B14F-4D97-AF65-F5344CB8AC3E}">
        <p14:creationId xmlns:p14="http://schemas.microsoft.com/office/powerpoint/2010/main" val="3127355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826874D0-19F6-4FCF-BBEE-04E0BE2D2F94}" type="datetimeFigureOut">
              <a:rPr lang="es-ES" smtClean="0"/>
              <a:t>12/10/2015</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639143F3-82AD-4B47-97D7-05581BF477C0}" type="slidenum">
              <a:rPr lang="es-ES" smtClean="0"/>
              <a:t>‹Nº›</a:t>
            </a:fld>
            <a:endParaRPr lang="es-ES"/>
          </a:p>
        </p:txBody>
      </p:sp>
    </p:spTree>
    <p:extLst>
      <p:ext uri="{BB962C8B-B14F-4D97-AF65-F5344CB8AC3E}">
        <p14:creationId xmlns:p14="http://schemas.microsoft.com/office/powerpoint/2010/main" val="1794680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826874D0-19F6-4FCF-BBEE-04E0BE2D2F94}" type="datetimeFigureOut">
              <a:rPr lang="es-ES" smtClean="0"/>
              <a:t>12/10/2015</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639143F3-82AD-4B47-97D7-05581BF477C0}" type="slidenum">
              <a:rPr lang="es-ES" smtClean="0"/>
              <a:t>‹Nº›</a:t>
            </a:fld>
            <a:endParaRPr lang="es-ES"/>
          </a:p>
        </p:txBody>
      </p:sp>
    </p:spTree>
    <p:extLst>
      <p:ext uri="{BB962C8B-B14F-4D97-AF65-F5344CB8AC3E}">
        <p14:creationId xmlns:p14="http://schemas.microsoft.com/office/powerpoint/2010/main" val="322438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826874D0-19F6-4FCF-BBEE-04E0BE2D2F94}" type="datetimeFigureOut">
              <a:rPr lang="es-ES" smtClean="0"/>
              <a:t>12/10/2015</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639143F3-82AD-4B47-97D7-05581BF477C0}" type="slidenum">
              <a:rPr lang="es-ES" smtClean="0"/>
              <a:t>‹Nº›</a:t>
            </a:fld>
            <a:endParaRPr lang="es-ES"/>
          </a:p>
        </p:txBody>
      </p:sp>
    </p:spTree>
    <p:extLst>
      <p:ext uri="{BB962C8B-B14F-4D97-AF65-F5344CB8AC3E}">
        <p14:creationId xmlns:p14="http://schemas.microsoft.com/office/powerpoint/2010/main" val="3311033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826874D0-19F6-4FCF-BBEE-04E0BE2D2F94}" type="datetimeFigureOut">
              <a:rPr lang="es-ES" smtClean="0"/>
              <a:t>12/10/2015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639143F3-82AD-4B47-97D7-05581BF477C0}" type="slidenum">
              <a:rPr lang="es-ES" smtClean="0"/>
              <a:t>‹Nº›</a:t>
            </a:fld>
            <a:endParaRPr lang="es-ES"/>
          </a:p>
        </p:txBody>
      </p:sp>
    </p:spTree>
    <p:extLst>
      <p:ext uri="{BB962C8B-B14F-4D97-AF65-F5344CB8AC3E}">
        <p14:creationId xmlns:p14="http://schemas.microsoft.com/office/powerpoint/2010/main" val="3683903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826874D0-19F6-4FCF-BBEE-04E0BE2D2F94}" type="datetimeFigureOut">
              <a:rPr lang="es-ES" smtClean="0"/>
              <a:t>12/10/2015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639143F3-82AD-4B47-97D7-05581BF477C0}" type="slidenum">
              <a:rPr lang="es-ES" smtClean="0"/>
              <a:t>‹Nº›</a:t>
            </a:fld>
            <a:endParaRPr lang="es-ES"/>
          </a:p>
        </p:txBody>
      </p:sp>
    </p:spTree>
    <p:extLst>
      <p:ext uri="{BB962C8B-B14F-4D97-AF65-F5344CB8AC3E}">
        <p14:creationId xmlns:p14="http://schemas.microsoft.com/office/powerpoint/2010/main" val="972251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alpha val="28000"/>
          </a:schemeClr>
        </a:solid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6874D0-19F6-4FCF-BBEE-04E0BE2D2F94}" type="datetimeFigureOut">
              <a:rPr lang="es-ES" smtClean="0"/>
              <a:t>12/10/2015</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9143F3-82AD-4B47-97D7-05581BF477C0}" type="slidenum">
              <a:rPr lang="es-ES" smtClean="0"/>
              <a:t>‹Nº›</a:t>
            </a:fld>
            <a:endParaRPr lang="es-ES"/>
          </a:p>
        </p:txBody>
      </p:sp>
    </p:spTree>
    <p:extLst>
      <p:ext uri="{BB962C8B-B14F-4D97-AF65-F5344CB8AC3E}">
        <p14:creationId xmlns:p14="http://schemas.microsoft.com/office/powerpoint/2010/main" val="8888949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hyperlink" Target="http://creativecommons.org/licenses/by-nc-nd/3.0/deed.es" TargetMode="Externa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pic>
        <p:nvPicPr>
          <p:cNvPr id="12" name="Picture 4" descr="https://www.urbe.edu/images/logos/logo-urbe5.jpg"/>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714612" y="71414"/>
            <a:ext cx="737834" cy="785794"/>
          </a:xfrm>
          <a:prstGeom prst="rect">
            <a:avLst/>
          </a:prstGeom>
          <a:noFill/>
        </p:spPr>
      </p:pic>
      <p:sp>
        <p:nvSpPr>
          <p:cNvPr id="13" name="12 CuadroTexto"/>
          <p:cNvSpPr txBox="1"/>
          <p:nvPr/>
        </p:nvSpPr>
        <p:spPr>
          <a:xfrm rot="19014286">
            <a:off x="-106204" y="769791"/>
            <a:ext cx="2301403" cy="830997"/>
          </a:xfrm>
          <a:prstGeom prst="rect">
            <a:avLst/>
          </a:prstGeom>
          <a:noFill/>
        </p:spPr>
        <p:txBody>
          <a:bodyPr wrap="square" rtlCol="0">
            <a:spAutoFit/>
          </a:bodyPr>
          <a:lstStyle/>
          <a:p>
            <a:pPr algn="ctr"/>
            <a:r>
              <a:rPr lang="es-VE" b="1" dirty="0" smtClean="0">
                <a:solidFill>
                  <a:schemeClr val="bg1"/>
                </a:solidFill>
              </a:rPr>
              <a:t>Diplomado</a:t>
            </a:r>
          </a:p>
          <a:p>
            <a:r>
              <a:rPr lang="es-VE" sz="3000" b="1" dirty="0" smtClean="0">
                <a:solidFill>
                  <a:schemeClr val="bg1"/>
                </a:solidFill>
              </a:rPr>
              <a:t>WEBMASTER</a:t>
            </a:r>
            <a:endParaRPr lang="es-VE" sz="3000" b="1" dirty="0">
              <a:solidFill>
                <a:schemeClr val="bg1"/>
              </a:solidFill>
            </a:endParaRPr>
          </a:p>
        </p:txBody>
      </p:sp>
      <p:sp>
        <p:nvSpPr>
          <p:cNvPr id="14" name="13 CuadroTexto"/>
          <p:cNvSpPr txBox="1"/>
          <p:nvPr/>
        </p:nvSpPr>
        <p:spPr>
          <a:xfrm>
            <a:off x="7786710" y="285728"/>
            <a:ext cx="966931" cy="553998"/>
          </a:xfrm>
          <a:prstGeom prst="rect">
            <a:avLst/>
          </a:prstGeom>
          <a:noFill/>
        </p:spPr>
        <p:txBody>
          <a:bodyPr wrap="none" rtlCol="0">
            <a:spAutoFit/>
          </a:bodyPr>
          <a:lstStyle/>
          <a:p>
            <a:r>
              <a:rPr lang="es-VE" sz="3000" b="1" dirty="0" smtClean="0">
                <a:solidFill>
                  <a:schemeClr val="bg1"/>
                </a:solidFill>
              </a:rPr>
              <a:t>2015</a:t>
            </a:r>
            <a:endParaRPr lang="es-VE" sz="3000" b="1" dirty="0">
              <a:solidFill>
                <a:schemeClr val="bg1"/>
              </a:solidFill>
            </a:endParaRPr>
          </a:p>
        </p:txBody>
      </p:sp>
      <p:sp>
        <p:nvSpPr>
          <p:cNvPr id="15" name="14 CuadroTexto"/>
          <p:cNvSpPr txBox="1"/>
          <p:nvPr/>
        </p:nvSpPr>
        <p:spPr>
          <a:xfrm>
            <a:off x="6373818" y="6072206"/>
            <a:ext cx="2770182" cy="400110"/>
          </a:xfrm>
          <a:prstGeom prst="rect">
            <a:avLst/>
          </a:prstGeom>
          <a:noFill/>
        </p:spPr>
        <p:txBody>
          <a:bodyPr wrap="none" rtlCol="0">
            <a:spAutoFit/>
          </a:bodyPr>
          <a:lstStyle/>
          <a:p>
            <a:r>
              <a:rPr lang="es-VE" sz="2000" b="1" dirty="0" smtClean="0">
                <a:solidFill>
                  <a:schemeClr val="bg1"/>
                </a:solidFill>
              </a:rPr>
              <a:t>ING. HOYVER VILLASMIL</a:t>
            </a:r>
            <a:endParaRPr lang="es-VE" sz="2000" b="1" dirty="0">
              <a:solidFill>
                <a:schemeClr val="bg1"/>
              </a:solidFill>
            </a:endParaRPr>
          </a:p>
        </p:txBody>
      </p:sp>
      <p:sp>
        <p:nvSpPr>
          <p:cNvPr id="16" name="15 CuadroTexto"/>
          <p:cNvSpPr txBox="1"/>
          <p:nvPr/>
        </p:nvSpPr>
        <p:spPr>
          <a:xfrm>
            <a:off x="7215206" y="5715016"/>
            <a:ext cx="1246944" cy="369332"/>
          </a:xfrm>
          <a:prstGeom prst="rect">
            <a:avLst/>
          </a:prstGeom>
          <a:noFill/>
        </p:spPr>
        <p:txBody>
          <a:bodyPr wrap="none" rtlCol="0">
            <a:spAutoFit/>
          </a:bodyPr>
          <a:lstStyle/>
          <a:p>
            <a:r>
              <a:rPr lang="es-VE" b="1" dirty="0" smtClean="0">
                <a:solidFill>
                  <a:schemeClr val="bg1"/>
                </a:solidFill>
              </a:rPr>
              <a:t>Facilitador:</a:t>
            </a:r>
            <a:endParaRPr lang="es-VE" b="1" dirty="0">
              <a:solidFill>
                <a:schemeClr val="bg1"/>
              </a:solidFill>
            </a:endParaRPr>
          </a:p>
        </p:txBody>
      </p:sp>
      <p:sp>
        <p:nvSpPr>
          <p:cNvPr id="17" name="16 Rectángulo"/>
          <p:cNvSpPr/>
          <p:nvPr/>
        </p:nvSpPr>
        <p:spPr>
          <a:xfrm>
            <a:off x="1378932" y="2928934"/>
            <a:ext cx="6014788" cy="1477328"/>
          </a:xfrm>
          <a:prstGeom prst="rect">
            <a:avLst/>
          </a:prstGeom>
          <a:noFill/>
        </p:spPr>
        <p:txBody>
          <a:bodyPr wrap="none" lIns="91440" tIns="45720" rIns="91440" bIns="45720">
            <a:spAutoFit/>
          </a:bodyPr>
          <a:lstStyle/>
          <a:p>
            <a:pPr algn="ctr"/>
            <a:r>
              <a:rPr lang="es-ES" sz="9000" b="1" cap="none" spc="0" dirty="0" smtClean="0">
                <a:ln w="12700">
                  <a:solidFill>
                    <a:schemeClr val="bg1">
                      <a:lumMod val="50000"/>
                    </a:schemeClr>
                  </a:solidFill>
                  <a:prstDash val="solid"/>
                </a:ln>
                <a:solidFill>
                  <a:schemeClr val="bg1">
                    <a:lumMod val="50000"/>
                  </a:schemeClr>
                </a:solidFill>
                <a:effectLst>
                  <a:outerShdw blurRad="41275" dist="20320" dir="1800000" algn="tl" rotWithShape="0">
                    <a:srgbClr val="000000">
                      <a:alpha val="40000"/>
                    </a:srgbClr>
                  </a:outerShdw>
                </a:effectLst>
              </a:rPr>
              <a:t>HTML &amp; CSS</a:t>
            </a:r>
            <a:endParaRPr lang="es-ES" sz="9000" b="1" cap="none" spc="0" dirty="0">
              <a:ln w="12700">
                <a:solidFill>
                  <a:schemeClr val="bg1">
                    <a:lumMod val="50000"/>
                  </a:schemeClr>
                </a:solidFill>
                <a:prstDash val="solid"/>
              </a:ln>
              <a:solidFill>
                <a:schemeClr val="bg1">
                  <a:lumMod val="50000"/>
                </a:schemeClr>
              </a:solidFill>
              <a:effectLst>
                <a:outerShdw blurRad="41275" dist="20320" dir="1800000" algn="tl" rotWithShape="0">
                  <a:srgbClr val="000000">
                    <a:alpha val="40000"/>
                  </a:srgbClr>
                </a:outerShdw>
              </a:effectLst>
            </a:endParaRPr>
          </a:p>
        </p:txBody>
      </p:sp>
      <p:sp>
        <p:nvSpPr>
          <p:cNvPr id="18" name="17 Rectángulo"/>
          <p:cNvSpPr/>
          <p:nvPr/>
        </p:nvSpPr>
        <p:spPr>
          <a:xfrm>
            <a:off x="3460146" y="2500306"/>
            <a:ext cx="1878719" cy="553998"/>
          </a:xfrm>
          <a:prstGeom prst="rect">
            <a:avLst/>
          </a:prstGeom>
          <a:noFill/>
        </p:spPr>
        <p:txBody>
          <a:bodyPr wrap="none" lIns="91440" tIns="45720" rIns="91440" bIns="45720">
            <a:spAutoFit/>
          </a:bodyPr>
          <a:lstStyle/>
          <a:p>
            <a:pPr algn="ctr"/>
            <a:r>
              <a:rPr lang="es-ES" sz="3000" b="1" cap="none" spc="0" dirty="0" smtClean="0">
                <a:ln w="12700">
                  <a:solidFill>
                    <a:schemeClr val="bg1">
                      <a:lumMod val="50000"/>
                    </a:schemeClr>
                  </a:solidFill>
                  <a:prstDash val="solid"/>
                </a:ln>
                <a:solidFill>
                  <a:schemeClr val="bg1">
                    <a:lumMod val="50000"/>
                  </a:schemeClr>
                </a:solidFill>
                <a:effectLst>
                  <a:outerShdw blurRad="41275" dist="20320" dir="1800000" algn="tl" rotWithShape="0">
                    <a:srgbClr val="000000">
                      <a:alpha val="40000"/>
                    </a:srgbClr>
                  </a:outerShdw>
                </a:effectLst>
              </a:rPr>
              <a:t>MÓDULO I</a:t>
            </a:r>
            <a:endParaRPr lang="es-ES" sz="3000" b="1" cap="none" spc="0" dirty="0">
              <a:ln w="12700">
                <a:solidFill>
                  <a:schemeClr val="bg1">
                    <a:lumMod val="50000"/>
                  </a:schemeClr>
                </a:solidFill>
                <a:prstDash val="solid"/>
              </a:ln>
              <a:solidFill>
                <a:schemeClr val="bg1">
                  <a:lumMod val="50000"/>
                </a:schemeClr>
              </a:solidFill>
              <a:effectLst>
                <a:outerShdw blurRad="41275" dist="20320" dir="1800000" algn="tl" rotWithShape="0">
                  <a:srgbClr val="000000">
                    <a:alpha val="40000"/>
                  </a:srgbClr>
                </a:outerShdw>
              </a:effectLst>
            </a:endParaRPr>
          </a:p>
        </p:txBody>
      </p:sp>
      <p:sp>
        <p:nvSpPr>
          <p:cNvPr id="19" name="18 CuadroTexto"/>
          <p:cNvSpPr txBox="1"/>
          <p:nvPr/>
        </p:nvSpPr>
        <p:spPr>
          <a:xfrm rot="18953562">
            <a:off x="3199579" y="5930624"/>
            <a:ext cx="1702517" cy="646331"/>
          </a:xfrm>
          <a:prstGeom prst="rect">
            <a:avLst/>
          </a:prstGeom>
          <a:noFill/>
        </p:spPr>
        <p:txBody>
          <a:bodyPr wrap="none" rtlCol="0">
            <a:spAutoFit/>
          </a:bodyPr>
          <a:lstStyle/>
          <a:p>
            <a:r>
              <a:rPr lang="es-VE" dirty="0" smtClean="0">
                <a:solidFill>
                  <a:schemeClr val="bg1"/>
                </a:solidFill>
              </a:rPr>
              <a:t>Decanato</a:t>
            </a:r>
          </a:p>
          <a:p>
            <a:r>
              <a:rPr lang="es-VE" dirty="0" smtClean="0">
                <a:solidFill>
                  <a:schemeClr val="bg1"/>
                </a:solidFill>
              </a:rPr>
              <a:t>      de Extensión</a:t>
            </a:r>
            <a:endParaRPr lang="es-VE" dirty="0">
              <a:solidFill>
                <a:schemeClr val="bg1"/>
              </a:solidFill>
            </a:endParaRPr>
          </a:p>
        </p:txBody>
      </p:sp>
    </p:spTree>
    <p:extLst>
      <p:ext uri="{BB962C8B-B14F-4D97-AF65-F5344CB8AC3E}">
        <p14:creationId xmlns:p14="http://schemas.microsoft.com/office/powerpoint/2010/main" val="540350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grpSp>
        <p:nvGrpSpPr>
          <p:cNvPr id="10" name="9 Grupo"/>
          <p:cNvGrpSpPr/>
          <p:nvPr/>
        </p:nvGrpSpPr>
        <p:grpSpPr>
          <a:xfrm>
            <a:off x="285720" y="357166"/>
            <a:ext cx="3258789" cy="500066"/>
            <a:chOff x="285720" y="357166"/>
            <a:chExt cx="3258789" cy="500066"/>
          </a:xfrm>
        </p:grpSpPr>
        <p:pic>
          <p:nvPicPr>
            <p:cNvPr id="11" name="Picture 2"/>
            <p:cNvPicPr>
              <a:picLocks noChangeAspect="1" noChangeArrowheads="1"/>
            </p:cNvPicPr>
            <p:nvPr/>
          </p:nvPicPr>
          <p:blipFill>
            <a:blip r:embed="rId3"/>
            <a:srcRect/>
            <a:stretch>
              <a:fillRect/>
            </a:stretch>
          </p:blipFill>
          <p:spPr bwMode="auto">
            <a:xfrm>
              <a:off x="285720" y="357166"/>
              <a:ext cx="3258789" cy="500066"/>
            </a:xfrm>
            <a:prstGeom prst="rect">
              <a:avLst/>
            </a:prstGeom>
            <a:noFill/>
            <a:ln w="9525">
              <a:noFill/>
              <a:miter lim="800000"/>
              <a:headEnd/>
              <a:tailEnd/>
            </a:ln>
            <a:effectLst>
              <a:outerShdw blurRad="50800" dist="38100" dir="5400000" algn="t" rotWithShape="0">
                <a:prstClr val="black">
                  <a:alpha val="40000"/>
                </a:prstClr>
              </a:outerShdw>
            </a:effectLst>
          </p:spPr>
        </p:pic>
        <p:sp>
          <p:nvSpPr>
            <p:cNvPr id="20" name="19 CuadroTexto"/>
            <p:cNvSpPr txBox="1"/>
            <p:nvPr/>
          </p:nvSpPr>
          <p:spPr>
            <a:xfrm>
              <a:off x="1142976" y="357166"/>
              <a:ext cx="1785950" cy="461665"/>
            </a:xfrm>
            <a:prstGeom prst="rect">
              <a:avLst/>
            </a:prstGeom>
            <a:noFill/>
          </p:spPr>
          <p:txBody>
            <a:bodyPr wrap="square" rtlCol="0">
              <a:spAutoFit/>
            </a:bodyPr>
            <a:lstStyle/>
            <a:p>
              <a:r>
                <a:rPr lang="es-VE" sz="2400" b="1" dirty="0" smtClean="0">
                  <a:solidFill>
                    <a:schemeClr val="bg1"/>
                  </a:solidFill>
                </a:rPr>
                <a:t>OBJETIVOS</a:t>
              </a:r>
              <a:endParaRPr lang="es-VE" sz="2400" b="1" dirty="0">
                <a:solidFill>
                  <a:schemeClr val="bg1"/>
                </a:solidFill>
              </a:endParaRPr>
            </a:p>
          </p:txBody>
        </p:sp>
      </p:grpSp>
      <p:sp>
        <p:nvSpPr>
          <p:cNvPr id="21" name="Rectangle 3"/>
          <p:cNvSpPr>
            <a:spLocks noChangeArrowheads="1"/>
          </p:cNvSpPr>
          <p:nvPr/>
        </p:nvSpPr>
        <p:spPr bwMode="auto">
          <a:xfrm>
            <a:off x="3643306" y="166923"/>
            <a:ext cx="5286380" cy="8771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s-ES_tradnl" sz="1700" b="1" dirty="0">
                <a:solidFill>
                  <a:schemeClr val="bg1">
                    <a:lumMod val="50000"/>
                  </a:schemeClr>
                </a:solidFill>
              </a:rPr>
              <a:t>Elaborar páginas web empleando hojas estilo cascada para una optima presentación y distribución de su </a:t>
            </a:r>
            <a:r>
              <a:rPr lang="es-ES_tradnl" sz="1700" b="1" dirty="0" smtClean="0">
                <a:solidFill>
                  <a:schemeClr val="bg1">
                    <a:lumMod val="50000"/>
                  </a:schemeClr>
                </a:solidFill>
              </a:rPr>
              <a:t>contenido.</a:t>
            </a:r>
            <a:endParaRPr lang="es-ES" sz="1700" b="1" dirty="0">
              <a:solidFill>
                <a:schemeClr val="bg1">
                  <a:lumMod val="50000"/>
                </a:schemeClr>
              </a:solidFill>
            </a:endParaRPr>
          </a:p>
        </p:txBody>
      </p:sp>
      <p:pic>
        <p:nvPicPr>
          <p:cNvPr id="22" name="Picture 4"/>
          <p:cNvPicPr>
            <a:picLocks noChangeAspect="1" noChangeArrowheads="1"/>
          </p:cNvPicPr>
          <p:nvPr/>
        </p:nvPicPr>
        <p:blipFill>
          <a:blip r:embed="rId4"/>
          <a:srcRect/>
          <a:stretch>
            <a:fillRect/>
          </a:stretch>
        </p:blipFill>
        <p:spPr bwMode="auto">
          <a:xfrm>
            <a:off x="0" y="6591496"/>
            <a:ext cx="9144000" cy="266504"/>
          </a:xfrm>
          <a:prstGeom prst="rect">
            <a:avLst/>
          </a:prstGeom>
          <a:noFill/>
          <a:ln w="9525">
            <a:noFill/>
            <a:miter lim="800000"/>
            <a:headEnd/>
            <a:tailEnd/>
          </a:ln>
          <a:effectLst/>
        </p:spPr>
      </p:pic>
      <p:sp>
        <p:nvSpPr>
          <p:cNvPr id="23" name="22 CuadroTexto"/>
          <p:cNvSpPr txBox="1"/>
          <p:nvPr/>
        </p:nvSpPr>
        <p:spPr>
          <a:xfrm>
            <a:off x="71613" y="2071678"/>
            <a:ext cx="1116011" cy="553998"/>
          </a:xfrm>
          <a:prstGeom prst="rect">
            <a:avLst/>
          </a:prstGeom>
          <a:noFill/>
        </p:spPr>
        <p:txBody>
          <a:bodyPr wrap="none" rtlCol="0">
            <a:spAutoFit/>
          </a:bodyPr>
          <a:lstStyle/>
          <a:p>
            <a:r>
              <a:rPr lang="es-VE" sz="3000" b="1" dirty="0" smtClean="0">
                <a:solidFill>
                  <a:schemeClr val="bg1">
                    <a:lumMod val="50000"/>
                  </a:schemeClr>
                </a:solidFill>
              </a:rPr>
              <a:t>HTML</a:t>
            </a:r>
            <a:endParaRPr lang="es-VE" sz="3000" b="1" dirty="0">
              <a:solidFill>
                <a:schemeClr val="bg1">
                  <a:lumMod val="50000"/>
                </a:schemeClr>
              </a:solidFill>
            </a:endParaRPr>
          </a:p>
        </p:txBody>
      </p:sp>
      <p:sp>
        <p:nvSpPr>
          <p:cNvPr id="24" name="23 CuadroTexto"/>
          <p:cNvSpPr txBox="1"/>
          <p:nvPr/>
        </p:nvSpPr>
        <p:spPr>
          <a:xfrm>
            <a:off x="8069946" y="4589514"/>
            <a:ext cx="750526" cy="553998"/>
          </a:xfrm>
          <a:prstGeom prst="rect">
            <a:avLst/>
          </a:prstGeom>
          <a:noFill/>
        </p:spPr>
        <p:txBody>
          <a:bodyPr wrap="none" rtlCol="0">
            <a:spAutoFit/>
          </a:bodyPr>
          <a:lstStyle/>
          <a:p>
            <a:r>
              <a:rPr lang="es-VE" sz="3000" b="1" dirty="0" smtClean="0">
                <a:solidFill>
                  <a:schemeClr val="bg1">
                    <a:lumMod val="50000"/>
                  </a:schemeClr>
                </a:solidFill>
              </a:rPr>
              <a:t>CSS</a:t>
            </a:r>
            <a:endParaRPr lang="es-VE" sz="3000" b="1" dirty="0">
              <a:solidFill>
                <a:schemeClr val="bg1">
                  <a:lumMod val="50000"/>
                </a:schemeClr>
              </a:solidFill>
            </a:endParaRPr>
          </a:p>
        </p:txBody>
      </p:sp>
      <p:sp>
        <p:nvSpPr>
          <p:cNvPr id="25" name="24 Rectángulo redondeado"/>
          <p:cNvSpPr/>
          <p:nvPr/>
        </p:nvSpPr>
        <p:spPr>
          <a:xfrm>
            <a:off x="1214414" y="1428736"/>
            <a:ext cx="7643834" cy="1928826"/>
          </a:xfrm>
          <a:prstGeom prst="roundRect">
            <a:avLst/>
          </a:prstGeom>
          <a:noFill/>
          <a:ln>
            <a:solidFill>
              <a:srgbClr val="416C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s-ES_tradnl" dirty="0" smtClean="0">
                <a:solidFill>
                  <a:schemeClr val="bg1">
                    <a:lumMod val="50000"/>
                  </a:schemeClr>
                </a:solidFill>
              </a:rPr>
              <a:t>  Conocer la historia, estructura e información básica de las páginas con etiquetas HTML.</a:t>
            </a:r>
          </a:p>
          <a:p>
            <a:endParaRPr lang="es-ES_tradnl" dirty="0" smtClean="0">
              <a:solidFill>
                <a:schemeClr val="bg1">
                  <a:lumMod val="50000"/>
                </a:schemeClr>
              </a:solidFill>
            </a:endParaRPr>
          </a:p>
          <a:p>
            <a:pPr>
              <a:buFont typeface="Arial" pitchFamily="34" charset="0"/>
              <a:buChar char="•"/>
            </a:pPr>
            <a:r>
              <a:rPr lang="es-VE" dirty="0" smtClean="0">
                <a:solidFill>
                  <a:schemeClr val="bg1">
                    <a:lumMod val="50000"/>
                  </a:schemeClr>
                </a:solidFill>
              </a:rPr>
              <a:t> Construir páginas web empleando el lenguaje de marcado de hipertexto HTML.</a:t>
            </a:r>
            <a:endParaRPr lang="es-VE" dirty="0">
              <a:solidFill>
                <a:schemeClr val="bg1">
                  <a:lumMod val="50000"/>
                </a:schemeClr>
              </a:solidFill>
            </a:endParaRPr>
          </a:p>
        </p:txBody>
      </p:sp>
      <p:sp>
        <p:nvSpPr>
          <p:cNvPr id="26" name="25 Rectángulo redondeado"/>
          <p:cNvSpPr/>
          <p:nvPr/>
        </p:nvSpPr>
        <p:spPr>
          <a:xfrm>
            <a:off x="214282" y="4000504"/>
            <a:ext cx="7643834" cy="1928826"/>
          </a:xfrm>
          <a:prstGeom prst="roundRect">
            <a:avLst/>
          </a:prstGeom>
          <a:noFill/>
          <a:ln>
            <a:solidFill>
              <a:srgbClr val="416C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s-ES_tradnl" dirty="0" smtClean="0">
                <a:solidFill>
                  <a:schemeClr val="bg1">
                    <a:lumMod val="50000"/>
                  </a:schemeClr>
                </a:solidFill>
              </a:rPr>
              <a:t> Conocer  el uso de las etiquetas en las Hojas de Estilo </a:t>
            </a:r>
            <a:r>
              <a:rPr lang="es-ES_tradnl" dirty="0" err="1" smtClean="0">
                <a:solidFill>
                  <a:schemeClr val="bg1">
                    <a:lumMod val="50000"/>
                  </a:schemeClr>
                </a:solidFill>
              </a:rPr>
              <a:t>CSS</a:t>
            </a:r>
            <a:r>
              <a:rPr lang="es-ES_tradnl" dirty="0" smtClean="0">
                <a:solidFill>
                  <a:schemeClr val="bg1">
                    <a:lumMod val="50000"/>
                  </a:schemeClr>
                </a:solidFill>
              </a:rPr>
              <a:t>.</a:t>
            </a:r>
          </a:p>
          <a:p>
            <a:endParaRPr lang="es-ES_tradnl" dirty="0" smtClean="0">
              <a:solidFill>
                <a:schemeClr val="bg1">
                  <a:lumMod val="50000"/>
                </a:schemeClr>
              </a:solidFill>
            </a:endParaRPr>
          </a:p>
          <a:p>
            <a:pPr>
              <a:buFont typeface="Arial" pitchFamily="34" charset="0"/>
              <a:buChar char="•"/>
            </a:pPr>
            <a:r>
              <a:rPr lang="es-ES_tradnl" dirty="0" smtClean="0">
                <a:solidFill>
                  <a:schemeClr val="bg1">
                    <a:lumMod val="50000"/>
                  </a:schemeClr>
                </a:solidFill>
              </a:rPr>
              <a:t> </a:t>
            </a:r>
            <a:r>
              <a:rPr lang="es-ES_tradnl" dirty="0">
                <a:solidFill>
                  <a:schemeClr val="bg1">
                    <a:lumMod val="50000"/>
                  </a:schemeClr>
                </a:solidFill>
              </a:rPr>
              <a:t>Emplear formato de presentación a las páginas web aplicando hojas estilo cascada (</a:t>
            </a:r>
            <a:r>
              <a:rPr lang="es-ES_tradnl" dirty="0" err="1" smtClean="0">
                <a:solidFill>
                  <a:schemeClr val="bg1">
                    <a:lumMod val="50000"/>
                  </a:schemeClr>
                </a:solidFill>
              </a:rPr>
              <a:t>CSS</a:t>
            </a:r>
            <a:r>
              <a:rPr lang="es-ES_tradnl" dirty="0" smtClean="0">
                <a:solidFill>
                  <a:schemeClr val="bg1">
                    <a:lumMod val="50000"/>
                  </a:schemeClr>
                </a:solidFill>
              </a:rPr>
              <a:t>)</a:t>
            </a:r>
            <a:r>
              <a:rPr lang="es-ES_tradnl" dirty="0" smtClean="0"/>
              <a:t>)</a:t>
            </a:r>
            <a:r>
              <a:rPr lang="es-ES_tradnl" dirty="0" smtClean="0">
                <a:solidFill>
                  <a:schemeClr val="bg1">
                    <a:lumMod val="50000"/>
                  </a:schemeClr>
                </a:solidFill>
              </a:rPr>
              <a:t>.</a:t>
            </a:r>
            <a:endParaRPr lang="es-VE" dirty="0"/>
          </a:p>
        </p:txBody>
      </p:sp>
    </p:spTree>
    <p:extLst>
      <p:ext uri="{BB962C8B-B14F-4D97-AF65-F5344CB8AC3E}">
        <p14:creationId xmlns:p14="http://schemas.microsoft.com/office/powerpoint/2010/main" val="2204829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grpSp>
        <p:nvGrpSpPr>
          <p:cNvPr id="10" name="9 Grupo"/>
          <p:cNvGrpSpPr/>
          <p:nvPr/>
        </p:nvGrpSpPr>
        <p:grpSpPr>
          <a:xfrm>
            <a:off x="285719" y="357166"/>
            <a:ext cx="3258790" cy="500066"/>
            <a:chOff x="285719" y="357166"/>
            <a:chExt cx="3258790" cy="500066"/>
          </a:xfrm>
        </p:grpSpPr>
        <p:pic>
          <p:nvPicPr>
            <p:cNvPr id="11" name="Picture 2"/>
            <p:cNvPicPr>
              <a:picLocks noChangeAspect="1" noChangeArrowheads="1"/>
            </p:cNvPicPr>
            <p:nvPr/>
          </p:nvPicPr>
          <p:blipFill>
            <a:blip r:embed="rId3"/>
            <a:srcRect/>
            <a:stretch>
              <a:fillRect/>
            </a:stretch>
          </p:blipFill>
          <p:spPr bwMode="auto">
            <a:xfrm>
              <a:off x="285720" y="357166"/>
              <a:ext cx="3258789" cy="500066"/>
            </a:xfrm>
            <a:prstGeom prst="rect">
              <a:avLst/>
            </a:prstGeom>
            <a:noFill/>
            <a:ln w="9525">
              <a:noFill/>
              <a:miter lim="800000"/>
              <a:headEnd/>
              <a:tailEnd/>
            </a:ln>
            <a:effectLst>
              <a:outerShdw blurRad="50800" dist="38100" dir="5400000" algn="t" rotWithShape="0">
                <a:prstClr val="black">
                  <a:alpha val="40000"/>
                </a:prstClr>
              </a:outerShdw>
            </a:effectLst>
          </p:spPr>
        </p:pic>
        <p:sp>
          <p:nvSpPr>
            <p:cNvPr id="20" name="19 CuadroTexto"/>
            <p:cNvSpPr txBox="1"/>
            <p:nvPr/>
          </p:nvSpPr>
          <p:spPr>
            <a:xfrm>
              <a:off x="285719" y="357166"/>
              <a:ext cx="3258789" cy="461665"/>
            </a:xfrm>
            <a:prstGeom prst="rect">
              <a:avLst/>
            </a:prstGeom>
            <a:noFill/>
          </p:spPr>
          <p:txBody>
            <a:bodyPr wrap="square" rtlCol="0">
              <a:spAutoFit/>
            </a:bodyPr>
            <a:lstStyle/>
            <a:p>
              <a:pPr algn="ctr"/>
              <a:r>
                <a:rPr lang="es-VE" sz="2400" b="1" dirty="0" smtClean="0">
                  <a:solidFill>
                    <a:schemeClr val="bg1"/>
                  </a:solidFill>
                </a:rPr>
                <a:t>CONTENIDO HTML</a:t>
              </a:r>
              <a:endParaRPr lang="es-VE" sz="2400" b="1" dirty="0">
                <a:solidFill>
                  <a:schemeClr val="bg1"/>
                </a:solidFill>
              </a:endParaRPr>
            </a:p>
          </p:txBody>
        </p:sp>
      </p:grpSp>
      <p:pic>
        <p:nvPicPr>
          <p:cNvPr id="22" name="Picture 4"/>
          <p:cNvPicPr>
            <a:picLocks noChangeAspect="1" noChangeArrowheads="1"/>
          </p:cNvPicPr>
          <p:nvPr/>
        </p:nvPicPr>
        <p:blipFill>
          <a:blip r:embed="rId4"/>
          <a:srcRect/>
          <a:stretch>
            <a:fillRect/>
          </a:stretch>
        </p:blipFill>
        <p:spPr bwMode="auto">
          <a:xfrm>
            <a:off x="0" y="6591496"/>
            <a:ext cx="9144000" cy="266504"/>
          </a:xfrm>
          <a:prstGeom prst="rect">
            <a:avLst/>
          </a:prstGeom>
          <a:noFill/>
          <a:ln w="9525">
            <a:noFill/>
            <a:miter lim="800000"/>
            <a:headEnd/>
            <a:tailEnd/>
          </a:ln>
          <a:effectLst/>
        </p:spPr>
      </p:pic>
      <p:sp>
        <p:nvSpPr>
          <p:cNvPr id="4" name="3 Rectángulo"/>
          <p:cNvSpPr/>
          <p:nvPr/>
        </p:nvSpPr>
        <p:spPr>
          <a:xfrm>
            <a:off x="467544" y="1196752"/>
            <a:ext cx="4572000" cy="4062651"/>
          </a:xfrm>
          <a:prstGeom prst="rect">
            <a:avLst/>
          </a:prstGeom>
        </p:spPr>
        <p:txBody>
          <a:bodyPr>
            <a:spAutoFit/>
          </a:bodyPr>
          <a:lstStyle/>
          <a:p>
            <a:r>
              <a:rPr lang="es-VE" b="1" dirty="0">
                <a:solidFill>
                  <a:schemeClr val="bg1">
                    <a:lumMod val="50000"/>
                  </a:schemeClr>
                </a:solidFill>
              </a:rPr>
              <a:t>Tema 1: Introducción al HTML</a:t>
            </a:r>
            <a:endParaRPr lang="es-ES" b="1" dirty="0">
              <a:solidFill>
                <a:schemeClr val="bg1">
                  <a:lumMod val="50000"/>
                </a:schemeClr>
              </a:solidFill>
            </a:endParaRPr>
          </a:p>
          <a:p>
            <a:r>
              <a:rPr lang="es-VE" sz="1600" dirty="0" smtClean="0">
                <a:solidFill>
                  <a:schemeClr val="bg1">
                    <a:lumMod val="50000"/>
                  </a:schemeClr>
                </a:solidFill>
              </a:rPr>
              <a:t>1.1. Definición</a:t>
            </a:r>
            <a:endParaRPr lang="es-ES" sz="1600" dirty="0">
              <a:solidFill>
                <a:schemeClr val="bg1">
                  <a:lumMod val="50000"/>
                </a:schemeClr>
              </a:solidFill>
            </a:endParaRPr>
          </a:p>
          <a:p>
            <a:r>
              <a:rPr lang="es-VE" sz="1600" dirty="0" smtClean="0">
                <a:solidFill>
                  <a:schemeClr val="bg1">
                    <a:lumMod val="50000"/>
                  </a:schemeClr>
                </a:solidFill>
              </a:rPr>
              <a:t>1.2. Terminología </a:t>
            </a:r>
            <a:r>
              <a:rPr lang="es-VE" sz="1600" dirty="0">
                <a:solidFill>
                  <a:schemeClr val="bg1">
                    <a:lumMod val="50000"/>
                  </a:schemeClr>
                </a:solidFill>
              </a:rPr>
              <a:t>Básica</a:t>
            </a:r>
            <a:endParaRPr lang="es-ES" sz="1600" dirty="0">
              <a:solidFill>
                <a:schemeClr val="bg1">
                  <a:lumMod val="50000"/>
                </a:schemeClr>
              </a:solidFill>
            </a:endParaRPr>
          </a:p>
          <a:p>
            <a:r>
              <a:rPr lang="es-VE" sz="1600" dirty="0" smtClean="0">
                <a:solidFill>
                  <a:schemeClr val="bg1">
                    <a:lumMod val="50000"/>
                  </a:schemeClr>
                </a:solidFill>
              </a:rPr>
              <a:t>1.3. Etiquetas</a:t>
            </a:r>
            <a:endParaRPr lang="es-ES" sz="1600" dirty="0">
              <a:solidFill>
                <a:schemeClr val="bg1">
                  <a:lumMod val="50000"/>
                </a:schemeClr>
              </a:solidFill>
            </a:endParaRPr>
          </a:p>
          <a:p>
            <a:r>
              <a:rPr lang="es-VE" sz="1600" dirty="0" smtClean="0">
                <a:solidFill>
                  <a:schemeClr val="bg1">
                    <a:lumMod val="50000"/>
                  </a:schemeClr>
                </a:solidFill>
              </a:rPr>
              <a:t>1.4. Elementos </a:t>
            </a:r>
            <a:r>
              <a:rPr lang="es-VE" sz="1600" dirty="0">
                <a:solidFill>
                  <a:schemeClr val="bg1">
                    <a:lumMod val="50000"/>
                  </a:schemeClr>
                </a:solidFill>
              </a:rPr>
              <a:t>gráficos</a:t>
            </a:r>
            <a:endParaRPr lang="es-ES" sz="1600" dirty="0">
              <a:solidFill>
                <a:schemeClr val="bg1">
                  <a:lumMod val="50000"/>
                </a:schemeClr>
              </a:solidFill>
            </a:endParaRPr>
          </a:p>
          <a:p>
            <a:r>
              <a:rPr lang="es-VE" sz="1600" dirty="0" smtClean="0">
                <a:solidFill>
                  <a:schemeClr val="bg1">
                    <a:lumMod val="50000"/>
                  </a:schemeClr>
                </a:solidFill>
              </a:rPr>
              <a:t>1.5. Hiperenlaces</a:t>
            </a:r>
          </a:p>
          <a:p>
            <a:endParaRPr lang="es-ES" sz="1600" dirty="0">
              <a:solidFill>
                <a:schemeClr val="bg1">
                  <a:lumMod val="50000"/>
                </a:schemeClr>
              </a:solidFill>
            </a:endParaRPr>
          </a:p>
          <a:p>
            <a:r>
              <a:rPr lang="es-VE" b="1" dirty="0">
                <a:solidFill>
                  <a:schemeClr val="bg1">
                    <a:lumMod val="50000"/>
                  </a:schemeClr>
                </a:solidFill>
              </a:rPr>
              <a:t>Tema 2: Características del HTML</a:t>
            </a:r>
            <a:endParaRPr lang="es-ES" b="1" dirty="0">
              <a:solidFill>
                <a:schemeClr val="bg1">
                  <a:lumMod val="50000"/>
                </a:schemeClr>
              </a:solidFill>
            </a:endParaRPr>
          </a:p>
          <a:p>
            <a:r>
              <a:rPr lang="es-VE" sz="1600" dirty="0" smtClean="0">
                <a:solidFill>
                  <a:schemeClr val="bg1">
                    <a:lumMod val="50000"/>
                  </a:schemeClr>
                </a:solidFill>
              </a:rPr>
              <a:t>2.1</a:t>
            </a:r>
            <a:r>
              <a:rPr lang="es-VE" sz="1600" dirty="0">
                <a:solidFill>
                  <a:schemeClr val="bg1">
                    <a:lumMod val="50000"/>
                  </a:schemeClr>
                </a:solidFill>
              </a:rPr>
              <a:t>. Tablas</a:t>
            </a:r>
            <a:endParaRPr lang="es-ES" sz="1600" dirty="0">
              <a:solidFill>
                <a:schemeClr val="bg1">
                  <a:lumMod val="50000"/>
                </a:schemeClr>
              </a:solidFill>
            </a:endParaRPr>
          </a:p>
          <a:p>
            <a:r>
              <a:rPr lang="es-VE" sz="1600" dirty="0" smtClean="0">
                <a:solidFill>
                  <a:schemeClr val="bg1">
                    <a:lumMod val="50000"/>
                  </a:schemeClr>
                </a:solidFill>
              </a:rPr>
              <a:t>2.2</a:t>
            </a:r>
            <a:r>
              <a:rPr lang="es-VE" sz="1600" dirty="0">
                <a:solidFill>
                  <a:schemeClr val="bg1">
                    <a:lumMod val="50000"/>
                  </a:schemeClr>
                </a:solidFill>
              </a:rPr>
              <a:t>. Imágenes</a:t>
            </a:r>
            <a:endParaRPr lang="es-ES" sz="1600" dirty="0">
              <a:solidFill>
                <a:schemeClr val="bg1">
                  <a:lumMod val="50000"/>
                </a:schemeClr>
              </a:solidFill>
            </a:endParaRPr>
          </a:p>
          <a:p>
            <a:r>
              <a:rPr lang="es-VE" sz="1600" dirty="0" smtClean="0">
                <a:solidFill>
                  <a:schemeClr val="bg1">
                    <a:lumMod val="50000"/>
                  </a:schemeClr>
                </a:solidFill>
              </a:rPr>
              <a:t>2.3</a:t>
            </a:r>
            <a:r>
              <a:rPr lang="es-VE" sz="1600" dirty="0">
                <a:solidFill>
                  <a:schemeClr val="bg1">
                    <a:lumMod val="50000"/>
                  </a:schemeClr>
                </a:solidFill>
              </a:rPr>
              <a:t>. </a:t>
            </a:r>
            <a:r>
              <a:rPr lang="es-VE" sz="1600" dirty="0" smtClean="0">
                <a:solidFill>
                  <a:schemeClr val="bg1">
                    <a:lumMod val="50000"/>
                  </a:schemeClr>
                </a:solidFill>
              </a:rPr>
              <a:t>Formularios</a:t>
            </a:r>
          </a:p>
          <a:p>
            <a:endParaRPr lang="es-ES" dirty="0">
              <a:solidFill>
                <a:schemeClr val="bg1">
                  <a:lumMod val="50000"/>
                </a:schemeClr>
              </a:solidFill>
            </a:endParaRPr>
          </a:p>
          <a:p>
            <a:r>
              <a:rPr lang="es-VE" b="1" dirty="0">
                <a:solidFill>
                  <a:schemeClr val="bg1">
                    <a:lumMod val="50000"/>
                  </a:schemeClr>
                </a:solidFill>
              </a:rPr>
              <a:t>Tema 3: Autoría de HTML</a:t>
            </a:r>
            <a:endParaRPr lang="es-ES" b="1" dirty="0">
              <a:solidFill>
                <a:schemeClr val="bg1">
                  <a:lumMod val="50000"/>
                </a:schemeClr>
              </a:solidFill>
            </a:endParaRPr>
          </a:p>
          <a:p>
            <a:r>
              <a:rPr lang="es-VE" sz="1600" dirty="0" smtClean="0">
                <a:solidFill>
                  <a:schemeClr val="bg1">
                    <a:lumMod val="50000"/>
                  </a:schemeClr>
                </a:solidFill>
              </a:rPr>
              <a:t>3.1</a:t>
            </a:r>
            <a:r>
              <a:rPr lang="es-VE" sz="1600" dirty="0">
                <a:solidFill>
                  <a:schemeClr val="bg1">
                    <a:lumMod val="50000"/>
                  </a:schemeClr>
                </a:solidFill>
              </a:rPr>
              <a:t>. Marcos (</a:t>
            </a:r>
            <a:r>
              <a:rPr lang="es-VE" sz="1600" dirty="0" err="1">
                <a:solidFill>
                  <a:schemeClr val="bg1">
                    <a:lumMod val="50000"/>
                  </a:schemeClr>
                </a:solidFill>
              </a:rPr>
              <a:t>Frame</a:t>
            </a:r>
            <a:r>
              <a:rPr lang="es-VE" sz="1600" dirty="0">
                <a:solidFill>
                  <a:schemeClr val="bg1">
                    <a:lumMod val="50000"/>
                  </a:schemeClr>
                </a:solidFill>
              </a:rPr>
              <a:t>)</a:t>
            </a:r>
            <a:endParaRPr lang="es-ES" sz="1600" dirty="0">
              <a:solidFill>
                <a:schemeClr val="bg1">
                  <a:lumMod val="50000"/>
                </a:schemeClr>
              </a:solidFill>
            </a:endParaRPr>
          </a:p>
          <a:p>
            <a:r>
              <a:rPr lang="es-VE" sz="1600" dirty="0" smtClean="0">
                <a:solidFill>
                  <a:schemeClr val="bg1">
                    <a:lumMod val="50000"/>
                  </a:schemeClr>
                </a:solidFill>
              </a:rPr>
              <a:t>3.2</a:t>
            </a:r>
            <a:r>
              <a:rPr lang="es-VE" sz="1600" dirty="0">
                <a:solidFill>
                  <a:schemeClr val="bg1">
                    <a:lumMod val="50000"/>
                  </a:schemeClr>
                </a:solidFill>
              </a:rPr>
              <a:t>. Elementos multimedia   </a:t>
            </a:r>
            <a:endParaRPr lang="es-ES" sz="1600" dirty="0">
              <a:solidFill>
                <a:schemeClr val="bg1">
                  <a:lumMod val="50000"/>
                </a:schemeClr>
              </a:solidFill>
            </a:endParaRPr>
          </a:p>
        </p:txBody>
      </p:sp>
      <p:pic>
        <p:nvPicPr>
          <p:cNvPr id="2050" name="Picture 2" descr="http://greenido.files.wordpress.com/2011/11/html5-guy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1196752"/>
            <a:ext cx="3458920" cy="4373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6966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grpSp>
        <p:nvGrpSpPr>
          <p:cNvPr id="10" name="9 Grupo"/>
          <p:cNvGrpSpPr/>
          <p:nvPr/>
        </p:nvGrpSpPr>
        <p:grpSpPr>
          <a:xfrm>
            <a:off x="285719" y="357166"/>
            <a:ext cx="3258790" cy="500066"/>
            <a:chOff x="285719" y="357166"/>
            <a:chExt cx="3258790" cy="500066"/>
          </a:xfrm>
        </p:grpSpPr>
        <p:pic>
          <p:nvPicPr>
            <p:cNvPr id="11" name="Picture 2"/>
            <p:cNvPicPr>
              <a:picLocks noChangeAspect="1" noChangeArrowheads="1"/>
            </p:cNvPicPr>
            <p:nvPr/>
          </p:nvPicPr>
          <p:blipFill>
            <a:blip r:embed="rId3"/>
            <a:srcRect/>
            <a:stretch>
              <a:fillRect/>
            </a:stretch>
          </p:blipFill>
          <p:spPr bwMode="auto">
            <a:xfrm>
              <a:off x="285720" y="357166"/>
              <a:ext cx="3258789" cy="500066"/>
            </a:xfrm>
            <a:prstGeom prst="rect">
              <a:avLst/>
            </a:prstGeom>
            <a:noFill/>
            <a:ln w="9525">
              <a:noFill/>
              <a:miter lim="800000"/>
              <a:headEnd/>
              <a:tailEnd/>
            </a:ln>
            <a:effectLst>
              <a:outerShdw blurRad="50800" dist="38100" dir="5400000" algn="t" rotWithShape="0">
                <a:prstClr val="black">
                  <a:alpha val="40000"/>
                </a:prstClr>
              </a:outerShdw>
            </a:effectLst>
          </p:spPr>
        </p:pic>
        <p:sp>
          <p:nvSpPr>
            <p:cNvPr id="20" name="19 CuadroTexto"/>
            <p:cNvSpPr txBox="1"/>
            <p:nvPr/>
          </p:nvSpPr>
          <p:spPr>
            <a:xfrm>
              <a:off x="285719" y="357166"/>
              <a:ext cx="3258789" cy="461665"/>
            </a:xfrm>
            <a:prstGeom prst="rect">
              <a:avLst/>
            </a:prstGeom>
            <a:noFill/>
          </p:spPr>
          <p:txBody>
            <a:bodyPr wrap="square" rtlCol="0">
              <a:spAutoFit/>
            </a:bodyPr>
            <a:lstStyle/>
            <a:p>
              <a:pPr algn="ctr"/>
              <a:r>
                <a:rPr lang="es-VE" sz="2400" b="1" dirty="0" smtClean="0">
                  <a:solidFill>
                    <a:schemeClr val="bg1"/>
                  </a:solidFill>
                </a:rPr>
                <a:t>CONTENIDO CSS</a:t>
              </a:r>
              <a:endParaRPr lang="es-VE" sz="2400" b="1" dirty="0">
                <a:solidFill>
                  <a:schemeClr val="bg1"/>
                </a:solidFill>
              </a:endParaRPr>
            </a:p>
          </p:txBody>
        </p:sp>
      </p:grpSp>
      <p:pic>
        <p:nvPicPr>
          <p:cNvPr id="22" name="Picture 4"/>
          <p:cNvPicPr>
            <a:picLocks noChangeAspect="1" noChangeArrowheads="1"/>
          </p:cNvPicPr>
          <p:nvPr/>
        </p:nvPicPr>
        <p:blipFill>
          <a:blip r:embed="rId4"/>
          <a:srcRect/>
          <a:stretch>
            <a:fillRect/>
          </a:stretch>
        </p:blipFill>
        <p:spPr bwMode="auto">
          <a:xfrm>
            <a:off x="0" y="6591496"/>
            <a:ext cx="9144000" cy="266504"/>
          </a:xfrm>
          <a:prstGeom prst="rect">
            <a:avLst/>
          </a:prstGeom>
          <a:noFill/>
          <a:ln w="9525">
            <a:noFill/>
            <a:miter lim="800000"/>
            <a:headEnd/>
            <a:tailEnd/>
          </a:ln>
          <a:effectLst/>
        </p:spPr>
      </p:pic>
      <p:sp>
        <p:nvSpPr>
          <p:cNvPr id="3" name="2 Rectángulo"/>
          <p:cNvSpPr/>
          <p:nvPr/>
        </p:nvSpPr>
        <p:spPr>
          <a:xfrm>
            <a:off x="285719" y="1052736"/>
            <a:ext cx="4718329" cy="3077766"/>
          </a:xfrm>
          <a:prstGeom prst="rect">
            <a:avLst/>
          </a:prstGeom>
        </p:spPr>
        <p:txBody>
          <a:bodyPr wrap="square">
            <a:spAutoFit/>
          </a:bodyPr>
          <a:lstStyle/>
          <a:p>
            <a:r>
              <a:rPr lang="es-VE" b="1" dirty="0">
                <a:solidFill>
                  <a:schemeClr val="bg1">
                    <a:lumMod val="50000"/>
                  </a:schemeClr>
                </a:solidFill>
              </a:rPr>
              <a:t>Tema 1: Introducción a las </a:t>
            </a:r>
            <a:r>
              <a:rPr lang="es-VE" b="1" dirty="0" smtClean="0">
                <a:solidFill>
                  <a:schemeClr val="bg1">
                    <a:lumMod val="50000"/>
                  </a:schemeClr>
                </a:solidFill>
              </a:rPr>
              <a:t>CSS</a:t>
            </a:r>
            <a:endParaRPr lang="es-ES" b="1" dirty="0" smtClean="0">
              <a:solidFill>
                <a:schemeClr val="bg1">
                  <a:lumMod val="50000"/>
                </a:schemeClr>
              </a:solidFill>
            </a:endParaRPr>
          </a:p>
          <a:p>
            <a:endParaRPr lang="es-ES" sz="1600" dirty="0" smtClean="0">
              <a:solidFill>
                <a:schemeClr val="bg1">
                  <a:lumMod val="50000"/>
                </a:schemeClr>
              </a:solidFill>
            </a:endParaRPr>
          </a:p>
          <a:p>
            <a:r>
              <a:rPr lang="es-ES" sz="1600" dirty="0" smtClean="0">
                <a:solidFill>
                  <a:schemeClr val="bg1">
                    <a:lumMod val="50000"/>
                  </a:schemeClr>
                </a:solidFill>
              </a:rPr>
              <a:t>1.1</a:t>
            </a:r>
            <a:r>
              <a:rPr lang="es-ES" sz="1600" dirty="0">
                <a:solidFill>
                  <a:schemeClr val="bg1">
                    <a:lumMod val="50000"/>
                  </a:schemeClr>
                </a:solidFill>
              </a:rPr>
              <a:t>. ¿Qué es CSS? </a:t>
            </a:r>
          </a:p>
          <a:p>
            <a:r>
              <a:rPr lang="es-ES" sz="1600" dirty="0" smtClean="0">
                <a:solidFill>
                  <a:schemeClr val="bg1">
                    <a:lumMod val="50000"/>
                  </a:schemeClr>
                </a:solidFill>
              </a:rPr>
              <a:t>1.2</a:t>
            </a:r>
            <a:r>
              <a:rPr lang="es-ES" sz="1600" dirty="0">
                <a:solidFill>
                  <a:schemeClr val="bg1">
                    <a:lumMod val="50000"/>
                  </a:schemeClr>
                </a:solidFill>
              </a:rPr>
              <a:t>. Breve historia de CSS</a:t>
            </a:r>
          </a:p>
          <a:p>
            <a:r>
              <a:rPr lang="es-ES" sz="1600" dirty="0" smtClean="0">
                <a:solidFill>
                  <a:schemeClr val="bg1">
                    <a:lumMod val="50000"/>
                  </a:schemeClr>
                </a:solidFill>
              </a:rPr>
              <a:t>1.3</a:t>
            </a:r>
            <a:r>
              <a:rPr lang="es-ES" sz="1600" dirty="0">
                <a:solidFill>
                  <a:schemeClr val="bg1">
                    <a:lumMod val="50000"/>
                  </a:schemeClr>
                </a:solidFill>
              </a:rPr>
              <a:t>. Soporte de CSS en los navegadores</a:t>
            </a:r>
          </a:p>
          <a:p>
            <a:r>
              <a:rPr lang="es-ES" sz="1600" dirty="0" smtClean="0">
                <a:solidFill>
                  <a:schemeClr val="bg1">
                    <a:lumMod val="50000"/>
                  </a:schemeClr>
                </a:solidFill>
              </a:rPr>
              <a:t>1.5</a:t>
            </a:r>
            <a:r>
              <a:rPr lang="es-ES" sz="1600" dirty="0">
                <a:solidFill>
                  <a:schemeClr val="bg1">
                    <a:lumMod val="50000"/>
                  </a:schemeClr>
                </a:solidFill>
              </a:rPr>
              <a:t>. Funcionamiento básico de CSS</a:t>
            </a:r>
          </a:p>
          <a:p>
            <a:r>
              <a:rPr lang="es-ES" sz="1600" dirty="0" smtClean="0">
                <a:solidFill>
                  <a:schemeClr val="bg1">
                    <a:lumMod val="50000"/>
                  </a:schemeClr>
                </a:solidFill>
              </a:rPr>
              <a:t>1.6</a:t>
            </a:r>
            <a:r>
              <a:rPr lang="es-ES" sz="1600" dirty="0">
                <a:solidFill>
                  <a:schemeClr val="bg1">
                    <a:lumMod val="50000"/>
                  </a:schemeClr>
                </a:solidFill>
              </a:rPr>
              <a:t>. Cómo incluir CSS en un documento XHTML</a:t>
            </a:r>
          </a:p>
          <a:p>
            <a:r>
              <a:rPr lang="es-ES" sz="1600" dirty="0" smtClean="0">
                <a:solidFill>
                  <a:schemeClr val="bg1">
                    <a:lumMod val="50000"/>
                  </a:schemeClr>
                </a:solidFill>
              </a:rPr>
              <a:t>1.7</a:t>
            </a:r>
            <a:r>
              <a:rPr lang="es-ES" sz="1600" dirty="0">
                <a:solidFill>
                  <a:schemeClr val="bg1">
                    <a:lumMod val="50000"/>
                  </a:schemeClr>
                </a:solidFill>
              </a:rPr>
              <a:t>. Glosario básico</a:t>
            </a:r>
          </a:p>
          <a:p>
            <a:r>
              <a:rPr lang="es-ES" sz="1600" dirty="0" smtClean="0">
                <a:solidFill>
                  <a:schemeClr val="bg1">
                    <a:lumMod val="50000"/>
                  </a:schemeClr>
                </a:solidFill>
              </a:rPr>
              <a:t>1.8</a:t>
            </a:r>
            <a:r>
              <a:rPr lang="es-ES" sz="1600" dirty="0">
                <a:solidFill>
                  <a:schemeClr val="bg1">
                    <a:lumMod val="50000"/>
                  </a:schemeClr>
                </a:solidFill>
              </a:rPr>
              <a:t>. Medios CSS</a:t>
            </a:r>
          </a:p>
          <a:p>
            <a:r>
              <a:rPr lang="es-ES" sz="1600" dirty="0" smtClean="0">
                <a:solidFill>
                  <a:schemeClr val="bg1">
                    <a:lumMod val="50000"/>
                  </a:schemeClr>
                </a:solidFill>
              </a:rPr>
              <a:t>1.9</a:t>
            </a:r>
            <a:r>
              <a:rPr lang="es-ES" sz="1600" dirty="0">
                <a:solidFill>
                  <a:schemeClr val="bg1">
                    <a:lumMod val="50000"/>
                  </a:schemeClr>
                </a:solidFill>
              </a:rPr>
              <a:t>. Comentarios</a:t>
            </a:r>
          </a:p>
          <a:p>
            <a:r>
              <a:rPr lang="es-ES" sz="1600" dirty="0" smtClean="0">
                <a:solidFill>
                  <a:schemeClr val="bg1">
                    <a:lumMod val="50000"/>
                  </a:schemeClr>
                </a:solidFill>
              </a:rPr>
              <a:t>1.10</a:t>
            </a:r>
            <a:r>
              <a:rPr lang="es-ES" sz="1600" dirty="0">
                <a:solidFill>
                  <a:schemeClr val="bg1">
                    <a:lumMod val="50000"/>
                  </a:schemeClr>
                </a:solidFill>
              </a:rPr>
              <a:t>. Sintaxis de la definición de cada </a:t>
            </a:r>
            <a:endParaRPr lang="es-ES" sz="1600" dirty="0" smtClean="0">
              <a:solidFill>
                <a:schemeClr val="bg1">
                  <a:lumMod val="50000"/>
                </a:schemeClr>
              </a:solidFill>
            </a:endParaRPr>
          </a:p>
          <a:p>
            <a:r>
              <a:rPr lang="es-ES" sz="1600" dirty="0">
                <a:solidFill>
                  <a:schemeClr val="bg1">
                    <a:lumMod val="50000"/>
                  </a:schemeClr>
                </a:solidFill>
              </a:rPr>
              <a:t> </a:t>
            </a:r>
            <a:r>
              <a:rPr lang="es-ES" sz="1600" dirty="0" smtClean="0">
                <a:solidFill>
                  <a:schemeClr val="bg1">
                    <a:lumMod val="50000"/>
                  </a:schemeClr>
                </a:solidFill>
              </a:rPr>
              <a:t>         propiedad </a:t>
            </a:r>
            <a:r>
              <a:rPr lang="es-ES" sz="1600" dirty="0">
                <a:solidFill>
                  <a:schemeClr val="bg1">
                    <a:lumMod val="50000"/>
                  </a:schemeClr>
                </a:solidFill>
              </a:rPr>
              <a:t>CSS.</a:t>
            </a:r>
          </a:p>
        </p:txBody>
      </p:sp>
      <p:sp>
        <p:nvSpPr>
          <p:cNvPr id="5" name="4 Rectángulo"/>
          <p:cNvSpPr/>
          <p:nvPr/>
        </p:nvSpPr>
        <p:spPr>
          <a:xfrm>
            <a:off x="285719" y="4221088"/>
            <a:ext cx="4572000" cy="1846659"/>
          </a:xfrm>
          <a:prstGeom prst="rect">
            <a:avLst/>
          </a:prstGeom>
        </p:spPr>
        <p:txBody>
          <a:bodyPr>
            <a:spAutoFit/>
          </a:bodyPr>
          <a:lstStyle/>
          <a:p>
            <a:r>
              <a:rPr lang="es-VE" b="1" dirty="0">
                <a:solidFill>
                  <a:schemeClr val="bg1">
                    <a:lumMod val="50000"/>
                  </a:schemeClr>
                </a:solidFill>
              </a:rPr>
              <a:t>Tema 2: </a:t>
            </a:r>
            <a:r>
              <a:rPr lang="es-VE" b="1" dirty="0" smtClean="0">
                <a:solidFill>
                  <a:schemeClr val="bg1">
                    <a:lumMod val="50000"/>
                  </a:schemeClr>
                </a:solidFill>
              </a:rPr>
              <a:t>Selectores</a:t>
            </a:r>
            <a:endParaRPr lang="es-ES" b="1" dirty="0" smtClean="0">
              <a:solidFill>
                <a:schemeClr val="bg1">
                  <a:lumMod val="50000"/>
                </a:schemeClr>
              </a:solidFill>
            </a:endParaRPr>
          </a:p>
          <a:p>
            <a:endParaRPr lang="es-ES" sz="1600" b="1" dirty="0">
              <a:solidFill>
                <a:schemeClr val="bg1">
                  <a:lumMod val="50000"/>
                </a:schemeClr>
              </a:solidFill>
            </a:endParaRPr>
          </a:p>
          <a:p>
            <a:r>
              <a:rPr lang="es-ES" sz="1600" dirty="0" smtClean="0">
                <a:solidFill>
                  <a:schemeClr val="bg1">
                    <a:lumMod val="50000"/>
                  </a:schemeClr>
                </a:solidFill>
              </a:rPr>
              <a:t>2.1</a:t>
            </a:r>
            <a:r>
              <a:rPr lang="es-ES" sz="1600" dirty="0">
                <a:solidFill>
                  <a:schemeClr val="bg1">
                    <a:lumMod val="50000"/>
                  </a:schemeClr>
                </a:solidFill>
              </a:rPr>
              <a:t>. Selectores básicos</a:t>
            </a:r>
          </a:p>
          <a:p>
            <a:r>
              <a:rPr lang="es-ES" sz="1600" dirty="0">
                <a:solidFill>
                  <a:schemeClr val="bg1">
                    <a:lumMod val="50000"/>
                  </a:schemeClr>
                </a:solidFill>
              </a:rPr>
              <a:t>2.2. Selectores avanzados</a:t>
            </a:r>
          </a:p>
          <a:p>
            <a:r>
              <a:rPr lang="es-ES" sz="1600" dirty="0">
                <a:solidFill>
                  <a:schemeClr val="bg1">
                    <a:lumMod val="50000"/>
                  </a:schemeClr>
                </a:solidFill>
              </a:rPr>
              <a:t>2.3. Agrupación de reglas</a:t>
            </a:r>
          </a:p>
          <a:p>
            <a:r>
              <a:rPr lang="es-ES" sz="1600" dirty="0">
                <a:solidFill>
                  <a:schemeClr val="bg1">
                    <a:lumMod val="50000"/>
                  </a:schemeClr>
                </a:solidFill>
              </a:rPr>
              <a:t> 2.4. Herencia</a:t>
            </a:r>
          </a:p>
          <a:p>
            <a:r>
              <a:rPr lang="es-ES" sz="1600" dirty="0">
                <a:solidFill>
                  <a:schemeClr val="bg1">
                    <a:lumMod val="50000"/>
                  </a:schemeClr>
                </a:solidFill>
              </a:rPr>
              <a:t>2.5. Colisiones de estilos</a:t>
            </a:r>
          </a:p>
        </p:txBody>
      </p:sp>
      <p:sp>
        <p:nvSpPr>
          <p:cNvPr id="6" name="5 Rectángulo"/>
          <p:cNvSpPr/>
          <p:nvPr/>
        </p:nvSpPr>
        <p:spPr>
          <a:xfrm>
            <a:off x="4283968" y="116632"/>
            <a:ext cx="4158208" cy="1877437"/>
          </a:xfrm>
          <a:prstGeom prst="rect">
            <a:avLst/>
          </a:prstGeom>
        </p:spPr>
        <p:txBody>
          <a:bodyPr wrap="square">
            <a:spAutoFit/>
          </a:bodyPr>
          <a:lstStyle/>
          <a:p>
            <a:r>
              <a:rPr lang="es-VE" b="1" dirty="0">
                <a:solidFill>
                  <a:schemeClr val="bg1">
                    <a:lumMod val="50000"/>
                  </a:schemeClr>
                </a:solidFill>
              </a:rPr>
              <a:t>Tema 3: Modelo de </a:t>
            </a:r>
            <a:r>
              <a:rPr lang="es-VE" b="1" dirty="0" smtClean="0">
                <a:solidFill>
                  <a:schemeClr val="bg1">
                    <a:lumMod val="50000"/>
                  </a:schemeClr>
                </a:solidFill>
              </a:rPr>
              <a:t>Cajas</a:t>
            </a:r>
          </a:p>
          <a:p>
            <a:endParaRPr lang="es-ES" b="1" dirty="0">
              <a:solidFill>
                <a:schemeClr val="bg1">
                  <a:lumMod val="50000"/>
                </a:schemeClr>
              </a:solidFill>
            </a:endParaRPr>
          </a:p>
          <a:p>
            <a:r>
              <a:rPr lang="es-VE" sz="1600" dirty="0" smtClean="0">
                <a:solidFill>
                  <a:schemeClr val="bg1">
                    <a:lumMod val="50000"/>
                  </a:schemeClr>
                </a:solidFill>
              </a:rPr>
              <a:t>3</a:t>
            </a:r>
            <a:r>
              <a:rPr lang="es-ES" sz="1600" dirty="0">
                <a:solidFill>
                  <a:schemeClr val="bg1">
                    <a:lumMod val="50000"/>
                  </a:schemeClr>
                </a:solidFill>
              </a:rPr>
              <a:t>.1. Anchura y altura</a:t>
            </a:r>
          </a:p>
          <a:p>
            <a:r>
              <a:rPr lang="es-ES" sz="1600" dirty="0" smtClean="0">
                <a:solidFill>
                  <a:schemeClr val="bg1">
                    <a:lumMod val="50000"/>
                  </a:schemeClr>
                </a:solidFill>
              </a:rPr>
              <a:t>3.2</a:t>
            </a:r>
            <a:r>
              <a:rPr lang="es-ES" sz="1600" dirty="0">
                <a:solidFill>
                  <a:schemeClr val="bg1">
                    <a:lumMod val="50000"/>
                  </a:schemeClr>
                </a:solidFill>
              </a:rPr>
              <a:t>. Margen y relleno</a:t>
            </a:r>
          </a:p>
          <a:p>
            <a:r>
              <a:rPr lang="es-ES" sz="1600" dirty="0" smtClean="0">
                <a:solidFill>
                  <a:schemeClr val="bg1">
                    <a:lumMod val="50000"/>
                  </a:schemeClr>
                </a:solidFill>
              </a:rPr>
              <a:t>3.3</a:t>
            </a:r>
            <a:r>
              <a:rPr lang="es-ES" sz="1600" dirty="0">
                <a:solidFill>
                  <a:schemeClr val="bg1">
                    <a:lumMod val="50000"/>
                  </a:schemeClr>
                </a:solidFill>
              </a:rPr>
              <a:t>. Bordes</a:t>
            </a:r>
          </a:p>
          <a:p>
            <a:r>
              <a:rPr lang="es-ES" sz="1600" dirty="0" smtClean="0">
                <a:solidFill>
                  <a:schemeClr val="bg1">
                    <a:lumMod val="50000"/>
                  </a:schemeClr>
                </a:solidFill>
              </a:rPr>
              <a:t>3.4</a:t>
            </a:r>
            <a:r>
              <a:rPr lang="es-ES" sz="1600" dirty="0">
                <a:solidFill>
                  <a:schemeClr val="bg1">
                    <a:lumMod val="50000"/>
                  </a:schemeClr>
                </a:solidFill>
              </a:rPr>
              <a:t>. Margen, relleno, bordes y </a:t>
            </a:r>
            <a:r>
              <a:rPr lang="es-ES" sz="1600" dirty="0" smtClean="0">
                <a:solidFill>
                  <a:schemeClr val="bg1">
                    <a:lumMod val="50000"/>
                  </a:schemeClr>
                </a:solidFill>
              </a:rPr>
              <a:t>modelo </a:t>
            </a:r>
            <a:r>
              <a:rPr lang="es-ES" sz="1600" dirty="0">
                <a:solidFill>
                  <a:schemeClr val="bg1">
                    <a:lumMod val="50000"/>
                  </a:schemeClr>
                </a:solidFill>
              </a:rPr>
              <a:t>de cajas</a:t>
            </a:r>
          </a:p>
          <a:p>
            <a:r>
              <a:rPr lang="es-ES" sz="1600" dirty="0" smtClean="0">
                <a:solidFill>
                  <a:schemeClr val="bg1">
                    <a:lumMod val="50000"/>
                  </a:schemeClr>
                </a:solidFill>
              </a:rPr>
              <a:t>3.5</a:t>
            </a:r>
            <a:r>
              <a:rPr lang="es-ES" sz="1600" dirty="0">
                <a:solidFill>
                  <a:schemeClr val="bg1">
                    <a:lumMod val="50000"/>
                  </a:schemeClr>
                </a:solidFill>
              </a:rPr>
              <a:t>. Fondos</a:t>
            </a:r>
          </a:p>
        </p:txBody>
      </p:sp>
      <p:sp>
        <p:nvSpPr>
          <p:cNvPr id="7" name="6 Rectángulo"/>
          <p:cNvSpPr/>
          <p:nvPr/>
        </p:nvSpPr>
        <p:spPr>
          <a:xfrm>
            <a:off x="4355976" y="2132856"/>
            <a:ext cx="3951312" cy="1877437"/>
          </a:xfrm>
          <a:prstGeom prst="rect">
            <a:avLst/>
          </a:prstGeom>
        </p:spPr>
        <p:txBody>
          <a:bodyPr wrap="square">
            <a:spAutoFit/>
          </a:bodyPr>
          <a:lstStyle/>
          <a:p>
            <a:r>
              <a:rPr lang="es-VE" b="1" dirty="0">
                <a:solidFill>
                  <a:schemeClr val="bg1">
                    <a:lumMod val="50000"/>
                  </a:schemeClr>
                </a:solidFill>
              </a:rPr>
              <a:t>Tema 4: Capas (</a:t>
            </a:r>
            <a:r>
              <a:rPr lang="es-VE" b="1" dirty="0" err="1">
                <a:solidFill>
                  <a:schemeClr val="bg1">
                    <a:lumMod val="50000"/>
                  </a:schemeClr>
                </a:solidFill>
              </a:rPr>
              <a:t>Layout</a:t>
            </a:r>
            <a:r>
              <a:rPr lang="es-VE" b="1" dirty="0" smtClean="0">
                <a:solidFill>
                  <a:schemeClr val="bg1">
                    <a:lumMod val="50000"/>
                  </a:schemeClr>
                </a:solidFill>
              </a:rPr>
              <a:t>)</a:t>
            </a:r>
          </a:p>
          <a:p>
            <a:endParaRPr lang="es-ES" b="1" dirty="0">
              <a:solidFill>
                <a:schemeClr val="bg1">
                  <a:lumMod val="50000"/>
                </a:schemeClr>
              </a:solidFill>
            </a:endParaRPr>
          </a:p>
          <a:p>
            <a:r>
              <a:rPr lang="es-ES" sz="1600" dirty="0" smtClean="0">
                <a:solidFill>
                  <a:schemeClr val="bg1">
                    <a:lumMod val="50000"/>
                  </a:schemeClr>
                </a:solidFill>
              </a:rPr>
              <a:t>4.1</a:t>
            </a:r>
            <a:r>
              <a:rPr lang="es-ES" sz="1600" dirty="0">
                <a:solidFill>
                  <a:schemeClr val="bg1">
                    <a:lumMod val="50000"/>
                  </a:schemeClr>
                </a:solidFill>
              </a:rPr>
              <a:t>. Centrar una página horizontalmente</a:t>
            </a:r>
          </a:p>
          <a:p>
            <a:r>
              <a:rPr lang="es-ES" sz="1600" dirty="0" smtClean="0">
                <a:solidFill>
                  <a:schemeClr val="bg1">
                    <a:lumMod val="50000"/>
                  </a:schemeClr>
                </a:solidFill>
              </a:rPr>
              <a:t>4.2</a:t>
            </a:r>
            <a:r>
              <a:rPr lang="es-ES" sz="1600" dirty="0">
                <a:solidFill>
                  <a:schemeClr val="bg1">
                    <a:lumMod val="50000"/>
                  </a:schemeClr>
                </a:solidFill>
              </a:rPr>
              <a:t>. Centrar una página verticalmente</a:t>
            </a:r>
          </a:p>
          <a:p>
            <a:r>
              <a:rPr lang="es-ES" sz="1600" dirty="0" smtClean="0">
                <a:solidFill>
                  <a:schemeClr val="bg1">
                    <a:lumMod val="50000"/>
                  </a:schemeClr>
                </a:solidFill>
              </a:rPr>
              <a:t>4.3. Estructura o </a:t>
            </a:r>
            <a:r>
              <a:rPr lang="es-ES" sz="1600" dirty="0" err="1" smtClean="0">
                <a:solidFill>
                  <a:schemeClr val="bg1">
                    <a:lumMod val="50000"/>
                  </a:schemeClr>
                </a:solidFill>
              </a:rPr>
              <a:t>layout</a:t>
            </a:r>
            <a:endParaRPr lang="es-ES" sz="1600" dirty="0" smtClean="0">
              <a:solidFill>
                <a:schemeClr val="bg1">
                  <a:lumMod val="50000"/>
                </a:schemeClr>
              </a:solidFill>
            </a:endParaRPr>
          </a:p>
          <a:p>
            <a:r>
              <a:rPr lang="es-ES" sz="1600" dirty="0" smtClean="0">
                <a:solidFill>
                  <a:schemeClr val="bg1">
                    <a:lumMod val="50000"/>
                  </a:schemeClr>
                </a:solidFill>
              </a:rPr>
              <a:t>4.4. Alturas/anchuras máximas y mínimas</a:t>
            </a:r>
          </a:p>
          <a:p>
            <a:r>
              <a:rPr lang="es-ES" sz="1600" dirty="0" smtClean="0">
                <a:solidFill>
                  <a:schemeClr val="bg1">
                    <a:lumMod val="50000"/>
                  </a:schemeClr>
                </a:solidFill>
              </a:rPr>
              <a:t>4.5</a:t>
            </a:r>
            <a:r>
              <a:rPr lang="es-ES" sz="1600" dirty="0">
                <a:solidFill>
                  <a:schemeClr val="bg1">
                    <a:lumMod val="50000"/>
                  </a:schemeClr>
                </a:solidFill>
              </a:rPr>
              <a:t>. Estilos avanzados</a:t>
            </a:r>
          </a:p>
        </p:txBody>
      </p:sp>
      <p:pic>
        <p:nvPicPr>
          <p:cNvPr id="1027" name="Picture 3" descr="E:\Diplomado Webmaster\CSS3 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04749" y="4077072"/>
            <a:ext cx="2611667" cy="2331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4843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grpSp>
        <p:nvGrpSpPr>
          <p:cNvPr id="10" name="9 Grupo"/>
          <p:cNvGrpSpPr/>
          <p:nvPr/>
        </p:nvGrpSpPr>
        <p:grpSpPr>
          <a:xfrm>
            <a:off x="285719" y="357166"/>
            <a:ext cx="3258790" cy="500066"/>
            <a:chOff x="285719" y="357166"/>
            <a:chExt cx="3258790" cy="500066"/>
          </a:xfrm>
        </p:grpSpPr>
        <p:pic>
          <p:nvPicPr>
            <p:cNvPr id="11" name="Picture 2"/>
            <p:cNvPicPr>
              <a:picLocks noChangeAspect="1" noChangeArrowheads="1"/>
            </p:cNvPicPr>
            <p:nvPr/>
          </p:nvPicPr>
          <p:blipFill>
            <a:blip r:embed="rId3"/>
            <a:srcRect/>
            <a:stretch>
              <a:fillRect/>
            </a:stretch>
          </p:blipFill>
          <p:spPr bwMode="auto">
            <a:xfrm>
              <a:off x="285720" y="357166"/>
              <a:ext cx="3258789" cy="500066"/>
            </a:xfrm>
            <a:prstGeom prst="rect">
              <a:avLst/>
            </a:prstGeom>
            <a:noFill/>
            <a:ln w="9525">
              <a:noFill/>
              <a:miter lim="800000"/>
              <a:headEnd/>
              <a:tailEnd/>
            </a:ln>
            <a:effectLst>
              <a:outerShdw blurRad="50800" dist="38100" dir="5400000" algn="t" rotWithShape="0">
                <a:prstClr val="black">
                  <a:alpha val="40000"/>
                </a:prstClr>
              </a:outerShdw>
            </a:effectLst>
          </p:spPr>
        </p:pic>
        <p:sp>
          <p:nvSpPr>
            <p:cNvPr id="20" name="19 CuadroTexto"/>
            <p:cNvSpPr txBox="1"/>
            <p:nvPr/>
          </p:nvSpPr>
          <p:spPr>
            <a:xfrm>
              <a:off x="285719" y="357166"/>
              <a:ext cx="3258789" cy="461665"/>
            </a:xfrm>
            <a:prstGeom prst="rect">
              <a:avLst/>
            </a:prstGeom>
            <a:noFill/>
          </p:spPr>
          <p:txBody>
            <a:bodyPr wrap="square" rtlCol="0">
              <a:spAutoFit/>
            </a:bodyPr>
            <a:lstStyle/>
            <a:p>
              <a:pPr algn="ctr"/>
              <a:r>
                <a:rPr lang="es-VE" sz="2400" b="1" dirty="0" smtClean="0">
                  <a:solidFill>
                    <a:schemeClr val="bg1"/>
                  </a:solidFill>
                </a:rPr>
                <a:t>EVALUACIONES</a:t>
              </a:r>
              <a:endParaRPr lang="es-VE" sz="2400" b="1" dirty="0">
                <a:solidFill>
                  <a:schemeClr val="bg1"/>
                </a:solidFill>
              </a:endParaRPr>
            </a:p>
          </p:txBody>
        </p:sp>
      </p:grpSp>
      <p:pic>
        <p:nvPicPr>
          <p:cNvPr id="22" name="Picture 4"/>
          <p:cNvPicPr>
            <a:picLocks noChangeAspect="1" noChangeArrowheads="1"/>
          </p:cNvPicPr>
          <p:nvPr/>
        </p:nvPicPr>
        <p:blipFill>
          <a:blip r:embed="rId4"/>
          <a:srcRect/>
          <a:stretch>
            <a:fillRect/>
          </a:stretch>
        </p:blipFill>
        <p:spPr bwMode="auto">
          <a:xfrm>
            <a:off x="0" y="6591496"/>
            <a:ext cx="9144000" cy="266504"/>
          </a:xfrm>
          <a:prstGeom prst="rect">
            <a:avLst/>
          </a:prstGeom>
          <a:noFill/>
          <a:ln w="9525">
            <a:noFill/>
            <a:miter lim="800000"/>
            <a:headEnd/>
            <a:tailEnd/>
          </a:ln>
          <a:effectLst/>
        </p:spPr>
      </p:pic>
      <p:graphicFrame>
        <p:nvGraphicFramePr>
          <p:cNvPr id="3" name="2 Tabla"/>
          <p:cNvGraphicFramePr>
            <a:graphicFrameLocks noGrp="1"/>
          </p:cNvGraphicFramePr>
          <p:nvPr>
            <p:extLst>
              <p:ext uri="{D42A27DB-BD31-4B8C-83A1-F6EECF244321}">
                <p14:modId xmlns:p14="http://schemas.microsoft.com/office/powerpoint/2010/main" val="1249320961"/>
              </p:ext>
            </p:extLst>
          </p:nvPr>
        </p:nvGraphicFramePr>
        <p:xfrm>
          <a:off x="1204722" y="2420891"/>
          <a:ext cx="6480720" cy="1584173"/>
        </p:xfrm>
        <a:graphic>
          <a:graphicData uri="http://schemas.openxmlformats.org/drawingml/2006/table">
            <a:tbl>
              <a:tblPr firstRow="1" firstCol="1" bandRow="1">
                <a:tableStyleId>{74C1A8A3-306A-4EB7-A6B1-4F7E0EB9C5D6}</a:tableStyleId>
              </a:tblPr>
              <a:tblGrid>
                <a:gridCol w="1619819"/>
                <a:gridCol w="1619819"/>
                <a:gridCol w="1620541"/>
                <a:gridCol w="1620541"/>
              </a:tblGrid>
              <a:tr h="443829">
                <a:tc>
                  <a:txBody>
                    <a:bodyPr/>
                    <a:lstStyle/>
                    <a:p>
                      <a:pPr algn="ctr">
                        <a:spcAft>
                          <a:spcPts val="0"/>
                        </a:spcAft>
                      </a:pPr>
                      <a:r>
                        <a:rPr lang="es-VE" sz="1100" dirty="0" smtClean="0">
                          <a:effectLst/>
                        </a:rPr>
                        <a:t>FECHA</a:t>
                      </a:r>
                      <a:endParaRPr lang="es-VE" sz="1100" dirty="0">
                        <a:effectLst/>
                        <a:latin typeface="Calibri"/>
                        <a:ea typeface="Calibri"/>
                        <a:cs typeface="Times New Roman"/>
                      </a:endParaRPr>
                    </a:p>
                  </a:txBody>
                  <a:tcPr marL="68580" marR="68580" marT="0" marB="0" anchor="ctr"/>
                </a:tc>
                <a:tc>
                  <a:txBody>
                    <a:bodyPr/>
                    <a:lstStyle/>
                    <a:p>
                      <a:pPr algn="ctr">
                        <a:spcAft>
                          <a:spcPts val="0"/>
                        </a:spcAft>
                      </a:pPr>
                      <a:r>
                        <a:rPr lang="es-VE" sz="1100" dirty="0" smtClean="0">
                          <a:effectLst/>
                        </a:rPr>
                        <a:t>ACTIVIDAD</a:t>
                      </a:r>
                      <a:endParaRPr lang="es-VE" sz="1100" dirty="0">
                        <a:effectLst/>
                        <a:latin typeface="Calibri"/>
                        <a:ea typeface="Calibri"/>
                        <a:cs typeface="Times New Roman"/>
                      </a:endParaRPr>
                    </a:p>
                  </a:txBody>
                  <a:tcPr marL="68580" marR="68580" marT="0" marB="0" anchor="ctr"/>
                </a:tc>
                <a:tc>
                  <a:txBody>
                    <a:bodyPr/>
                    <a:lstStyle/>
                    <a:p>
                      <a:pPr algn="ctr">
                        <a:spcAft>
                          <a:spcPts val="0"/>
                        </a:spcAft>
                      </a:pPr>
                      <a:r>
                        <a:rPr lang="es-VE" sz="1100" dirty="0" smtClean="0">
                          <a:effectLst/>
                        </a:rPr>
                        <a:t>UNIDAD</a:t>
                      </a:r>
                      <a:endParaRPr lang="es-VE" sz="1100" dirty="0">
                        <a:effectLst/>
                        <a:latin typeface="Calibri"/>
                        <a:ea typeface="Calibri"/>
                        <a:cs typeface="Times New Roman"/>
                      </a:endParaRPr>
                    </a:p>
                  </a:txBody>
                  <a:tcPr marL="68580" marR="68580" marT="0" marB="0" anchor="ctr"/>
                </a:tc>
                <a:tc>
                  <a:txBody>
                    <a:bodyPr/>
                    <a:lstStyle/>
                    <a:p>
                      <a:pPr algn="ctr">
                        <a:spcAft>
                          <a:spcPts val="0"/>
                        </a:spcAft>
                      </a:pPr>
                      <a:r>
                        <a:rPr lang="es-VE" sz="1100" dirty="0" smtClean="0">
                          <a:effectLst/>
                        </a:rPr>
                        <a:t>PORCENTAJE</a:t>
                      </a:r>
                      <a:endParaRPr lang="es-VE" sz="1100" dirty="0">
                        <a:effectLst/>
                        <a:latin typeface="Calibri"/>
                        <a:ea typeface="Calibri"/>
                        <a:cs typeface="Times New Roman"/>
                      </a:endParaRPr>
                    </a:p>
                  </a:txBody>
                  <a:tcPr marL="68580" marR="68580" marT="0" marB="0" anchor="ctr"/>
                </a:tc>
              </a:tr>
              <a:tr h="285086">
                <a:tc>
                  <a:txBody>
                    <a:bodyPr/>
                    <a:lstStyle/>
                    <a:p>
                      <a:pPr algn="ctr">
                        <a:spcAft>
                          <a:spcPts val="0"/>
                        </a:spcAft>
                      </a:pPr>
                      <a:r>
                        <a:rPr lang="es-VE" sz="1100">
                          <a:effectLst/>
                        </a:rPr>
                        <a:t>21-10-2015</a:t>
                      </a:r>
                      <a:endParaRPr lang="es-VE" sz="1100">
                        <a:effectLst/>
                        <a:latin typeface="Calibri"/>
                        <a:ea typeface="Calibri"/>
                        <a:cs typeface="Times New Roman"/>
                      </a:endParaRPr>
                    </a:p>
                  </a:txBody>
                  <a:tcPr marL="68580" marR="68580" marT="0" marB="0" anchor="ctr"/>
                </a:tc>
                <a:tc>
                  <a:txBody>
                    <a:bodyPr/>
                    <a:lstStyle/>
                    <a:p>
                      <a:pPr algn="ctr">
                        <a:spcAft>
                          <a:spcPts val="0"/>
                        </a:spcAft>
                      </a:pPr>
                      <a:r>
                        <a:rPr lang="es-VE" sz="1100">
                          <a:effectLst/>
                        </a:rPr>
                        <a:t>1</a:t>
                      </a:r>
                      <a:endParaRPr lang="es-VE" sz="1100">
                        <a:effectLst/>
                        <a:latin typeface="Calibri"/>
                        <a:ea typeface="Calibri"/>
                        <a:cs typeface="Times New Roman"/>
                      </a:endParaRPr>
                    </a:p>
                  </a:txBody>
                  <a:tcPr marL="68580" marR="68580" marT="0" marB="0" anchor="ctr"/>
                </a:tc>
                <a:tc rowSpan="2">
                  <a:txBody>
                    <a:bodyPr/>
                    <a:lstStyle/>
                    <a:p>
                      <a:pPr algn="ctr">
                        <a:spcAft>
                          <a:spcPts val="0"/>
                        </a:spcAft>
                      </a:pPr>
                      <a:r>
                        <a:rPr lang="es-VE" sz="1100" dirty="0">
                          <a:effectLst/>
                        </a:rPr>
                        <a:t>1</a:t>
                      </a:r>
                      <a:endParaRPr lang="es-VE" sz="1100" dirty="0">
                        <a:effectLst/>
                        <a:latin typeface="Calibri"/>
                        <a:ea typeface="Calibri"/>
                        <a:cs typeface="Times New Roman"/>
                      </a:endParaRPr>
                    </a:p>
                  </a:txBody>
                  <a:tcPr marL="68580" marR="68580" marT="0" marB="0" anchor="ctr"/>
                </a:tc>
                <a:tc>
                  <a:txBody>
                    <a:bodyPr/>
                    <a:lstStyle/>
                    <a:p>
                      <a:pPr algn="ctr">
                        <a:spcAft>
                          <a:spcPts val="0"/>
                        </a:spcAft>
                      </a:pPr>
                      <a:r>
                        <a:rPr lang="es-VE" sz="1100">
                          <a:effectLst/>
                        </a:rPr>
                        <a:t>10%</a:t>
                      </a:r>
                      <a:endParaRPr lang="es-VE" sz="1100">
                        <a:effectLst/>
                        <a:latin typeface="Calibri"/>
                        <a:ea typeface="Calibri"/>
                        <a:cs typeface="Times New Roman"/>
                      </a:endParaRPr>
                    </a:p>
                  </a:txBody>
                  <a:tcPr marL="68580" marR="68580" marT="0" marB="0" anchor="ctr"/>
                </a:tc>
              </a:tr>
              <a:tr h="285086">
                <a:tc>
                  <a:txBody>
                    <a:bodyPr/>
                    <a:lstStyle/>
                    <a:p>
                      <a:pPr algn="ctr">
                        <a:spcAft>
                          <a:spcPts val="0"/>
                        </a:spcAft>
                      </a:pPr>
                      <a:r>
                        <a:rPr lang="es-VE" sz="1100">
                          <a:effectLst/>
                        </a:rPr>
                        <a:t>28-10-2015</a:t>
                      </a:r>
                      <a:endParaRPr lang="es-VE" sz="1100">
                        <a:effectLst/>
                        <a:latin typeface="Calibri"/>
                        <a:ea typeface="Calibri"/>
                        <a:cs typeface="Times New Roman"/>
                      </a:endParaRPr>
                    </a:p>
                  </a:txBody>
                  <a:tcPr marL="68580" marR="68580" marT="0" marB="0" anchor="ctr"/>
                </a:tc>
                <a:tc>
                  <a:txBody>
                    <a:bodyPr/>
                    <a:lstStyle/>
                    <a:p>
                      <a:pPr algn="ctr">
                        <a:spcAft>
                          <a:spcPts val="0"/>
                        </a:spcAft>
                      </a:pPr>
                      <a:r>
                        <a:rPr lang="es-VE" sz="1100">
                          <a:effectLst/>
                        </a:rPr>
                        <a:t>2</a:t>
                      </a:r>
                      <a:endParaRPr lang="es-VE" sz="1100">
                        <a:effectLst/>
                        <a:latin typeface="Calibri"/>
                        <a:ea typeface="Calibri"/>
                        <a:cs typeface="Times New Roman"/>
                      </a:endParaRPr>
                    </a:p>
                  </a:txBody>
                  <a:tcPr marL="68580" marR="68580" marT="0" marB="0" anchor="ctr"/>
                </a:tc>
                <a:tc vMerge="1">
                  <a:txBody>
                    <a:bodyPr/>
                    <a:lstStyle/>
                    <a:p>
                      <a:endParaRPr lang="es-VE"/>
                    </a:p>
                  </a:txBody>
                  <a:tcPr/>
                </a:tc>
                <a:tc>
                  <a:txBody>
                    <a:bodyPr/>
                    <a:lstStyle/>
                    <a:p>
                      <a:pPr algn="ctr">
                        <a:spcAft>
                          <a:spcPts val="0"/>
                        </a:spcAft>
                      </a:pPr>
                      <a:r>
                        <a:rPr lang="es-VE" sz="1100">
                          <a:effectLst/>
                        </a:rPr>
                        <a:t>30%</a:t>
                      </a:r>
                      <a:endParaRPr lang="es-VE" sz="1100">
                        <a:effectLst/>
                        <a:latin typeface="Calibri"/>
                        <a:ea typeface="Calibri"/>
                        <a:cs typeface="Times New Roman"/>
                      </a:endParaRPr>
                    </a:p>
                  </a:txBody>
                  <a:tcPr marL="68580" marR="68580" marT="0" marB="0" anchor="ctr"/>
                </a:tc>
              </a:tr>
              <a:tr h="285086">
                <a:tc>
                  <a:txBody>
                    <a:bodyPr/>
                    <a:lstStyle/>
                    <a:p>
                      <a:pPr algn="ctr">
                        <a:spcAft>
                          <a:spcPts val="0"/>
                        </a:spcAft>
                      </a:pPr>
                      <a:r>
                        <a:rPr lang="es-VE" sz="1100">
                          <a:effectLst/>
                        </a:rPr>
                        <a:t>04-11-2015</a:t>
                      </a:r>
                      <a:endParaRPr lang="es-VE" sz="1100">
                        <a:effectLst/>
                        <a:latin typeface="Calibri"/>
                        <a:ea typeface="Calibri"/>
                        <a:cs typeface="Times New Roman"/>
                      </a:endParaRPr>
                    </a:p>
                  </a:txBody>
                  <a:tcPr marL="68580" marR="68580" marT="0" marB="0" anchor="ctr"/>
                </a:tc>
                <a:tc>
                  <a:txBody>
                    <a:bodyPr/>
                    <a:lstStyle/>
                    <a:p>
                      <a:pPr algn="ctr">
                        <a:spcAft>
                          <a:spcPts val="0"/>
                        </a:spcAft>
                      </a:pPr>
                      <a:r>
                        <a:rPr lang="es-VE" sz="1100">
                          <a:effectLst/>
                        </a:rPr>
                        <a:t>3</a:t>
                      </a:r>
                      <a:endParaRPr lang="es-VE" sz="1100">
                        <a:effectLst/>
                        <a:latin typeface="Calibri"/>
                        <a:ea typeface="Calibri"/>
                        <a:cs typeface="Times New Roman"/>
                      </a:endParaRPr>
                    </a:p>
                  </a:txBody>
                  <a:tcPr marL="68580" marR="68580" marT="0" marB="0" anchor="ctr"/>
                </a:tc>
                <a:tc rowSpan="2">
                  <a:txBody>
                    <a:bodyPr/>
                    <a:lstStyle/>
                    <a:p>
                      <a:pPr algn="ctr">
                        <a:spcAft>
                          <a:spcPts val="0"/>
                        </a:spcAft>
                      </a:pPr>
                      <a:r>
                        <a:rPr lang="es-VE" sz="1100" dirty="0" smtClean="0">
                          <a:effectLst/>
                          <a:latin typeface="+mn-lt"/>
                          <a:ea typeface="+mn-ea"/>
                          <a:cs typeface="+mn-cs"/>
                        </a:rPr>
                        <a:t>2</a:t>
                      </a:r>
                      <a:endParaRPr lang="es-VE" sz="1100" dirty="0">
                        <a:effectLst/>
                        <a:latin typeface="Calibri"/>
                        <a:ea typeface="Calibri"/>
                        <a:cs typeface="Times New Roman"/>
                      </a:endParaRPr>
                    </a:p>
                  </a:txBody>
                  <a:tcPr marL="68580" marR="68580" marT="0" marB="0" anchor="ctr"/>
                </a:tc>
                <a:tc>
                  <a:txBody>
                    <a:bodyPr/>
                    <a:lstStyle/>
                    <a:p>
                      <a:pPr algn="ctr">
                        <a:spcAft>
                          <a:spcPts val="0"/>
                        </a:spcAft>
                      </a:pPr>
                      <a:r>
                        <a:rPr lang="es-VE" sz="1100">
                          <a:effectLst/>
                        </a:rPr>
                        <a:t>20%</a:t>
                      </a:r>
                      <a:endParaRPr lang="es-VE" sz="1100">
                        <a:effectLst/>
                        <a:latin typeface="Calibri"/>
                        <a:ea typeface="Calibri"/>
                        <a:cs typeface="Times New Roman"/>
                      </a:endParaRPr>
                    </a:p>
                  </a:txBody>
                  <a:tcPr marL="68580" marR="68580" marT="0" marB="0" anchor="ctr"/>
                </a:tc>
              </a:tr>
              <a:tr h="285086">
                <a:tc>
                  <a:txBody>
                    <a:bodyPr/>
                    <a:lstStyle/>
                    <a:p>
                      <a:pPr algn="ctr">
                        <a:spcAft>
                          <a:spcPts val="0"/>
                        </a:spcAft>
                      </a:pPr>
                      <a:r>
                        <a:rPr lang="es-VE" sz="1100" dirty="0">
                          <a:effectLst/>
                        </a:rPr>
                        <a:t>11-11-2015</a:t>
                      </a:r>
                      <a:endParaRPr lang="es-VE" sz="1100" dirty="0">
                        <a:effectLst/>
                        <a:latin typeface="Calibri"/>
                        <a:ea typeface="Calibri"/>
                        <a:cs typeface="Times New Roman"/>
                      </a:endParaRPr>
                    </a:p>
                  </a:txBody>
                  <a:tcPr marL="68580" marR="68580" marT="0" marB="0" anchor="ctr"/>
                </a:tc>
                <a:tc>
                  <a:txBody>
                    <a:bodyPr/>
                    <a:lstStyle/>
                    <a:p>
                      <a:pPr algn="ctr">
                        <a:spcAft>
                          <a:spcPts val="0"/>
                        </a:spcAft>
                      </a:pPr>
                      <a:r>
                        <a:rPr lang="es-VE" sz="1100">
                          <a:effectLst/>
                        </a:rPr>
                        <a:t>4</a:t>
                      </a:r>
                      <a:endParaRPr lang="es-VE" sz="1100">
                        <a:effectLst/>
                        <a:latin typeface="Calibri"/>
                        <a:ea typeface="Calibri"/>
                        <a:cs typeface="Times New Roman"/>
                      </a:endParaRPr>
                    </a:p>
                  </a:txBody>
                  <a:tcPr marL="68580" marR="68580" marT="0" marB="0" anchor="ctr"/>
                </a:tc>
                <a:tc vMerge="1">
                  <a:txBody>
                    <a:bodyPr/>
                    <a:lstStyle/>
                    <a:p>
                      <a:endParaRPr lang="es-VE"/>
                    </a:p>
                  </a:txBody>
                  <a:tcPr/>
                </a:tc>
                <a:tc>
                  <a:txBody>
                    <a:bodyPr/>
                    <a:lstStyle/>
                    <a:p>
                      <a:pPr algn="ctr">
                        <a:spcAft>
                          <a:spcPts val="0"/>
                        </a:spcAft>
                      </a:pPr>
                      <a:r>
                        <a:rPr lang="es-VE" sz="1100" dirty="0">
                          <a:effectLst/>
                        </a:rPr>
                        <a:t>50%</a:t>
                      </a:r>
                      <a:endParaRPr lang="es-VE" sz="1100" dirty="0">
                        <a:effectLst/>
                        <a:latin typeface="Calibri"/>
                        <a:ea typeface="Calibri"/>
                        <a:cs typeface="Times New Roman"/>
                      </a:endParaRPr>
                    </a:p>
                  </a:txBody>
                  <a:tcPr marL="68580" marR="68580" marT="0" marB="0" anchor="ctr"/>
                </a:tc>
              </a:tr>
            </a:tbl>
          </a:graphicData>
        </a:graphic>
      </p:graphicFrame>
      <p:sp>
        <p:nvSpPr>
          <p:cNvPr id="8" name="7 Rectángulo"/>
          <p:cNvSpPr/>
          <p:nvPr/>
        </p:nvSpPr>
        <p:spPr>
          <a:xfrm>
            <a:off x="412635" y="1340768"/>
            <a:ext cx="8318729" cy="707886"/>
          </a:xfrm>
          <a:prstGeom prst="rect">
            <a:avLst/>
          </a:prstGeom>
        </p:spPr>
        <p:txBody>
          <a:bodyPr wrap="square">
            <a:spAutoFit/>
          </a:bodyPr>
          <a:lstStyle/>
          <a:p>
            <a:pPr algn="just"/>
            <a:r>
              <a:rPr lang="es-VE" sz="1400" b="1" dirty="0" smtClean="0">
                <a:solidFill>
                  <a:schemeClr val="bg1">
                    <a:lumMod val="50000"/>
                  </a:schemeClr>
                </a:solidFill>
              </a:rPr>
              <a:t>Actividades:  </a:t>
            </a:r>
            <a:r>
              <a:rPr lang="es-VE" sz="1400" dirty="0" smtClean="0">
                <a:solidFill>
                  <a:schemeClr val="bg1">
                    <a:lumMod val="50000"/>
                  </a:schemeClr>
                </a:solidFill>
              </a:rPr>
              <a:t>Son asignaciones cuyo valore representa un porcentaje de la nota. La fecha de entrega no debe excederse de la propuesta. Para este módulo, las actividades estarán distribuidas de la siguiente forma:</a:t>
            </a:r>
            <a:endParaRPr lang="es-ES" sz="1400" b="1" dirty="0" smtClean="0">
              <a:solidFill>
                <a:schemeClr val="bg1">
                  <a:lumMod val="50000"/>
                </a:schemeClr>
              </a:solidFill>
            </a:endParaRPr>
          </a:p>
          <a:p>
            <a:pPr algn="just"/>
            <a:endParaRPr lang="es-ES" sz="1200" b="1" dirty="0">
              <a:solidFill>
                <a:schemeClr val="bg1">
                  <a:lumMod val="50000"/>
                </a:schemeClr>
              </a:solidFill>
            </a:endParaRPr>
          </a:p>
        </p:txBody>
      </p:sp>
      <p:sp>
        <p:nvSpPr>
          <p:cNvPr id="9" name="8 Rectángulo"/>
          <p:cNvSpPr/>
          <p:nvPr/>
        </p:nvSpPr>
        <p:spPr>
          <a:xfrm>
            <a:off x="412635" y="4653136"/>
            <a:ext cx="8318729" cy="1138773"/>
          </a:xfrm>
          <a:prstGeom prst="rect">
            <a:avLst/>
          </a:prstGeom>
        </p:spPr>
        <p:txBody>
          <a:bodyPr wrap="square">
            <a:spAutoFit/>
          </a:bodyPr>
          <a:lstStyle/>
          <a:p>
            <a:pPr algn="just"/>
            <a:r>
              <a:rPr lang="es-VE" sz="1400" b="1" dirty="0" smtClean="0">
                <a:solidFill>
                  <a:schemeClr val="bg1">
                    <a:lumMod val="50000"/>
                  </a:schemeClr>
                </a:solidFill>
              </a:rPr>
              <a:t>Prácticas:  </a:t>
            </a:r>
            <a:r>
              <a:rPr lang="es-VE" sz="1400" dirty="0" smtClean="0">
                <a:solidFill>
                  <a:schemeClr val="bg1">
                    <a:lumMod val="50000"/>
                  </a:schemeClr>
                </a:solidFill>
              </a:rPr>
              <a:t>Son actividades cuya entrega tiene un tiempo límite de entrega durante la misma clase. No tienen recuperación, porque su objetivo es evaluar factores apreciativos como asistencia, participación, cumplimiento, atención a la clase, entre otras. </a:t>
            </a:r>
            <a:r>
              <a:rPr lang="es-VE" sz="1400" dirty="0" smtClean="0">
                <a:solidFill>
                  <a:schemeClr val="bg1">
                    <a:lumMod val="50000"/>
                  </a:schemeClr>
                </a:solidFill>
              </a:rPr>
              <a:t>De entregar todas las prácticas correctamente, la nota final del módulo aumenta un punto.</a:t>
            </a:r>
            <a:endParaRPr lang="es-ES" sz="1400" b="1" dirty="0" smtClean="0">
              <a:solidFill>
                <a:schemeClr val="bg1">
                  <a:lumMod val="50000"/>
                </a:schemeClr>
              </a:solidFill>
            </a:endParaRPr>
          </a:p>
          <a:p>
            <a:pPr algn="just"/>
            <a:endParaRPr lang="es-ES" sz="1200" b="1" dirty="0">
              <a:solidFill>
                <a:schemeClr val="bg1">
                  <a:lumMod val="50000"/>
                </a:schemeClr>
              </a:solidFill>
            </a:endParaRPr>
          </a:p>
        </p:txBody>
      </p:sp>
    </p:spTree>
    <p:extLst>
      <p:ext uri="{BB962C8B-B14F-4D97-AF65-F5344CB8AC3E}">
        <p14:creationId xmlns:p14="http://schemas.microsoft.com/office/powerpoint/2010/main" val="1494083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grpSp>
        <p:nvGrpSpPr>
          <p:cNvPr id="10" name="9 Grupo"/>
          <p:cNvGrpSpPr/>
          <p:nvPr/>
        </p:nvGrpSpPr>
        <p:grpSpPr>
          <a:xfrm>
            <a:off x="285719" y="357166"/>
            <a:ext cx="3258790" cy="500066"/>
            <a:chOff x="285719" y="357166"/>
            <a:chExt cx="3258790" cy="500066"/>
          </a:xfrm>
        </p:grpSpPr>
        <p:pic>
          <p:nvPicPr>
            <p:cNvPr id="11" name="Picture 2"/>
            <p:cNvPicPr>
              <a:picLocks noChangeAspect="1" noChangeArrowheads="1"/>
            </p:cNvPicPr>
            <p:nvPr/>
          </p:nvPicPr>
          <p:blipFill>
            <a:blip r:embed="rId3"/>
            <a:srcRect/>
            <a:stretch>
              <a:fillRect/>
            </a:stretch>
          </p:blipFill>
          <p:spPr bwMode="auto">
            <a:xfrm>
              <a:off x="285720" y="357166"/>
              <a:ext cx="3258789" cy="500066"/>
            </a:xfrm>
            <a:prstGeom prst="rect">
              <a:avLst/>
            </a:prstGeom>
            <a:noFill/>
            <a:ln w="9525">
              <a:noFill/>
              <a:miter lim="800000"/>
              <a:headEnd/>
              <a:tailEnd/>
            </a:ln>
            <a:effectLst>
              <a:outerShdw blurRad="50800" dist="38100" dir="5400000" algn="t" rotWithShape="0">
                <a:prstClr val="black">
                  <a:alpha val="40000"/>
                </a:prstClr>
              </a:outerShdw>
            </a:effectLst>
          </p:spPr>
        </p:pic>
        <p:sp>
          <p:nvSpPr>
            <p:cNvPr id="20" name="19 CuadroTexto"/>
            <p:cNvSpPr txBox="1"/>
            <p:nvPr/>
          </p:nvSpPr>
          <p:spPr>
            <a:xfrm>
              <a:off x="285719" y="357166"/>
              <a:ext cx="3258789" cy="461665"/>
            </a:xfrm>
            <a:prstGeom prst="rect">
              <a:avLst/>
            </a:prstGeom>
            <a:noFill/>
          </p:spPr>
          <p:txBody>
            <a:bodyPr wrap="square" rtlCol="0">
              <a:spAutoFit/>
            </a:bodyPr>
            <a:lstStyle/>
            <a:p>
              <a:pPr algn="ctr"/>
              <a:r>
                <a:rPr lang="es-VE" sz="2400" b="1" dirty="0" smtClean="0">
                  <a:solidFill>
                    <a:schemeClr val="bg1"/>
                  </a:solidFill>
                </a:rPr>
                <a:t>BIBLIOGRAFÍA</a:t>
              </a:r>
              <a:endParaRPr lang="es-VE" sz="2400" b="1" dirty="0">
                <a:solidFill>
                  <a:schemeClr val="bg1"/>
                </a:solidFill>
              </a:endParaRPr>
            </a:p>
          </p:txBody>
        </p:sp>
      </p:grpSp>
      <p:pic>
        <p:nvPicPr>
          <p:cNvPr id="22" name="Picture 4"/>
          <p:cNvPicPr>
            <a:picLocks noChangeAspect="1" noChangeArrowheads="1"/>
          </p:cNvPicPr>
          <p:nvPr/>
        </p:nvPicPr>
        <p:blipFill>
          <a:blip r:embed="rId4"/>
          <a:srcRect/>
          <a:stretch>
            <a:fillRect/>
          </a:stretch>
        </p:blipFill>
        <p:spPr bwMode="auto">
          <a:xfrm>
            <a:off x="0" y="6591496"/>
            <a:ext cx="9144000" cy="266504"/>
          </a:xfrm>
          <a:prstGeom prst="rect">
            <a:avLst/>
          </a:prstGeom>
          <a:noFill/>
          <a:ln w="9525">
            <a:noFill/>
            <a:miter lim="800000"/>
            <a:headEnd/>
            <a:tailEnd/>
          </a:ln>
          <a:effectLst/>
        </p:spPr>
      </p:pic>
      <p:sp>
        <p:nvSpPr>
          <p:cNvPr id="2" name="1 Rectángulo"/>
          <p:cNvSpPr/>
          <p:nvPr/>
        </p:nvSpPr>
        <p:spPr>
          <a:xfrm>
            <a:off x="285721" y="1441807"/>
            <a:ext cx="8462744" cy="3139321"/>
          </a:xfrm>
          <a:prstGeom prst="rect">
            <a:avLst/>
          </a:prstGeom>
        </p:spPr>
        <p:txBody>
          <a:bodyPr wrap="square">
            <a:spAutoFit/>
          </a:bodyPr>
          <a:lstStyle/>
          <a:p>
            <a:r>
              <a:rPr lang="es-VE" b="1" dirty="0">
                <a:solidFill>
                  <a:schemeClr val="bg1">
                    <a:lumMod val="50000"/>
                  </a:schemeClr>
                </a:solidFill>
              </a:rPr>
              <a:t>Pérez, Javier (2009). Introducción a CSS. L</a:t>
            </a:r>
            <a:r>
              <a:rPr lang="es-ES" b="1" dirty="0" err="1">
                <a:solidFill>
                  <a:schemeClr val="bg1">
                    <a:lumMod val="50000"/>
                  </a:schemeClr>
                </a:solidFill>
              </a:rPr>
              <a:t>icencia</a:t>
            </a:r>
            <a:r>
              <a:rPr lang="es-ES" b="1" dirty="0">
                <a:solidFill>
                  <a:schemeClr val="bg1">
                    <a:lumMod val="50000"/>
                  </a:schemeClr>
                </a:solidFill>
              </a:rPr>
              <a:t> </a:t>
            </a:r>
            <a:r>
              <a:rPr lang="es-ES" b="1" dirty="0" err="1">
                <a:solidFill>
                  <a:schemeClr val="bg1">
                    <a:lumMod val="50000"/>
                  </a:schemeClr>
                </a:solidFill>
              </a:rPr>
              <a:t>Creative</a:t>
            </a:r>
            <a:r>
              <a:rPr lang="es-ES" b="1" dirty="0">
                <a:solidFill>
                  <a:schemeClr val="bg1">
                    <a:lumMod val="50000"/>
                  </a:schemeClr>
                </a:solidFill>
              </a:rPr>
              <a:t> </a:t>
            </a:r>
            <a:r>
              <a:rPr lang="es-ES" b="1" dirty="0" err="1">
                <a:solidFill>
                  <a:schemeClr val="bg1">
                    <a:lumMod val="50000"/>
                  </a:schemeClr>
                </a:solidFill>
              </a:rPr>
              <a:t>Commons</a:t>
            </a:r>
            <a:r>
              <a:rPr lang="es-ES" b="1" dirty="0">
                <a:solidFill>
                  <a:schemeClr val="bg1">
                    <a:lumMod val="50000"/>
                  </a:schemeClr>
                </a:solidFill>
              </a:rPr>
              <a:t> Reconocimiento - No Comercial - Sin Obra Derivada 3.0 (</a:t>
            </a:r>
            <a:r>
              <a:rPr lang="es-ES" b="1" u="sng" dirty="0">
                <a:solidFill>
                  <a:schemeClr val="bg1">
                    <a:lumMod val="50000"/>
                  </a:schemeClr>
                </a:solidFill>
                <a:hlinkClick r:id="rId5"/>
              </a:rPr>
              <a:t>http://creativecommons.org/licenses/by-nc-nd/3.0/deed.es</a:t>
            </a:r>
            <a:r>
              <a:rPr lang="es-ES" b="1" dirty="0">
                <a:solidFill>
                  <a:schemeClr val="bg1">
                    <a:lumMod val="50000"/>
                  </a:schemeClr>
                </a:solidFill>
              </a:rPr>
              <a:t>).</a:t>
            </a:r>
          </a:p>
          <a:p>
            <a:r>
              <a:rPr lang="es-VE" b="1" dirty="0">
                <a:solidFill>
                  <a:schemeClr val="bg1">
                    <a:lumMod val="50000"/>
                  </a:schemeClr>
                </a:solidFill>
              </a:rPr>
              <a:t> </a:t>
            </a:r>
            <a:endParaRPr lang="es-ES" b="1" dirty="0">
              <a:solidFill>
                <a:schemeClr val="bg1">
                  <a:lumMod val="50000"/>
                </a:schemeClr>
              </a:solidFill>
            </a:endParaRPr>
          </a:p>
          <a:p>
            <a:r>
              <a:rPr lang="es-VE" b="1" dirty="0">
                <a:solidFill>
                  <a:schemeClr val="bg1">
                    <a:lumMod val="50000"/>
                  </a:schemeClr>
                </a:solidFill>
              </a:rPr>
              <a:t>Pérez, Javier (2009). CSS Avanzado. L</a:t>
            </a:r>
            <a:r>
              <a:rPr lang="es-ES" b="1" dirty="0" err="1">
                <a:solidFill>
                  <a:schemeClr val="bg1">
                    <a:lumMod val="50000"/>
                  </a:schemeClr>
                </a:solidFill>
              </a:rPr>
              <a:t>icencia</a:t>
            </a:r>
            <a:r>
              <a:rPr lang="es-ES" b="1" dirty="0">
                <a:solidFill>
                  <a:schemeClr val="bg1">
                    <a:lumMod val="50000"/>
                  </a:schemeClr>
                </a:solidFill>
              </a:rPr>
              <a:t> </a:t>
            </a:r>
            <a:r>
              <a:rPr lang="es-ES" b="1" dirty="0" err="1">
                <a:solidFill>
                  <a:schemeClr val="bg1">
                    <a:lumMod val="50000"/>
                  </a:schemeClr>
                </a:solidFill>
              </a:rPr>
              <a:t>Creative</a:t>
            </a:r>
            <a:r>
              <a:rPr lang="es-ES" b="1" dirty="0">
                <a:solidFill>
                  <a:schemeClr val="bg1">
                    <a:lumMod val="50000"/>
                  </a:schemeClr>
                </a:solidFill>
              </a:rPr>
              <a:t> </a:t>
            </a:r>
            <a:r>
              <a:rPr lang="es-ES" b="1" dirty="0" err="1">
                <a:solidFill>
                  <a:schemeClr val="bg1">
                    <a:lumMod val="50000"/>
                  </a:schemeClr>
                </a:solidFill>
              </a:rPr>
              <a:t>Commons</a:t>
            </a:r>
            <a:r>
              <a:rPr lang="es-ES" b="1" dirty="0">
                <a:solidFill>
                  <a:schemeClr val="bg1">
                    <a:lumMod val="50000"/>
                  </a:schemeClr>
                </a:solidFill>
              </a:rPr>
              <a:t> Reconocimiento - No Comercial - Sin Obra Derivada 3.0 (</a:t>
            </a:r>
            <a:r>
              <a:rPr lang="es-ES" b="1" u="sng" dirty="0">
                <a:solidFill>
                  <a:schemeClr val="bg1">
                    <a:lumMod val="50000"/>
                  </a:schemeClr>
                </a:solidFill>
                <a:hlinkClick r:id="rId5"/>
              </a:rPr>
              <a:t>http://creativecommons.org/licenses/by-nc-nd/3.0/deed.es</a:t>
            </a:r>
            <a:r>
              <a:rPr lang="es-ES" b="1" dirty="0">
                <a:solidFill>
                  <a:schemeClr val="bg1">
                    <a:lumMod val="50000"/>
                  </a:schemeClr>
                </a:solidFill>
              </a:rPr>
              <a:t>).</a:t>
            </a:r>
          </a:p>
          <a:p>
            <a:r>
              <a:rPr lang="es-ES" b="1" dirty="0">
                <a:solidFill>
                  <a:schemeClr val="bg1">
                    <a:lumMod val="50000"/>
                  </a:schemeClr>
                </a:solidFill>
              </a:rPr>
              <a:t> </a:t>
            </a:r>
          </a:p>
          <a:p>
            <a:r>
              <a:rPr lang="es-VE" b="1" dirty="0">
                <a:solidFill>
                  <a:schemeClr val="bg1">
                    <a:lumMod val="50000"/>
                  </a:schemeClr>
                </a:solidFill>
              </a:rPr>
              <a:t>Pérez, Javier (2008). Introducción a XHTML. L</a:t>
            </a:r>
            <a:r>
              <a:rPr lang="es-ES" b="1" dirty="0" err="1">
                <a:solidFill>
                  <a:schemeClr val="bg1">
                    <a:lumMod val="50000"/>
                  </a:schemeClr>
                </a:solidFill>
              </a:rPr>
              <a:t>icencia</a:t>
            </a:r>
            <a:r>
              <a:rPr lang="es-ES" b="1" dirty="0">
                <a:solidFill>
                  <a:schemeClr val="bg1">
                    <a:lumMod val="50000"/>
                  </a:schemeClr>
                </a:solidFill>
              </a:rPr>
              <a:t> </a:t>
            </a:r>
            <a:r>
              <a:rPr lang="es-ES" b="1" dirty="0" err="1">
                <a:solidFill>
                  <a:schemeClr val="bg1">
                    <a:lumMod val="50000"/>
                  </a:schemeClr>
                </a:solidFill>
              </a:rPr>
              <a:t>Creative</a:t>
            </a:r>
            <a:r>
              <a:rPr lang="es-ES" b="1" dirty="0">
                <a:solidFill>
                  <a:schemeClr val="bg1">
                    <a:lumMod val="50000"/>
                  </a:schemeClr>
                </a:solidFill>
              </a:rPr>
              <a:t> </a:t>
            </a:r>
            <a:r>
              <a:rPr lang="es-ES" b="1" dirty="0" err="1">
                <a:solidFill>
                  <a:schemeClr val="bg1">
                    <a:lumMod val="50000"/>
                  </a:schemeClr>
                </a:solidFill>
              </a:rPr>
              <a:t>Commons</a:t>
            </a:r>
            <a:r>
              <a:rPr lang="es-ES" b="1" dirty="0">
                <a:solidFill>
                  <a:schemeClr val="bg1">
                    <a:lumMod val="50000"/>
                  </a:schemeClr>
                </a:solidFill>
              </a:rPr>
              <a:t> Reconocimiento - No Comercial - Sin Obra Derivada 3.0 (</a:t>
            </a:r>
            <a:r>
              <a:rPr lang="es-ES" b="1" u="sng" dirty="0">
                <a:solidFill>
                  <a:schemeClr val="bg1">
                    <a:lumMod val="50000"/>
                  </a:schemeClr>
                </a:solidFill>
                <a:hlinkClick r:id="rId5"/>
              </a:rPr>
              <a:t>http://creativecommons.org/licenses/by-nc-nd/3.0/deed.es</a:t>
            </a:r>
            <a:r>
              <a:rPr lang="es-ES" b="1" dirty="0">
                <a:solidFill>
                  <a:schemeClr val="bg1">
                    <a:lumMod val="50000"/>
                  </a:schemeClr>
                </a:solidFill>
              </a:rPr>
              <a:t>).</a:t>
            </a:r>
          </a:p>
        </p:txBody>
      </p:sp>
    </p:spTree>
    <p:extLst>
      <p:ext uri="{BB962C8B-B14F-4D97-AF65-F5344CB8AC3E}">
        <p14:creationId xmlns:p14="http://schemas.microsoft.com/office/powerpoint/2010/main" val="136366352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1568</TotalTime>
  <Words>463</Words>
  <Application>Microsoft Office PowerPoint</Application>
  <PresentationFormat>Presentación en pantalla (4:3)</PresentationFormat>
  <Paragraphs>96</Paragraphs>
  <Slides>6</Slides>
  <Notes>0</Notes>
  <HiddenSlides>0</HiddenSlides>
  <MMClips>0</MMClips>
  <ScaleCrop>false</ScaleCrop>
  <HeadingPairs>
    <vt:vector size="4" baseType="variant">
      <vt:variant>
        <vt:lpstr>Tema</vt:lpstr>
      </vt:variant>
      <vt:variant>
        <vt:i4>1</vt:i4>
      </vt:variant>
      <vt:variant>
        <vt:lpstr>Títulos de diapositiva</vt:lpstr>
      </vt:variant>
      <vt:variant>
        <vt:i4>6</vt:i4>
      </vt:variant>
    </vt:vector>
  </HeadingPairs>
  <TitlesOfParts>
    <vt:vector size="7"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Alcaldia de Maracaibo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Hoyver Villasmil</dc:creator>
  <cp:lastModifiedBy>Daye</cp:lastModifiedBy>
  <cp:revision>19</cp:revision>
  <dcterms:created xsi:type="dcterms:W3CDTF">2014-10-02T19:40:12Z</dcterms:created>
  <dcterms:modified xsi:type="dcterms:W3CDTF">2015-10-13T00:16:58Z</dcterms:modified>
</cp:coreProperties>
</file>