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89" r:id="rId7"/>
    <p:sldId id="262" r:id="rId8"/>
    <p:sldId id="263" r:id="rId9"/>
    <p:sldId id="288" r:id="rId10"/>
    <p:sldId id="264" r:id="rId11"/>
    <p:sldId id="266" r:id="rId12"/>
    <p:sldId id="269" r:id="rId13"/>
    <p:sldId id="265" r:id="rId14"/>
    <p:sldId id="267" r:id="rId15"/>
    <p:sldId id="268" r:id="rId16"/>
    <p:sldId id="270" r:id="rId17"/>
    <p:sldId id="277" r:id="rId18"/>
    <p:sldId id="290" r:id="rId19"/>
    <p:sldId id="279" r:id="rId20"/>
    <p:sldId id="280" r:id="rId21"/>
    <p:sldId id="281" r:id="rId22"/>
    <p:sldId id="282" r:id="rId23"/>
    <p:sldId id="283" r:id="rId24"/>
    <p:sldId id="284" r:id="rId25"/>
    <p:sldId id="291" r:id="rId26"/>
    <p:sldId id="285" r:id="rId2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24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6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17/10/2015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17/10/2015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17/10/2015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17/10/2015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gif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0082"/>
            <a:ext cx="9144000" cy="26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6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7429520" y="6500834"/>
            <a:ext cx="1666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i="1" dirty="0" smtClean="0">
                <a:solidFill>
                  <a:schemeClr val="bg1"/>
                </a:solidFill>
              </a:rPr>
              <a:t>Ing. Hoyver Villasmil</a:t>
            </a:r>
            <a:endParaRPr lang="es-VE" sz="1400" i="1" dirty="0">
              <a:solidFill>
                <a:schemeClr val="bg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0" y="4429132"/>
            <a:ext cx="914400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b="1" dirty="0" smtClean="0">
                <a:ln w="1270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Introducción</a:t>
            </a:r>
            <a:endParaRPr lang="es-ES" sz="3000" b="1" cap="none" spc="0" dirty="0"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0" y="3929066"/>
            <a:ext cx="914400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b="1" cap="none" spc="0" dirty="0" smtClean="0">
                <a:ln w="1270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Tema 1</a:t>
            </a:r>
            <a:endParaRPr lang="es-ES" sz="3000" b="1" cap="none" spc="0" dirty="0"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0" y="1500174"/>
            <a:ext cx="9144000" cy="178510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500" b="1" dirty="0" err="1" smtClean="0">
                <a:ln w="1270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HyperText</a:t>
            </a:r>
            <a:r>
              <a:rPr lang="es-ES" sz="5500" b="1" dirty="0" smtClean="0">
                <a:ln w="1270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s-ES" sz="5500" b="1" dirty="0" err="1" smtClean="0">
                <a:ln w="1270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Markup</a:t>
            </a:r>
            <a:r>
              <a:rPr lang="es-ES" sz="5500" b="1" dirty="0" smtClean="0">
                <a:ln w="1270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Lenguaje</a:t>
            </a:r>
            <a:endParaRPr lang="es-ES" sz="5500" b="1" cap="none" spc="0" dirty="0" smtClean="0"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s-VE" sz="5500" b="1" cap="none" spc="0" dirty="0" smtClean="0">
                <a:ln w="1270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HTML</a:t>
            </a:r>
            <a:endParaRPr lang="es-ES" sz="5500" b="1" cap="none" spc="0" dirty="0"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0" y="1071546"/>
            <a:ext cx="914400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b="1" cap="none" spc="0" dirty="0" smtClean="0">
                <a:ln w="1270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UNIDAD I</a:t>
            </a:r>
            <a:endParaRPr lang="es-ES" sz="3000" b="1" cap="none" spc="0" dirty="0"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938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0082"/>
            <a:ext cx="9144000" cy="26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7429520" y="6500834"/>
            <a:ext cx="1666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i="1" dirty="0" smtClean="0">
                <a:solidFill>
                  <a:schemeClr val="bg1"/>
                </a:solidFill>
              </a:rPr>
              <a:t>Ing. Hoyver Villasmil</a:t>
            </a:r>
            <a:endParaRPr lang="es-VE" sz="1400" i="1" dirty="0">
              <a:solidFill>
                <a:schemeClr val="bg1"/>
              </a:solidFill>
            </a:endParaRPr>
          </a:p>
        </p:txBody>
      </p:sp>
      <p:grpSp>
        <p:nvGrpSpPr>
          <p:cNvPr id="13" name="29 Grupo"/>
          <p:cNvGrpSpPr/>
          <p:nvPr/>
        </p:nvGrpSpPr>
        <p:grpSpPr>
          <a:xfrm>
            <a:off x="285720" y="357166"/>
            <a:ext cx="3258789" cy="500066"/>
            <a:chOff x="285720" y="357166"/>
            <a:chExt cx="3258789" cy="500066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720" y="357166"/>
              <a:ext cx="3258789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14 CuadroTexto"/>
            <p:cNvSpPr txBox="1"/>
            <p:nvPr/>
          </p:nvSpPr>
          <p:spPr>
            <a:xfrm>
              <a:off x="285720" y="436602"/>
              <a:ext cx="32147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2000" b="1" dirty="0" smtClean="0">
                  <a:solidFill>
                    <a:schemeClr val="bg1"/>
                  </a:solidFill>
                </a:rPr>
                <a:t>Estructura de un Documento</a:t>
              </a:r>
              <a:endParaRPr lang="es-V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36 Grupo"/>
          <p:cNvGrpSpPr/>
          <p:nvPr/>
        </p:nvGrpSpPr>
        <p:grpSpPr>
          <a:xfrm>
            <a:off x="1420748" y="1315486"/>
            <a:ext cx="6193700" cy="4513533"/>
            <a:chOff x="285721" y="2000240"/>
            <a:chExt cx="4767178" cy="3356332"/>
          </a:xfrm>
        </p:grpSpPr>
        <p:grpSp>
          <p:nvGrpSpPr>
            <p:cNvPr id="16" name="11 Grupo"/>
            <p:cNvGrpSpPr/>
            <p:nvPr/>
          </p:nvGrpSpPr>
          <p:grpSpPr>
            <a:xfrm>
              <a:off x="285721" y="2000240"/>
              <a:ext cx="4767178" cy="3356332"/>
              <a:chOff x="1000100" y="1285860"/>
              <a:chExt cx="4870427" cy="3143272"/>
            </a:xfrm>
          </p:grpSpPr>
          <p:grpSp>
            <p:nvGrpSpPr>
              <p:cNvPr id="18" name="8 Grupo"/>
              <p:cNvGrpSpPr/>
              <p:nvPr/>
            </p:nvGrpSpPr>
            <p:grpSpPr>
              <a:xfrm>
                <a:off x="1000100" y="1285860"/>
                <a:ext cx="4870427" cy="3143274"/>
                <a:chOff x="1000100" y="1264041"/>
                <a:chExt cx="6357982" cy="4103309"/>
              </a:xfrm>
            </p:grpSpPr>
            <p:sp>
              <p:nvSpPr>
                <p:cNvPr id="23" name="22 Rectángulo"/>
                <p:cNvSpPr/>
                <p:nvPr/>
              </p:nvSpPr>
              <p:spPr>
                <a:xfrm>
                  <a:off x="1000100" y="1571612"/>
                  <a:ext cx="6357982" cy="3786214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VE" u="sng" dirty="0" smtClean="0"/>
                    <a:t>        </a:t>
                  </a:r>
                  <a:endParaRPr lang="es-VE" u="sng" dirty="0"/>
                </a:p>
              </p:txBody>
            </p:sp>
            <p:sp>
              <p:nvSpPr>
                <p:cNvPr id="24" name="23 Rectángulo redondeado"/>
                <p:cNvSpPr/>
                <p:nvPr/>
              </p:nvSpPr>
              <p:spPr>
                <a:xfrm>
                  <a:off x="1000100" y="1264041"/>
                  <a:ext cx="6357982" cy="307571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u="sng"/>
                </a:p>
              </p:txBody>
            </p:sp>
            <p:sp>
              <p:nvSpPr>
                <p:cNvPr id="25" name="24 Rectángulo"/>
                <p:cNvSpPr/>
                <p:nvPr/>
              </p:nvSpPr>
              <p:spPr>
                <a:xfrm>
                  <a:off x="1000100" y="5214950"/>
                  <a:ext cx="6357982" cy="1524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VE" u="sng" dirty="0" smtClean="0"/>
                    <a:t>        </a:t>
                  </a:r>
                  <a:endParaRPr lang="es-VE" u="sng" dirty="0"/>
                </a:p>
              </p:txBody>
            </p:sp>
          </p:grpSp>
          <p:grpSp>
            <p:nvGrpSpPr>
              <p:cNvPr id="19" name="12 Grupo"/>
              <p:cNvGrpSpPr/>
              <p:nvPr/>
            </p:nvGrpSpPr>
            <p:grpSpPr>
              <a:xfrm>
                <a:off x="5429256" y="1357298"/>
                <a:ext cx="357190" cy="71438"/>
                <a:chOff x="928662" y="785794"/>
                <a:chExt cx="357190" cy="71438"/>
              </a:xfrm>
            </p:grpSpPr>
            <p:sp>
              <p:nvSpPr>
                <p:cNvPr id="20" name="19 Elipse"/>
                <p:cNvSpPr/>
                <p:nvPr/>
              </p:nvSpPr>
              <p:spPr>
                <a:xfrm>
                  <a:off x="928662" y="785794"/>
                  <a:ext cx="71438" cy="7143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u="sng"/>
                </a:p>
              </p:txBody>
            </p:sp>
            <p:sp>
              <p:nvSpPr>
                <p:cNvPr id="21" name="20 Elipse"/>
                <p:cNvSpPr/>
                <p:nvPr/>
              </p:nvSpPr>
              <p:spPr>
                <a:xfrm>
                  <a:off x="1071538" y="785794"/>
                  <a:ext cx="71438" cy="71438"/>
                </a:xfrm>
                <a:prstGeom prst="ellipse">
                  <a:avLst/>
                </a:prstGeom>
                <a:solidFill>
                  <a:srgbClr val="F0EA00"/>
                </a:solidFill>
                <a:ln>
                  <a:solidFill>
                    <a:srgbClr val="F0E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u="sng"/>
                </a:p>
              </p:txBody>
            </p:sp>
            <p:sp>
              <p:nvSpPr>
                <p:cNvPr id="22" name="21 Elipse"/>
                <p:cNvSpPr/>
                <p:nvPr/>
              </p:nvSpPr>
              <p:spPr>
                <a:xfrm>
                  <a:off x="1214414" y="785794"/>
                  <a:ext cx="71438" cy="71438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u="sng"/>
                </a:p>
              </p:txBody>
            </p:sp>
          </p:grpSp>
        </p:grpSp>
        <p:sp>
          <p:nvSpPr>
            <p:cNvPr id="17" name="16 CuadroTexto"/>
            <p:cNvSpPr txBox="1"/>
            <p:nvPr/>
          </p:nvSpPr>
          <p:spPr>
            <a:xfrm>
              <a:off x="357158" y="2321125"/>
              <a:ext cx="4572032" cy="2746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rPr>
                <a:t>&lt;!</a:t>
              </a:r>
              <a:r>
                <a:rPr lang="es-VE" dirty="0" err="1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rPr>
                <a:t>DOCTYPE</a:t>
              </a:r>
              <a:r>
                <a:rPr lang="es-VE" dirty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s-VE" dirty="0" smtClean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rPr>
                <a:t>html5&gt;</a:t>
              </a:r>
              <a:endParaRPr lang="es-VE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s-VE" dirty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rPr>
                <a:t>&lt;</a:t>
              </a:r>
              <a:r>
                <a:rPr lang="es-VE" dirty="0" err="1">
                  <a:solidFill>
                    <a:srgbClr val="F02480"/>
                  </a:solidFill>
                  <a:latin typeface="Arial" pitchFamily="34" charset="0"/>
                  <a:cs typeface="Arial" pitchFamily="34" charset="0"/>
                </a:rPr>
                <a:t>html</a:t>
              </a:r>
              <a:r>
                <a:rPr lang="es-VE" dirty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rPr>
                <a:t>&gt;</a:t>
              </a:r>
            </a:p>
            <a:p>
              <a:pPr lvl="1"/>
              <a:r>
                <a:rPr lang="es-VE" dirty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rPr>
                <a:t>&lt;</a:t>
              </a:r>
              <a:r>
                <a:rPr lang="es-VE" dirty="0">
                  <a:solidFill>
                    <a:srgbClr val="F02480"/>
                  </a:solidFill>
                  <a:latin typeface="Arial" pitchFamily="34" charset="0"/>
                  <a:cs typeface="Arial" pitchFamily="34" charset="0"/>
                </a:rPr>
                <a:t>head</a:t>
              </a:r>
              <a:r>
                <a:rPr lang="es-VE" dirty="0" smtClean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rPr>
                <a:t>&gt;</a:t>
              </a:r>
            </a:p>
            <a:p>
              <a:pPr lvl="1"/>
              <a:r>
                <a:rPr lang="es-VE" dirty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s-VE" dirty="0" smtClean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rPr>
                <a:t>     &lt;</a:t>
              </a:r>
              <a:r>
                <a:rPr lang="es-VE" dirty="0" smtClean="0">
                  <a:solidFill>
                    <a:srgbClr val="F02480"/>
                  </a:solidFill>
                  <a:latin typeface="Arial" pitchFamily="34" charset="0"/>
                  <a:cs typeface="Arial" pitchFamily="34" charset="0"/>
                </a:rPr>
                <a:t>meta </a:t>
              </a:r>
              <a:r>
                <a:rPr lang="es-VE" dirty="0" err="1" smtClean="0">
                  <a:solidFill>
                    <a:srgbClr val="92D050"/>
                  </a:solidFill>
                  <a:latin typeface="Arial" pitchFamily="34" charset="0"/>
                  <a:cs typeface="Arial" pitchFamily="34" charset="0"/>
                </a:rPr>
                <a:t>charset</a:t>
              </a:r>
              <a:r>
                <a:rPr lang="es-VE" dirty="0" smtClean="0">
                  <a:solidFill>
                    <a:srgbClr val="92D05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s-VE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=</a:t>
              </a:r>
              <a:r>
                <a:rPr lang="es-VE" dirty="0" smtClean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‘utf-8’</a:t>
              </a:r>
              <a:r>
                <a:rPr lang="es-VE" dirty="0" smtClean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rPr>
                <a:t>&gt;</a:t>
              </a:r>
              <a:endParaRPr lang="es-VE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lvl="1"/>
              <a:r>
                <a:rPr lang="es-VE" dirty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s-VE" dirty="0" smtClean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rPr>
                <a:t>     &lt;</a:t>
              </a:r>
              <a:r>
                <a:rPr lang="es-VE" dirty="0" err="1">
                  <a:solidFill>
                    <a:srgbClr val="F02480"/>
                  </a:solidFill>
                  <a:latin typeface="Arial" pitchFamily="34" charset="0"/>
                  <a:cs typeface="Arial" pitchFamily="34" charset="0"/>
                </a:rPr>
                <a:t>title</a:t>
              </a:r>
              <a:r>
                <a:rPr lang="es-VE" dirty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rPr>
                <a:t>&gt;Diplomado </a:t>
              </a:r>
              <a:r>
                <a:rPr lang="es-VE" dirty="0" err="1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rPr>
                <a:t>Webmaster</a:t>
              </a:r>
              <a:r>
                <a:rPr lang="es-VE" dirty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rPr>
                <a:t>&lt;/</a:t>
              </a:r>
              <a:r>
                <a:rPr lang="es-VE" dirty="0" err="1">
                  <a:solidFill>
                    <a:srgbClr val="F02480"/>
                  </a:solidFill>
                  <a:latin typeface="Arial" pitchFamily="34" charset="0"/>
                  <a:cs typeface="Arial" pitchFamily="34" charset="0"/>
                </a:rPr>
                <a:t>title</a:t>
              </a:r>
              <a:r>
                <a:rPr lang="es-VE" dirty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rPr>
                <a:t>&gt;</a:t>
              </a:r>
            </a:p>
            <a:p>
              <a:pPr lvl="1"/>
              <a:r>
                <a:rPr lang="es-VE" dirty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rPr>
                <a:t>&lt;/</a:t>
              </a:r>
              <a:r>
                <a:rPr lang="es-VE" dirty="0">
                  <a:solidFill>
                    <a:srgbClr val="F02480"/>
                  </a:solidFill>
                  <a:latin typeface="Arial" pitchFamily="34" charset="0"/>
                  <a:cs typeface="Arial" pitchFamily="34" charset="0"/>
                </a:rPr>
                <a:t>head</a:t>
              </a:r>
              <a:r>
                <a:rPr lang="es-VE" dirty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rPr>
                <a:t>&gt;</a:t>
              </a:r>
            </a:p>
            <a:p>
              <a:pPr lvl="1"/>
              <a:r>
                <a:rPr lang="es-VE" dirty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rPr>
                <a:t>&lt;</a:t>
              </a:r>
              <a:r>
                <a:rPr lang="es-VE" dirty="0" err="1" smtClean="0">
                  <a:solidFill>
                    <a:srgbClr val="F02480"/>
                  </a:solidFill>
                  <a:latin typeface="Arial" pitchFamily="34" charset="0"/>
                  <a:cs typeface="Arial" pitchFamily="34" charset="0"/>
                </a:rPr>
                <a:t>body</a:t>
              </a:r>
              <a:r>
                <a:rPr lang="es-VE" dirty="0" smtClean="0">
                  <a:solidFill>
                    <a:srgbClr val="F0248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s-VE" dirty="0" err="1" smtClean="0">
                  <a:solidFill>
                    <a:srgbClr val="92D050"/>
                  </a:solidFill>
                  <a:latin typeface="Arial" pitchFamily="34" charset="0"/>
                  <a:cs typeface="Arial" pitchFamily="34" charset="0"/>
                </a:rPr>
                <a:t>bgcolor</a:t>
              </a:r>
              <a:r>
                <a:rPr lang="es-VE" dirty="0" smtClean="0">
                  <a:solidFill>
                    <a:srgbClr val="92D050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s-VE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=  </a:t>
              </a:r>
              <a:r>
                <a:rPr lang="es-VE" dirty="0" smtClean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‘gray’</a:t>
              </a:r>
              <a:r>
                <a:rPr lang="es-VE" dirty="0" smtClean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rPr>
                <a:t>&gt;</a:t>
              </a:r>
            </a:p>
            <a:p>
              <a:pPr lvl="1"/>
              <a:r>
                <a:rPr lang="es-VE" dirty="0" smtClean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rPr>
                <a:t>     Todas </a:t>
              </a:r>
              <a:r>
                <a:rPr lang="es-VE" dirty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rPr>
                <a:t>las Etiquetas, Atributos, elementos de información </a:t>
              </a:r>
            </a:p>
            <a:p>
              <a:pPr lvl="1"/>
              <a:r>
                <a:rPr lang="es-VE" dirty="0" smtClean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rPr>
                <a:t>      y </a:t>
              </a:r>
              <a:r>
                <a:rPr lang="es-VE" dirty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rPr>
                <a:t>elementos Multimedia van en esta parte del Documento.</a:t>
              </a:r>
            </a:p>
            <a:p>
              <a:pPr lvl="1"/>
              <a:r>
                <a:rPr lang="es-VE" dirty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rPr>
                <a:t>&lt;/</a:t>
              </a:r>
              <a:r>
                <a:rPr lang="es-VE" dirty="0" err="1">
                  <a:solidFill>
                    <a:srgbClr val="F02480"/>
                  </a:solidFill>
                  <a:latin typeface="Arial" pitchFamily="34" charset="0"/>
                  <a:cs typeface="Arial" pitchFamily="34" charset="0"/>
                </a:rPr>
                <a:t>body</a:t>
              </a:r>
              <a:r>
                <a:rPr lang="es-VE" dirty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rPr>
                <a:t>&gt;</a:t>
              </a:r>
            </a:p>
            <a:p>
              <a:r>
                <a:rPr lang="es-VE" dirty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rPr>
                <a:t>&lt;/</a:t>
              </a:r>
              <a:r>
                <a:rPr lang="es-VE" dirty="0" err="1">
                  <a:solidFill>
                    <a:srgbClr val="F02480"/>
                  </a:solidFill>
                  <a:latin typeface="Arial" pitchFamily="34" charset="0"/>
                  <a:cs typeface="Arial" pitchFamily="34" charset="0"/>
                </a:rPr>
                <a:t>html</a:t>
              </a:r>
              <a:r>
                <a:rPr lang="es-VE" dirty="0" smtClean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rPr>
                <a:t>&gt;   </a:t>
              </a:r>
              <a:r>
                <a:rPr lang="es-VE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&lt;!--- Esto es un Comentario --&gt;</a:t>
              </a:r>
              <a:endParaRPr lang="es-VE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1 Elipse"/>
          <p:cNvSpPr/>
          <p:nvPr/>
        </p:nvSpPr>
        <p:spPr>
          <a:xfrm>
            <a:off x="1443184" y="1988840"/>
            <a:ext cx="968576" cy="36004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6" name="25 Elipse"/>
          <p:cNvSpPr/>
          <p:nvPr/>
        </p:nvSpPr>
        <p:spPr>
          <a:xfrm>
            <a:off x="1513562" y="5064224"/>
            <a:ext cx="968576" cy="36004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" name="2 CuadroTexto"/>
          <p:cNvSpPr txBox="1"/>
          <p:nvPr/>
        </p:nvSpPr>
        <p:spPr>
          <a:xfrm>
            <a:off x="270912" y="1452883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VE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Abre</a:t>
            </a:r>
          </a:p>
          <a:p>
            <a:pPr algn="ctr"/>
            <a:r>
              <a:rPr lang="es-VE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Etiqueta</a:t>
            </a:r>
            <a:endParaRPr lang="es-VE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" name="5 Conector recto de flecha"/>
          <p:cNvCxnSpPr>
            <a:stCxn id="3" idx="3"/>
            <a:endCxn id="2" idx="1"/>
          </p:cNvCxnSpPr>
          <p:nvPr/>
        </p:nvCxnSpPr>
        <p:spPr>
          <a:xfrm>
            <a:off x="1164105" y="1745271"/>
            <a:ext cx="420924" cy="296296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324110" y="5244244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VE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Cierra</a:t>
            </a:r>
          </a:p>
          <a:p>
            <a:pPr algn="ctr"/>
            <a:r>
              <a:rPr lang="es-VE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Etiqueta</a:t>
            </a:r>
            <a:endParaRPr lang="es-VE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27 Conector recto de flecha"/>
          <p:cNvCxnSpPr>
            <a:stCxn id="27" idx="3"/>
            <a:endCxn id="26" idx="2"/>
          </p:cNvCxnSpPr>
          <p:nvPr/>
        </p:nvCxnSpPr>
        <p:spPr>
          <a:xfrm flipV="1">
            <a:off x="1217303" y="5244244"/>
            <a:ext cx="296259" cy="29238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246888" y="3050587"/>
            <a:ext cx="897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VE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Atributo</a:t>
            </a:r>
            <a:endParaRPr lang="es-VE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29 Conector recto de flecha"/>
          <p:cNvCxnSpPr>
            <a:stCxn id="29" idx="3"/>
            <a:endCxn id="31" idx="2"/>
          </p:cNvCxnSpPr>
          <p:nvPr/>
        </p:nvCxnSpPr>
        <p:spPr>
          <a:xfrm>
            <a:off x="1144634" y="3219864"/>
            <a:ext cx="1496012" cy="36912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30 Elipse"/>
          <p:cNvSpPr/>
          <p:nvPr/>
        </p:nvSpPr>
        <p:spPr>
          <a:xfrm>
            <a:off x="2640646" y="3408968"/>
            <a:ext cx="968576" cy="36004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3" name="32 Cerrar llave"/>
          <p:cNvSpPr/>
          <p:nvPr/>
        </p:nvSpPr>
        <p:spPr>
          <a:xfrm>
            <a:off x="6889579" y="3556074"/>
            <a:ext cx="1054193" cy="1460192"/>
          </a:xfrm>
          <a:prstGeom prst="rightBrace">
            <a:avLst>
              <a:gd name="adj1" fmla="val 11116"/>
              <a:gd name="adj2" fmla="val 50000"/>
            </a:avLst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4" name="33 CuadroTexto"/>
          <p:cNvSpPr txBox="1"/>
          <p:nvPr/>
        </p:nvSpPr>
        <p:spPr>
          <a:xfrm>
            <a:off x="7882116" y="3933056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VE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Contenido </a:t>
            </a:r>
          </a:p>
          <a:p>
            <a:pPr algn="ctr"/>
            <a:r>
              <a:rPr lang="es-VE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 </a:t>
            </a:r>
          </a:p>
          <a:p>
            <a:pPr algn="ctr"/>
            <a:r>
              <a:rPr lang="es-VE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una Etiqueta</a:t>
            </a:r>
            <a:endParaRPr lang="es-VE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34 Elipse"/>
          <p:cNvSpPr/>
          <p:nvPr/>
        </p:nvSpPr>
        <p:spPr>
          <a:xfrm>
            <a:off x="3719989" y="3408968"/>
            <a:ext cx="968576" cy="36004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6" name="35 CuadroTexto"/>
          <p:cNvSpPr txBox="1"/>
          <p:nvPr/>
        </p:nvSpPr>
        <p:spPr>
          <a:xfrm>
            <a:off x="7974409" y="2056492"/>
            <a:ext cx="939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VE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Valor del</a:t>
            </a:r>
          </a:p>
          <a:p>
            <a:pPr algn="ctr"/>
            <a:r>
              <a:rPr lang="es-VE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Atributo</a:t>
            </a:r>
            <a:endParaRPr lang="es-VE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36 Conector recto de flecha"/>
          <p:cNvCxnSpPr>
            <a:stCxn id="36" idx="2"/>
            <a:endCxn id="35" idx="6"/>
          </p:cNvCxnSpPr>
          <p:nvPr/>
        </p:nvCxnSpPr>
        <p:spPr>
          <a:xfrm flipH="1">
            <a:off x="4688565" y="2641267"/>
            <a:ext cx="3755620" cy="947721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41 Elipse"/>
          <p:cNvSpPr/>
          <p:nvPr/>
        </p:nvSpPr>
        <p:spPr>
          <a:xfrm>
            <a:off x="2482138" y="5030398"/>
            <a:ext cx="3327731" cy="36004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3" name="42 CuadroTexto"/>
          <p:cNvSpPr txBox="1"/>
          <p:nvPr/>
        </p:nvSpPr>
        <p:spPr>
          <a:xfrm>
            <a:off x="2937291" y="5998296"/>
            <a:ext cx="118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VE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Comentario</a:t>
            </a:r>
            <a:endParaRPr lang="es-VE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43 Conector recto de flecha"/>
          <p:cNvCxnSpPr>
            <a:stCxn id="43" idx="0"/>
            <a:endCxn id="42" idx="4"/>
          </p:cNvCxnSpPr>
          <p:nvPr/>
        </p:nvCxnSpPr>
        <p:spPr>
          <a:xfrm flipV="1">
            <a:off x="3530210" y="5390438"/>
            <a:ext cx="615794" cy="60785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44 Elipse"/>
          <p:cNvSpPr/>
          <p:nvPr/>
        </p:nvSpPr>
        <p:spPr>
          <a:xfrm>
            <a:off x="1997850" y="2564904"/>
            <a:ext cx="3327731" cy="36004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47" name="46 Conector recto de flecha"/>
          <p:cNvCxnSpPr>
            <a:endCxn id="45" idx="0"/>
          </p:cNvCxnSpPr>
          <p:nvPr/>
        </p:nvCxnSpPr>
        <p:spPr>
          <a:xfrm flipH="1">
            <a:off x="3661716" y="980728"/>
            <a:ext cx="1270324" cy="1584176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49 CuadroTexto"/>
          <p:cNvSpPr txBox="1"/>
          <p:nvPr/>
        </p:nvSpPr>
        <p:spPr>
          <a:xfrm>
            <a:off x="4677499" y="609852"/>
            <a:ext cx="2212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VE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Conjunto de Caracteres</a:t>
            </a:r>
            <a:endParaRPr lang="es-VE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129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0082"/>
            <a:ext cx="9144000" cy="26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CuadroTexto"/>
          <p:cNvSpPr txBox="1"/>
          <p:nvPr/>
        </p:nvSpPr>
        <p:spPr>
          <a:xfrm>
            <a:off x="7429520" y="6500834"/>
            <a:ext cx="1666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i="1" dirty="0" smtClean="0">
                <a:solidFill>
                  <a:schemeClr val="bg1"/>
                </a:solidFill>
              </a:rPr>
              <a:t>Ing. Hoyver Villasmil</a:t>
            </a:r>
            <a:endParaRPr lang="es-VE" sz="1400" i="1" dirty="0">
              <a:solidFill>
                <a:schemeClr val="bg1"/>
              </a:solidFill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5728"/>
            <a:ext cx="914400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CuadroTexto"/>
          <p:cNvSpPr txBox="1"/>
          <p:nvPr/>
        </p:nvSpPr>
        <p:spPr>
          <a:xfrm>
            <a:off x="0" y="303234"/>
            <a:ext cx="9143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3000" b="1" dirty="0" smtClean="0">
                <a:solidFill>
                  <a:schemeClr val="bg1"/>
                </a:solidFill>
              </a:rPr>
              <a:t>ACTIVIDAD 1</a:t>
            </a:r>
            <a:endParaRPr lang="es-VE" sz="3000" b="1" dirty="0">
              <a:solidFill>
                <a:schemeClr val="bg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85721" y="1834946"/>
            <a:ext cx="52864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s-V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Indique más diferencias entre HTML y HTML5.</a:t>
            </a:r>
          </a:p>
          <a:p>
            <a:endParaRPr lang="es-V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Tx/>
              <a:buChar char="-"/>
            </a:pPr>
            <a:r>
              <a:rPr lang="es-V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Etiquetas y Atributos obsoletos y por qué.</a:t>
            </a:r>
          </a:p>
          <a:p>
            <a:pPr>
              <a:buFontTx/>
              <a:buChar char="-"/>
            </a:pPr>
            <a:endParaRPr lang="es-V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Tx/>
              <a:buChar char="-"/>
            </a:pPr>
            <a:r>
              <a:rPr lang="es-V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Clasificación de las Etiquetas y Grupos de Atributos.</a:t>
            </a:r>
          </a:p>
          <a:p>
            <a:endParaRPr lang="es-V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Tx/>
              <a:buChar char="-"/>
            </a:pPr>
            <a:r>
              <a:rPr lang="es-V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Menciona algunos beneficios del HTML diferentes a los mencionados en clase.</a:t>
            </a:r>
          </a:p>
          <a:p>
            <a:endParaRPr lang="es-V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Tx/>
              <a:buChar char="-"/>
            </a:pPr>
            <a:r>
              <a:rPr lang="es-V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V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Caracteres especiales en HTML.</a:t>
            </a:r>
          </a:p>
          <a:p>
            <a:pPr>
              <a:buFontTx/>
              <a:buChar char="-"/>
            </a:pPr>
            <a:endParaRPr lang="es-V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Tx/>
              <a:buChar char="-"/>
            </a:pPr>
            <a:r>
              <a:rPr lang="es-V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Diferencias entre los términos página web y sitio web.</a:t>
            </a:r>
          </a:p>
          <a:p>
            <a:endParaRPr lang="es-V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2" descr="Lupa, Lense, Ampliar, Investigación, Detectar, Busc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94411" y="3214686"/>
            <a:ext cx="3549589" cy="3250093"/>
          </a:xfrm>
          <a:prstGeom prst="rect">
            <a:avLst/>
          </a:prstGeom>
          <a:noFill/>
        </p:spPr>
      </p:pic>
      <p:sp>
        <p:nvSpPr>
          <p:cNvPr id="17" name="16 Rectángulo"/>
          <p:cNvSpPr/>
          <p:nvPr/>
        </p:nvSpPr>
        <p:spPr>
          <a:xfrm>
            <a:off x="0" y="120228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Revisa distintas fuentes y busca información sobre los ítems de la siguiente lista: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214282" y="5711627"/>
            <a:ext cx="413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 smtClean="0"/>
              <a:t>FECHA LIMITE DE ENTREGA:  </a:t>
            </a:r>
            <a:r>
              <a:rPr lang="es-VE" b="1" dirty="0" smtClean="0">
                <a:solidFill>
                  <a:srgbClr val="C00000"/>
                </a:solidFill>
              </a:rPr>
              <a:t>21/10/2015 </a:t>
            </a:r>
          </a:p>
          <a:p>
            <a:r>
              <a:rPr lang="es-VE" b="1" dirty="0" smtClean="0"/>
              <a:t>Correo: hvillasmil@urbe.edu.ve</a:t>
            </a:r>
          </a:p>
        </p:txBody>
      </p:sp>
    </p:spTree>
    <p:extLst>
      <p:ext uri="{BB962C8B-B14F-4D97-AF65-F5344CB8AC3E}">
        <p14:creationId xmlns:p14="http://schemas.microsoft.com/office/powerpoint/2010/main" xmlns="" val="405929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0082"/>
            <a:ext cx="9144000" cy="26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7429520" y="6500834"/>
            <a:ext cx="1666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i="1" dirty="0" smtClean="0">
                <a:solidFill>
                  <a:schemeClr val="bg1"/>
                </a:solidFill>
              </a:rPr>
              <a:t>Ing. Hoyver Villasmil</a:t>
            </a:r>
            <a:endParaRPr lang="es-VE" sz="1400" i="1" dirty="0">
              <a:solidFill>
                <a:schemeClr val="bg1"/>
              </a:solidFill>
            </a:endParaRPr>
          </a:p>
        </p:txBody>
      </p:sp>
      <p:grpSp>
        <p:nvGrpSpPr>
          <p:cNvPr id="6" name="29 Grupo"/>
          <p:cNvGrpSpPr/>
          <p:nvPr/>
        </p:nvGrpSpPr>
        <p:grpSpPr>
          <a:xfrm>
            <a:off x="285720" y="357166"/>
            <a:ext cx="3258789" cy="500066"/>
            <a:chOff x="285720" y="357166"/>
            <a:chExt cx="3258789" cy="500066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720" y="357166"/>
              <a:ext cx="3258789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7 CuadroTexto"/>
            <p:cNvSpPr txBox="1"/>
            <p:nvPr/>
          </p:nvSpPr>
          <p:spPr>
            <a:xfrm>
              <a:off x="285720" y="375047"/>
              <a:ext cx="32147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2200" b="1" dirty="0" smtClean="0">
                  <a:solidFill>
                    <a:schemeClr val="bg1"/>
                  </a:solidFill>
                </a:rPr>
                <a:t>ENCABEZADOS</a:t>
              </a:r>
              <a:endParaRPr lang="es-VE" sz="2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8 CuadroTexto"/>
          <p:cNvSpPr txBox="1"/>
          <p:nvPr/>
        </p:nvSpPr>
        <p:spPr>
          <a:xfrm>
            <a:off x="286724" y="1902136"/>
            <a:ext cx="414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sz="1600" i="1" dirty="0" smtClean="0">
                <a:solidFill>
                  <a:srgbClr val="FF0000"/>
                </a:solidFill>
              </a:rPr>
              <a:t>Solamente deben utilizarse para introducciones de párrafos, no para resaltar palabras importantes. </a:t>
            </a:r>
          </a:p>
        </p:txBody>
      </p:sp>
      <p:pic>
        <p:nvPicPr>
          <p:cNvPr id="5122" name="Picture 2" descr="http://www.apnahotspot.com/apna_blog/images/html-heading-output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4509" y="2996952"/>
            <a:ext cx="3240361" cy="2726019"/>
          </a:xfrm>
          <a:prstGeom prst="rect">
            <a:avLst/>
          </a:prstGeom>
          <a:noFill/>
        </p:spPr>
      </p:pic>
      <p:sp>
        <p:nvSpPr>
          <p:cNvPr id="11" name="10 Rectángulo"/>
          <p:cNvSpPr/>
          <p:nvPr/>
        </p:nvSpPr>
        <p:spPr>
          <a:xfrm>
            <a:off x="348582" y="2924944"/>
            <a:ext cx="352839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>
                <a:solidFill>
                  <a:schemeClr val="accent5">
                    <a:lumMod val="75000"/>
                  </a:schemeClr>
                </a:solidFill>
              </a:rPr>
              <a:t>&lt;!DOCTYPE </a:t>
            </a:r>
            <a:r>
              <a:rPr lang="pt-BR" sz="1400" b="1" dirty="0" err="1" smtClean="0">
                <a:solidFill>
                  <a:schemeClr val="accent5">
                    <a:lumMod val="75000"/>
                  </a:schemeClr>
                </a:solidFill>
              </a:rPr>
              <a:t>html</a:t>
            </a:r>
            <a:r>
              <a:rPr lang="pt-BR" sz="1400" b="1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</a:p>
          <a:p>
            <a:r>
              <a:rPr lang="pt-BR" sz="1400" b="1" dirty="0" smtClean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pt-BR" sz="1400" b="1" dirty="0" err="1" smtClean="0">
                <a:solidFill>
                  <a:schemeClr val="accent5">
                    <a:lumMod val="75000"/>
                  </a:schemeClr>
                </a:solidFill>
              </a:rPr>
              <a:t>html</a:t>
            </a:r>
            <a:r>
              <a:rPr lang="pt-BR" sz="1400" b="1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</a:p>
          <a:p>
            <a:r>
              <a:rPr lang="pt-BR" sz="1400" b="1" dirty="0" smtClean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pt-BR" sz="1400" b="1" dirty="0" err="1" smtClean="0">
                <a:solidFill>
                  <a:schemeClr val="accent5">
                    <a:lumMod val="75000"/>
                  </a:schemeClr>
                </a:solidFill>
              </a:rPr>
              <a:t>head</a:t>
            </a:r>
            <a:r>
              <a:rPr lang="pt-BR" sz="1400" b="1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</a:p>
          <a:p>
            <a:r>
              <a:rPr lang="pt-BR" sz="1400" b="1" dirty="0" smtClean="0">
                <a:solidFill>
                  <a:schemeClr val="accent5">
                    <a:lumMod val="75000"/>
                  </a:schemeClr>
                </a:solidFill>
              </a:rPr>
              <a:t>	&lt;</a:t>
            </a:r>
            <a:r>
              <a:rPr lang="pt-BR" sz="1400" b="1" dirty="0" err="1" smtClean="0">
                <a:solidFill>
                  <a:schemeClr val="accent5">
                    <a:lumMod val="75000"/>
                  </a:schemeClr>
                </a:solidFill>
              </a:rPr>
              <a:t>title</a:t>
            </a:r>
            <a:r>
              <a:rPr lang="pt-BR" sz="1400" b="1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pt-BR" sz="1400" b="1" dirty="0" err="1" smtClean="0">
                <a:solidFill>
                  <a:schemeClr val="accent5">
                    <a:lumMod val="75000"/>
                  </a:schemeClr>
                </a:solidFill>
              </a:rPr>
              <a:t>Prueba</a:t>
            </a:r>
            <a:r>
              <a:rPr lang="pt-BR" sz="1400" b="1" dirty="0" smtClean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pt-BR" sz="1400" b="1" dirty="0" err="1" smtClean="0">
                <a:solidFill>
                  <a:schemeClr val="accent5">
                    <a:lumMod val="75000"/>
                  </a:schemeClr>
                </a:solidFill>
              </a:rPr>
              <a:t>Encabezados</a:t>
            </a:r>
            <a:r>
              <a:rPr lang="pt-BR" sz="1400" b="1" dirty="0" smtClean="0">
                <a:solidFill>
                  <a:schemeClr val="accent5">
                    <a:lumMod val="75000"/>
                  </a:schemeClr>
                </a:solidFill>
              </a:rPr>
              <a:t>&lt;/</a:t>
            </a:r>
            <a:r>
              <a:rPr lang="pt-BR" sz="1400" b="1" dirty="0" err="1" smtClean="0">
                <a:solidFill>
                  <a:schemeClr val="accent5">
                    <a:lumMod val="75000"/>
                  </a:schemeClr>
                </a:solidFill>
              </a:rPr>
              <a:t>title</a:t>
            </a:r>
            <a:r>
              <a:rPr lang="pt-BR" sz="1400" b="1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</a:p>
          <a:p>
            <a:r>
              <a:rPr lang="pt-BR" sz="1400" b="1" dirty="0" smtClean="0">
                <a:solidFill>
                  <a:schemeClr val="accent5">
                    <a:lumMod val="75000"/>
                  </a:schemeClr>
                </a:solidFill>
              </a:rPr>
              <a:t>&lt;/</a:t>
            </a:r>
            <a:r>
              <a:rPr lang="pt-BR" sz="1400" b="1" dirty="0" err="1" smtClean="0">
                <a:solidFill>
                  <a:schemeClr val="accent5">
                    <a:lumMod val="75000"/>
                  </a:schemeClr>
                </a:solidFill>
              </a:rPr>
              <a:t>head</a:t>
            </a:r>
            <a:r>
              <a:rPr lang="pt-BR" sz="1400" b="1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</a:p>
          <a:p>
            <a:r>
              <a:rPr lang="pt-BR" sz="1400" b="1" dirty="0" smtClean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pt-BR" sz="1400" b="1" dirty="0" err="1" smtClean="0">
                <a:solidFill>
                  <a:schemeClr val="accent5">
                    <a:lumMod val="75000"/>
                  </a:schemeClr>
                </a:solidFill>
              </a:rPr>
              <a:t>body</a:t>
            </a:r>
            <a:r>
              <a:rPr lang="pt-BR" sz="1400" b="1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</a:p>
          <a:p>
            <a:r>
              <a:rPr lang="pt-BR" sz="1400" b="1" dirty="0" smtClean="0">
                <a:solidFill>
                  <a:schemeClr val="accent5">
                    <a:lumMod val="75000"/>
                  </a:schemeClr>
                </a:solidFill>
              </a:rPr>
              <a:t>	&lt;h1&gt;</a:t>
            </a:r>
            <a:r>
              <a:rPr lang="pt-BR" sz="1400" b="1" dirty="0" err="1" smtClean="0">
                <a:solidFill>
                  <a:schemeClr val="accent5">
                    <a:lumMod val="75000"/>
                  </a:schemeClr>
                </a:solidFill>
              </a:rPr>
              <a:t>Encabezado</a:t>
            </a:r>
            <a:r>
              <a:rPr lang="pt-BR" sz="1400" b="1" dirty="0" smtClean="0">
                <a:solidFill>
                  <a:schemeClr val="accent5">
                    <a:lumMod val="75000"/>
                  </a:schemeClr>
                </a:solidFill>
              </a:rPr>
              <a:t> 1&lt;/h1&gt;</a:t>
            </a:r>
          </a:p>
          <a:p>
            <a:r>
              <a:rPr lang="pt-BR" sz="1400" b="1" dirty="0" smtClean="0">
                <a:solidFill>
                  <a:schemeClr val="accent5">
                    <a:lumMod val="75000"/>
                  </a:schemeClr>
                </a:solidFill>
              </a:rPr>
              <a:t>	&lt;h2&gt;</a:t>
            </a:r>
            <a:r>
              <a:rPr lang="pt-BR" sz="1400" b="1" dirty="0" err="1" smtClean="0">
                <a:solidFill>
                  <a:schemeClr val="accent5">
                    <a:lumMod val="75000"/>
                  </a:schemeClr>
                </a:solidFill>
              </a:rPr>
              <a:t>Encabezado</a:t>
            </a:r>
            <a:r>
              <a:rPr lang="pt-BR" sz="1400" b="1" dirty="0" smtClean="0">
                <a:solidFill>
                  <a:schemeClr val="accent5">
                    <a:lumMod val="75000"/>
                  </a:schemeClr>
                </a:solidFill>
              </a:rPr>
              <a:t> 2&lt;/h2&gt;</a:t>
            </a:r>
          </a:p>
          <a:p>
            <a:r>
              <a:rPr lang="pt-BR" sz="1400" b="1" dirty="0" smtClean="0">
                <a:solidFill>
                  <a:schemeClr val="accent5">
                    <a:lumMod val="75000"/>
                  </a:schemeClr>
                </a:solidFill>
              </a:rPr>
              <a:t>	&lt;h3&gt;</a:t>
            </a:r>
            <a:r>
              <a:rPr lang="pt-BR" sz="1400" b="1" dirty="0" err="1" smtClean="0">
                <a:solidFill>
                  <a:schemeClr val="accent5">
                    <a:lumMod val="75000"/>
                  </a:schemeClr>
                </a:solidFill>
              </a:rPr>
              <a:t>Encabezado</a:t>
            </a:r>
            <a:r>
              <a:rPr lang="pt-BR" sz="1400" b="1" dirty="0" smtClean="0">
                <a:solidFill>
                  <a:schemeClr val="accent5">
                    <a:lumMod val="75000"/>
                  </a:schemeClr>
                </a:solidFill>
              </a:rPr>
              <a:t> 3&lt;/h3&gt;</a:t>
            </a:r>
          </a:p>
          <a:p>
            <a:r>
              <a:rPr lang="pt-BR" sz="1400" b="1" dirty="0" smtClean="0">
                <a:solidFill>
                  <a:schemeClr val="accent5">
                    <a:lumMod val="75000"/>
                  </a:schemeClr>
                </a:solidFill>
              </a:rPr>
              <a:t>	&lt;h4&gt;</a:t>
            </a:r>
            <a:r>
              <a:rPr lang="pt-BR" sz="1400" b="1" dirty="0" err="1" smtClean="0">
                <a:solidFill>
                  <a:schemeClr val="accent5">
                    <a:lumMod val="75000"/>
                  </a:schemeClr>
                </a:solidFill>
              </a:rPr>
              <a:t>Encabezado</a:t>
            </a:r>
            <a:r>
              <a:rPr lang="pt-BR" sz="1400" b="1" dirty="0" smtClean="0">
                <a:solidFill>
                  <a:schemeClr val="accent5">
                    <a:lumMod val="75000"/>
                  </a:schemeClr>
                </a:solidFill>
              </a:rPr>
              <a:t> 4&lt;/h4&gt;</a:t>
            </a:r>
          </a:p>
          <a:p>
            <a:r>
              <a:rPr lang="pt-BR" sz="1400" b="1" dirty="0" smtClean="0">
                <a:solidFill>
                  <a:schemeClr val="accent5">
                    <a:lumMod val="75000"/>
                  </a:schemeClr>
                </a:solidFill>
              </a:rPr>
              <a:t>	&lt;h5&gt;</a:t>
            </a:r>
            <a:r>
              <a:rPr lang="pt-BR" sz="1400" b="1" dirty="0" err="1" smtClean="0">
                <a:solidFill>
                  <a:schemeClr val="accent5">
                    <a:lumMod val="75000"/>
                  </a:schemeClr>
                </a:solidFill>
              </a:rPr>
              <a:t>Encabezado</a:t>
            </a:r>
            <a:r>
              <a:rPr lang="pt-BR" sz="1400" b="1" dirty="0" smtClean="0">
                <a:solidFill>
                  <a:schemeClr val="accent5">
                    <a:lumMod val="75000"/>
                  </a:schemeClr>
                </a:solidFill>
              </a:rPr>
              <a:t> 5&lt;/h5&gt;</a:t>
            </a:r>
          </a:p>
          <a:p>
            <a:r>
              <a:rPr lang="pt-BR" sz="1400" b="1" dirty="0" smtClean="0">
                <a:solidFill>
                  <a:schemeClr val="accent5">
                    <a:lumMod val="75000"/>
                  </a:schemeClr>
                </a:solidFill>
              </a:rPr>
              <a:t>	&lt;h6&gt;</a:t>
            </a:r>
            <a:r>
              <a:rPr lang="pt-BR" sz="1400" b="1" dirty="0" err="1" smtClean="0">
                <a:solidFill>
                  <a:schemeClr val="accent5">
                    <a:lumMod val="75000"/>
                  </a:schemeClr>
                </a:solidFill>
              </a:rPr>
              <a:t>Encabezado</a:t>
            </a:r>
            <a:r>
              <a:rPr lang="pt-BR" sz="1400" b="1" dirty="0" smtClean="0">
                <a:solidFill>
                  <a:schemeClr val="accent5">
                    <a:lumMod val="75000"/>
                  </a:schemeClr>
                </a:solidFill>
              </a:rPr>
              <a:t> 6&lt;/h6&gt;</a:t>
            </a:r>
          </a:p>
          <a:p>
            <a:r>
              <a:rPr lang="pt-BR" sz="1400" b="1" dirty="0" smtClean="0">
                <a:solidFill>
                  <a:schemeClr val="accent5">
                    <a:lumMod val="75000"/>
                  </a:schemeClr>
                </a:solidFill>
              </a:rPr>
              <a:t>&lt;/</a:t>
            </a:r>
            <a:r>
              <a:rPr lang="pt-BR" sz="1400" b="1" dirty="0" err="1" smtClean="0">
                <a:solidFill>
                  <a:schemeClr val="accent5">
                    <a:lumMod val="75000"/>
                  </a:schemeClr>
                </a:solidFill>
              </a:rPr>
              <a:t>body</a:t>
            </a:r>
            <a:r>
              <a:rPr lang="pt-BR" sz="1400" b="1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</a:p>
          <a:p>
            <a:r>
              <a:rPr lang="pt-BR" sz="1400" b="1" dirty="0" smtClean="0">
                <a:solidFill>
                  <a:schemeClr val="accent5">
                    <a:lumMod val="75000"/>
                  </a:schemeClr>
                </a:solidFill>
              </a:rPr>
              <a:t>&lt;/</a:t>
            </a:r>
            <a:r>
              <a:rPr lang="pt-BR" sz="1400" b="1" dirty="0" err="1" smtClean="0">
                <a:solidFill>
                  <a:schemeClr val="accent5">
                    <a:lumMod val="75000"/>
                  </a:schemeClr>
                </a:solidFill>
              </a:rPr>
              <a:t>html</a:t>
            </a:r>
            <a:r>
              <a:rPr lang="pt-BR" sz="1400" b="1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  <a:endParaRPr lang="es-VE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323528" y="1052736"/>
            <a:ext cx="8568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VE" sz="1600" dirty="0" smtClean="0">
                <a:solidFill>
                  <a:schemeClr val="bg1">
                    <a:lumMod val="50000"/>
                  </a:schemeClr>
                </a:solidFill>
              </a:rPr>
              <a:t>Los encabezados se utilizan para resaltar información importante  como títulos de párrafos,  van desde la etiqueta &lt;h1&gt; (comprende la mayor importancia) hasta la etiqueta &lt;h6&gt; (indica el de menor importancia).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4624125" y="1916832"/>
            <a:ext cx="414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sz="1600" b="1" i="1" dirty="0" smtClean="0">
                <a:solidFill>
                  <a:srgbClr val="00B0F0"/>
                </a:solidFill>
              </a:rPr>
              <a:t>Es importante resaltar que  lo escrito dentro de las etiquetas H se toman en cuenta para el SEO.</a:t>
            </a:r>
          </a:p>
        </p:txBody>
      </p:sp>
      <p:pic>
        <p:nvPicPr>
          <p:cNvPr id="3074" name="Picture 2" descr="http://zenhancer.com/img/hire-html5-developers-bann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1775" y="3717032"/>
            <a:ext cx="2415489" cy="25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1943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0082"/>
            <a:ext cx="9144000" cy="26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7429520" y="6500834"/>
            <a:ext cx="1666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i="1" dirty="0" smtClean="0">
                <a:solidFill>
                  <a:schemeClr val="bg1"/>
                </a:solidFill>
              </a:rPr>
              <a:t>Ing. Hoyver Villasmil</a:t>
            </a:r>
            <a:endParaRPr lang="es-VE" sz="1400" i="1" dirty="0">
              <a:solidFill>
                <a:schemeClr val="bg1"/>
              </a:solidFill>
            </a:endParaRPr>
          </a:p>
        </p:txBody>
      </p:sp>
      <p:grpSp>
        <p:nvGrpSpPr>
          <p:cNvPr id="13" name="29 Grupo"/>
          <p:cNvGrpSpPr/>
          <p:nvPr/>
        </p:nvGrpSpPr>
        <p:grpSpPr>
          <a:xfrm>
            <a:off x="285720" y="357166"/>
            <a:ext cx="3258789" cy="500066"/>
            <a:chOff x="285720" y="357166"/>
            <a:chExt cx="3258789" cy="500066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720" y="357166"/>
              <a:ext cx="3258789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14 CuadroTexto"/>
            <p:cNvSpPr txBox="1"/>
            <p:nvPr/>
          </p:nvSpPr>
          <p:spPr>
            <a:xfrm>
              <a:off x="285720" y="375047"/>
              <a:ext cx="32147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2200" b="1" dirty="0" smtClean="0">
                  <a:solidFill>
                    <a:schemeClr val="bg1"/>
                  </a:solidFill>
                </a:rPr>
                <a:t>E. DE PÁRRAFOS</a:t>
              </a:r>
              <a:endParaRPr lang="es-VE" sz="2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2 Rectángulo"/>
          <p:cNvSpPr/>
          <p:nvPr/>
        </p:nvSpPr>
        <p:spPr>
          <a:xfrm>
            <a:off x="307759" y="1342061"/>
            <a:ext cx="321471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La Etiqueta «P» Se 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ubican al inicio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de 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texto que necesita ser formateado como párrafo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sz="2000" b="1" dirty="0" smtClean="0">
                <a:solidFill>
                  <a:schemeClr val="bg1">
                    <a:lumMod val="50000"/>
                  </a:schemeClr>
                </a:solidFill>
              </a:rPr>
              <a:t>&lt;p&gt; </a:t>
            </a:r>
            <a:r>
              <a:rPr lang="es-ES" sz="2000" b="1" dirty="0">
                <a:solidFill>
                  <a:schemeClr val="bg1">
                    <a:lumMod val="50000"/>
                  </a:schemeClr>
                </a:solidFill>
              </a:rPr>
              <a:t>Un párrafo completo va justo aquí </a:t>
            </a:r>
            <a:r>
              <a:rPr lang="es-ES" sz="2000" b="1" dirty="0" smtClean="0">
                <a:solidFill>
                  <a:schemeClr val="bg1">
                    <a:lumMod val="50000"/>
                  </a:schemeClr>
                </a:solidFill>
              </a:rPr>
              <a:t>&lt;/p&gt;</a:t>
            </a:r>
            <a:r>
              <a:rPr lang="es-ES" sz="16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  <a:p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Otros formatos disponibles de párrafo que se pueden usar en lugar de </a:t>
            </a:r>
            <a:r>
              <a:rPr lang="es-ES" sz="2000" b="1" dirty="0" smtClean="0">
                <a:solidFill>
                  <a:schemeClr val="bg1">
                    <a:lumMod val="50000"/>
                  </a:schemeClr>
                </a:solidFill>
              </a:rPr>
              <a:t>&lt;p&gt; 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son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sz="2000" b="1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s-ES" sz="2000" b="1" dirty="0" err="1" smtClean="0">
                <a:solidFill>
                  <a:schemeClr val="bg1">
                    <a:lumMod val="50000"/>
                  </a:schemeClr>
                </a:solidFill>
              </a:rPr>
              <a:t>blockquote</a:t>
            </a:r>
            <a:r>
              <a:rPr lang="es-ES" sz="2000" b="1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s-ES" sz="2000" b="1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s-ES" sz="2000" b="1" dirty="0" err="1" smtClean="0">
                <a:solidFill>
                  <a:schemeClr val="bg1">
                    <a:lumMod val="50000"/>
                  </a:schemeClr>
                </a:solidFill>
              </a:rPr>
              <a:t>section</a:t>
            </a:r>
            <a:r>
              <a:rPr lang="es-ES" sz="2000" b="1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es-ES" sz="2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sz="2000" b="1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s-ES" sz="2000" b="1" dirty="0" err="1" smtClean="0">
                <a:solidFill>
                  <a:schemeClr val="bg1">
                    <a:lumMod val="50000"/>
                  </a:schemeClr>
                </a:solidFill>
              </a:rPr>
              <a:t>address</a:t>
            </a:r>
            <a:r>
              <a:rPr lang="es-ES" sz="2000" b="1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es-ES" sz="2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sz="2000" b="1" dirty="0" smtClean="0">
                <a:solidFill>
                  <a:schemeClr val="bg1">
                    <a:lumMod val="50000"/>
                  </a:schemeClr>
                </a:solidFill>
              </a:rPr>
              <a:t>&lt;pre&gt;</a:t>
            </a:r>
            <a:endParaRPr lang="es-E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 descr="D:\4666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990319">
            <a:off x="4399960" y="3256961"/>
            <a:ext cx="3326708" cy="332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3721512" y="389561"/>
            <a:ext cx="5415136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VE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La Etiqueta «</a:t>
            </a:r>
            <a:r>
              <a:rPr lang="es-VE" sz="16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br»e</a:t>
            </a:r>
            <a:r>
              <a:rPr lang="es-VE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s-VE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usa a fin de agregar una línea en una ubicación particular</a:t>
            </a:r>
            <a:r>
              <a:rPr lang="es-ES_tradnl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. Puede ser usada en Cualquier contexto.</a:t>
            </a:r>
            <a:endParaRPr lang="es-ES_tradnl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3750633" y="1270463"/>
            <a:ext cx="4896544" cy="228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s-VE" sz="2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&lt;p&gt;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s-VE" sz="2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   salto de línea  salto de línea&lt;</a:t>
            </a:r>
            <a:r>
              <a:rPr lang="es-VE" sz="2000" b="1" dirty="0" err="1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br</a:t>
            </a:r>
            <a:r>
              <a:rPr lang="es-VE" sz="2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&gt;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s-VE" sz="2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   salto de línea  salto de línea&lt;</a:t>
            </a:r>
            <a:r>
              <a:rPr lang="es-VE" sz="2000" b="1" dirty="0" err="1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br</a:t>
            </a:r>
            <a:r>
              <a:rPr lang="es-VE" sz="2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&gt;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s-VE" sz="2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   salto de línea  salto de línea&lt;</a:t>
            </a:r>
            <a:r>
              <a:rPr lang="es-VE" sz="2000" b="1" dirty="0" err="1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br</a:t>
            </a:r>
            <a:r>
              <a:rPr lang="es-VE" sz="2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&gt;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s-VE" sz="2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   salto de línea  salto de línea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s-VE" sz="2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&lt;/p&gt;</a:t>
            </a:r>
            <a:endParaRPr lang="es-VE" sz="20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832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0082"/>
            <a:ext cx="9144000" cy="26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7429520" y="6500834"/>
            <a:ext cx="1666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i="1" dirty="0" smtClean="0">
                <a:solidFill>
                  <a:schemeClr val="bg1"/>
                </a:solidFill>
              </a:rPr>
              <a:t>Ing. Hoyver Villasmil</a:t>
            </a:r>
            <a:endParaRPr lang="es-VE" sz="1400" i="1" dirty="0">
              <a:solidFill>
                <a:schemeClr val="bg1"/>
              </a:solidFill>
            </a:endParaRPr>
          </a:p>
        </p:txBody>
      </p:sp>
      <p:grpSp>
        <p:nvGrpSpPr>
          <p:cNvPr id="13" name="29 Grupo"/>
          <p:cNvGrpSpPr/>
          <p:nvPr/>
        </p:nvGrpSpPr>
        <p:grpSpPr>
          <a:xfrm>
            <a:off x="285720" y="357166"/>
            <a:ext cx="3258789" cy="500066"/>
            <a:chOff x="285720" y="357166"/>
            <a:chExt cx="3258789" cy="500066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720" y="357166"/>
              <a:ext cx="3258789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14 CuadroTexto"/>
            <p:cNvSpPr txBox="1"/>
            <p:nvPr/>
          </p:nvSpPr>
          <p:spPr>
            <a:xfrm>
              <a:off x="285720" y="375047"/>
              <a:ext cx="32147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2200" b="1" dirty="0" smtClean="0">
                  <a:solidFill>
                    <a:schemeClr val="bg1"/>
                  </a:solidFill>
                </a:rPr>
                <a:t>E. DE PÁRRAFOS</a:t>
              </a:r>
              <a:endParaRPr lang="es-VE" sz="2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28600" y="1196752"/>
            <a:ext cx="8610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lnSpc>
                <a:spcPct val="110000"/>
              </a:lnSpc>
              <a:spcBef>
                <a:spcPct val="40000"/>
              </a:spcBef>
            </a:pPr>
            <a:r>
              <a:rPr lang="es-VE" sz="1600" dirty="0">
                <a:solidFill>
                  <a:schemeClr val="bg1">
                    <a:lumMod val="50000"/>
                  </a:schemeClr>
                </a:solidFill>
              </a:rPr>
              <a:t>Se </a:t>
            </a:r>
            <a:r>
              <a:rPr lang="es-VE" sz="1600" b="1" dirty="0" smtClean="0">
                <a:solidFill>
                  <a:schemeClr val="accent5">
                    <a:lumMod val="75000"/>
                  </a:schemeClr>
                </a:solidFill>
              </a:rPr>
              <a:t>USAN ANIDADAS </a:t>
            </a:r>
            <a:r>
              <a:rPr lang="es-VE" sz="1600" dirty="0" smtClean="0">
                <a:solidFill>
                  <a:schemeClr val="bg1">
                    <a:lumMod val="50000"/>
                  </a:schemeClr>
                </a:solidFill>
              </a:rPr>
              <a:t>con </a:t>
            </a:r>
            <a:r>
              <a:rPr lang="es-VE" sz="1600" dirty="0">
                <a:solidFill>
                  <a:schemeClr val="bg1">
                    <a:lumMod val="50000"/>
                  </a:schemeClr>
                </a:solidFill>
              </a:rPr>
              <a:t>otras etiquetas a nivel de </a:t>
            </a:r>
            <a:r>
              <a:rPr lang="es-VE" sz="1600" dirty="0" smtClean="0">
                <a:solidFill>
                  <a:schemeClr val="bg1">
                    <a:lumMod val="50000"/>
                  </a:schemeClr>
                </a:solidFill>
              </a:rPr>
              <a:t>párrafo. Ayudan a mostrar </a:t>
            </a:r>
            <a:r>
              <a:rPr lang="es-VE" sz="1600" dirty="0">
                <a:solidFill>
                  <a:schemeClr val="bg1">
                    <a:lumMod val="50000"/>
                  </a:schemeClr>
                </a:solidFill>
              </a:rPr>
              <a:t>una palabra en </a:t>
            </a:r>
            <a:r>
              <a:rPr lang="es-VE" sz="1600" dirty="0" smtClean="0">
                <a:solidFill>
                  <a:schemeClr val="bg1">
                    <a:lumMod val="50000"/>
                  </a:schemeClr>
                </a:solidFill>
              </a:rPr>
              <a:t>cursiva, negrita </a:t>
            </a:r>
            <a:r>
              <a:rPr lang="es-VE" sz="1600" dirty="0">
                <a:solidFill>
                  <a:schemeClr val="bg1">
                    <a:lumMod val="50000"/>
                  </a:schemeClr>
                </a:solidFill>
              </a:rPr>
              <a:t>ó </a:t>
            </a:r>
            <a:r>
              <a:rPr lang="es-VE" sz="1600" dirty="0" smtClean="0">
                <a:solidFill>
                  <a:schemeClr val="bg1">
                    <a:lumMod val="50000"/>
                  </a:schemeClr>
                </a:solidFill>
              </a:rPr>
              <a:t>subrayada. Además, usar </a:t>
            </a:r>
            <a:r>
              <a:rPr lang="es-VE" sz="1600" dirty="0">
                <a:solidFill>
                  <a:schemeClr val="bg1">
                    <a:lumMod val="50000"/>
                  </a:schemeClr>
                </a:solidFill>
              </a:rPr>
              <a:t>estilos </a:t>
            </a:r>
            <a:r>
              <a:rPr lang="es-VE" sz="1600" dirty="0" smtClean="0">
                <a:solidFill>
                  <a:schemeClr val="bg1">
                    <a:lumMod val="50000"/>
                  </a:schemeClr>
                </a:solidFill>
              </a:rPr>
              <a:t>para </a:t>
            </a:r>
            <a:r>
              <a:rPr lang="es-VE" sz="1600" dirty="0">
                <a:solidFill>
                  <a:schemeClr val="bg1">
                    <a:lumMod val="50000"/>
                  </a:schemeClr>
                </a:solidFill>
              </a:rPr>
              <a:t>exponentes, subíndices, </a:t>
            </a:r>
            <a:r>
              <a:rPr lang="es-VE" sz="1600" dirty="0" smtClean="0">
                <a:solidFill>
                  <a:schemeClr val="bg1">
                    <a:lumMod val="50000"/>
                  </a:schemeClr>
                </a:solidFill>
              </a:rPr>
              <a:t>superíndices. El </a:t>
            </a:r>
            <a:r>
              <a:rPr lang="es-VE" sz="1600" dirty="0">
                <a:solidFill>
                  <a:schemeClr val="bg1">
                    <a:lumMod val="50000"/>
                  </a:schemeClr>
                </a:solidFill>
              </a:rPr>
              <a:t>formato a nivel de carácter debe cerrarse antes de cerrar el formato a nivel de párrafo.</a:t>
            </a:r>
          </a:p>
        </p:txBody>
      </p:sp>
      <p:pic>
        <p:nvPicPr>
          <p:cNvPr id="3074" name="Picture 2" descr="D:\html-editor_128x12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08520" y="335699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59725836"/>
              </p:ext>
            </p:extLst>
          </p:nvPr>
        </p:nvGraphicFramePr>
        <p:xfrm>
          <a:off x="2699792" y="2636619"/>
          <a:ext cx="5851097" cy="3158773"/>
        </p:xfrm>
        <a:graphic>
          <a:graphicData uri="http://schemas.openxmlformats.org/drawingml/2006/table">
            <a:tbl>
              <a:tblPr firstRow="1" firstCol="1" bandRow="1">
                <a:tableStyleId>{74C1A8A3-306A-4EB7-A6B1-4F7E0EB9C5D6}</a:tableStyleId>
              </a:tblPr>
              <a:tblGrid>
                <a:gridCol w="882573"/>
                <a:gridCol w="4968524"/>
              </a:tblGrid>
              <a:tr h="32428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VE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ETIQUETAS</a:t>
                      </a:r>
                      <a:r>
                        <a:rPr lang="es-VE" sz="14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Y USO</a:t>
                      </a:r>
                      <a:endParaRPr lang="es-V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V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07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400" dirty="0" smtClean="0">
                          <a:effectLst/>
                        </a:rPr>
                        <a:t>&lt;b&gt;</a:t>
                      </a:r>
                      <a:endParaRPr lang="es-V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400" dirty="0" smtClean="0">
                          <a:effectLst/>
                        </a:rPr>
                        <a:t>Se utiliza para colocar un texto en negritas.</a:t>
                      </a:r>
                      <a:endParaRPr lang="es-V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07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VE" sz="1400" dirty="0">
                          <a:effectLst/>
                        </a:rPr>
                        <a:t>&lt;</a:t>
                      </a:r>
                      <a:r>
                        <a:rPr lang="es-VE" sz="1400" dirty="0" err="1">
                          <a:effectLst/>
                        </a:rPr>
                        <a:t>em</a:t>
                      </a:r>
                      <a:r>
                        <a:rPr lang="es-VE" sz="1400" dirty="0">
                          <a:effectLst/>
                        </a:rPr>
                        <a:t>&gt;</a:t>
                      </a:r>
                      <a:endParaRPr lang="es-V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VE" sz="1400" dirty="0">
                          <a:effectLst/>
                        </a:rPr>
                        <a:t>Cuando se aplica, se le hace énfasis al texto interior. </a:t>
                      </a:r>
                      <a:endParaRPr lang="es-V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07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VE" sz="1400">
                          <a:effectLst/>
                        </a:rPr>
                        <a:t>&lt;i&gt;</a:t>
                      </a:r>
                      <a:endParaRPr lang="es-V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VE" sz="1400">
                          <a:effectLst/>
                        </a:rPr>
                        <a:t>Coloca en cursiva el texto indicado.</a:t>
                      </a:r>
                      <a:endParaRPr lang="es-V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07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VE" sz="1400" dirty="0">
                          <a:effectLst/>
                        </a:rPr>
                        <a:t>&lt;</a:t>
                      </a:r>
                      <a:r>
                        <a:rPr lang="es-VE" sz="1400" dirty="0" err="1">
                          <a:effectLst/>
                        </a:rPr>
                        <a:t>small</a:t>
                      </a:r>
                      <a:r>
                        <a:rPr lang="es-VE" sz="1400" dirty="0">
                          <a:effectLst/>
                        </a:rPr>
                        <a:t>&gt;</a:t>
                      </a:r>
                      <a:endParaRPr lang="es-V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VE" sz="1400">
                          <a:effectLst/>
                        </a:rPr>
                        <a:t>Hace más pequeño el texto seleccionado.</a:t>
                      </a:r>
                      <a:endParaRPr lang="es-V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77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VE" sz="1400" dirty="0">
                          <a:effectLst/>
                        </a:rPr>
                        <a:t>&lt;</a:t>
                      </a:r>
                      <a:r>
                        <a:rPr lang="es-VE" sz="1400" dirty="0" err="1">
                          <a:effectLst/>
                        </a:rPr>
                        <a:t>strong</a:t>
                      </a:r>
                      <a:r>
                        <a:rPr lang="es-VE" sz="1400" dirty="0">
                          <a:effectLst/>
                        </a:rPr>
                        <a:t>&gt;</a:t>
                      </a:r>
                      <a:endParaRPr lang="es-V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VE" sz="1400" dirty="0">
                          <a:effectLst/>
                        </a:rPr>
                        <a:t>Marca como importante un </a:t>
                      </a:r>
                      <a:r>
                        <a:rPr lang="es-VE" sz="1400" dirty="0" smtClean="0">
                          <a:effectLst/>
                        </a:rPr>
                        <a:t>texto.</a:t>
                      </a:r>
                      <a:endParaRPr lang="es-V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07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VE" sz="1400">
                          <a:effectLst/>
                        </a:rPr>
                        <a:t>&lt;sub&gt;</a:t>
                      </a:r>
                      <a:endParaRPr lang="es-V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VE" sz="1400" dirty="0">
                          <a:effectLst/>
                        </a:rPr>
                        <a:t>Convierte un texto a subíndice. </a:t>
                      </a:r>
                      <a:endParaRPr lang="es-V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07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VE" sz="1400">
                          <a:effectLst/>
                        </a:rPr>
                        <a:t>&lt;sup&gt;</a:t>
                      </a:r>
                      <a:endParaRPr lang="es-V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VE" sz="1400" dirty="0">
                          <a:effectLst/>
                        </a:rPr>
                        <a:t>Define un texto como superíndice.</a:t>
                      </a:r>
                      <a:endParaRPr lang="es-V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07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VE" sz="1400" dirty="0">
                          <a:effectLst/>
                        </a:rPr>
                        <a:t>&lt;</a:t>
                      </a:r>
                      <a:r>
                        <a:rPr lang="es-VE" sz="1400" dirty="0" err="1">
                          <a:effectLst/>
                        </a:rPr>
                        <a:t>ins</a:t>
                      </a:r>
                      <a:r>
                        <a:rPr lang="es-VE" sz="1400" dirty="0">
                          <a:effectLst/>
                        </a:rPr>
                        <a:t>&gt;</a:t>
                      </a:r>
                      <a:endParaRPr lang="es-V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VE" sz="1400" dirty="0">
                          <a:effectLst/>
                        </a:rPr>
                        <a:t>Subraya una cadena de texto.</a:t>
                      </a:r>
                      <a:endParaRPr lang="es-V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07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VE" sz="1400" dirty="0">
                          <a:effectLst/>
                        </a:rPr>
                        <a:t>&lt;del&gt;</a:t>
                      </a:r>
                      <a:endParaRPr lang="es-V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VE" sz="1400" dirty="0">
                          <a:effectLst/>
                        </a:rPr>
                        <a:t>Tacha una cadena de texto.</a:t>
                      </a:r>
                      <a:endParaRPr lang="es-V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07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VE" sz="1400" dirty="0">
                          <a:effectLst/>
                        </a:rPr>
                        <a:t>&lt;</a:t>
                      </a:r>
                      <a:r>
                        <a:rPr lang="es-VE" sz="1400" dirty="0" err="1">
                          <a:effectLst/>
                        </a:rPr>
                        <a:t>mark</a:t>
                      </a:r>
                      <a:r>
                        <a:rPr lang="es-VE" sz="1400" dirty="0">
                          <a:effectLst/>
                        </a:rPr>
                        <a:t>&gt;</a:t>
                      </a:r>
                      <a:endParaRPr lang="es-V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VE" sz="1400" dirty="0">
                          <a:effectLst/>
                        </a:rPr>
                        <a:t>Resalta el texto indicado.</a:t>
                      </a:r>
                      <a:endParaRPr lang="es-V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1029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0082"/>
            <a:ext cx="9144000" cy="26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7429520" y="6500834"/>
            <a:ext cx="1666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i="1" dirty="0" smtClean="0">
                <a:solidFill>
                  <a:schemeClr val="bg1"/>
                </a:solidFill>
              </a:rPr>
              <a:t>Ing. Hoyver Villasmil</a:t>
            </a:r>
            <a:endParaRPr lang="es-VE" sz="1400" i="1" dirty="0">
              <a:solidFill>
                <a:schemeClr val="bg1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5728"/>
            <a:ext cx="914400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0" y="303234"/>
            <a:ext cx="9143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3000" b="1" dirty="0" smtClean="0">
                <a:solidFill>
                  <a:schemeClr val="bg1"/>
                </a:solidFill>
              </a:rPr>
              <a:t>PRÁCTICA 1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0972805">
            <a:off x="5219761" y="4370199"/>
            <a:ext cx="3572411" cy="211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CuadroTexto"/>
          <p:cNvSpPr txBox="1"/>
          <p:nvPr/>
        </p:nvSpPr>
        <p:spPr>
          <a:xfrm>
            <a:off x="611560" y="5112459"/>
            <a:ext cx="4157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400" b="1" dirty="0" smtClean="0">
                <a:solidFill>
                  <a:schemeClr val="accent2"/>
                </a:solidFill>
              </a:rPr>
              <a:t>UTILICE LAS ETIQUETAS Y ATRIBUTOS DE PÁRRAFOS APRENDIDOS EN CLASE.</a:t>
            </a:r>
            <a:endParaRPr lang="es-VE" sz="2400" b="1" dirty="0">
              <a:solidFill>
                <a:schemeClr val="accent2"/>
              </a:solidFill>
            </a:endParaRPr>
          </a:p>
        </p:txBody>
      </p:sp>
      <p:pic>
        <p:nvPicPr>
          <p:cNvPr id="4098" name="Picture 2" descr="http://cdn.flaticon.com/png/256/3232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054" y="1625287"/>
            <a:ext cx="2807778" cy="280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3419872" y="1916832"/>
            <a:ext cx="4320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lphaLcParenR"/>
            </a:pPr>
            <a:r>
              <a:rPr lang="es-V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Una noticia o un cuento ficticio, donde se resalten elementos importantes del mismo</a:t>
            </a:r>
            <a:r>
              <a:rPr lang="es-V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s-VE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AutoNum type="alphaLcParenR"/>
            </a:pPr>
            <a:endParaRPr lang="es-V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954720" y="1124744"/>
            <a:ext cx="6977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Crear una pagina utilizando HTML, donde se exprese lo siguiente:</a:t>
            </a:r>
            <a:endParaRPr lang="es-V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550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://www.mercadeopaginasweb.com/wp-content/uploads/2013/05/pagina-web-dinamic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548680"/>
            <a:ext cx="2756579" cy="309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20082"/>
            <a:ext cx="9144000" cy="26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7429520" y="6500834"/>
            <a:ext cx="1666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i="1" dirty="0" smtClean="0">
                <a:solidFill>
                  <a:schemeClr val="bg1"/>
                </a:solidFill>
              </a:rPr>
              <a:t>Ing. Hoyver Villasmil</a:t>
            </a:r>
            <a:endParaRPr lang="es-VE" sz="1400" i="1" dirty="0">
              <a:solidFill>
                <a:schemeClr val="bg1"/>
              </a:solidFill>
            </a:endParaRPr>
          </a:p>
        </p:txBody>
      </p:sp>
      <p:grpSp>
        <p:nvGrpSpPr>
          <p:cNvPr id="3" name="29 Grupo"/>
          <p:cNvGrpSpPr/>
          <p:nvPr/>
        </p:nvGrpSpPr>
        <p:grpSpPr>
          <a:xfrm>
            <a:off x="285720" y="357166"/>
            <a:ext cx="3258789" cy="500066"/>
            <a:chOff x="285720" y="357166"/>
            <a:chExt cx="3258789" cy="500066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5720" y="357166"/>
              <a:ext cx="3258789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14 CuadroTexto"/>
            <p:cNvSpPr txBox="1"/>
            <p:nvPr/>
          </p:nvSpPr>
          <p:spPr>
            <a:xfrm>
              <a:off x="285720" y="375047"/>
              <a:ext cx="32147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2200" b="1" dirty="0" smtClean="0">
                  <a:solidFill>
                    <a:schemeClr val="bg1"/>
                  </a:solidFill>
                </a:rPr>
                <a:t>ELEMENTOS GRÁFICOS</a:t>
              </a:r>
              <a:endParaRPr lang="es-VE" sz="2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51520" y="1052736"/>
            <a:ext cx="468052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80000"/>
              </a:lnSpc>
              <a:spcBef>
                <a:spcPct val="80000"/>
              </a:spcBef>
            </a:pPr>
            <a:r>
              <a:rPr lang="es-VE" sz="1600" dirty="0">
                <a:solidFill>
                  <a:schemeClr val="bg1">
                    <a:lumMod val="50000"/>
                  </a:schemeClr>
                </a:solidFill>
              </a:rPr>
              <a:t>Para dar brillo y mejorar una página Web se pueden agregar al fondo o al texto los colores.</a:t>
            </a:r>
          </a:p>
          <a:p>
            <a:pPr marL="742950" lvl="1" indent="-285750" algn="just">
              <a:lnSpc>
                <a:spcPct val="120000"/>
              </a:lnSpc>
              <a:buFontTx/>
              <a:buChar char="–"/>
            </a:pPr>
            <a:r>
              <a:rPr lang="es-VE" sz="1600" dirty="0">
                <a:solidFill>
                  <a:schemeClr val="bg1">
                    <a:lumMod val="50000"/>
                  </a:schemeClr>
                </a:solidFill>
              </a:rPr>
              <a:t>Rojo, verde y azul son los colores básicos.</a:t>
            </a:r>
          </a:p>
          <a:p>
            <a:pPr marL="742950" lvl="1" indent="-285750" algn="just">
              <a:lnSpc>
                <a:spcPct val="120000"/>
              </a:lnSpc>
              <a:buFontTx/>
              <a:buChar char="–"/>
            </a:pPr>
            <a:r>
              <a:rPr lang="es-VE" sz="1600" dirty="0">
                <a:solidFill>
                  <a:schemeClr val="bg1">
                    <a:lumMod val="50000"/>
                  </a:schemeClr>
                </a:solidFill>
              </a:rPr>
              <a:t>Los demás colores son una combinación de distintos porcentajes de estos colores básicos</a:t>
            </a:r>
            <a:r>
              <a:rPr lang="es-VE" sz="16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742950" lvl="1" indent="-285750" algn="just">
              <a:lnSpc>
                <a:spcPct val="120000"/>
              </a:lnSpc>
              <a:buFontTx/>
              <a:buChar char="–"/>
            </a:pPr>
            <a:endParaRPr lang="es-VE" sz="16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algn="just">
              <a:lnSpc>
                <a:spcPct val="80000"/>
              </a:lnSpc>
              <a:spcBef>
                <a:spcPct val="80000"/>
              </a:spcBef>
            </a:pPr>
            <a:r>
              <a:rPr lang="es-VE" sz="1600" dirty="0">
                <a:solidFill>
                  <a:schemeClr val="bg1">
                    <a:lumMod val="50000"/>
                  </a:schemeClr>
                </a:solidFill>
              </a:rPr>
              <a:t>Los colores se especifican a través de números hexadecimales:</a:t>
            </a:r>
          </a:p>
          <a:p>
            <a:pPr marL="742950" lvl="1" indent="-285750" algn="just">
              <a:lnSpc>
                <a:spcPct val="120000"/>
              </a:lnSpc>
              <a:buFontTx/>
              <a:buChar char="–"/>
            </a:pPr>
            <a:r>
              <a:rPr lang="es-VE" sz="1600" dirty="0">
                <a:solidFill>
                  <a:schemeClr val="bg1">
                    <a:lumMod val="50000"/>
                  </a:schemeClr>
                </a:solidFill>
              </a:rPr>
              <a:t>Representan de mezcla de rojo, verde y azul.</a:t>
            </a:r>
          </a:p>
          <a:p>
            <a:pPr marL="742950" lvl="1" indent="-285750" algn="just">
              <a:lnSpc>
                <a:spcPct val="120000"/>
              </a:lnSpc>
              <a:buFontTx/>
              <a:buChar char="–"/>
            </a:pPr>
            <a:r>
              <a:rPr lang="es-VE" sz="1600" dirty="0">
                <a:solidFill>
                  <a:schemeClr val="bg1">
                    <a:lumMod val="50000"/>
                  </a:schemeClr>
                </a:solidFill>
              </a:rPr>
              <a:t>La ausencia total del color se representa con: 00.</a:t>
            </a:r>
          </a:p>
          <a:p>
            <a:pPr marL="742950" lvl="1" indent="-285750" algn="just">
              <a:lnSpc>
                <a:spcPct val="120000"/>
              </a:lnSpc>
              <a:buFontTx/>
              <a:buChar char="–"/>
            </a:pPr>
            <a:r>
              <a:rPr lang="es-VE" sz="1600" dirty="0">
                <a:solidFill>
                  <a:schemeClr val="bg1">
                    <a:lumMod val="50000"/>
                  </a:schemeClr>
                </a:solidFill>
              </a:rPr>
              <a:t>La presencia total del color se representa con: FF.</a:t>
            </a:r>
          </a:p>
        </p:txBody>
      </p:sp>
      <p:pic>
        <p:nvPicPr>
          <p:cNvPr id="27652" name="Picture 4" descr="http://www.adrformacion.com/udsimg/front/1/im00f12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8104" y="3140968"/>
            <a:ext cx="3336305" cy="28662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1029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0082"/>
            <a:ext cx="9144000" cy="26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7429520" y="6500834"/>
            <a:ext cx="1666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i="1" dirty="0" smtClean="0">
                <a:solidFill>
                  <a:schemeClr val="bg1"/>
                </a:solidFill>
              </a:rPr>
              <a:t>Ing. Hoyver Villasmil</a:t>
            </a:r>
            <a:endParaRPr lang="es-VE" sz="1400" i="1" dirty="0">
              <a:solidFill>
                <a:schemeClr val="bg1"/>
              </a:solidFill>
            </a:endParaRPr>
          </a:p>
        </p:txBody>
      </p:sp>
      <p:grpSp>
        <p:nvGrpSpPr>
          <p:cNvPr id="3" name="29 Grupo"/>
          <p:cNvGrpSpPr/>
          <p:nvPr/>
        </p:nvGrpSpPr>
        <p:grpSpPr>
          <a:xfrm>
            <a:off x="285720" y="357166"/>
            <a:ext cx="3258789" cy="500066"/>
            <a:chOff x="285720" y="357166"/>
            <a:chExt cx="3258789" cy="500066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720" y="357166"/>
              <a:ext cx="3258789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14 CuadroTexto"/>
            <p:cNvSpPr txBox="1"/>
            <p:nvPr/>
          </p:nvSpPr>
          <p:spPr>
            <a:xfrm>
              <a:off x="285720" y="375047"/>
              <a:ext cx="32147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2200" b="1" dirty="0" smtClean="0">
                  <a:solidFill>
                    <a:schemeClr val="bg1"/>
                  </a:solidFill>
                </a:rPr>
                <a:t>ELEMENTOS GRÁFICOS</a:t>
              </a:r>
              <a:endParaRPr lang="es-VE" sz="2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1 Rectángulo"/>
          <p:cNvSpPr/>
          <p:nvPr/>
        </p:nvSpPr>
        <p:spPr>
          <a:xfrm>
            <a:off x="296560" y="1100607"/>
            <a:ext cx="784887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0000"/>
              </a:lnSpc>
            </a:pPr>
            <a:r>
              <a:rPr lang="es-VE" sz="1600" dirty="0">
                <a:solidFill>
                  <a:schemeClr val="bg1">
                    <a:lumMod val="50000"/>
                  </a:schemeClr>
                </a:solidFill>
              </a:rPr>
              <a:t>Los colores generalmente se pueden especificar </a:t>
            </a:r>
            <a:r>
              <a:rPr lang="es-VE" sz="1600" dirty="0" smtClean="0">
                <a:solidFill>
                  <a:schemeClr val="bg1">
                    <a:lumMod val="50000"/>
                  </a:schemeClr>
                </a:solidFill>
              </a:rPr>
              <a:t>para el </a:t>
            </a:r>
            <a:r>
              <a:rPr lang="es-VE" sz="1600" dirty="0">
                <a:solidFill>
                  <a:schemeClr val="bg1">
                    <a:lumMod val="50000"/>
                  </a:schemeClr>
                </a:solidFill>
              </a:rPr>
              <a:t>texto que aparece en el cuerpo (BODY) del documento principal.</a:t>
            </a:r>
          </a:p>
        </p:txBody>
      </p:sp>
      <p:graphicFrame>
        <p:nvGraphicFramePr>
          <p:cNvPr id="1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64448495"/>
              </p:ext>
            </p:extLst>
          </p:nvPr>
        </p:nvGraphicFramePr>
        <p:xfrm>
          <a:off x="1219200" y="1915740"/>
          <a:ext cx="6705600" cy="865188"/>
        </p:xfrm>
        <a:graphic>
          <a:graphicData uri="http://schemas.openxmlformats.org/drawingml/2006/table">
            <a:tbl>
              <a:tblPr/>
              <a:tblGrid>
                <a:gridCol w="3352800"/>
                <a:gridCol w="33528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text</a:t>
                      </a:r>
                      <a:r>
                        <a:rPr kumimoji="0" lang="es-V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=</a:t>
                      </a:r>
                      <a:r>
                        <a:rPr kumimoji="0" lang="es-V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"</a:t>
                      </a:r>
                      <a:r>
                        <a:rPr kumimoji="0" lang="es-V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... </a:t>
                      </a:r>
                      <a:r>
                        <a:rPr kumimoji="0" lang="es-V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"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vlink</a:t>
                      </a:r>
                      <a:r>
                        <a:rPr kumimoji="0" lang="es-V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=</a:t>
                      </a:r>
                      <a:r>
                        <a:rPr kumimoji="0" lang="es-V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"</a:t>
                      </a:r>
                      <a:r>
                        <a:rPr kumimoji="0" lang="es-V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... </a:t>
                      </a:r>
                      <a:r>
                        <a:rPr kumimoji="0" lang="es-V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alink</a:t>
                      </a:r>
                      <a:r>
                        <a:rPr kumimoji="0" lang="es-V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=</a:t>
                      </a:r>
                      <a:r>
                        <a:rPr kumimoji="0" lang="es-V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"</a:t>
                      </a:r>
                      <a:r>
                        <a:rPr kumimoji="0" lang="es-V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... </a:t>
                      </a:r>
                      <a:r>
                        <a:rPr kumimoji="0" lang="es-V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"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link=</a:t>
                      </a:r>
                      <a:r>
                        <a:rPr kumimoji="0" lang="es-V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"</a:t>
                      </a:r>
                      <a:r>
                        <a:rPr kumimoji="0" lang="es-V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... </a:t>
                      </a:r>
                      <a:r>
                        <a:rPr kumimoji="0" lang="es-V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" name="Picture 15" descr="Imagen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74576" y="2960712"/>
            <a:ext cx="6781800" cy="32766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9519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0082"/>
            <a:ext cx="9144000" cy="26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7429520" y="6500834"/>
            <a:ext cx="1666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i="1" dirty="0" smtClean="0">
                <a:solidFill>
                  <a:schemeClr val="bg1"/>
                </a:solidFill>
              </a:rPr>
              <a:t>Ing. Hoyver Villasmil</a:t>
            </a:r>
            <a:endParaRPr lang="es-VE" sz="1400" i="1" dirty="0">
              <a:solidFill>
                <a:schemeClr val="bg1"/>
              </a:solidFill>
            </a:endParaRPr>
          </a:p>
        </p:txBody>
      </p:sp>
      <p:grpSp>
        <p:nvGrpSpPr>
          <p:cNvPr id="3" name="29 Grupo"/>
          <p:cNvGrpSpPr/>
          <p:nvPr/>
        </p:nvGrpSpPr>
        <p:grpSpPr>
          <a:xfrm>
            <a:off x="285720" y="357166"/>
            <a:ext cx="3258789" cy="500066"/>
            <a:chOff x="285720" y="357166"/>
            <a:chExt cx="3258789" cy="500066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720" y="357166"/>
              <a:ext cx="3258789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14 CuadroTexto"/>
            <p:cNvSpPr txBox="1"/>
            <p:nvPr/>
          </p:nvSpPr>
          <p:spPr>
            <a:xfrm>
              <a:off x="285720" y="375047"/>
              <a:ext cx="32147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2200" b="1" dirty="0" smtClean="0">
                  <a:solidFill>
                    <a:schemeClr val="bg1"/>
                  </a:solidFill>
                </a:rPr>
                <a:t>LISTAS</a:t>
              </a:r>
              <a:endParaRPr lang="es-VE" sz="2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4 Rectángulo"/>
          <p:cNvSpPr/>
          <p:nvPr/>
        </p:nvSpPr>
        <p:spPr>
          <a:xfrm>
            <a:off x="261104" y="3717032"/>
            <a:ext cx="20540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</a:rPr>
              <a:t>&lt;ol </a:t>
            </a:r>
            <a:r>
              <a:rPr lang="it-IT" sz="1600" b="1" dirty="0" smtClean="0">
                <a:solidFill>
                  <a:srgbClr val="7030A0"/>
                </a:solidFill>
              </a:rPr>
              <a:t>type=" "</a:t>
            </a:r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  </a:t>
            </a:r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</a:rPr>
              <a:t>  &lt;li&gt;</a:t>
            </a:r>
            <a:r>
              <a:rPr lang="it-IT" sz="1600" b="1" dirty="0" smtClean="0"/>
              <a:t>Café</a:t>
            </a:r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</a:rPr>
              <a:t>&lt;/</a:t>
            </a: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li</a:t>
            </a:r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</a:p>
          <a:p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</a:rPr>
              <a:t>    &lt;</a:t>
            </a: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li&gt;</a:t>
            </a:r>
            <a:r>
              <a:rPr lang="it-IT" sz="1600" b="1" dirty="0"/>
              <a:t>Lácteos</a:t>
            </a: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&lt;/li</a:t>
            </a:r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  </a:t>
            </a:r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</a:rPr>
              <a:t>  &lt;li&gt;</a:t>
            </a:r>
            <a:r>
              <a:rPr lang="it-IT" sz="1600" b="1" dirty="0" smtClean="0"/>
              <a:t>Jugos</a:t>
            </a:r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</a:rPr>
              <a:t>&lt;/</a:t>
            </a: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li&gt;</a:t>
            </a:r>
            <a:b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</a:rPr>
              <a:t>&lt;/ol</a:t>
            </a: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&gt;</a:t>
            </a:r>
            <a:endParaRPr lang="es-VE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285720" y="1052736"/>
            <a:ext cx="20540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</a:rPr>
              <a:t>ul </a:t>
            </a:r>
            <a:r>
              <a:rPr lang="it-IT" sz="1600" b="1" dirty="0" smtClean="0">
                <a:solidFill>
                  <a:srgbClr val="7030A0"/>
                </a:solidFill>
              </a:rPr>
              <a:t>style=" "</a:t>
            </a:r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  &lt;</a:t>
            </a:r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</a:rPr>
              <a:t>li&gt;</a:t>
            </a:r>
            <a:r>
              <a:rPr lang="it-IT" sz="1600" b="1" dirty="0" smtClean="0"/>
              <a:t>Café</a:t>
            </a:r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</a:rPr>
              <a:t>&lt;/</a:t>
            </a: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li&gt;</a:t>
            </a:r>
            <a:b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  &lt;</a:t>
            </a:r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</a:rPr>
              <a:t>li&gt;</a:t>
            </a:r>
            <a:r>
              <a:rPr lang="it-IT" sz="1600" b="1" dirty="0" smtClean="0"/>
              <a:t>Jugos</a:t>
            </a:r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</a:rPr>
              <a:t>&lt;/</a:t>
            </a: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li&gt;</a:t>
            </a:r>
            <a:b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  &lt;</a:t>
            </a:r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</a:rPr>
              <a:t>li&gt;</a:t>
            </a:r>
            <a:r>
              <a:rPr lang="it-IT" sz="1600" b="1" dirty="0" smtClean="0"/>
              <a:t>Lácteos</a:t>
            </a:r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</a:rPr>
              <a:t>&lt;/</a:t>
            </a: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li&gt;</a:t>
            </a:r>
            <a:b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&lt;/ul&gt;</a:t>
            </a:r>
            <a:endParaRPr lang="es-VE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28790443"/>
              </p:ext>
            </p:extLst>
          </p:nvPr>
        </p:nvGraphicFramePr>
        <p:xfrm>
          <a:off x="274408" y="2492896"/>
          <a:ext cx="3960440" cy="1080120"/>
        </p:xfrm>
        <a:graphic>
          <a:graphicData uri="http://schemas.openxmlformats.org/drawingml/2006/table">
            <a:tbl>
              <a:tblPr firstRow="1" firstCol="1" bandRow="1">
                <a:tableStyleId>{74C1A8A3-306A-4EB7-A6B1-4F7E0EB9C5D6}</a:tableStyleId>
              </a:tblPr>
              <a:tblGrid>
                <a:gridCol w="2023617"/>
                <a:gridCol w="1936823"/>
              </a:tblGrid>
              <a:tr h="216024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VE" sz="12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Tipos de Viñetas (No Ordenadas)</a:t>
                      </a:r>
                      <a:endParaRPr lang="es-V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V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VE" sz="1200" dirty="0" err="1">
                          <a:effectLst/>
                        </a:rPr>
                        <a:t>list-style-type:disc</a:t>
                      </a:r>
                      <a:endParaRPr lang="es-V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Círculos rellenos</a:t>
                      </a:r>
                      <a:endParaRPr lang="es-V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VE" sz="1200">
                          <a:effectLst/>
                        </a:rPr>
                        <a:t>list-style-type:circle</a:t>
                      </a:r>
                      <a:endParaRPr lang="es-V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Círculos sin relleno</a:t>
                      </a:r>
                      <a:endParaRPr lang="es-V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VE" sz="1200">
                          <a:effectLst/>
                        </a:rPr>
                        <a:t>list-style-type:square</a:t>
                      </a:r>
                      <a:endParaRPr lang="es-V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Cuadros</a:t>
                      </a:r>
                      <a:endParaRPr lang="es-V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VE" sz="1200" dirty="0" err="1">
                          <a:effectLst/>
                        </a:rPr>
                        <a:t>list-style-type:none</a:t>
                      </a:r>
                      <a:endParaRPr lang="es-V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Sin viñeta</a:t>
                      </a:r>
                      <a:endParaRPr lang="es-V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98056754"/>
              </p:ext>
            </p:extLst>
          </p:nvPr>
        </p:nvGraphicFramePr>
        <p:xfrm>
          <a:off x="208882" y="5180165"/>
          <a:ext cx="3312369" cy="1224138"/>
        </p:xfrm>
        <a:graphic>
          <a:graphicData uri="http://schemas.openxmlformats.org/drawingml/2006/table">
            <a:tbl>
              <a:tblPr firstRow="1" firstCol="1" bandRow="1">
                <a:tableStyleId>{74C1A8A3-306A-4EB7-A6B1-4F7E0EB9C5D6}</a:tableStyleId>
              </a:tblPr>
              <a:tblGrid>
                <a:gridCol w="936104"/>
                <a:gridCol w="2376265"/>
              </a:tblGrid>
              <a:tr h="204023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 </a:t>
                      </a:r>
                      <a:r>
                        <a:rPr lang="es-VE" sz="1200" dirty="0" smtClean="0">
                          <a:effectLst/>
                        </a:rPr>
                        <a:t>Tipos de Viñetas</a:t>
                      </a:r>
                      <a:r>
                        <a:rPr lang="es-VE" sz="1200" baseline="0" dirty="0" smtClean="0">
                          <a:effectLst/>
                        </a:rPr>
                        <a:t> (Ordenadas) </a:t>
                      </a:r>
                      <a:endParaRPr lang="es-V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VE" sz="1200">
                          <a:effectLst/>
                        </a:rPr>
                        <a:t>type="1"</a:t>
                      </a:r>
                      <a:endParaRPr lang="es-V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Número (por defecto).</a:t>
                      </a:r>
                      <a:endParaRPr lang="es-V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40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VE" sz="1200">
                          <a:effectLst/>
                        </a:rPr>
                        <a:t>type="A"</a:t>
                      </a:r>
                      <a:endParaRPr lang="es-V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VE" sz="1200">
                          <a:effectLst/>
                        </a:rPr>
                        <a:t>Letras mayúsculas.</a:t>
                      </a:r>
                      <a:endParaRPr lang="es-V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40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VE" sz="1200">
                          <a:effectLst/>
                        </a:rPr>
                        <a:t>type="a"</a:t>
                      </a:r>
                      <a:endParaRPr lang="es-V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Letras minúsculas.</a:t>
                      </a:r>
                      <a:endParaRPr lang="es-V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40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VE" sz="1200">
                          <a:effectLst/>
                        </a:rPr>
                        <a:t>type="I"</a:t>
                      </a:r>
                      <a:endParaRPr lang="es-V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Números romanos en mayúscula.</a:t>
                      </a:r>
                      <a:endParaRPr lang="es-V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40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VE" sz="1200" dirty="0" err="1">
                          <a:effectLst/>
                        </a:rPr>
                        <a:t>type</a:t>
                      </a:r>
                      <a:r>
                        <a:rPr lang="es-VE" sz="1200" dirty="0">
                          <a:effectLst/>
                        </a:rPr>
                        <a:t>="i"</a:t>
                      </a:r>
                      <a:endParaRPr lang="es-V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Números romanos en minúscula.</a:t>
                      </a:r>
                      <a:endParaRPr lang="es-V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12 Rectángulo"/>
          <p:cNvSpPr/>
          <p:nvPr/>
        </p:nvSpPr>
        <p:spPr>
          <a:xfrm>
            <a:off x="4427984" y="857232"/>
            <a:ext cx="441945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algn="ctr">
              <a:lnSpc>
                <a:spcPct val="110000"/>
              </a:lnSpc>
            </a:pPr>
            <a:r>
              <a:rPr lang="es-VE" sz="1600" dirty="0" smtClean="0">
                <a:solidFill>
                  <a:schemeClr val="bg1">
                    <a:lumMod val="50000"/>
                  </a:schemeClr>
                </a:solidFill>
              </a:rPr>
              <a:t>Las listas en HTML se utilizan también para dar formato a algunos textos donde exista la necesidad de ordenar elementos. Estas pueden ser Ordenadas, No Ordenadas o Anidadas</a:t>
            </a:r>
            <a:endParaRPr lang="es-V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15 Cerrar llave"/>
          <p:cNvSpPr/>
          <p:nvPr/>
        </p:nvSpPr>
        <p:spPr>
          <a:xfrm>
            <a:off x="1788039" y="1067280"/>
            <a:ext cx="1054193" cy="1207979"/>
          </a:xfrm>
          <a:prstGeom prst="rightBrace">
            <a:avLst>
              <a:gd name="adj1" fmla="val 34628"/>
              <a:gd name="adj2" fmla="val 50000"/>
            </a:avLst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7" name="16 CuadroTexto"/>
          <p:cNvSpPr txBox="1"/>
          <p:nvPr/>
        </p:nvSpPr>
        <p:spPr>
          <a:xfrm>
            <a:off x="3032317" y="1361341"/>
            <a:ext cx="1031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VE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 </a:t>
            </a:r>
          </a:p>
          <a:p>
            <a:pPr algn="ctr"/>
            <a:r>
              <a:rPr lang="es-VE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Ordenada</a:t>
            </a:r>
            <a:endParaRPr lang="es-VE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17 Cerrar llave"/>
          <p:cNvSpPr/>
          <p:nvPr/>
        </p:nvSpPr>
        <p:spPr>
          <a:xfrm>
            <a:off x="1893075" y="3776086"/>
            <a:ext cx="1054193" cy="1207979"/>
          </a:xfrm>
          <a:prstGeom prst="rightBrace">
            <a:avLst>
              <a:gd name="adj1" fmla="val 34628"/>
              <a:gd name="adj2" fmla="val 50000"/>
            </a:avLst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9" name="18 CuadroTexto"/>
          <p:cNvSpPr txBox="1"/>
          <p:nvPr/>
        </p:nvSpPr>
        <p:spPr>
          <a:xfrm>
            <a:off x="3137353" y="4070147"/>
            <a:ext cx="1031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VE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Ordenada</a:t>
            </a:r>
            <a:endParaRPr lang="es-VE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4759811" y="3356992"/>
            <a:ext cx="352839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</a:rPr>
              <a:t>ul </a:t>
            </a:r>
            <a:r>
              <a:rPr lang="it-IT" sz="1600" b="1" dirty="0" smtClean="0">
                <a:solidFill>
                  <a:srgbClr val="7030A0"/>
                </a:solidFill>
              </a:rPr>
              <a:t>style=" "</a:t>
            </a:r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  &lt;</a:t>
            </a:r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</a:rPr>
              <a:t>li&gt;</a:t>
            </a:r>
            <a:r>
              <a:rPr lang="it-IT" sz="1600" b="1" dirty="0" smtClean="0"/>
              <a:t>Café</a:t>
            </a:r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</a:rPr>
              <a:t>&lt;/</a:t>
            </a: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li&gt;</a:t>
            </a:r>
            <a:b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  &lt;</a:t>
            </a:r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</a:rPr>
              <a:t>li&gt;</a:t>
            </a:r>
            <a:r>
              <a:rPr lang="it-IT" sz="1600" b="1" dirty="0" smtClean="0"/>
              <a:t>Jugos</a:t>
            </a:r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</a:rPr>
              <a:t>&lt;/</a:t>
            </a: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li&gt;</a:t>
            </a:r>
            <a:b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  &lt;</a:t>
            </a:r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</a:rPr>
              <a:t>li&gt;</a:t>
            </a:r>
          </a:p>
          <a:p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</a:rPr>
              <a:t>        &lt;</a:t>
            </a: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ol </a:t>
            </a:r>
            <a:r>
              <a:rPr lang="it-IT" sz="1600" b="1" dirty="0">
                <a:solidFill>
                  <a:srgbClr val="7030A0"/>
                </a:solidFill>
              </a:rPr>
              <a:t>type=" "</a:t>
            </a: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&gt;</a:t>
            </a:r>
            <a:b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    </a:t>
            </a:r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</a:rPr>
              <a:t>            &lt;</a:t>
            </a: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li&gt;</a:t>
            </a:r>
            <a:r>
              <a:rPr lang="it-IT" sz="1600" b="1" dirty="0"/>
              <a:t>Café</a:t>
            </a: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&lt;/li&gt;</a:t>
            </a:r>
          </a:p>
          <a:p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</a:rPr>
              <a:t>            &lt;</a:t>
            </a: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li&gt;</a:t>
            </a:r>
            <a:r>
              <a:rPr lang="it-IT" sz="1600" b="1" dirty="0"/>
              <a:t>Lácteos</a:t>
            </a: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&lt;/li&gt;</a:t>
            </a:r>
            <a:b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    </a:t>
            </a:r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</a:rPr>
              <a:t>            &lt;</a:t>
            </a: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li&gt;</a:t>
            </a:r>
            <a:r>
              <a:rPr lang="it-IT" sz="1600" b="1" dirty="0"/>
              <a:t>Jugos</a:t>
            </a: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&lt;/li&gt;</a:t>
            </a:r>
            <a:b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</a:rPr>
              <a:t>        &lt;/</a:t>
            </a: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ol</a:t>
            </a:r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</a:p>
          <a:p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</a:rPr>
              <a:t> &lt;/</a:t>
            </a: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li&gt;</a:t>
            </a:r>
            <a:b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&lt;/ul&gt;</a:t>
            </a:r>
            <a:endParaRPr lang="es-VE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8124707" y="4291168"/>
            <a:ext cx="893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VE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Anidada</a:t>
            </a:r>
            <a:endParaRPr lang="es-VE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22 Cerrar llave"/>
          <p:cNvSpPr/>
          <p:nvPr/>
        </p:nvSpPr>
        <p:spPr>
          <a:xfrm>
            <a:off x="6925827" y="3101686"/>
            <a:ext cx="1054193" cy="3056073"/>
          </a:xfrm>
          <a:prstGeom prst="rightBrace">
            <a:avLst>
              <a:gd name="adj1" fmla="val 14866"/>
              <a:gd name="adj2" fmla="val 45755"/>
            </a:avLst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167510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0082"/>
            <a:ext cx="9144000" cy="26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7429520" y="6500834"/>
            <a:ext cx="1666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i="1" dirty="0" smtClean="0">
                <a:solidFill>
                  <a:schemeClr val="bg1"/>
                </a:solidFill>
              </a:rPr>
              <a:t>Ing. Hoyver Villasmil</a:t>
            </a:r>
            <a:endParaRPr lang="es-VE" sz="1400" i="1" dirty="0">
              <a:solidFill>
                <a:schemeClr val="bg1"/>
              </a:solidFill>
            </a:endParaRPr>
          </a:p>
        </p:txBody>
      </p:sp>
      <p:grpSp>
        <p:nvGrpSpPr>
          <p:cNvPr id="3" name="29 Grupo"/>
          <p:cNvGrpSpPr/>
          <p:nvPr/>
        </p:nvGrpSpPr>
        <p:grpSpPr>
          <a:xfrm>
            <a:off x="285720" y="357166"/>
            <a:ext cx="3258789" cy="500066"/>
            <a:chOff x="285720" y="357166"/>
            <a:chExt cx="3258789" cy="500066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720" y="357166"/>
              <a:ext cx="3258789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14 CuadroTexto"/>
            <p:cNvSpPr txBox="1"/>
            <p:nvPr/>
          </p:nvSpPr>
          <p:spPr>
            <a:xfrm>
              <a:off x="285720" y="375047"/>
              <a:ext cx="32147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2200" b="1" dirty="0" smtClean="0">
                  <a:solidFill>
                    <a:schemeClr val="bg1"/>
                  </a:solidFill>
                </a:rPr>
                <a:t>HIPERENLACES</a:t>
              </a:r>
              <a:endParaRPr lang="es-VE" sz="2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5 Rectángulo"/>
          <p:cNvSpPr/>
          <p:nvPr/>
        </p:nvSpPr>
        <p:spPr>
          <a:xfrm>
            <a:off x="285720" y="1124744"/>
            <a:ext cx="34941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Son texto o imágenes que actúan como ruta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para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llegar 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a otros documentos HTML e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imágenes. También, para enlazar </a:t>
            </a:r>
            <a:r>
              <a:rPr lang="es-ES" sz="1600" dirty="0" err="1">
                <a:solidFill>
                  <a:schemeClr val="bg1">
                    <a:lumMod val="50000"/>
                  </a:schemeClr>
                </a:solidFill>
              </a:rPr>
              <a:t>applets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, efectos multimedia, o lugares específicos dentro del documento HTML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7" name="Picture 3" descr="C:\Documents and Settings\Hoyver\Escritorio\link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07154" y="116632"/>
            <a:ext cx="4104456" cy="293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297083" y="2893895"/>
            <a:ext cx="479845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Se componen de las siguientes tres partes :</a:t>
            </a:r>
          </a:p>
          <a:p>
            <a:pPr algn="just"/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Etiqueta ancla &lt;a&gt;: 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Marca el texto o imagen como enlace.</a:t>
            </a:r>
          </a:p>
          <a:p>
            <a:pPr algn="just"/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Atributo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</a:rPr>
              <a:t>href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="…": 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Se coloca dentro de la etiqueta ancla de apertura. 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&lt;a </a:t>
            </a:r>
            <a:r>
              <a:rPr lang="es-ES" sz="1600" dirty="0" err="1">
                <a:solidFill>
                  <a:schemeClr val="accent5">
                    <a:lumMod val="75000"/>
                  </a:schemeClr>
                </a:solidFill>
              </a:rPr>
              <a:t>href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="…"&gt;&lt;/a</a:t>
            </a:r>
            <a:r>
              <a:rPr lang="es-ES" sz="1600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</a:p>
          <a:p>
            <a:pPr algn="just"/>
            <a:endParaRPr lang="es-ES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es-ES" sz="1600" dirty="0" smtClean="0">
                <a:solidFill>
                  <a:schemeClr val="accent5">
                    <a:lumMod val="75000"/>
                  </a:schemeClr>
                </a:solidFill>
              </a:rPr>
              <a:t>Atributos target=" …":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Se usa para abrir el enlace en una nueva pestaña o nueva ventana.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Dirección URL: 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Indica al navegador a donde enlazar.</a:t>
            </a:r>
          </a:p>
        </p:txBody>
      </p:sp>
      <p:pic>
        <p:nvPicPr>
          <p:cNvPr id="1031" name="Picture 7" descr="https://encrypted-tbn3.gstatic.com/images?q=tbn:ANd9GcQALinJYUOSsVnxpjkHvR-f-qnOxQYGWChYx56JASl5FIgZZ3bGl37Ffpa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06786" y="3284984"/>
            <a:ext cx="2956071" cy="22142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06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0082"/>
            <a:ext cx="9144000" cy="26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7429520" y="6500834"/>
            <a:ext cx="1666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i="1" dirty="0" smtClean="0">
                <a:solidFill>
                  <a:schemeClr val="bg1"/>
                </a:solidFill>
              </a:rPr>
              <a:t>Ing. Hoyver Villasmil</a:t>
            </a:r>
            <a:endParaRPr lang="es-VE" sz="1400" i="1" dirty="0">
              <a:solidFill>
                <a:schemeClr val="bg1"/>
              </a:solidFill>
            </a:endParaRPr>
          </a:p>
        </p:txBody>
      </p:sp>
      <p:grpSp>
        <p:nvGrpSpPr>
          <p:cNvPr id="13" name="29 Grupo"/>
          <p:cNvGrpSpPr/>
          <p:nvPr/>
        </p:nvGrpSpPr>
        <p:grpSpPr>
          <a:xfrm>
            <a:off x="285720" y="357166"/>
            <a:ext cx="3258789" cy="500066"/>
            <a:chOff x="285720" y="357166"/>
            <a:chExt cx="3258789" cy="500066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720" y="357166"/>
              <a:ext cx="3258789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14 CuadroTexto"/>
            <p:cNvSpPr txBox="1"/>
            <p:nvPr/>
          </p:nvSpPr>
          <p:spPr>
            <a:xfrm>
              <a:off x="285720" y="357166"/>
              <a:ext cx="32147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2200" b="1" dirty="0" smtClean="0">
                  <a:solidFill>
                    <a:schemeClr val="bg1"/>
                  </a:solidFill>
                </a:rPr>
                <a:t>LENGUAJE DE MARCADO</a:t>
              </a:r>
              <a:endParaRPr lang="es-VE" sz="2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1 Rectángulo"/>
          <p:cNvSpPr/>
          <p:nvPr/>
        </p:nvSpPr>
        <p:spPr>
          <a:xfrm>
            <a:off x="285720" y="1700808"/>
            <a:ext cx="57984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Lenguajes de Marcado inicialmente tenían el propósito de tener la capacidad de procesamiento de texto incorporado en los documentos usando etiquetas. </a:t>
            </a:r>
            <a:endParaRPr lang="es-E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funcionalidad se  extendió para  usar los lenguajes de marcado para definir una estructura del documento. </a:t>
            </a:r>
            <a:endParaRPr lang="es-E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AutoShape 2" descr="https://encrypted-tbn3.gstatic.com/images?q=tbn:ANd9GcT7Aj4BRFdQHOPM36cXMw9x9TiB-ksuz5rbUoiSYY1DFE5r1BYpn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7" name="AutoShape 4" descr="https://encrypted-tbn3.gstatic.com/images?q=tbn:ANd9GcT7Aj4BRFdQHOPM36cXMw9x9TiB-ksuz5rbUoiSYY1DFE5r1BYpnA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1029" name="Picture 5" descr="C:\Documents and Settings\Hoyver\Escritorio\images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49905" y="572609"/>
            <a:ext cx="26765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368300" y="3645024"/>
            <a:ext cx="7686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marcado se refiere a las etiquetas especiales que se incluyen en el texto solicitado por el usuario para realizar operaciones especiales.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identifican únicamente en un pasaje de texto por sus especificaciones y restricciones.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primero y más usado lenguaje de marcado aceptado es el  SGML (Standard Generalized Language - Lenguaje de Marcado Estándar Generalizado).</a:t>
            </a:r>
          </a:p>
        </p:txBody>
      </p:sp>
    </p:spTree>
    <p:extLst>
      <p:ext uri="{BB962C8B-B14F-4D97-AF65-F5344CB8AC3E}">
        <p14:creationId xmlns:p14="http://schemas.microsoft.com/office/powerpoint/2010/main" xmlns="" val="17904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0082"/>
            <a:ext cx="9144000" cy="26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7429520" y="6500834"/>
            <a:ext cx="1666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i="1" dirty="0" smtClean="0">
                <a:solidFill>
                  <a:schemeClr val="bg1"/>
                </a:solidFill>
              </a:rPr>
              <a:t>Ing. Hoyver Villasmil</a:t>
            </a:r>
            <a:endParaRPr lang="es-VE" sz="1400" i="1" dirty="0">
              <a:solidFill>
                <a:schemeClr val="bg1"/>
              </a:solidFill>
            </a:endParaRPr>
          </a:p>
        </p:txBody>
      </p:sp>
      <p:grpSp>
        <p:nvGrpSpPr>
          <p:cNvPr id="3" name="29 Grupo"/>
          <p:cNvGrpSpPr/>
          <p:nvPr/>
        </p:nvGrpSpPr>
        <p:grpSpPr>
          <a:xfrm>
            <a:off x="285720" y="357166"/>
            <a:ext cx="3258789" cy="500066"/>
            <a:chOff x="285720" y="357166"/>
            <a:chExt cx="3258789" cy="500066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720" y="357166"/>
              <a:ext cx="3258789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14 CuadroTexto"/>
            <p:cNvSpPr txBox="1"/>
            <p:nvPr/>
          </p:nvSpPr>
          <p:spPr>
            <a:xfrm>
              <a:off x="285720" y="375047"/>
              <a:ext cx="32147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2200" b="1" dirty="0" smtClean="0">
                  <a:solidFill>
                    <a:schemeClr val="bg1"/>
                  </a:solidFill>
                </a:rPr>
                <a:t>HIPERENLACES</a:t>
              </a:r>
              <a:endParaRPr lang="es-VE" sz="2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1 Rectángulo"/>
          <p:cNvSpPr/>
          <p:nvPr/>
        </p:nvSpPr>
        <p:spPr>
          <a:xfrm>
            <a:off x="285720" y="1052736"/>
            <a:ext cx="623049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s-ES" b="1" dirty="0" smtClean="0">
                <a:solidFill>
                  <a:schemeClr val="accent5">
                    <a:lumMod val="75000"/>
                  </a:schemeClr>
                </a:solidFill>
              </a:rPr>
              <a:t>RUTAS RELATIVAS:</a:t>
            </a:r>
          </a:p>
          <a:p>
            <a:endParaRPr lang="es-E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URLs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del atributo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href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="…", No comienzan con un protocolo.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navegador asume que el enlace a los documentos se realizan dentro de un mismo Host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Ejemplo</a:t>
            </a:r>
          </a:p>
          <a:p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Considere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página Web: http://www.urbe.edu.ve/extension/cursos.html cargada del sitio web de URBE. </a:t>
            </a:r>
            <a:endParaRPr lang="es-E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s-E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página tendrá un hiperenlace como: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s-ES" dirty="0" err="1">
                <a:solidFill>
                  <a:schemeClr val="accent5">
                    <a:lumMod val="75000"/>
                  </a:schemeClr>
                </a:solidFill>
              </a:rPr>
              <a:t>href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="./page2.html"&gt;&lt;/a&gt;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Esto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traduce como: http://www. urbe.edu.ve/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extension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/page2.html. </a:t>
            </a:r>
            <a:endParaRPr lang="es-E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ES" dirty="0" smtClean="0"/>
              <a:t>NOTA: ./ SE TRADUCE COMO EL DIRECTORIO ACTUAL. </a:t>
            </a:r>
            <a:endParaRPr lang="es-ES" dirty="0"/>
          </a:p>
        </p:txBody>
      </p:sp>
      <p:pic>
        <p:nvPicPr>
          <p:cNvPr id="3074" name="Picture 2" descr="http://www.javipas.com/wp-content/uploads/2012/03/hiperenlace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2483" b="11682"/>
          <a:stretch/>
        </p:blipFill>
        <p:spPr bwMode="auto">
          <a:xfrm rot="16200000">
            <a:off x="5001832" y="2358664"/>
            <a:ext cx="6500834" cy="1783503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1069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0082"/>
            <a:ext cx="9144000" cy="26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7429520" y="6500834"/>
            <a:ext cx="1666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i="1" dirty="0" smtClean="0">
                <a:solidFill>
                  <a:schemeClr val="bg1"/>
                </a:solidFill>
              </a:rPr>
              <a:t>Ing. Hoyver Villasmil</a:t>
            </a:r>
            <a:endParaRPr lang="es-VE" sz="1400" i="1" dirty="0">
              <a:solidFill>
                <a:schemeClr val="bg1"/>
              </a:solidFill>
            </a:endParaRPr>
          </a:p>
        </p:txBody>
      </p:sp>
      <p:grpSp>
        <p:nvGrpSpPr>
          <p:cNvPr id="3" name="29 Grupo"/>
          <p:cNvGrpSpPr/>
          <p:nvPr/>
        </p:nvGrpSpPr>
        <p:grpSpPr>
          <a:xfrm>
            <a:off x="285720" y="323945"/>
            <a:ext cx="3258789" cy="584775"/>
            <a:chOff x="285720" y="323945"/>
            <a:chExt cx="3258789" cy="584775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720" y="357166"/>
              <a:ext cx="3258789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14 CuadroTexto"/>
            <p:cNvSpPr txBox="1"/>
            <p:nvPr/>
          </p:nvSpPr>
          <p:spPr>
            <a:xfrm>
              <a:off x="285720" y="323945"/>
              <a:ext cx="32147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1600" b="1" dirty="0" smtClean="0">
                  <a:solidFill>
                    <a:schemeClr val="bg1"/>
                  </a:solidFill>
                </a:rPr>
                <a:t>ENLAZAR EN EL MISMO DIRECTORIO</a:t>
              </a:r>
              <a:endParaRPr lang="es-V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 Box 45"/>
          <p:cNvSpPr txBox="1">
            <a:spLocks noChangeArrowheads="1"/>
          </p:cNvSpPr>
          <p:nvPr/>
        </p:nvSpPr>
        <p:spPr bwMode="auto">
          <a:xfrm>
            <a:off x="419100" y="1159584"/>
            <a:ext cx="83058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VE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Considere </a:t>
            </a:r>
            <a:r>
              <a:rPr lang="es-V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que en la página Web CursoA.html existe un Hiperenlace hacia CursoB.html. Las posibles Ruta relativas del atributo </a:t>
            </a:r>
            <a:r>
              <a:rPr lang="es-V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href</a:t>
            </a:r>
            <a:r>
              <a:rPr lang="es-V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pueden ser: 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VE" sz="1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lvl="1" algn="just" eaLnBrk="1" hangingPunct="1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lang="es-VE" sz="1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s-VE" sz="18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&lt;a </a:t>
            </a:r>
            <a:r>
              <a:rPr lang="es-VE" sz="1800" b="1" dirty="0" err="1">
                <a:solidFill>
                  <a:schemeClr val="accent5">
                    <a:lumMod val="75000"/>
                  </a:schemeClr>
                </a:solidFill>
                <a:latin typeface="+mj-lt"/>
              </a:rPr>
              <a:t>href</a:t>
            </a:r>
            <a:r>
              <a:rPr lang="es-VE" sz="1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=</a:t>
            </a:r>
            <a:r>
              <a:rPr lang="es-VE" sz="1800" b="1" dirty="0">
                <a:latin typeface="+mj-lt"/>
                <a:cs typeface="Courier New" pitchFamily="49" charset="0"/>
              </a:rPr>
              <a:t>".</a:t>
            </a:r>
            <a:r>
              <a:rPr lang="es-VE" sz="1800" b="1" dirty="0">
                <a:latin typeface="+mj-lt"/>
              </a:rPr>
              <a:t>/CursoB.html </a:t>
            </a:r>
            <a:r>
              <a:rPr lang="es-VE" sz="1800" b="1" dirty="0" smtClean="0">
                <a:latin typeface="+mj-lt"/>
              </a:rPr>
              <a:t>"</a:t>
            </a:r>
            <a:r>
              <a:rPr lang="es-VE" sz="18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&gt;&lt;/a&gt;</a:t>
            </a:r>
            <a:endParaRPr lang="es-VE" sz="18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lvl="1" algn="just" eaLnBrk="1" hangingPunct="1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lang="es-VE" sz="1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s-VE" sz="18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&lt;a </a:t>
            </a:r>
            <a:r>
              <a:rPr lang="es-VE" sz="1800" b="1" dirty="0" err="1">
                <a:solidFill>
                  <a:schemeClr val="accent5">
                    <a:lumMod val="75000"/>
                  </a:schemeClr>
                </a:solidFill>
                <a:latin typeface="+mj-lt"/>
              </a:rPr>
              <a:t>href</a:t>
            </a:r>
            <a:r>
              <a:rPr lang="es-VE" sz="1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s-VE" sz="18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=</a:t>
            </a:r>
            <a:r>
              <a:rPr lang="es-VE" sz="1800" b="1" dirty="0" smtClean="0">
                <a:latin typeface="+mj-lt"/>
                <a:cs typeface="Courier New" pitchFamily="49" charset="0"/>
              </a:rPr>
              <a:t>"</a:t>
            </a:r>
            <a:r>
              <a:rPr lang="es-VE" sz="1800" b="1" dirty="0" smtClean="0">
                <a:latin typeface="+mj-lt"/>
              </a:rPr>
              <a:t>CursoB.html</a:t>
            </a:r>
            <a:r>
              <a:rPr lang="es-VE" sz="1800" b="1" dirty="0" smtClean="0">
                <a:latin typeface="+mj-lt"/>
                <a:cs typeface="Courier New" pitchFamily="49" charset="0"/>
              </a:rPr>
              <a:t>"</a:t>
            </a:r>
            <a:r>
              <a:rPr lang="es-VE" sz="18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&gt;&lt;/a&gt;</a:t>
            </a:r>
            <a:r>
              <a:rPr lang="es-V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	</a:t>
            </a:r>
          </a:p>
        </p:txBody>
      </p:sp>
      <p:sp>
        <p:nvSpPr>
          <p:cNvPr id="5" name="4 Rectángulo"/>
          <p:cNvSpPr/>
          <p:nvPr/>
        </p:nvSpPr>
        <p:spPr>
          <a:xfrm>
            <a:off x="3347864" y="3282415"/>
            <a:ext cx="2448272" cy="93610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/>
              <a:t>Carpeta Curso URBE</a:t>
            </a:r>
            <a:endParaRPr lang="es-VE" b="1" dirty="0"/>
          </a:p>
        </p:txBody>
      </p:sp>
      <p:sp>
        <p:nvSpPr>
          <p:cNvPr id="24" name="23 Rectángulo"/>
          <p:cNvSpPr/>
          <p:nvPr/>
        </p:nvSpPr>
        <p:spPr>
          <a:xfrm>
            <a:off x="4932040" y="4869160"/>
            <a:ext cx="2448272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/>
              <a:t>CursoB.html</a:t>
            </a:r>
            <a:endParaRPr lang="es-VE" b="1" dirty="0"/>
          </a:p>
        </p:txBody>
      </p:sp>
      <p:sp>
        <p:nvSpPr>
          <p:cNvPr id="25" name="24 Rectángulo"/>
          <p:cNvSpPr/>
          <p:nvPr/>
        </p:nvSpPr>
        <p:spPr>
          <a:xfrm>
            <a:off x="1819032" y="4869160"/>
            <a:ext cx="2448272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/>
              <a:t>CursoA.html</a:t>
            </a:r>
            <a:endParaRPr lang="es-VE" b="1" dirty="0"/>
          </a:p>
        </p:txBody>
      </p:sp>
      <p:cxnSp>
        <p:nvCxnSpPr>
          <p:cNvPr id="26" name="25 Conector angular"/>
          <p:cNvCxnSpPr>
            <a:stCxn id="5" idx="2"/>
            <a:endCxn id="25" idx="0"/>
          </p:cNvCxnSpPr>
          <p:nvPr/>
        </p:nvCxnSpPr>
        <p:spPr>
          <a:xfrm rot="5400000">
            <a:off x="3482264" y="3779423"/>
            <a:ext cx="650641" cy="1528832"/>
          </a:xfrm>
          <a:prstGeom prst="bentConnector3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27 Conector angular"/>
          <p:cNvCxnSpPr>
            <a:stCxn id="5" idx="2"/>
            <a:endCxn id="24" idx="0"/>
          </p:cNvCxnSpPr>
          <p:nvPr/>
        </p:nvCxnSpPr>
        <p:spPr>
          <a:xfrm rot="16200000" flipH="1">
            <a:off x="5038768" y="3751751"/>
            <a:ext cx="650641" cy="158417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5781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0082"/>
            <a:ext cx="9144000" cy="26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7429520" y="6500834"/>
            <a:ext cx="1666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i="1" dirty="0" smtClean="0">
                <a:solidFill>
                  <a:schemeClr val="bg1"/>
                </a:solidFill>
              </a:rPr>
              <a:t>Ing. Hoyver Villasmil</a:t>
            </a:r>
            <a:endParaRPr lang="es-VE" sz="1400" i="1" dirty="0">
              <a:solidFill>
                <a:schemeClr val="bg1"/>
              </a:solidFill>
            </a:endParaRPr>
          </a:p>
        </p:txBody>
      </p:sp>
      <p:grpSp>
        <p:nvGrpSpPr>
          <p:cNvPr id="3" name="29 Grupo"/>
          <p:cNvGrpSpPr/>
          <p:nvPr/>
        </p:nvGrpSpPr>
        <p:grpSpPr>
          <a:xfrm>
            <a:off x="285720" y="293167"/>
            <a:ext cx="3258789" cy="615553"/>
            <a:chOff x="285720" y="293167"/>
            <a:chExt cx="3258789" cy="615553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720" y="357166"/>
              <a:ext cx="3258789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14 CuadroTexto"/>
            <p:cNvSpPr txBox="1"/>
            <p:nvPr/>
          </p:nvSpPr>
          <p:spPr>
            <a:xfrm>
              <a:off x="285720" y="293167"/>
              <a:ext cx="321471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1700" b="1" dirty="0" smtClean="0">
                  <a:solidFill>
                    <a:schemeClr val="bg1"/>
                  </a:solidFill>
                </a:rPr>
                <a:t>ENLAZAR DISTINTOS DIRECTORIOS</a:t>
              </a:r>
              <a:endParaRPr lang="es-VE" sz="17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4 Rectángulo"/>
          <p:cNvSpPr/>
          <p:nvPr/>
        </p:nvSpPr>
        <p:spPr>
          <a:xfrm>
            <a:off x="3347864" y="1117373"/>
            <a:ext cx="2448272" cy="93610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/>
              <a:t>Carpeta Curso URBE</a:t>
            </a:r>
            <a:endParaRPr lang="es-VE" b="1" dirty="0"/>
          </a:p>
        </p:txBody>
      </p:sp>
      <p:sp>
        <p:nvSpPr>
          <p:cNvPr id="24" name="23 Rectángulo"/>
          <p:cNvSpPr/>
          <p:nvPr/>
        </p:nvSpPr>
        <p:spPr>
          <a:xfrm>
            <a:off x="3436536" y="2492896"/>
            <a:ext cx="2448272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/>
              <a:t>CursoB.html</a:t>
            </a:r>
            <a:endParaRPr lang="es-VE" b="1" dirty="0"/>
          </a:p>
        </p:txBody>
      </p:sp>
      <p:sp>
        <p:nvSpPr>
          <p:cNvPr id="25" name="24 Rectángulo"/>
          <p:cNvSpPr/>
          <p:nvPr/>
        </p:nvSpPr>
        <p:spPr>
          <a:xfrm>
            <a:off x="323528" y="2492896"/>
            <a:ext cx="2448272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/>
              <a:t>CursoA.html</a:t>
            </a:r>
            <a:endParaRPr lang="es-VE" b="1" dirty="0"/>
          </a:p>
        </p:txBody>
      </p:sp>
      <p:cxnSp>
        <p:nvCxnSpPr>
          <p:cNvPr id="26" name="25 Conector angular"/>
          <p:cNvCxnSpPr>
            <a:stCxn id="5" idx="2"/>
            <a:endCxn id="25" idx="0"/>
          </p:cNvCxnSpPr>
          <p:nvPr/>
        </p:nvCxnSpPr>
        <p:spPr>
          <a:xfrm rot="5400000">
            <a:off x="2840123" y="761018"/>
            <a:ext cx="439419" cy="3024336"/>
          </a:xfrm>
          <a:prstGeom prst="bentConnector3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27 Conector angular"/>
          <p:cNvCxnSpPr>
            <a:stCxn id="5" idx="2"/>
            <a:endCxn id="24" idx="0"/>
          </p:cNvCxnSpPr>
          <p:nvPr/>
        </p:nvCxnSpPr>
        <p:spPr>
          <a:xfrm rot="16200000" flipH="1">
            <a:off x="4396627" y="2228850"/>
            <a:ext cx="439419" cy="886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 Box 56"/>
          <p:cNvSpPr txBox="1">
            <a:spLocks noChangeArrowheads="1"/>
          </p:cNvSpPr>
          <p:nvPr/>
        </p:nvSpPr>
        <p:spPr bwMode="auto">
          <a:xfrm>
            <a:off x="433466" y="5085184"/>
            <a:ext cx="792088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s-VE" sz="1400" b="1" dirty="0">
              <a:latin typeface="+mj-lt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VE" sz="1400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NOTA: CADA ../ REPRESENTA UN NIVEL POR ENCIMA EN LA JERARQUÍA DE CARPETAS. </a:t>
            </a:r>
          </a:p>
          <a:p>
            <a:pPr lvl="1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VE" sz="1400" b="1" dirty="0">
              <a:latin typeface="+mj-lt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6300192" y="3645024"/>
            <a:ext cx="2448272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/>
              <a:t>CursoB.html</a:t>
            </a:r>
            <a:endParaRPr lang="es-VE" b="1" dirty="0"/>
          </a:p>
        </p:txBody>
      </p:sp>
      <p:sp>
        <p:nvSpPr>
          <p:cNvPr id="21" name="20 Rectángulo"/>
          <p:cNvSpPr/>
          <p:nvPr/>
        </p:nvSpPr>
        <p:spPr>
          <a:xfrm>
            <a:off x="6281683" y="2403658"/>
            <a:ext cx="2448272" cy="93610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/>
              <a:t>Productos</a:t>
            </a:r>
            <a:endParaRPr lang="es-VE" b="1" dirty="0"/>
          </a:p>
        </p:txBody>
      </p:sp>
      <p:cxnSp>
        <p:nvCxnSpPr>
          <p:cNvPr id="22" name="21 Conector angular"/>
          <p:cNvCxnSpPr>
            <a:stCxn id="5" idx="3"/>
            <a:endCxn id="21" idx="0"/>
          </p:cNvCxnSpPr>
          <p:nvPr/>
        </p:nvCxnSpPr>
        <p:spPr>
          <a:xfrm>
            <a:off x="5796136" y="1585425"/>
            <a:ext cx="1709683" cy="818233"/>
          </a:xfrm>
          <a:prstGeom prst="bentConnector2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11 Rectángulo"/>
          <p:cNvSpPr/>
          <p:nvPr/>
        </p:nvSpPr>
        <p:spPr>
          <a:xfrm>
            <a:off x="1115616" y="4211796"/>
            <a:ext cx="4337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b="1" dirty="0">
                <a:solidFill>
                  <a:schemeClr val="accent5">
                    <a:lumMod val="75000"/>
                  </a:schemeClr>
                </a:solidFill>
              </a:rPr>
              <a:t>&lt;a </a:t>
            </a:r>
            <a:r>
              <a:rPr lang="es-VE" b="1" dirty="0" err="1">
                <a:solidFill>
                  <a:schemeClr val="accent5">
                    <a:lumMod val="75000"/>
                  </a:schemeClr>
                </a:solidFill>
              </a:rPr>
              <a:t>href</a:t>
            </a:r>
            <a:r>
              <a:rPr lang="es-VE" b="1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es-VE" b="1" dirty="0">
                <a:cs typeface="Courier New" pitchFamily="49" charset="0"/>
              </a:rPr>
              <a:t>"</a:t>
            </a:r>
            <a:r>
              <a:rPr lang="es-VE" b="1" dirty="0"/>
              <a:t>./../Productos/CursoC.html</a:t>
            </a:r>
            <a:r>
              <a:rPr lang="es-VE" b="1" dirty="0">
                <a:cs typeface="Courier New" pitchFamily="49" charset="0"/>
              </a:rPr>
              <a:t>"</a:t>
            </a:r>
            <a:r>
              <a:rPr lang="es-VE" b="1" dirty="0">
                <a:solidFill>
                  <a:schemeClr val="accent5">
                    <a:lumMod val="75000"/>
                  </a:schemeClr>
                </a:solidFill>
              </a:rPr>
              <a:t>&gt;&lt;/a&gt;</a:t>
            </a:r>
            <a:endParaRPr lang="es-VE" dirty="0"/>
          </a:p>
        </p:txBody>
      </p:sp>
      <p:cxnSp>
        <p:nvCxnSpPr>
          <p:cNvPr id="29" name="28 Conector recto"/>
          <p:cNvCxnSpPr>
            <a:stCxn id="21" idx="2"/>
            <a:endCxn id="17" idx="0"/>
          </p:cNvCxnSpPr>
          <p:nvPr/>
        </p:nvCxnSpPr>
        <p:spPr>
          <a:xfrm>
            <a:off x="7505819" y="3339762"/>
            <a:ext cx="18509" cy="30526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9009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0082"/>
            <a:ext cx="9144000" cy="26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7429520" y="6500834"/>
            <a:ext cx="1666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i="1" dirty="0" smtClean="0">
                <a:solidFill>
                  <a:schemeClr val="bg1"/>
                </a:solidFill>
              </a:rPr>
              <a:t>Ing. Hoyver Villasmil</a:t>
            </a:r>
            <a:endParaRPr lang="es-VE" sz="1400" i="1" dirty="0">
              <a:solidFill>
                <a:schemeClr val="bg1"/>
              </a:solidFill>
            </a:endParaRPr>
          </a:p>
        </p:txBody>
      </p:sp>
      <p:grpSp>
        <p:nvGrpSpPr>
          <p:cNvPr id="3" name="29 Grupo"/>
          <p:cNvGrpSpPr/>
          <p:nvPr/>
        </p:nvGrpSpPr>
        <p:grpSpPr>
          <a:xfrm>
            <a:off x="285720" y="293167"/>
            <a:ext cx="3258789" cy="615553"/>
            <a:chOff x="285720" y="293167"/>
            <a:chExt cx="3258789" cy="615553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720" y="357166"/>
              <a:ext cx="3258789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14 CuadroTexto"/>
            <p:cNvSpPr txBox="1"/>
            <p:nvPr/>
          </p:nvSpPr>
          <p:spPr>
            <a:xfrm>
              <a:off x="285720" y="293167"/>
              <a:ext cx="321471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1700" b="1" dirty="0" smtClean="0">
                  <a:solidFill>
                    <a:schemeClr val="bg1"/>
                  </a:solidFill>
                </a:rPr>
                <a:t>ENLAZAR A DOCUMENTOS DE LA WEB</a:t>
              </a:r>
              <a:endParaRPr lang="es-VE" sz="17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1 Rectángulo"/>
          <p:cNvSpPr/>
          <p:nvPr/>
        </p:nvSpPr>
        <p:spPr>
          <a:xfrm>
            <a:off x="285720" y="1340768"/>
            <a:ext cx="83907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documentos pueden estar ubicados en diferentes </a:t>
            </a:r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servidores. Para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crear un enlace entre ellos, se debe incluir la siguiente información</a:t>
            </a:r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Indicador del </a:t>
            </a:r>
            <a:r>
              <a:rPr lang="es-ES" b="1" dirty="0" smtClean="0">
                <a:solidFill>
                  <a:schemeClr val="accent5">
                    <a:lumMod val="75000"/>
                  </a:schemeClr>
                </a:solidFill>
              </a:rPr>
              <a:t>protocolo.</a:t>
            </a:r>
            <a:endParaRPr lang="es-E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Menciona cómo interactúan el servidor y el navegador.</a:t>
            </a:r>
          </a:p>
          <a:p>
            <a:pPr marL="342900" indent="-342900">
              <a:buFont typeface="+mj-lt"/>
              <a:buAutoNum type="arabicPeriod"/>
            </a:pPr>
            <a:r>
              <a:rPr lang="es-ES" b="1" dirty="0" err="1" smtClean="0">
                <a:solidFill>
                  <a:schemeClr val="accent5">
                    <a:lumMod val="75000"/>
                  </a:schemeClr>
                </a:solidFill>
              </a:rPr>
              <a:t>Hostname</a:t>
            </a:r>
            <a:r>
              <a:rPr lang="es-ES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s-E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Indica al navegador el nombre del servidor que contiene la información.</a:t>
            </a:r>
          </a:p>
          <a:p>
            <a:pPr marL="342900" indent="-342900">
              <a:buFont typeface="+mj-lt"/>
              <a:buAutoNum type="arabicPeriod"/>
            </a:pP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Nombre de la carpeta (si es necesario</a:t>
            </a:r>
            <a:r>
              <a:rPr lang="es-ES" b="1" dirty="0" smtClean="0">
                <a:solidFill>
                  <a:schemeClr val="accent5">
                    <a:lumMod val="75000"/>
                  </a:schemeClr>
                </a:solidFill>
              </a:rPr>
              <a:t>).</a:t>
            </a:r>
            <a:endParaRPr lang="es-E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Indica el archivo exacto a mostrar.</a:t>
            </a:r>
          </a:p>
        </p:txBody>
      </p:sp>
      <p:sp>
        <p:nvSpPr>
          <p:cNvPr id="6" name="5 Rectángulo"/>
          <p:cNvSpPr/>
          <p:nvPr/>
        </p:nvSpPr>
        <p:spPr>
          <a:xfrm>
            <a:off x="35496" y="4509120"/>
            <a:ext cx="90606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</a:pPr>
            <a:r>
              <a:rPr lang="es-VE" sz="2200" b="1" dirty="0" smtClean="0">
                <a:solidFill>
                  <a:srgbClr val="0000CC"/>
                </a:solidFill>
                <a:latin typeface="Courier New" pitchFamily="49" charset="0"/>
              </a:rPr>
              <a:t>&lt;a</a:t>
            </a:r>
            <a:r>
              <a:rPr lang="es-VE" sz="2200" b="1" dirty="0" smtClean="0">
                <a:latin typeface="Courier New" pitchFamily="49" charset="0"/>
              </a:rPr>
              <a:t> </a:t>
            </a:r>
            <a:r>
              <a:rPr lang="es-VE" sz="2200" b="1" dirty="0" err="1">
                <a:solidFill>
                  <a:srgbClr val="7F007F"/>
                </a:solidFill>
                <a:latin typeface="Courier New" pitchFamily="49" charset="0"/>
              </a:rPr>
              <a:t>href</a:t>
            </a:r>
            <a:r>
              <a:rPr lang="es-VE" sz="2200" b="1" dirty="0">
                <a:latin typeface="Courier New" pitchFamily="49" charset="0"/>
              </a:rPr>
              <a:t>=</a:t>
            </a:r>
            <a:r>
              <a:rPr lang="es-VE" sz="2200" b="1" dirty="0">
                <a:solidFill>
                  <a:srgbClr val="4575BB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VE" sz="2200" dirty="0">
                <a:solidFill>
                  <a:srgbClr val="4575BB"/>
                </a:solidFill>
                <a:cs typeface="Arial" pitchFamily="34" charset="0"/>
              </a:rPr>
              <a:t>http://www.urbe.edu.ve/Productos/ServidorCentral.html</a:t>
            </a:r>
            <a:r>
              <a:rPr lang="es-VE" sz="2200" b="1" dirty="0" smtClean="0">
                <a:solidFill>
                  <a:srgbClr val="4575BB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VE" sz="2200" b="1" dirty="0" smtClean="0">
                <a:solidFill>
                  <a:srgbClr val="0000CC"/>
                </a:solidFill>
                <a:latin typeface="Courier New" pitchFamily="49" charset="0"/>
              </a:rPr>
              <a:t>&gt;&lt;a&gt;</a:t>
            </a:r>
            <a:endParaRPr lang="es-VE" sz="2200" b="1" dirty="0">
              <a:latin typeface="Courier New" pitchFamily="49" charset="0"/>
            </a:endParaRPr>
          </a:p>
        </p:txBody>
      </p:sp>
      <p:sp>
        <p:nvSpPr>
          <p:cNvPr id="7" name="6 Cerrar llave"/>
          <p:cNvSpPr/>
          <p:nvPr/>
        </p:nvSpPr>
        <p:spPr>
          <a:xfrm rot="5400000">
            <a:off x="1727684" y="4735383"/>
            <a:ext cx="216024" cy="576064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3" name="22 Cerrar llave"/>
          <p:cNvSpPr/>
          <p:nvPr/>
        </p:nvSpPr>
        <p:spPr>
          <a:xfrm rot="5400000">
            <a:off x="3239852" y="4015303"/>
            <a:ext cx="216024" cy="2016224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7" name="26 Cerrar llave"/>
          <p:cNvSpPr/>
          <p:nvPr/>
        </p:nvSpPr>
        <p:spPr>
          <a:xfrm rot="5400000">
            <a:off x="4958592" y="4437899"/>
            <a:ext cx="216024" cy="1171032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0" name="29 Cerrar llave"/>
          <p:cNvSpPr/>
          <p:nvPr/>
        </p:nvSpPr>
        <p:spPr>
          <a:xfrm rot="5400000">
            <a:off x="6840252" y="3787206"/>
            <a:ext cx="216024" cy="2448272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8 CuadroTexto"/>
          <p:cNvSpPr txBox="1"/>
          <p:nvPr/>
        </p:nvSpPr>
        <p:spPr>
          <a:xfrm>
            <a:off x="1689016" y="5283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1</a:t>
            </a:r>
            <a:endParaRPr lang="es-VE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193064" y="5267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3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4915761" y="5219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5</a:t>
            </a:r>
            <a:endParaRPr lang="es-VE" dirty="0"/>
          </a:p>
        </p:txBody>
      </p:sp>
      <p:sp>
        <p:nvSpPr>
          <p:cNvPr id="33" name="32 CuadroTexto"/>
          <p:cNvSpPr txBox="1"/>
          <p:nvPr/>
        </p:nvSpPr>
        <p:spPr>
          <a:xfrm>
            <a:off x="6797421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xmlns="" val="413691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0082"/>
            <a:ext cx="9144000" cy="26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7429520" y="6500834"/>
            <a:ext cx="1666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i="1" dirty="0" smtClean="0">
                <a:solidFill>
                  <a:schemeClr val="bg1"/>
                </a:solidFill>
              </a:rPr>
              <a:t>Ing. Hoyver Villasmil</a:t>
            </a:r>
            <a:endParaRPr lang="es-VE" sz="1400" i="1" dirty="0">
              <a:solidFill>
                <a:schemeClr val="bg1"/>
              </a:solidFill>
            </a:endParaRPr>
          </a:p>
        </p:txBody>
      </p:sp>
      <p:grpSp>
        <p:nvGrpSpPr>
          <p:cNvPr id="3" name="29 Grupo"/>
          <p:cNvGrpSpPr/>
          <p:nvPr/>
        </p:nvGrpSpPr>
        <p:grpSpPr>
          <a:xfrm>
            <a:off x="285720" y="293167"/>
            <a:ext cx="3258789" cy="646331"/>
            <a:chOff x="285720" y="293167"/>
            <a:chExt cx="3258789" cy="646331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720" y="357166"/>
              <a:ext cx="3258789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14 CuadroTexto"/>
            <p:cNvSpPr txBox="1"/>
            <p:nvPr/>
          </p:nvSpPr>
          <p:spPr>
            <a:xfrm>
              <a:off x="285720" y="293167"/>
              <a:ext cx="3214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b="1" dirty="0" smtClean="0">
                  <a:solidFill>
                    <a:schemeClr val="bg1"/>
                  </a:solidFill>
                </a:rPr>
                <a:t>ENLAZAR A ANCLAS DE NOMBRES</a:t>
              </a:r>
              <a:endParaRPr lang="es-VE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106" t="25260" r="10073" b="17504"/>
          <a:stretch/>
        </p:blipFill>
        <p:spPr bwMode="auto">
          <a:xfrm>
            <a:off x="391886" y="2564905"/>
            <a:ext cx="8398840" cy="3444010"/>
          </a:xfrm>
          <a:prstGeom prst="rect">
            <a:avLst/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159049" y="1485900"/>
            <a:ext cx="8628651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s-VE" dirty="0" smtClean="0">
                <a:solidFill>
                  <a:schemeClr val="accent5">
                    <a:lumMod val="75000"/>
                  </a:schemeClr>
                </a:solidFill>
              </a:rPr>
              <a:t>&lt;a </a:t>
            </a:r>
            <a:r>
              <a:rPr lang="es-VE" dirty="0" err="1">
                <a:solidFill>
                  <a:schemeClr val="accent5">
                    <a:lumMod val="75000"/>
                  </a:schemeClr>
                </a:solidFill>
              </a:rPr>
              <a:t>name</a:t>
            </a:r>
            <a:r>
              <a:rPr lang="es-VE" dirty="0">
                <a:solidFill>
                  <a:schemeClr val="accent5">
                    <a:lumMod val="75000"/>
                  </a:schemeClr>
                </a:solidFill>
              </a:rPr>
              <a:t>="</a:t>
            </a:r>
            <a:r>
              <a:rPr lang="es-VE" dirty="0" err="1">
                <a:solidFill>
                  <a:schemeClr val="accent5">
                    <a:lumMod val="75000"/>
                  </a:schemeClr>
                </a:solidFill>
              </a:rPr>
              <a:t>mi_ancla</a:t>
            </a:r>
            <a:r>
              <a:rPr lang="es-VE" dirty="0">
                <a:solidFill>
                  <a:schemeClr val="accent5">
                    <a:lumMod val="75000"/>
                  </a:schemeClr>
                </a:solidFill>
              </a:rPr>
              <a:t>"&gt;</a:t>
            </a:r>
            <a:r>
              <a:rPr lang="es-VE" dirty="0"/>
              <a:t>Información, o cualquier otro elemento que va en la página</a:t>
            </a:r>
            <a:r>
              <a:rPr lang="es-VE" dirty="0" smtClean="0">
                <a:solidFill>
                  <a:schemeClr val="accent5">
                    <a:lumMod val="75000"/>
                  </a:schemeClr>
                </a:solidFill>
              </a:rPr>
              <a:t>&lt;/a&gt;</a:t>
            </a:r>
            <a:endParaRPr lang="es-VE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160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0082"/>
            <a:ext cx="9144000" cy="26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7429520" y="6500834"/>
            <a:ext cx="1666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i="1" dirty="0" smtClean="0">
                <a:solidFill>
                  <a:schemeClr val="bg1"/>
                </a:solidFill>
              </a:rPr>
              <a:t>Ing. Hoyver Villasmil</a:t>
            </a:r>
            <a:endParaRPr lang="es-VE" sz="1400" i="1" dirty="0">
              <a:solidFill>
                <a:schemeClr val="bg1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5728"/>
            <a:ext cx="914400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0" y="303234"/>
            <a:ext cx="9143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3000" b="1" dirty="0" smtClean="0">
                <a:solidFill>
                  <a:schemeClr val="bg1"/>
                </a:solidFill>
              </a:rPr>
              <a:t>PRÁCTICA 2</a:t>
            </a:r>
          </a:p>
        </p:txBody>
      </p:sp>
      <p:sp>
        <p:nvSpPr>
          <p:cNvPr id="14" name="Text Box 35"/>
          <p:cNvSpPr txBox="1">
            <a:spLocks noChangeArrowheads="1"/>
          </p:cNvSpPr>
          <p:nvPr/>
        </p:nvSpPr>
        <p:spPr bwMode="auto">
          <a:xfrm>
            <a:off x="196776" y="4149080"/>
            <a:ext cx="5110577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FontTx/>
              <a:buNone/>
            </a:pPr>
            <a:r>
              <a:rPr lang="es-VE" sz="13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Realice una carpeta con la siguiente estructura para navegar de la siguiente forma: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FontTx/>
              <a:buNone/>
            </a:pPr>
            <a:r>
              <a:rPr lang="es-VE" sz="13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1</a:t>
            </a:r>
            <a:r>
              <a:rPr lang="es-VE" sz="1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.- de FAQs.html a ServidorCentral.html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FontTx/>
              <a:buNone/>
            </a:pPr>
            <a:r>
              <a:rPr lang="es-VE" sz="1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2.- de BaseDato.html a ServidorCentral.html 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FontTx/>
              <a:buNone/>
            </a:pPr>
            <a:r>
              <a:rPr lang="es-VE" sz="1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3.- de Ensayos.html a FAQs.html 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FontTx/>
              <a:buNone/>
            </a:pPr>
            <a:r>
              <a:rPr lang="es-VE" sz="1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4.- de ServidorCentral.html a Arreglos.html 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FontTx/>
              <a:buNone/>
            </a:pPr>
            <a:r>
              <a:rPr lang="es-VE" sz="1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5.- de Arreglos.html a BaseDato.html </a:t>
            </a:r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2843808" y="1164505"/>
            <a:ext cx="1483648" cy="46364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s-VE" sz="1300" b="1" dirty="0" smtClean="0"/>
              <a:t>URBE</a:t>
            </a:r>
            <a:endParaRPr lang="es-VE" sz="1300" b="1" dirty="0"/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6997864" y="4329460"/>
            <a:ext cx="1264993" cy="46364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s-VE" sz="1300" b="1" dirty="0" smtClean="0"/>
              <a:t>Arreglos.html</a:t>
            </a:r>
            <a:endParaRPr lang="es-VE" sz="1300" b="1" dirty="0"/>
          </a:p>
        </p:txBody>
      </p:sp>
      <p:sp>
        <p:nvSpPr>
          <p:cNvPr id="79" name="Rectangle 31"/>
          <p:cNvSpPr>
            <a:spLocks noChangeArrowheads="1"/>
          </p:cNvSpPr>
          <p:nvPr/>
        </p:nvSpPr>
        <p:spPr bwMode="auto">
          <a:xfrm>
            <a:off x="5173018" y="4329460"/>
            <a:ext cx="1264993" cy="46364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s-VE" sz="1300" b="1" dirty="0" smtClean="0"/>
              <a:t>Ensayos.html</a:t>
            </a:r>
            <a:endParaRPr lang="es-VE" sz="1300" b="1" dirty="0"/>
          </a:p>
        </p:txBody>
      </p:sp>
      <p:sp>
        <p:nvSpPr>
          <p:cNvPr id="80" name="Rectangle 10"/>
          <p:cNvSpPr>
            <a:spLocks noChangeArrowheads="1"/>
          </p:cNvSpPr>
          <p:nvPr/>
        </p:nvSpPr>
        <p:spPr bwMode="auto">
          <a:xfrm>
            <a:off x="1705008" y="2116484"/>
            <a:ext cx="1096709" cy="46364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s-VE" sz="1300" b="1" dirty="0" smtClean="0"/>
              <a:t>FAQS.html</a:t>
            </a:r>
            <a:endParaRPr lang="es-VE" sz="1300" b="1" dirty="0"/>
          </a:p>
        </p:txBody>
      </p:sp>
      <p:sp>
        <p:nvSpPr>
          <p:cNvPr id="81" name="Rectangle 13"/>
          <p:cNvSpPr>
            <a:spLocks noChangeArrowheads="1"/>
          </p:cNvSpPr>
          <p:nvPr/>
        </p:nvSpPr>
        <p:spPr bwMode="auto">
          <a:xfrm>
            <a:off x="4145391" y="3298212"/>
            <a:ext cx="1161962" cy="46364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s-VE" sz="1300" b="1" dirty="0" smtClean="0"/>
              <a:t>BaseDato.html</a:t>
            </a:r>
            <a:endParaRPr lang="es-VE" sz="1300" b="1" dirty="0"/>
          </a:p>
        </p:txBody>
      </p:sp>
      <p:sp>
        <p:nvSpPr>
          <p:cNvPr id="82" name="Rectangle 18"/>
          <p:cNvSpPr>
            <a:spLocks noChangeArrowheads="1"/>
          </p:cNvSpPr>
          <p:nvPr/>
        </p:nvSpPr>
        <p:spPr bwMode="auto">
          <a:xfrm>
            <a:off x="1331640" y="3293742"/>
            <a:ext cx="1735502" cy="46364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s-VE" sz="1300" b="1" dirty="0" smtClean="0"/>
              <a:t>SerivorCentral.html</a:t>
            </a:r>
            <a:endParaRPr lang="es-VE" sz="1300" b="1" dirty="0"/>
          </a:p>
        </p:txBody>
      </p:sp>
      <p:sp>
        <p:nvSpPr>
          <p:cNvPr id="83" name="Rectangle 22"/>
          <p:cNvSpPr>
            <a:spLocks noChangeArrowheads="1"/>
          </p:cNvSpPr>
          <p:nvPr/>
        </p:nvSpPr>
        <p:spPr bwMode="auto">
          <a:xfrm>
            <a:off x="6164264" y="3319809"/>
            <a:ext cx="1228360" cy="46364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s-VE" sz="1300" b="1" dirty="0" smtClean="0"/>
              <a:t>Descargas</a:t>
            </a:r>
            <a:endParaRPr lang="es-VE" sz="1300" b="1" dirty="0"/>
          </a:p>
        </p:txBody>
      </p:sp>
      <p:sp>
        <p:nvSpPr>
          <p:cNvPr id="84" name="Rectangle 25"/>
          <p:cNvSpPr>
            <a:spLocks noChangeArrowheads="1"/>
          </p:cNvSpPr>
          <p:nvPr/>
        </p:nvSpPr>
        <p:spPr bwMode="auto">
          <a:xfrm>
            <a:off x="3983403" y="2116484"/>
            <a:ext cx="1485938" cy="46364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s-VE" sz="1300" b="1" dirty="0" smtClean="0"/>
              <a:t>Productos</a:t>
            </a:r>
            <a:endParaRPr lang="es-VE" sz="1300" b="1" dirty="0"/>
          </a:p>
        </p:txBody>
      </p:sp>
      <p:cxnSp>
        <p:nvCxnSpPr>
          <p:cNvPr id="4096" name="4095 Conector angular"/>
          <p:cNvCxnSpPr>
            <a:stCxn id="56" idx="2"/>
            <a:endCxn id="80" idx="0"/>
          </p:cNvCxnSpPr>
          <p:nvPr/>
        </p:nvCxnSpPr>
        <p:spPr>
          <a:xfrm rot="5400000">
            <a:off x="2675329" y="1206180"/>
            <a:ext cx="488339" cy="13322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9" name="4098 Conector angular"/>
          <p:cNvCxnSpPr>
            <a:stCxn id="56" idx="2"/>
            <a:endCxn id="84" idx="0"/>
          </p:cNvCxnSpPr>
          <p:nvPr/>
        </p:nvCxnSpPr>
        <p:spPr>
          <a:xfrm rot="16200000" flipH="1">
            <a:off x="3911833" y="1301944"/>
            <a:ext cx="488339" cy="11407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1" name="4100 Conector angular"/>
          <p:cNvCxnSpPr>
            <a:stCxn id="84" idx="2"/>
            <a:endCxn id="82" idx="0"/>
          </p:cNvCxnSpPr>
          <p:nvPr/>
        </p:nvCxnSpPr>
        <p:spPr>
          <a:xfrm rot="5400000">
            <a:off x="3106073" y="1673443"/>
            <a:ext cx="713618" cy="252698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3" name="4102 Conector angular"/>
          <p:cNvCxnSpPr>
            <a:stCxn id="84" idx="2"/>
            <a:endCxn id="81" idx="0"/>
          </p:cNvCxnSpPr>
          <p:nvPr/>
        </p:nvCxnSpPr>
        <p:spPr>
          <a:xfrm rot="5400000">
            <a:off x="4367328" y="2939168"/>
            <a:ext cx="71808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5" name="4104 Conector angular"/>
          <p:cNvCxnSpPr>
            <a:stCxn id="84" idx="2"/>
            <a:endCxn id="83" idx="0"/>
          </p:cNvCxnSpPr>
          <p:nvPr/>
        </p:nvCxnSpPr>
        <p:spPr>
          <a:xfrm rot="16200000" flipH="1">
            <a:off x="5382566" y="1923930"/>
            <a:ext cx="739685" cy="20520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4106 Conector angular"/>
          <p:cNvCxnSpPr>
            <a:stCxn id="83" idx="2"/>
            <a:endCxn id="79" idx="0"/>
          </p:cNvCxnSpPr>
          <p:nvPr/>
        </p:nvCxnSpPr>
        <p:spPr>
          <a:xfrm rot="5400000">
            <a:off x="6018975" y="3569991"/>
            <a:ext cx="546010" cy="9729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9" name="4108 Conector angular"/>
          <p:cNvCxnSpPr>
            <a:stCxn id="83" idx="2"/>
            <a:endCxn id="78" idx="0"/>
          </p:cNvCxnSpPr>
          <p:nvPr/>
        </p:nvCxnSpPr>
        <p:spPr>
          <a:xfrm rot="16200000" flipH="1">
            <a:off x="6931397" y="3630496"/>
            <a:ext cx="546010" cy="8519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66259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0082"/>
            <a:ext cx="9144000" cy="26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7429520" y="6500834"/>
            <a:ext cx="1666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i="1" dirty="0" smtClean="0">
                <a:solidFill>
                  <a:schemeClr val="bg1"/>
                </a:solidFill>
              </a:rPr>
              <a:t>Ing. Hoyver Villasmil</a:t>
            </a:r>
            <a:endParaRPr lang="es-VE" sz="1400" i="1" dirty="0">
              <a:solidFill>
                <a:schemeClr val="bg1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5728"/>
            <a:ext cx="914400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0" y="303234"/>
            <a:ext cx="9143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3000" b="1" dirty="0" smtClean="0">
                <a:solidFill>
                  <a:schemeClr val="bg1"/>
                </a:solidFill>
              </a:rPr>
              <a:t>ACTIVIDAD 2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79512" y="1052736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sz="1600" dirty="0" smtClean="0">
                <a:solidFill>
                  <a:schemeClr val="bg1">
                    <a:lumMod val="50000"/>
                  </a:schemeClr>
                </a:solidFill>
              </a:rPr>
              <a:t>El objetivo de esta actividad es crear un sitio sencillo para una página de libros, donde se apliquen etiquetas de párrafos, elementos gráficos y que pueda navegar usando rutas relativas que siga el siguiente diagrama.</a:t>
            </a:r>
            <a:endParaRPr lang="es-V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179512" y="5712328"/>
            <a:ext cx="4249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 smtClean="0"/>
              <a:t>FECHA LIMITE DE ENTREGA:  </a:t>
            </a:r>
            <a:r>
              <a:rPr lang="es-VE" b="1" dirty="0" smtClean="0">
                <a:solidFill>
                  <a:srgbClr val="C00000"/>
                </a:solidFill>
              </a:rPr>
              <a:t>28/10/2015 </a:t>
            </a:r>
          </a:p>
          <a:p>
            <a:r>
              <a:rPr lang="es-VE" b="1" dirty="0" smtClean="0"/>
              <a:t>Correo: hvillasmil@urbe.edu.ve</a:t>
            </a:r>
          </a:p>
        </p:txBody>
      </p:sp>
      <p:sp>
        <p:nvSpPr>
          <p:cNvPr id="20" name="19 Rectángulo"/>
          <p:cNvSpPr/>
          <p:nvPr/>
        </p:nvSpPr>
        <p:spPr>
          <a:xfrm>
            <a:off x="3917284" y="1922296"/>
            <a:ext cx="1581729" cy="60477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b="1" dirty="0" err="1" smtClean="0"/>
              <a:t>Homepage</a:t>
            </a:r>
            <a:endParaRPr lang="es-VE" sz="1200" b="1" dirty="0"/>
          </a:p>
        </p:txBody>
      </p:sp>
      <p:sp>
        <p:nvSpPr>
          <p:cNvPr id="21" name="20 Rectángulo"/>
          <p:cNvSpPr/>
          <p:nvPr/>
        </p:nvSpPr>
        <p:spPr>
          <a:xfrm>
            <a:off x="1975245" y="2786392"/>
            <a:ext cx="1304011" cy="4985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b="1" dirty="0" smtClean="0"/>
              <a:t>Top.html</a:t>
            </a:r>
            <a:endParaRPr lang="es-VE" sz="1200" b="1" dirty="0"/>
          </a:p>
        </p:txBody>
      </p:sp>
      <p:sp>
        <p:nvSpPr>
          <p:cNvPr id="22" name="21 Rectángulo"/>
          <p:cNvSpPr/>
          <p:nvPr/>
        </p:nvSpPr>
        <p:spPr>
          <a:xfrm>
            <a:off x="323528" y="2786392"/>
            <a:ext cx="1304011" cy="4985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b="1" dirty="0" smtClean="0"/>
              <a:t>Nuevos.html</a:t>
            </a:r>
            <a:endParaRPr lang="es-VE" sz="1200" b="1" dirty="0"/>
          </a:p>
        </p:txBody>
      </p:sp>
      <p:cxnSp>
        <p:nvCxnSpPr>
          <p:cNvPr id="23" name="22 Conector angular"/>
          <p:cNvCxnSpPr>
            <a:stCxn id="20" idx="2"/>
            <a:endCxn id="22" idx="0"/>
          </p:cNvCxnSpPr>
          <p:nvPr/>
        </p:nvCxnSpPr>
        <p:spPr>
          <a:xfrm rot="5400000">
            <a:off x="2712183" y="790426"/>
            <a:ext cx="259318" cy="3732615"/>
          </a:xfrm>
          <a:prstGeom prst="bentConnector3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23 Conector angular"/>
          <p:cNvCxnSpPr>
            <a:stCxn id="20" idx="2"/>
            <a:endCxn id="21" idx="0"/>
          </p:cNvCxnSpPr>
          <p:nvPr/>
        </p:nvCxnSpPr>
        <p:spPr>
          <a:xfrm rot="5400000">
            <a:off x="3538041" y="1616284"/>
            <a:ext cx="259318" cy="208089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24 Rectángulo"/>
          <p:cNvSpPr/>
          <p:nvPr/>
        </p:nvSpPr>
        <p:spPr>
          <a:xfrm>
            <a:off x="7372445" y="3393950"/>
            <a:ext cx="1304011" cy="4985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b="1" dirty="0" smtClean="0"/>
              <a:t>Historia.html</a:t>
            </a:r>
            <a:endParaRPr lang="es-VE" sz="1200" b="1" dirty="0"/>
          </a:p>
        </p:txBody>
      </p:sp>
      <p:sp>
        <p:nvSpPr>
          <p:cNvPr id="26" name="25 Rectángulo"/>
          <p:cNvSpPr/>
          <p:nvPr/>
        </p:nvSpPr>
        <p:spPr>
          <a:xfrm>
            <a:off x="6281492" y="2527074"/>
            <a:ext cx="1304011" cy="49859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b="1" dirty="0" smtClean="0"/>
              <a:t>Categorías</a:t>
            </a:r>
            <a:endParaRPr lang="es-VE" sz="1200" b="1" dirty="0"/>
          </a:p>
        </p:txBody>
      </p:sp>
      <p:cxnSp>
        <p:nvCxnSpPr>
          <p:cNvPr id="27" name="26 Conector angular"/>
          <p:cNvCxnSpPr>
            <a:stCxn id="20" idx="3"/>
            <a:endCxn id="26" idx="0"/>
          </p:cNvCxnSpPr>
          <p:nvPr/>
        </p:nvCxnSpPr>
        <p:spPr>
          <a:xfrm>
            <a:off x="5499013" y="2224685"/>
            <a:ext cx="1434485" cy="302389"/>
          </a:xfrm>
          <a:prstGeom prst="bentConnector2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2" name="31 Rectángulo"/>
          <p:cNvSpPr/>
          <p:nvPr/>
        </p:nvSpPr>
        <p:spPr>
          <a:xfrm>
            <a:off x="5140197" y="3393950"/>
            <a:ext cx="1304011" cy="49859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b="1" dirty="0" smtClean="0"/>
              <a:t>Ciencia</a:t>
            </a:r>
            <a:endParaRPr lang="es-VE" sz="1200" b="1" dirty="0"/>
          </a:p>
        </p:txBody>
      </p:sp>
      <p:sp>
        <p:nvSpPr>
          <p:cNvPr id="33" name="32 Rectángulo"/>
          <p:cNvSpPr/>
          <p:nvPr/>
        </p:nvSpPr>
        <p:spPr>
          <a:xfrm>
            <a:off x="5163018" y="5450688"/>
            <a:ext cx="1304011" cy="4985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b="1" dirty="0" smtClean="0"/>
              <a:t>Física.html</a:t>
            </a:r>
            <a:endParaRPr lang="es-VE" sz="1200" b="1" dirty="0"/>
          </a:p>
        </p:txBody>
      </p:sp>
      <p:cxnSp>
        <p:nvCxnSpPr>
          <p:cNvPr id="37" name="36 Conector angular"/>
          <p:cNvCxnSpPr>
            <a:stCxn id="32" idx="0"/>
            <a:endCxn id="26" idx="2"/>
          </p:cNvCxnSpPr>
          <p:nvPr/>
        </p:nvCxnSpPr>
        <p:spPr>
          <a:xfrm rot="5400000" flipH="1" flipV="1">
            <a:off x="6178708" y="2639161"/>
            <a:ext cx="368284" cy="11412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39 Conector angular"/>
          <p:cNvCxnSpPr>
            <a:stCxn id="25" idx="0"/>
            <a:endCxn id="26" idx="2"/>
          </p:cNvCxnSpPr>
          <p:nvPr/>
        </p:nvCxnSpPr>
        <p:spPr>
          <a:xfrm rot="16200000" flipV="1">
            <a:off x="7294833" y="2664331"/>
            <a:ext cx="368284" cy="109095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3" name="42 Rectángulo"/>
          <p:cNvSpPr/>
          <p:nvPr/>
        </p:nvSpPr>
        <p:spPr>
          <a:xfrm>
            <a:off x="5163018" y="4388806"/>
            <a:ext cx="1304011" cy="4985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b="1" dirty="0" smtClean="0"/>
              <a:t>Química.html</a:t>
            </a:r>
            <a:endParaRPr lang="es-VE" sz="1200" b="1" dirty="0"/>
          </a:p>
        </p:txBody>
      </p:sp>
      <p:sp>
        <p:nvSpPr>
          <p:cNvPr id="49" name="48 Rectángulo"/>
          <p:cNvSpPr/>
          <p:nvPr/>
        </p:nvSpPr>
        <p:spPr>
          <a:xfrm>
            <a:off x="6935823" y="4388806"/>
            <a:ext cx="1304011" cy="4985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b="1" dirty="0" smtClean="0"/>
              <a:t>Matemática.html</a:t>
            </a:r>
            <a:endParaRPr lang="es-VE" sz="1200" b="1" dirty="0"/>
          </a:p>
        </p:txBody>
      </p:sp>
      <p:cxnSp>
        <p:nvCxnSpPr>
          <p:cNvPr id="50" name="49 Conector angular"/>
          <p:cNvCxnSpPr>
            <a:stCxn id="33" idx="1"/>
            <a:endCxn id="32" idx="2"/>
          </p:cNvCxnSpPr>
          <p:nvPr/>
        </p:nvCxnSpPr>
        <p:spPr>
          <a:xfrm rot="10800000" flipH="1">
            <a:off x="5163017" y="3892542"/>
            <a:ext cx="629185" cy="1807442"/>
          </a:xfrm>
          <a:prstGeom prst="bentConnector4">
            <a:avLst>
              <a:gd name="adj1" fmla="val -36333"/>
              <a:gd name="adj2" fmla="val 85737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52 Conector angular"/>
          <p:cNvCxnSpPr>
            <a:stCxn id="49" idx="0"/>
            <a:endCxn id="32" idx="2"/>
          </p:cNvCxnSpPr>
          <p:nvPr/>
        </p:nvCxnSpPr>
        <p:spPr>
          <a:xfrm rot="16200000" flipV="1">
            <a:off x="6441884" y="3242861"/>
            <a:ext cx="496264" cy="17956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7" name="56 Conector recto"/>
          <p:cNvCxnSpPr>
            <a:stCxn id="32" idx="2"/>
            <a:endCxn id="43" idx="0"/>
          </p:cNvCxnSpPr>
          <p:nvPr/>
        </p:nvCxnSpPr>
        <p:spPr>
          <a:xfrm>
            <a:off x="5792203" y="3892542"/>
            <a:ext cx="22821" cy="49626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7" name="66 CuadroTexto"/>
          <p:cNvSpPr txBox="1"/>
          <p:nvPr/>
        </p:nvSpPr>
        <p:spPr>
          <a:xfrm>
            <a:off x="267254" y="3642101"/>
            <a:ext cx="39604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sz="1600" dirty="0" smtClean="0">
                <a:solidFill>
                  <a:schemeClr val="bg1">
                    <a:lumMod val="50000"/>
                  </a:schemeClr>
                </a:solidFill>
              </a:rPr>
              <a:t>Puntualice en las siguientes rutas:</a:t>
            </a:r>
          </a:p>
          <a:p>
            <a:pPr algn="just"/>
            <a:endParaRPr lang="es-VE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s-VE" sz="1600" dirty="0" smtClean="0">
                <a:solidFill>
                  <a:schemeClr val="bg1">
                    <a:lumMod val="50000"/>
                  </a:schemeClr>
                </a:solidFill>
              </a:rPr>
              <a:t>Todas las internas deben ir al </a:t>
            </a:r>
            <a:r>
              <a:rPr lang="es-VE" sz="1600" dirty="0" err="1" smtClean="0">
                <a:solidFill>
                  <a:schemeClr val="bg1">
                    <a:lumMod val="50000"/>
                  </a:schemeClr>
                </a:solidFill>
              </a:rPr>
              <a:t>Homepage</a:t>
            </a:r>
            <a:r>
              <a:rPr lang="es-VE" sz="16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s-VE" sz="1600" dirty="0" smtClean="0">
                <a:solidFill>
                  <a:schemeClr val="bg1">
                    <a:lumMod val="50000"/>
                  </a:schemeClr>
                </a:solidFill>
              </a:rPr>
              <a:t>El home page debe llegar a cualquier página.</a:t>
            </a:r>
          </a:p>
          <a:p>
            <a:pPr marL="285750" indent="-285750" algn="just">
              <a:buFontTx/>
              <a:buChar char="-"/>
            </a:pPr>
            <a:r>
              <a:rPr lang="es-VE" sz="1600" dirty="0" smtClean="0">
                <a:solidFill>
                  <a:schemeClr val="bg1">
                    <a:lumMod val="50000"/>
                  </a:schemeClr>
                </a:solidFill>
              </a:rPr>
              <a:t>De física hasta nuevos.</a:t>
            </a:r>
          </a:p>
          <a:p>
            <a:pPr marL="285750" indent="-285750" algn="just">
              <a:buFontTx/>
              <a:buChar char="-"/>
            </a:pPr>
            <a:r>
              <a:rPr lang="es-VE" sz="1600" dirty="0" smtClean="0">
                <a:solidFill>
                  <a:schemeClr val="bg1">
                    <a:lumMod val="50000"/>
                  </a:schemeClr>
                </a:solidFill>
              </a:rPr>
              <a:t>Desde top a historia.</a:t>
            </a:r>
          </a:p>
          <a:p>
            <a:pPr marL="285750" indent="-285750" algn="just">
              <a:buFontTx/>
              <a:buChar char="-"/>
            </a:pPr>
            <a:endParaRPr lang="es-VE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just">
              <a:buFontTx/>
              <a:buChar char="-"/>
            </a:pPr>
            <a:endParaRPr lang="es-VE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606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0082"/>
            <a:ext cx="9144000" cy="26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7429520" y="6500834"/>
            <a:ext cx="1666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i="1" dirty="0" smtClean="0">
                <a:solidFill>
                  <a:schemeClr val="bg1"/>
                </a:solidFill>
              </a:rPr>
              <a:t>Ing. Hoyver Villasmil</a:t>
            </a:r>
            <a:endParaRPr lang="es-VE" sz="1400" i="1" dirty="0">
              <a:solidFill>
                <a:schemeClr val="bg1"/>
              </a:solidFill>
            </a:endParaRPr>
          </a:p>
        </p:txBody>
      </p:sp>
      <p:grpSp>
        <p:nvGrpSpPr>
          <p:cNvPr id="13" name="29 Grupo"/>
          <p:cNvGrpSpPr/>
          <p:nvPr/>
        </p:nvGrpSpPr>
        <p:grpSpPr>
          <a:xfrm>
            <a:off x="285720" y="357166"/>
            <a:ext cx="3258789" cy="500066"/>
            <a:chOff x="285720" y="357166"/>
            <a:chExt cx="3258789" cy="500066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720" y="357166"/>
              <a:ext cx="3258789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14 CuadroTexto"/>
            <p:cNvSpPr txBox="1"/>
            <p:nvPr/>
          </p:nvSpPr>
          <p:spPr>
            <a:xfrm>
              <a:off x="285720" y="357166"/>
              <a:ext cx="3214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2400" b="1" dirty="0" smtClean="0">
                  <a:solidFill>
                    <a:schemeClr val="bg1"/>
                  </a:solidFill>
                </a:rPr>
                <a:t>SMGL</a:t>
              </a:r>
              <a:endParaRPr lang="es-V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1 Rectángulo"/>
          <p:cNvSpPr/>
          <p:nvPr/>
        </p:nvSpPr>
        <p:spPr>
          <a:xfrm>
            <a:off x="285720" y="1052736"/>
            <a:ext cx="84627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MARCADO PROCEDURAL</a:t>
            </a:r>
          </a:p>
          <a:p>
            <a:endParaRPr lang="es-E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Define 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 tipo de procesamiento que se va llevar a cabo en puntos específicos de un 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documento.</a:t>
            </a:r>
          </a:p>
          <a:p>
            <a:pPr algn="ctr"/>
            <a:endParaRPr lang="es-ES" dirty="0"/>
          </a:p>
          <a:p>
            <a:pPr algn="ctr"/>
            <a:r>
              <a:rPr lang="es-ES" sz="2400" dirty="0" smtClean="0">
                <a:solidFill>
                  <a:schemeClr val="accent5">
                    <a:lumMod val="75000"/>
                  </a:schemeClr>
                </a:solidFill>
              </a:rPr>
              <a:t>HTML </a:t>
            </a:r>
          </a:p>
          <a:p>
            <a:pPr algn="ctr"/>
            <a:r>
              <a:rPr lang="es-ES" sz="24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s-ES" sz="2400" dirty="0" err="1" smtClean="0">
                <a:solidFill>
                  <a:schemeClr val="accent5">
                    <a:lumMod val="75000"/>
                  </a:schemeClr>
                </a:solidFill>
              </a:rPr>
              <a:t>HyperText</a:t>
            </a:r>
            <a:r>
              <a:rPr lang="es-E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accent5">
                    <a:lumMod val="75000"/>
                  </a:schemeClr>
                </a:solidFill>
              </a:rPr>
              <a:t>Markup</a:t>
            </a:r>
            <a:r>
              <a:rPr lang="es-ES" sz="2400" dirty="0" smtClean="0">
                <a:solidFill>
                  <a:schemeClr val="accent5">
                    <a:lumMod val="75000"/>
                  </a:schemeClr>
                </a:solidFill>
              </a:rPr>
              <a:t> Language – Lenguaje de Marcado de Hipertexto).</a:t>
            </a:r>
          </a:p>
          <a:p>
            <a:pPr algn="ctr"/>
            <a:endParaRPr lang="es-ES" dirty="0" smtClean="0"/>
          </a:p>
          <a:p>
            <a:pPr algn="ctr"/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E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MARCADO DESCRIPTIVO</a:t>
            </a:r>
          </a:p>
          <a:p>
            <a:endParaRPr lang="es-E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Ofrece 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nombres para categorizar partes del documento, identifican una porción del documento y su declaración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s-ES" dirty="0"/>
          </a:p>
          <a:p>
            <a:pPr algn="ctr"/>
            <a:r>
              <a:rPr lang="es-ES" sz="2400" dirty="0">
                <a:solidFill>
                  <a:schemeClr val="accent5">
                    <a:lumMod val="75000"/>
                  </a:schemeClr>
                </a:solidFill>
              </a:rPr>
              <a:t>XML </a:t>
            </a:r>
            <a:endParaRPr lang="es-E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s-ES" sz="24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s-ES" sz="2400" dirty="0">
                <a:solidFill>
                  <a:schemeClr val="accent5">
                    <a:lumMod val="75000"/>
                  </a:schemeClr>
                </a:solidFill>
              </a:rPr>
              <a:t>Extensible </a:t>
            </a:r>
            <a:r>
              <a:rPr lang="es-ES" sz="2400" dirty="0" err="1">
                <a:solidFill>
                  <a:schemeClr val="accent5">
                    <a:lumMod val="75000"/>
                  </a:schemeClr>
                </a:solidFill>
              </a:rPr>
              <a:t>Markup</a:t>
            </a:r>
            <a:r>
              <a:rPr lang="es-ES" sz="2400" dirty="0">
                <a:solidFill>
                  <a:schemeClr val="accent5">
                    <a:lumMod val="75000"/>
                  </a:schemeClr>
                </a:solidFill>
              </a:rPr>
              <a:t> Language </a:t>
            </a:r>
            <a:r>
              <a:rPr lang="es-ES" sz="2400" dirty="0" smtClean="0">
                <a:solidFill>
                  <a:schemeClr val="accent5">
                    <a:lumMod val="75000"/>
                  </a:schemeClr>
                </a:solidFill>
              </a:rPr>
              <a:t>– Lenguaje </a:t>
            </a:r>
            <a:r>
              <a:rPr lang="es-ES" sz="2400" dirty="0">
                <a:solidFill>
                  <a:schemeClr val="accent5">
                    <a:lumMod val="75000"/>
                  </a:schemeClr>
                </a:solidFill>
              </a:rPr>
              <a:t>de Marcado Extensible).</a:t>
            </a:r>
          </a:p>
        </p:txBody>
      </p:sp>
    </p:spTree>
    <p:extLst>
      <p:ext uri="{BB962C8B-B14F-4D97-AF65-F5344CB8AC3E}">
        <p14:creationId xmlns:p14="http://schemas.microsoft.com/office/powerpoint/2010/main" xmlns="" val="27936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0082"/>
            <a:ext cx="9144000" cy="26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7429520" y="6500834"/>
            <a:ext cx="1666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i="1" dirty="0" smtClean="0">
                <a:solidFill>
                  <a:schemeClr val="bg1"/>
                </a:solidFill>
              </a:rPr>
              <a:t>Ing. Hoyver Villasmil</a:t>
            </a:r>
            <a:endParaRPr lang="es-VE" sz="1400" i="1" dirty="0">
              <a:solidFill>
                <a:schemeClr val="bg1"/>
              </a:solidFill>
            </a:endParaRPr>
          </a:p>
        </p:txBody>
      </p:sp>
      <p:grpSp>
        <p:nvGrpSpPr>
          <p:cNvPr id="13" name="29 Grupo"/>
          <p:cNvGrpSpPr/>
          <p:nvPr/>
        </p:nvGrpSpPr>
        <p:grpSpPr>
          <a:xfrm>
            <a:off x="285720" y="357166"/>
            <a:ext cx="3258789" cy="500066"/>
            <a:chOff x="285720" y="357166"/>
            <a:chExt cx="3258789" cy="500066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720" y="357166"/>
              <a:ext cx="3258789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14 CuadroTexto"/>
            <p:cNvSpPr txBox="1"/>
            <p:nvPr/>
          </p:nvSpPr>
          <p:spPr>
            <a:xfrm>
              <a:off x="285720" y="357166"/>
              <a:ext cx="3214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2400" b="1" dirty="0" smtClean="0">
                  <a:solidFill>
                    <a:schemeClr val="bg1"/>
                  </a:solidFill>
                </a:rPr>
                <a:t>HTML - Definición</a:t>
              </a:r>
              <a:endParaRPr lang="es-V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2 CuadroTexto"/>
          <p:cNvSpPr txBox="1"/>
          <p:nvPr/>
        </p:nvSpPr>
        <p:spPr>
          <a:xfrm>
            <a:off x="4340941" y="548680"/>
            <a:ext cx="40324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«HTML </a:t>
            </a:r>
            <a:r>
              <a:rPr lang="es-V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un lenguaje artificial que los ordenadores son capaces de interpretar y diseñado para que los </a:t>
            </a:r>
            <a:r>
              <a:rPr lang="es-V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programadores redacten </a:t>
            </a:r>
            <a:r>
              <a:rPr lang="es-V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instrucciones que los navegadores ejecutan para originar una página web. Es decir, HTML es un lenguaje de programación o “un idioma que la máquina entiende y procesa para dar respuesta</a:t>
            </a:r>
            <a:r>
              <a:rPr lang="es-V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.» </a:t>
            </a:r>
            <a:r>
              <a:rPr lang="es-V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(Equipo Vértice,2009).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20080" y="386104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V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«HTML </a:t>
            </a:r>
            <a:r>
              <a:rPr lang="es-V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un lenguaje de descripción de hipertexto compuesto por una serie de comando, marcas o etiquetas también denominadas “</a:t>
            </a:r>
            <a:r>
              <a:rPr lang="es-V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tags</a:t>
            </a:r>
            <a:r>
              <a:rPr lang="es-V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que permiten definir la estructura lógica de un documento web y establecer los atributos del mismo (color del texto, contenidos </a:t>
            </a:r>
            <a:r>
              <a:rPr lang="es-V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multimedia, </a:t>
            </a:r>
            <a:r>
              <a:rPr lang="es-V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hipervínculos, entre otros</a:t>
            </a:r>
            <a:r>
              <a:rPr lang="es-V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)». </a:t>
            </a:r>
            <a:r>
              <a:rPr lang="es-V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(Cobo, 2005)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ayudawp.com/wp-content/uploads/2012/08/aprender-html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81919"/>
            <a:ext cx="3131840" cy="236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thumb/6/61/HTML5_logo_and_wordmark.svg/2000px-HTML5_logo_and_wordmark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0151" y="3724787"/>
            <a:ext cx="2322705" cy="232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9785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0082"/>
            <a:ext cx="9144000" cy="26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7429520" y="6500834"/>
            <a:ext cx="1666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i="1" dirty="0" smtClean="0">
                <a:solidFill>
                  <a:schemeClr val="bg1"/>
                </a:solidFill>
              </a:rPr>
              <a:t>Ing. Hoyver Villasmil</a:t>
            </a:r>
            <a:endParaRPr lang="es-VE" sz="1400" i="1" dirty="0">
              <a:solidFill>
                <a:schemeClr val="bg1"/>
              </a:solidFill>
            </a:endParaRPr>
          </a:p>
        </p:txBody>
      </p:sp>
      <p:grpSp>
        <p:nvGrpSpPr>
          <p:cNvPr id="13" name="29 Grupo"/>
          <p:cNvGrpSpPr/>
          <p:nvPr/>
        </p:nvGrpSpPr>
        <p:grpSpPr>
          <a:xfrm>
            <a:off x="285720" y="357166"/>
            <a:ext cx="3258789" cy="500066"/>
            <a:chOff x="285720" y="357166"/>
            <a:chExt cx="3258789" cy="500066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720" y="357166"/>
              <a:ext cx="3258789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14 CuadroTexto"/>
            <p:cNvSpPr txBox="1"/>
            <p:nvPr/>
          </p:nvSpPr>
          <p:spPr>
            <a:xfrm>
              <a:off x="285720" y="357166"/>
              <a:ext cx="3214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2400" b="1" dirty="0" smtClean="0">
                  <a:solidFill>
                    <a:schemeClr val="bg1"/>
                  </a:solidFill>
                </a:rPr>
                <a:t>HTML5 - Definición</a:t>
              </a:r>
              <a:endParaRPr lang="es-VE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50" name="Picture 2" descr="http://www.javierluz.cl/wp/wp-content/uploads/2014/05/html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8117" r="37534" b="30285"/>
          <a:stretch/>
        </p:blipFill>
        <p:spPr bwMode="auto">
          <a:xfrm>
            <a:off x="5681041" y="529230"/>
            <a:ext cx="2593838" cy="272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2 Grupo"/>
          <p:cNvGrpSpPr/>
          <p:nvPr/>
        </p:nvGrpSpPr>
        <p:grpSpPr>
          <a:xfrm>
            <a:off x="285720" y="3789040"/>
            <a:ext cx="294069" cy="375552"/>
            <a:chOff x="1259632" y="4725144"/>
            <a:chExt cx="294069" cy="375552"/>
          </a:xfrm>
        </p:grpSpPr>
        <p:sp>
          <p:nvSpPr>
            <p:cNvPr id="9" name="Elipse 19"/>
            <p:cNvSpPr/>
            <p:nvPr/>
          </p:nvSpPr>
          <p:spPr>
            <a:xfrm>
              <a:off x="1283209" y="4820729"/>
              <a:ext cx="264455" cy="264455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0" name="Rectángulo 20"/>
            <p:cNvSpPr/>
            <p:nvPr/>
          </p:nvSpPr>
          <p:spPr>
            <a:xfrm>
              <a:off x="1259632" y="4725144"/>
              <a:ext cx="294069" cy="375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eaLnBrk="1" fontAlgn="auto" hangingPunct="1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es-VE" sz="1400" b="1" dirty="0" smtClean="0">
                  <a:solidFill>
                    <a:schemeClr val="bg1"/>
                  </a:solidFill>
                  <a:latin typeface="Futura Bk" panose="020B0502020204020303" pitchFamily="34" charset="0"/>
                </a:rPr>
                <a:t>1</a:t>
              </a:r>
              <a:endParaRPr lang="es-VE" sz="1400" b="1" dirty="0">
                <a:solidFill>
                  <a:schemeClr val="bg1"/>
                </a:solidFill>
                <a:latin typeface="Futura Bk" panose="020B0502020204020303" pitchFamily="34" charset="0"/>
              </a:endParaRPr>
            </a:p>
          </p:txBody>
        </p:sp>
      </p:grpSp>
      <p:grpSp>
        <p:nvGrpSpPr>
          <p:cNvPr id="12" name="11 Grupo"/>
          <p:cNvGrpSpPr/>
          <p:nvPr/>
        </p:nvGrpSpPr>
        <p:grpSpPr>
          <a:xfrm>
            <a:off x="294489" y="4743111"/>
            <a:ext cx="294069" cy="375552"/>
            <a:chOff x="1259632" y="4725144"/>
            <a:chExt cx="294069" cy="375552"/>
          </a:xfrm>
        </p:grpSpPr>
        <p:sp>
          <p:nvSpPr>
            <p:cNvPr id="16" name="Elipse 19"/>
            <p:cNvSpPr/>
            <p:nvPr/>
          </p:nvSpPr>
          <p:spPr>
            <a:xfrm>
              <a:off x="1283209" y="4820729"/>
              <a:ext cx="264455" cy="264455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7" name="Rectángulo 20"/>
            <p:cNvSpPr/>
            <p:nvPr/>
          </p:nvSpPr>
          <p:spPr>
            <a:xfrm>
              <a:off x="1259632" y="4725144"/>
              <a:ext cx="294069" cy="375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eaLnBrk="1" fontAlgn="auto" hangingPunct="1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es-VE" sz="1400" b="1" dirty="0" smtClean="0">
                  <a:solidFill>
                    <a:schemeClr val="bg1"/>
                  </a:solidFill>
                  <a:latin typeface="Futura Bk" panose="020B0502020204020303" pitchFamily="34" charset="0"/>
                </a:rPr>
                <a:t>2</a:t>
              </a:r>
              <a:endParaRPr lang="es-VE" sz="1400" b="1" dirty="0">
                <a:solidFill>
                  <a:schemeClr val="bg1"/>
                </a:solidFill>
                <a:latin typeface="Futura Bk" panose="020B0502020204020303" pitchFamily="34" charset="0"/>
              </a:endParaRPr>
            </a:p>
          </p:txBody>
        </p:sp>
      </p:grpSp>
      <p:grpSp>
        <p:nvGrpSpPr>
          <p:cNvPr id="18" name="17 Grupo"/>
          <p:cNvGrpSpPr/>
          <p:nvPr/>
        </p:nvGrpSpPr>
        <p:grpSpPr>
          <a:xfrm>
            <a:off x="303258" y="5658260"/>
            <a:ext cx="294069" cy="375552"/>
            <a:chOff x="1259632" y="4725144"/>
            <a:chExt cx="294069" cy="375552"/>
          </a:xfrm>
        </p:grpSpPr>
        <p:sp>
          <p:nvSpPr>
            <p:cNvPr id="19" name="Elipse 19"/>
            <p:cNvSpPr/>
            <p:nvPr/>
          </p:nvSpPr>
          <p:spPr>
            <a:xfrm>
              <a:off x="1283209" y="4820729"/>
              <a:ext cx="264455" cy="264455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20" name="Rectángulo 20"/>
            <p:cNvSpPr/>
            <p:nvPr/>
          </p:nvSpPr>
          <p:spPr>
            <a:xfrm>
              <a:off x="1259632" y="4725144"/>
              <a:ext cx="294069" cy="375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eaLnBrk="1" fontAlgn="auto" hangingPunct="1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es-VE" sz="1400" b="1" dirty="0" smtClean="0">
                  <a:solidFill>
                    <a:schemeClr val="bg1"/>
                  </a:solidFill>
                  <a:latin typeface="Futura Bk" panose="020B0502020204020303" pitchFamily="34" charset="0"/>
                </a:rPr>
                <a:t>3</a:t>
              </a:r>
              <a:endParaRPr lang="es-VE" sz="1400" b="1" dirty="0">
                <a:solidFill>
                  <a:schemeClr val="bg1"/>
                </a:solidFill>
                <a:latin typeface="Futura Bk" panose="020B0502020204020303" pitchFamily="34" charset="0"/>
              </a:endParaRPr>
            </a:p>
          </p:txBody>
        </p:sp>
      </p:grpSp>
      <p:grpSp>
        <p:nvGrpSpPr>
          <p:cNvPr id="21" name="20 Grupo"/>
          <p:cNvGrpSpPr/>
          <p:nvPr/>
        </p:nvGrpSpPr>
        <p:grpSpPr>
          <a:xfrm>
            <a:off x="4584483" y="4743111"/>
            <a:ext cx="294069" cy="375552"/>
            <a:chOff x="1259632" y="4725144"/>
            <a:chExt cx="294069" cy="375552"/>
          </a:xfrm>
        </p:grpSpPr>
        <p:sp>
          <p:nvSpPr>
            <p:cNvPr id="22" name="Elipse 19"/>
            <p:cNvSpPr/>
            <p:nvPr/>
          </p:nvSpPr>
          <p:spPr>
            <a:xfrm>
              <a:off x="1283209" y="4820729"/>
              <a:ext cx="264455" cy="264455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23" name="Rectángulo 20"/>
            <p:cNvSpPr/>
            <p:nvPr/>
          </p:nvSpPr>
          <p:spPr>
            <a:xfrm>
              <a:off x="1259632" y="4725144"/>
              <a:ext cx="294069" cy="375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eaLnBrk="1" fontAlgn="auto" hangingPunct="1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es-VE" sz="1400" b="1" dirty="0" smtClean="0">
                  <a:solidFill>
                    <a:schemeClr val="bg1"/>
                  </a:solidFill>
                  <a:latin typeface="Futura Bk" panose="020B0502020204020303" pitchFamily="34" charset="0"/>
                </a:rPr>
                <a:t>5</a:t>
              </a:r>
              <a:endParaRPr lang="es-VE" sz="1400" b="1" dirty="0">
                <a:solidFill>
                  <a:schemeClr val="bg1"/>
                </a:solidFill>
                <a:latin typeface="Futura Bk" panose="020B0502020204020303" pitchFamily="34" charset="0"/>
              </a:endParaRPr>
            </a:p>
          </p:txBody>
        </p:sp>
      </p:grpSp>
      <p:grpSp>
        <p:nvGrpSpPr>
          <p:cNvPr id="24" name="23 Grupo"/>
          <p:cNvGrpSpPr/>
          <p:nvPr/>
        </p:nvGrpSpPr>
        <p:grpSpPr>
          <a:xfrm>
            <a:off x="4590520" y="3789040"/>
            <a:ext cx="294069" cy="375552"/>
            <a:chOff x="1259632" y="4725144"/>
            <a:chExt cx="294069" cy="375552"/>
          </a:xfrm>
        </p:grpSpPr>
        <p:sp>
          <p:nvSpPr>
            <p:cNvPr id="25" name="Elipse 19"/>
            <p:cNvSpPr/>
            <p:nvPr/>
          </p:nvSpPr>
          <p:spPr>
            <a:xfrm>
              <a:off x="1283209" y="4820729"/>
              <a:ext cx="264455" cy="264455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26" name="Rectángulo 20"/>
            <p:cNvSpPr/>
            <p:nvPr/>
          </p:nvSpPr>
          <p:spPr>
            <a:xfrm>
              <a:off x="1259632" y="4725144"/>
              <a:ext cx="294069" cy="375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eaLnBrk="1" fontAlgn="auto" hangingPunct="1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es-VE" sz="1400" b="1" dirty="0" smtClean="0">
                  <a:solidFill>
                    <a:schemeClr val="bg1"/>
                  </a:solidFill>
                  <a:latin typeface="Futura Bk" panose="020B0502020204020303" pitchFamily="34" charset="0"/>
                </a:rPr>
                <a:t>4</a:t>
              </a:r>
              <a:endParaRPr lang="es-VE" sz="1400" b="1" dirty="0">
                <a:solidFill>
                  <a:schemeClr val="bg1"/>
                </a:solidFill>
                <a:latin typeface="Futura Bk" panose="020B0502020204020303" pitchFamily="34" charset="0"/>
              </a:endParaRPr>
            </a:p>
          </p:txBody>
        </p:sp>
      </p:grpSp>
      <p:sp>
        <p:nvSpPr>
          <p:cNvPr id="27" name="26 CuadroTexto"/>
          <p:cNvSpPr txBox="1"/>
          <p:nvPr/>
        </p:nvSpPr>
        <p:spPr>
          <a:xfrm>
            <a:off x="276814" y="1597683"/>
            <a:ext cx="47844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«HTML5 </a:t>
            </a:r>
            <a:r>
              <a:rPr lang="es-V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</a:t>
            </a:r>
            <a:r>
              <a:rPr lang="es-V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una versión mejorada de HTML sencillo, que busca simplificar el uso y mejorar la capacidad de soporte en distintos clientes y navegadores web. Incluyendo un conjunto de elementos para hacer esta recomendación cada vez más independiente.» </a:t>
            </a:r>
            <a:r>
              <a:rPr lang="es-VE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s-VE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Villasmil</a:t>
            </a:r>
            <a:r>
              <a:rPr lang="es-VE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2015).</a:t>
            </a:r>
            <a:endParaRPr lang="es-E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755576" y="3884625"/>
            <a:ext cx="367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Nuevos elementos para el orden semántico de estructura.</a:t>
            </a:r>
            <a:endParaRPr lang="es-E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832820" y="4731402"/>
            <a:ext cx="367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Añadió otros tipos de entrada para los formularios de datos.</a:t>
            </a:r>
            <a:endParaRPr lang="es-E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832820" y="5671560"/>
            <a:ext cx="367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 incluyeron etiquetas para el control de gráficos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SVG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Canvas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5090170" y="3822139"/>
            <a:ext cx="367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pueden incluir elementos multimedia con las funciones para audio y video.</a:t>
            </a:r>
            <a:endParaRPr lang="es-E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5076056" y="4754830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 sumaron un grupo de </a:t>
            </a:r>
            <a:r>
              <a:rPr lang="es-VE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APIs</a:t>
            </a:r>
            <a:r>
              <a:rPr lang="es-V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para el manejo de otras actividades interactivas de posicionamiento, almacenamiento en caché, arrastrar y soltar, entre otras…</a:t>
            </a:r>
            <a:endParaRPr lang="es-E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074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0082"/>
            <a:ext cx="9144000" cy="26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7429520" y="6500834"/>
            <a:ext cx="1666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i="1" dirty="0" smtClean="0">
                <a:solidFill>
                  <a:schemeClr val="bg1"/>
                </a:solidFill>
              </a:rPr>
              <a:t>Ing. Hoyver Villasmil</a:t>
            </a:r>
            <a:endParaRPr lang="es-VE" sz="1400" i="1" dirty="0">
              <a:solidFill>
                <a:schemeClr val="bg1"/>
              </a:solidFill>
            </a:endParaRPr>
          </a:p>
        </p:txBody>
      </p:sp>
      <p:grpSp>
        <p:nvGrpSpPr>
          <p:cNvPr id="13" name="29 Grupo"/>
          <p:cNvGrpSpPr/>
          <p:nvPr/>
        </p:nvGrpSpPr>
        <p:grpSpPr>
          <a:xfrm>
            <a:off x="285720" y="357166"/>
            <a:ext cx="3258789" cy="500066"/>
            <a:chOff x="285720" y="357166"/>
            <a:chExt cx="3258789" cy="500066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720" y="357166"/>
              <a:ext cx="3258789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14 CuadroTexto"/>
            <p:cNvSpPr txBox="1"/>
            <p:nvPr/>
          </p:nvSpPr>
          <p:spPr>
            <a:xfrm>
              <a:off x="285720" y="357166"/>
              <a:ext cx="3214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2400" b="1" dirty="0" smtClean="0">
                  <a:solidFill>
                    <a:schemeClr val="bg1"/>
                  </a:solidFill>
                </a:rPr>
                <a:t>Resumen - Beneficios</a:t>
              </a:r>
              <a:endParaRPr lang="es-V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1 Rectángulo"/>
          <p:cNvSpPr/>
          <p:nvPr/>
        </p:nvSpPr>
        <p:spPr>
          <a:xfrm>
            <a:off x="340628" y="1124744"/>
            <a:ext cx="8462744" cy="590931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Es una extensión del SGML, que permite incluir Texto, Imágenes, Tablas, Hiperenlaces y Archivos de Animación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en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los  documentos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Web.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Los documentos Web están presentes en el servidor como archivos HTML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Un archivo HTML puede tener la extensión: .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htm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ó .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html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Los navegadores Web leen el archivo HTML por medio de etiquetas HTML específicas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Permite cargar contenido mucho más actualizado. 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Las nuevas etiquetas permiten recordar fácilmente estructuras semánticas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El HTML puede compartir grandes cantidades de información a través del mundo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Es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básicamente formato ASCII, por lo que disminuye la posibilidad de corrupción de datos por la red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Se toman en cuenta los conjuntos de caracteres más usados.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El HTML es muy fácil de aprender porque tiene un conjunto de etiquetas de marcado.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229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0082"/>
            <a:ext cx="9144000" cy="26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7429520" y="6500834"/>
            <a:ext cx="1666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i="1" dirty="0" smtClean="0">
                <a:solidFill>
                  <a:schemeClr val="bg1"/>
                </a:solidFill>
              </a:rPr>
              <a:t>Ing. Hoyver Villasmil</a:t>
            </a:r>
            <a:endParaRPr lang="es-VE" sz="1400" i="1" dirty="0">
              <a:solidFill>
                <a:schemeClr val="bg1"/>
              </a:solidFill>
            </a:endParaRPr>
          </a:p>
        </p:txBody>
      </p:sp>
      <p:grpSp>
        <p:nvGrpSpPr>
          <p:cNvPr id="13" name="29 Grupo"/>
          <p:cNvGrpSpPr/>
          <p:nvPr/>
        </p:nvGrpSpPr>
        <p:grpSpPr>
          <a:xfrm>
            <a:off x="285720" y="357166"/>
            <a:ext cx="3258789" cy="500066"/>
            <a:chOff x="285720" y="357166"/>
            <a:chExt cx="3258789" cy="500066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720" y="357166"/>
              <a:ext cx="3258789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14 CuadroTexto"/>
            <p:cNvSpPr txBox="1"/>
            <p:nvPr/>
          </p:nvSpPr>
          <p:spPr>
            <a:xfrm>
              <a:off x="285720" y="357166"/>
              <a:ext cx="3214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2400" b="1" dirty="0" smtClean="0">
                  <a:solidFill>
                    <a:schemeClr val="bg1"/>
                  </a:solidFill>
                </a:rPr>
                <a:t>Componentes</a:t>
              </a:r>
              <a:endParaRPr lang="es-V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4 Rectángulo redondeado"/>
          <p:cNvSpPr/>
          <p:nvPr/>
        </p:nvSpPr>
        <p:spPr>
          <a:xfrm>
            <a:off x="539552" y="1124744"/>
            <a:ext cx="3816424" cy="504056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" name="9 Rectángulo redondeado"/>
          <p:cNvSpPr/>
          <p:nvPr/>
        </p:nvSpPr>
        <p:spPr>
          <a:xfrm>
            <a:off x="4716016" y="1124744"/>
            <a:ext cx="3816424" cy="504056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5 CuadroTexto"/>
          <p:cNvSpPr txBox="1"/>
          <p:nvPr/>
        </p:nvSpPr>
        <p:spPr>
          <a:xfrm>
            <a:off x="1775047" y="1124744"/>
            <a:ext cx="1345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ELEMENTOS</a:t>
            </a:r>
            <a:endParaRPr lang="es-VE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6008771" y="1124744"/>
            <a:ext cx="126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ATRIBUTOS</a:t>
            </a:r>
            <a:endParaRPr lang="es-VE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975009" y="4437112"/>
            <a:ext cx="33308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dirty="0" smtClean="0"/>
              <a:t>Un atributo, provee información adicional sobre un elemento (o una etiqueta) en HTML. Siempre deben especificarse en la etiqueta que abre. </a:t>
            </a:r>
            <a:endParaRPr lang="es-VE" dirty="0"/>
          </a:p>
        </p:txBody>
      </p:sp>
      <p:sp>
        <p:nvSpPr>
          <p:cNvPr id="17" name="16 CuadroTexto"/>
          <p:cNvSpPr txBox="1"/>
          <p:nvPr/>
        </p:nvSpPr>
        <p:spPr>
          <a:xfrm>
            <a:off x="782354" y="4293096"/>
            <a:ext cx="3330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dirty="0" smtClean="0"/>
              <a:t>Todos los documentos HTML son escrito por medio de etiquetas. Estas, son encerradas entre los símbolos </a:t>
            </a:r>
            <a:r>
              <a:rPr lang="es-VE" b="1" dirty="0" smtClean="0"/>
              <a:t>&gt;</a:t>
            </a:r>
            <a:r>
              <a:rPr lang="es-VE" dirty="0" smtClean="0"/>
              <a:t> y </a:t>
            </a:r>
            <a:r>
              <a:rPr lang="es-VE" b="1" dirty="0" smtClean="0"/>
              <a:t>&lt; </a:t>
            </a:r>
            <a:r>
              <a:rPr lang="es-VE" dirty="0" smtClean="0"/>
              <a:t> para abrir y para cerrar &lt;/&gt;. EL contenido va en el centro.</a:t>
            </a:r>
            <a:endParaRPr lang="es-VE" b="1" dirty="0"/>
          </a:p>
        </p:txBody>
      </p:sp>
      <p:sp>
        <p:nvSpPr>
          <p:cNvPr id="3" name="2 Rectángulo"/>
          <p:cNvSpPr/>
          <p:nvPr/>
        </p:nvSpPr>
        <p:spPr>
          <a:xfrm>
            <a:off x="5004048" y="1768748"/>
            <a:ext cx="35283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dirty="0" smtClean="0"/>
              <a:t>&lt;!</a:t>
            </a:r>
            <a:r>
              <a:rPr lang="es-VE" dirty="0" err="1" smtClean="0"/>
              <a:t>DOCTYPE</a:t>
            </a:r>
            <a:r>
              <a:rPr lang="es-VE" dirty="0" smtClean="0"/>
              <a:t> </a:t>
            </a:r>
            <a:r>
              <a:rPr lang="es-VE" dirty="0" err="1" smtClean="0"/>
              <a:t>html</a:t>
            </a:r>
            <a:r>
              <a:rPr lang="es-VE" dirty="0" smtClean="0"/>
              <a:t>&gt;</a:t>
            </a:r>
            <a:br>
              <a:rPr lang="es-VE" dirty="0" smtClean="0"/>
            </a:br>
            <a:r>
              <a:rPr lang="es-VE" dirty="0" smtClean="0"/>
              <a:t>&lt;</a:t>
            </a:r>
            <a:r>
              <a:rPr lang="es-VE" dirty="0" err="1" smtClean="0">
                <a:solidFill>
                  <a:srgbClr val="0070C0"/>
                </a:solidFill>
              </a:rPr>
              <a:t>html</a:t>
            </a:r>
            <a:r>
              <a:rPr lang="es-VE" dirty="0" smtClean="0">
                <a:solidFill>
                  <a:schemeClr val="accent3">
                    <a:lumMod val="75000"/>
                  </a:schemeClr>
                </a:solidFill>
              </a:rPr>
              <a:t> </a:t>
            </a:r>
            <a:r>
              <a:rPr lang="es-VE" dirty="0" err="1" smtClean="0">
                <a:solidFill>
                  <a:schemeClr val="accent3">
                    <a:lumMod val="75000"/>
                  </a:schemeClr>
                </a:solidFill>
              </a:rPr>
              <a:t>lang</a:t>
            </a:r>
            <a:r>
              <a:rPr lang="es-VE" dirty="0" smtClean="0"/>
              <a:t>="en-</a:t>
            </a:r>
            <a:r>
              <a:rPr lang="es-VE" dirty="0" err="1" smtClean="0"/>
              <a:t>US</a:t>
            </a:r>
            <a:r>
              <a:rPr lang="es-VE" dirty="0" smtClean="0"/>
              <a:t>"&gt;</a:t>
            </a:r>
            <a:br>
              <a:rPr lang="es-VE" dirty="0" smtClean="0"/>
            </a:br>
            <a:r>
              <a:rPr lang="es-VE" dirty="0" smtClean="0"/>
              <a:t>    &lt;</a:t>
            </a:r>
            <a:r>
              <a:rPr lang="es-VE" dirty="0" err="1" smtClean="0">
                <a:solidFill>
                  <a:srgbClr val="0070C0"/>
                </a:solidFill>
              </a:rPr>
              <a:t>body</a:t>
            </a:r>
            <a:r>
              <a:rPr lang="es-VE" dirty="0" smtClean="0"/>
              <a:t>&gt;</a:t>
            </a:r>
            <a:br>
              <a:rPr lang="es-VE" dirty="0" smtClean="0"/>
            </a:br>
            <a:r>
              <a:rPr lang="es-VE" dirty="0" smtClean="0"/>
              <a:t>        &lt;</a:t>
            </a:r>
            <a:r>
              <a:rPr lang="es-VE" dirty="0" smtClean="0">
                <a:solidFill>
                  <a:srgbClr val="0070C0"/>
                </a:solidFill>
              </a:rPr>
              <a:t>p </a:t>
            </a:r>
            <a:r>
              <a:rPr lang="es-VE" dirty="0" err="1" smtClean="0">
                <a:solidFill>
                  <a:schemeClr val="accent3">
                    <a:lumMod val="75000"/>
                  </a:schemeClr>
                </a:solidFill>
              </a:rPr>
              <a:t>class</a:t>
            </a:r>
            <a:r>
              <a:rPr lang="es-VE" dirty="0" smtClean="0"/>
              <a:t>="</a:t>
            </a:r>
            <a:r>
              <a:rPr lang="es-VE" dirty="0" err="1" smtClean="0"/>
              <a:t>parrafo</a:t>
            </a:r>
            <a:r>
              <a:rPr lang="es-VE" dirty="0" smtClean="0"/>
              <a:t>" </a:t>
            </a:r>
            <a:r>
              <a:rPr lang="es-VE" dirty="0" smtClean="0">
                <a:solidFill>
                  <a:schemeClr val="accent3">
                    <a:lumMod val="75000"/>
                  </a:schemeClr>
                </a:solidFill>
              </a:rPr>
              <a:t>id</a:t>
            </a:r>
            <a:r>
              <a:rPr lang="es-VE" dirty="0" smtClean="0"/>
              <a:t>="primero"&gt;Se puede ver la </a:t>
            </a:r>
            <a:r>
              <a:rPr lang="es-VE" dirty="0" err="1" smtClean="0"/>
              <a:t>asignacion</a:t>
            </a:r>
            <a:r>
              <a:rPr lang="es-VE" dirty="0" smtClean="0"/>
              <a:t> del idioma  ingles al documento completo con el   	atributo&lt;/</a:t>
            </a:r>
            <a:r>
              <a:rPr lang="es-VE" dirty="0" smtClean="0">
                <a:solidFill>
                  <a:srgbClr val="0070C0"/>
                </a:solidFill>
              </a:rPr>
              <a:t>p</a:t>
            </a:r>
            <a:r>
              <a:rPr lang="es-VE" dirty="0" smtClean="0"/>
              <a:t>&gt;</a:t>
            </a:r>
            <a:br>
              <a:rPr lang="es-VE" dirty="0" smtClean="0"/>
            </a:br>
            <a:r>
              <a:rPr lang="es-VE" dirty="0" smtClean="0"/>
              <a:t>     &lt;/</a:t>
            </a:r>
            <a:r>
              <a:rPr lang="es-VE" dirty="0" err="1" smtClean="0">
                <a:solidFill>
                  <a:srgbClr val="0070C0"/>
                </a:solidFill>
              </a:rPr>
              <a:t>body</a:t>
            </a:r>
            <a:r>
              <a:rPr lang="es-VE" dirty="0" smtClean="0"/>
              <a:t>&gt;</a:t>
            </a:r>
            <a:br>
              <a:rPr lang="es-VE" dirty="0" smtClean="0"/>
            </a:br>
            <a:r>
              <a:rPr lang="es-VE" dirty="0" smtClean="0"/>
              <a:t>&lt;/</a:t>
            </a:r>
            <a:r>
              <a:rPr lang="es-VE" dirty="0" err="1" smtClean="0">
                <a:solidFill>
                  <a:srgbClr val="0070C0"/>
                </a:solidFill>
              </a:rPr>
              <a:t>html</a:t>
            </a:r>
            <a:r>
              <a:rPr lang="es-VE" dirty="0" smtClean="0"/>
              <a:t>&gt;</a:t>
            </a:r>
            <a:endParaRPr lang="es-VE" dirty="0"/>
          </a:p>
        </p:txBody>
      </p:sp>
      <p:sp>
        <p:nvSpPr>
          <p:cNvPr id="7" name="6 Rectángulo"/>
          <p:cNvSpPr/>
          <p:nvPr/>
        </p:nvSpPr>
        <p:spPr>
          <a:xfrm>
            <a:off x="778963" y="1630248"/>
            <a:ext cx="321697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</a:t>
            </a:r>
            <a:r>
              <a:rPr lang="en-US" dirty="0">
                <a:solidFill>
                  <a:srgbClr val="0070C0"/>
                </a:solidFill>
              </a:rPr>
              <a:t>html</a:t>
            </a:r>
            <a:r>
              <a:rPr lang="en-US" dirty="0"/>
              <a:t>&gt;</a:t>
            </a:r>
          </a:p>
          <a:p>
            <a:r>
              <a:rPr lang="en-US" dirty="0" smtClean="0"/>
              <a:t>       &lt;</a:t>
            </a:r>
            <a:r>
              <a:rPr lang="en-US" dirty="0">
                <a:solidFill>
                  <a:srgbClr val="0070C0"/>
                </a:solidFill>
              </a:rPr>
              <a:t>head</a:t>
            </a:r>
            <a:r>
              <a:rPr lang="en-US" dirty="0"/>
              <a:t>&gt;</a:t>
            </a:r>
          </a:p>
          <a:p>
            <a:r>
              <a:rPr lang="en-US" dirty="0"/>
              <a:t>	&lt;</a:t>
            </a:r>
            <a:r>
              <a:rPr lang="en-US" dirty="0">
                <a:solidFill>
                  <a:srgbClr val="0070C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0070C0"/>
                </a:solidFill>
              </a:rPr>
              <a:t>title</a:t>
            </a:r>
            <a:r>
              <a:rPr lang="en-US" dirty="0"/>
              <a:t>&gt;</a:t>
            </a:r>
          </a:p>
          <a:p>
            <a:r>
              <a:rPr lang="en-US" dirty="0" smtClean="0"/>
              <a:t>       &lt;/</a:t>
            </a:r>
            <a:r>
              <a:rPr lang="en-US" dirty="0">
                <a:solidFill>
                  <a:srgbClr val="0070C0"/>
                </a:solidFill>
              </a:rPr>
              <a:t>head</a:t>
            </a:r>
            <a:r>
              <a:rPr lang="en-US" dirty="0"/>
              <a:t>&gt;</a:t>
            </a:r>
          </a:p>
          <a:p>
            <a:r>
              <a:rPr lang="en-US" dirty="0" smtClean="0"/>
              <a:t>        &lt;</a:t>
            </a:r>
            <a:r>
              <a:rPr lang="en-US" dirty="0">
                <a:solidFill>
                  <a:srgbClr val="0070C0"/>
                </a:solidFill>
              </a:rPr>
              <a:t>body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 smtClean="0"/>
              <a:t>        &lt;/</a:t>
            </a:r>
            <a:r>
              <a:rPr lang="en-US" dirty="0">
                <a:solidFill>
                  <a:srgbClr val="0070C0"/>
                </a:solidFill>
              </a:rPr>
              <a:t>body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>
                <a:solidFill>
                  <a:srgbClr val="0070C0"/>
                </a:solidFill>
              </a:rPr>
              <a:t>html</a:t>
            </a:r>
            <a:r>
              <a:rPr lang="en-US" dirty="0"/>
              <a:t>&gt;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xmlns="" val="246037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0082"/>
            <a:ext cx="9144000" cy="26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7429520" y="6500834"/>
            <a:ext cx="1666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i="1" dirty="0" smtClean="0">
                <a:solidFill>
                  <a:schemeClr val="bg1"/>
                </a:solidFill>
              </a:rPr>
              <a:t>Ing. Hoyver Villasmil</a:t>
            </a:r>
            <a:endParaRPr lang="es-VE" sz="1400" i="1" dirty="0">
              <a:solidFill>
                <a:schemeClr val="bg1"/>
              </a:solidFill>
            </a:endParaRPr>
          </a:p>
        </p:txBody>
      </p:sp>
      <p:grpSp>
        <p:nvGrpSpPr>
          <p:cNvPr id="13" name="29 Grupo"/>
          <p:cNvGrpSpPr/>
          <p:nvPr/>
        </p:nvGrpSpPr>
        <p:grpSpPr>
          <a:xfrm>
            <a:off x="285720" y="357166"/>
            <a:ext cx="3258789" cy="500066"/>
            <a:chOff x="285720" y="357166"/>
            <a:chExt cx="3258789" cy="500066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720" y="357166"/>
              <a:ext cx="3258789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14 CuadroTexto"/>
            <p:cNvSpPr txBox="1"/>
            <p:nvPr/>
          </p:nvSpPr>
          <p:spPr>
            <a:xfrm>
              <a:off x="285720" y="357166"/>
              <a:ext cx="3214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2400" b="1" dirty="0" smtClean="0">
                  <a:solidFill>
                    <a:schemeClr val="bg1"/>
                  </a:solidFill>
                </a:rPr>
                <a:t>Elementos Básicos</a:t>
              </a:r>
              <a:endParaRPr lang="es-V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28600" y="980728"/>
            <a:ext cx="6719664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lnSpc>
                <a:spcPct val="120000"/>
              </a:lnSpc>
            </a:pPr>
            <a:r>
              <a:rPr lang="es-VE" sz="24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&lt;!</a:t>
            </a:r>
            <a:r>
              <a:rPr lang="es-VE" sz="24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DOCTYPE…&gt;</a:t>
            </a:r>
            <a:r>
              <a:rPr lang="es-VE" sz="24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</a:p>
          <a:p>
            <a:pPr lvl="1" algn="just">
              <a:lnSpc>
                <a:spcPct val="120000"/>
              </a:lnSpc>
            </a:pPr>
            <a:r>
              <a:rPr lang="es-VE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Indica al navegador la versión HTML usada en el documento.</a:t>
            </a:r>
          </a:p>
          <a:p>
            <a:pPr marL="742950" lvl="1" indent="-285750" algn="just">
              <a:lnSpc>
                <a:spcPct val="120000"/>
              </a:lnSpc>
              <a:buFontTx/>
              <a:buNone/>
            </a:pPr>
            <a:r>
              <a:rPr lang="es-VE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&lt;!DOCTYPE HTML PUBLIC"-//W3C//DTD HTML 4.01 Final//EN</a:t>
            </a:r>
            <a:r>
              <a:rPr lang="es-V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"&gt;</a:t>
            </a:r>
          </a:p>
          <a:p>
            <a:pPr marL="742950" lvl="1" indent="-285750" algn="just">
              <a:lnSpc>
                <a:spcPct val="120000"/>
              </a:lnSpc>
              <a:buFontTx/>
              <a:buNone/>
            </a:pPr>
            <a:endParaRPr lang="es-VE" sz="1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342900" indent="-342900" algn="just">
              <a:lnSpc>
                <a:spcPct val="120000"/>
              </a:lnSpc>
            </a:pPr>
            <a:r>
              <a:rPr lang="es-VE" sz="24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&lt;</a:t>
            </a:r>
            <a:r>
              <a:rPr lang="es-VE" sz="2400" b="1" dirty="0" err="1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html</a:t>
            </a:r>
            <a:r>
              <a:rPr lang="es-VE" sz="24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&gt;</a:t>
            </a:r>
            <a:r>
              <a:rPr lang="es-VE" sz="2400" b="1" dirty="0" smtClean="0">
                <a:solidFill>
                  <a:schemeClr val="accent5">
                    <a:lumMod val="75000"/>
                  </a:schemeClr>
                </a:solidFill>
              </a:rPr>
              <a:t>&lt;/</a:t>
            </a:r>
            <a:r>
              <a:rPr lang="es-VE" sz="2400" b="1" dirty="0" err="1" smtClean="0">
                <a:solidFill>
                  <a:schemeClr val="accent5">
                    <a:lumMod val="75000"/>
                  </a:schemeClr>
                </a:solidFill>
              </a:rPr>
              <a:t>html</a:t>
            </a:r>
            <a:r>
              <a:rPr lang="es-VE" sz="2400" b="1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  <a:endParaRPr lang="es-VE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es-V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Especifica que el documento es de tipo HTML.</a:t>
            </a:r>
          </a:p>
          <a:p>
            <a:pPr lvl="1" algn="just">
              <a:lnSpc>
                <a:spcPct val="120000"/>
              </a:lnSpc>
            </a:pPr>
            <a:endParaRPr lang="es-VE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342900" indent="-342900" algn="just">
              <a:lnSpc>
                <a:spcPct val="120000"/>
              </a:lnSpc>
            </a:pPr>
            <a:r>
              <a:rPr lang="es-VE" sz="24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&lt;head&gt;</a:t>
            </a:r>
            <a:r>
              <a:rPr lang="es-VE" sz="2400" b="1" dirty="0" smtClean="0">
                <a:solidFill>
                  <a:schemeClr val="accent5">
                    <a:lumMod val="75000"/>
                  </a:schemeClr>
                </a:solidFill>
              </a:rPr>
              <a:t>&lt;/head&gt; </a:t>
            </a:r>
            <a:r>
              <a:rPr lang="es-VE" sz="24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</a:p>
          <a:p>
            <a:pPr lvl="1" algn="just">
              <a:lnSpc>
                <a:spcPct val="120000"/>
              </a:lnSpc>
            </a:pPr>
            <a:r>
              <a:rPr lang="es-V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Contiene </a:t>
            </a:r>
            <a:r>
              <a:rPr lang="es-VE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la información acerca del documento</a:t>
            </a:r>
            <a:r>
              <a:rPr lang="es-V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</a:t>
            </a:r>
          </a:p>
          <a:p>
            <a:pPr lvl="1" algn="just">
              <a:lnSpc>
                <a:spcPct val="120000"/>
              </a:lnSpc>
            </a:pPr>
            <a:endParaRPr lang="es-VE" sz="1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342900" indent="-342900" algn="just">
              <a:lnSpc>
                <a:spcPct val="120000"/>
              </a:lnSpc>
            </a:pPr>
            <a:r>
              <a:rPr lang="es-VE" sz="24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&lt;</a:t>
            </a:r>
            <a:r>
              <a:rPr lang="es-VE" sz="2400" b="1" dirty="0" err="1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title</a:t>
            </a:r>
            <a:r>
              <a:rPr lang="es-VE" sz="24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&gt;</a:t>
            </a:r>
            <a:r>
              <a:rPr lang="es-VE" sz="2400" b="1" dirty="0" smtClean="0">
                <a:solidFill>
                  <a:schemeClr val="accent5">
                    <a:lumMod val="75000"/>
                  </a:schemeClr>
                </a:solidFill>
              </a:rPr>
              <a:t>&lt;/</a:t>
            </a:r>
            <a:r>
              <a:rPr lang="es-VE" sz="2400" b="1" dirty="0" err="1" smtClean="0">
                <a:solidFill>
                  <a:schemeClr val="accent5">
                    <a:lumMod val="75000"/>
                  </a:schemeClr>
                </a:solidFill>
              </a:rPr>
              <a:t>title</a:t>
            </a:r>
            <a:r>
              <a:rPr lang="es-VE" sz="2400" b="1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  <a:endParaRPr lang="es-VE" sz="2400" b="1" dirty="0" smtClean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342900" indent="-342900" algn="just">
              <a:lnSpc>
                <a:spcPct val="120000"/>
              </a:lnSpc>
            </a:pPr>
            <a:r>
              <a:rPr lang="es-V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Contiene </a:t>
            </a:r>
            <a:r>
              <a:rPr lang="es-VE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el título de documento</a:t>
            </a:r>
            <a:r>
              <a:rPr lang="es-V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</a:t>
            </a:r>
          </a:p>
          <a:p>
            <a:pPr marL="342900" indent="-342900" algn="just">
              <a:lnSpc>
                <a:spcPct val="120000"/>
              </a:lnSpc>
            </a:pPr>
            <a:endParaRPr lang="es-VE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342900" indent="-342900" algn="just">
              <a:lnSpc>
                <a:spcPct val="120000"/>
              </a:lnSpc>
            </a:pPr>
            <a:r>
              <a:rPr lang="es-VE" sz="24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&lt;</a:t>
            </a:r>
            <a:r>
              <a:rPr lang="es-VE" sz="2400" b="1" dirty="0" err="1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body</a:t>
            </a:r>
            <a:r>
              <a:rPr lang="es-VE" sz="24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&gt;</a:t>
            </a:r>
            <a:r>
              <a:rPr lang="es-VE" sz="2400" b="1" dirty="0" smtClean="0">
                <a:solidFill>
                  <a:schemeClr val="accent5">
                    <a:lumMod val="75000"/>
                  </a:schemeClr>
                </a:solidFill>
              </a:rPr>
              <a:t>&lt;/</a:t>
            </a:r>
            <a:r>
              <a:rPr lang="es-VE" sz="2400" b="1" dirty="0" err="1" smtClean="0">
                <a:solidFill>
                  <a:schemeClr val="accent5">
                    <a:lumMod val="75000"/>
                  </a:schemeClr>
                </a:solidFill>
              </a:rPr>
              <a:t>body</a:t>
            </a:r>
            <a:r>
              <a:rPr lang="es-VE" sz="2400" b="1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  <a:endParaRPr lang="es-VE" sz="2400" b="1" dirty="0" smtClean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342900" indent="-342900" algn="just">
              <a:lnSpc>
                <a:spcPct val="120000"/>
              </a:lnSpc>
            </a:pPr>
            <a:endParaRPr lang="es-VE" sz="1000" b="1" dirty="0" smtClean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342900" indent="-342900" algn="just">
              <a:lnSpc>
                <a:spcPct val="120000"/>
              </a:lnSpc>
            </a:pPr>
            <a:r>
              <a:rPr lang="es-V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Cubre </a:t>
            </a:r>
            <a:r>
              <a:rPr lang="es-VE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todos las etiquetas, atributos e información que </a:t>
            </a:r>
            <a:r>
              <a:rPr lang="es-V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van a aparecer en </a:t>
            </a:r>
            <a:r>
              <a:rPr lang="es-VE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el navegador del visitante. </a:t>
            </a:r>
          </a:p>
        </p:txBody>
      </p:sp>
      <p:pic>
        <p:nvPicPr>
          <p:cNvPr id="1026" name="Picture 2" descr="D:\html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35663" y="2708920"/>
            <a:ext cx="2834233" cy="283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3503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0082"/>
            <a:ext cx="9144000" cy="26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7429520" y="6500834"/>
            <a:ext cx="1666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i="1" dirty="0" smtClean="0">
                <a:solidFill>
                  <a:schemeClr val="bg1"/>
                </a:solidFill>
              </a:rPr>
              <a:t>Ing. Hoyver Villasmil</a:t>
            </a:r>
            <a:endParaRPr lang="es-VE" sz="1400" i="1" dirty="0">
              <a:solidFill>
                <a:schemeClr val="bg1"/>
              </a:solidFill>
            </a:endParaRPr>
          </a:p>
        </p:txBody>
      </p:sp>
      <p:grpSp>
        <p:nvGrpSpPr>
          <p:cNvPr id="13" name="29 Grupo"/>
          <p:cNvGrpSpPr/>
          <p:nvPr/>
        </p:nvGrpSpPr>
        <p:grpSpPr>
          <a:xfrm>
            <a:off x="285720" y="357166"/>
            <a:ext cx="3258789" cy="500066"/>
            <a:chOff x="285720" y="357166"/>
            <a:chExt cx="3258789" cy="500066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720" y="357166"/>
              <a:ext cx="3258789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14 CuadroTexto"/>
            <p:cNvSpPr txBox="1"/>
            <p:nvPr/>
          </p:nvSpPr>
          <p:spPr>
            <a:xfrm>
              <a:off x="285720" y="436602"/>
              <a:ext cx="32147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2000" b="1" dirty="0" smtClean="0">
                  <a:solidFill>
                    <a:schemeClr val="bg1"/>
                  </a:solidFill>
                </a:rPr>
                <a:t>Estructura de un Documento</a:t>
              </a:r>
              <a:endParaRPr lang="es-VE" sz="2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 descr="http://ingus.info/assets/img/blog/html5_structure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9692"/>
          <a:stretch/>
        </p:blipFill>
        <p:spPr bwMode="auto">
          <a:xfrm>
            <a:off x="971600" y="2492896"/>
            <a:ext cx="7065164" cy="290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503548" y="1412776"/>
            <a:ext cx="8136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Desde que surgió el HTML se añadieron algunas etiquetas y otras cambiaron sus nombres para hacer más fácil. Como por ejemplo: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392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2197</Words>
  <Application>Microsoft Office PowerPoint</Application>
  <PresentationFormat>Presentación en pantalla (4:3)</PresentationFormat>
  <Paragraphs>372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Hoyver</dc:creator>
  <cp:lastModifiedBy>Clases</cp:lastModifiedBy>
  <cp:revision>110</cp:revision>
  <dcterms:created xsi:type="dcterms:W3CDTF">2014-10-03T16:48:07Z</dcterms:created>
  <dcterms:modified xsi:type="dcterms:W3CDTF">2015-10-17T13:51:31Z</dcterms:modified>
</cp:coreProperties>
</file>