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4" r:id="rId28"/>
    <p:sldId id="283" r:id="rId29"/>
    <p:sldId id="285" r:id="rId30"/>
    <p:sldId id="286" r:id="rId31"/>
    <p:sldId id="287" r:id="rId32"/>
    <p:sldId id="289" r:id="rId33"/>
    <p:sldId id="288" r:id="rId34"/>
    <p:sldId id="290" r:id="rId35"/>
    <p:sldId id="291" r:id="rId36"/>
    <p:sldId id="292" r:id="rId37"/>
    <p:sldId id="293" r:id="rId38"/>
    <p:sldId id="294" r:id="rId39"/>
    <p:sldId id="329" r:id="rId40"/>
    <p:sldId id="295" r:id="rId41"/>
    <p:sldId id="296" r:id="rId42"/>
    <p:sldId id="297" r:id="rId43"/>
    <p:sldId id="298" r:id="rId44"/>
    <p:sldId id="299" r:id="rId45"/>
    <p:sldId id="300" r:id="rId46"/>
    <p:sldId id="301" r:id="rId47"/>
    <p:sldId id="302" r:id="rId48"/>
    <p:sldId id="330"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8" r:id="rId70"/>
    <p:sldId id="323" r:id="rId71"/>
    <p:sldId id="324" r:id="rId72"/>
    <p:sldId id="325" r:id="rId73"/>
    <p:sldId id="326" r:id="rId74"/>
    <p:sldId id="327" r:id="rId75"/>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4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46D3EB-497E-412F-AD03-F22DBC04A65C}" type="datetimeFigureOut">
              <a:rPr lang="es-VE" smtClean="0"/>
              <a:pPr/>
              <a:t>09/04/2016</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D8692E-224D-4AB3-A323-CD15C35A0187}" type="slidenum">
              <a:rPr lang="es-VE" smtClean="0"/>
              <a:pPr/>
              <a:t>‹Nº›</a:t>
            </a:fld>
            <a:endParaRPr lang="es-V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E0ED65-1992-4766-9506-28B0DFC5CBF4}" type="slidenum">
              <a:rPr lang="es-ES" smtClean="0"/>
              <a:pPr/>
              <a:t>15</a:t>
            </a:fld>
            <a:endParaRPr lang="es-E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s-VE" b="1" smtClean="0">
                <a:latin typeface="Arial" pitchFamily="34" charset="0"/>
              </a:rPr>
              <a:t>Notas del Instructor</a:t>
            </a:r>
          </a:p>
          <a:p>
            <a:pPr eaLnBrk="1" hangingPunct="1"/>
            <a:r>
              <a:rPr lang="es-VE" smtClean="0">
                <a:latin typeface="Arial" pitchFamily="34" charset="0"/>
              </a:rPr>
              <a:t>Resalte lo siguiente:</a:t>
            </a:r>
          </a:p>
          <a:p>
            <a:pPr eaLnBrk="1" hangingPunct="1"/>
            <a:r>
              <a:rPr lang="es-PE" smtClean="0">
                <a:latin typeface="Arial" pitchFamily="34" charset="0"/>
              </a:rPr>
              <a:t>Asuma que se desea proporcionar más de una vista de los mismos datos. Una vez que los datos estén embebidos en HTML y la página es creada, los mismos datos no pueden ser reutilizados para dar una vista diferente. Se tiene que crear una página HTML diferente y duplicar los datos nuevamente</a:t>
            </a:r>
            <a:r>
              <a:rPr lang="es-ES" smtClean="0">
                <a:latin typeface="Arial" pitchFamily="34" charset="0"/>
              </a:rPr>
              <a:t>.</a:t>
            </a:r>
          </a:p>
          <a:p>
            <a:pPr eaLnBrk="1" hangingPunct="1"/>
            <a:r>
              <a:rPr lang="es-PE" smtClean="0">
                <a:latin typeface="Arial" pitchFamily="34" charset="0"/>
              </a:rPr>
              <a:t>SGML es una especificación de lenguaje de marcado muy potente. Pero no llegó a ser muy popular debido a su complejidad. La especificación HTML llegó a ser muy popular debido a su simplicidad y al mismo tiempo, por ser un lenguaje de marcado potente.</a:t>
            </a:r>
          </a:p>
          <a:p>
            <a:pPr eaLnBrk="1" hangingPunct="1"/>
            <a:endParaRPr lang="es-PE" smtClean="0">
              <a:latin typeface="Arial" pitchFamily="34" charset="0"/>
            </a:endParaRPr>
          </a:p>
          <a:p>
            <a:pPr eaLnBrk="1" hangingPunct="1"/>
            <a:r>
              <a:rPr lang="es-ES" b="1" smtClean="0">
                <a:latin typeface="Arial" pitchFamily="34" charset="0"/>
              </a:rPr>
              <a:t>Sentencia de Transición:</a:t>
            </a:r>
            <a:r>
              <a:rPr lang="es-ES" smtClean="0">
                <a:latin typeface="Arial" pitchFamily="34" charset="0"/>
              </a:rPr>
              <a:t> Lo próximo que discutiremos es XML</a:t>
            </a:r>
            <a:endParaRPr lang="es-VE" smtClean="0">
              <a:latin typeface="Arial" pitchFamily="34" charset="0"/>
            </a:endParaRPr>
          </a:p>
          <a:p>
            <a:pPr eaLnBrk="1" hangingPunct="1"/>
            <a:endParaRPr lang="es-E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8F6033B-9C1A-418A-AE92-68CEEEF9A61A}" type="slidenum">
              <a:rPr lang="es-ES" smtClean="0"/>
              <a:pPr/>
              <a:t>26</a:t>
            </a:fld>
            <a:endParaRPr lang="es-ES" smtClean="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Resalte que los comentarios en XML tienen la misma sintaxis que los de HTML. Los comentarios se colocan dentro de las etiquetas </a:t>
            </a:r>
            <a:r>
              <a:rPr lang="es-PE" smtClean="0">
                <a:latin typeface="Courier New" pitchFamily="49" charset="0"/>
                <a:cs typeface="Courier New" pitchFamily="49" charset="0"/>
              </a:rPr>
              <a:t>&lt;!--  --&gt;, como se representan en lamina. El c</a:t>
            </a:r>
            <a:r>
              <a:rPr lang="es-PE" smtClean="0">
                <a:latin typeface="Arial" pitchFamily="34" charset="0"/>
                <a:cs typeface="Courier New" pitchFamily="49" charset="0"/>
              </a:rPr>
              <a:t>ó</a:t>
            </a:r>
            <a:r>
              <a:rPr lang="es-PE" smtClean="0">
                <a:latin typeface="Courier New" pitchFamily="49" charset="0"/>
                <a:cs typeface="Courier New" pitchFamily="49" charset="0"/>
              </a:rPr>
              <a:t>digo XML mostrado tiene comentarios embebidos.</a:t>
            </a:r>
          </a:p>
          <a:p>
            <a:pPr algn="just" eaLnBrk="1" hangingPunct="1"/>
            <a:r>
              <a:rPr lang="es-PE" smtClean="0">
                <a:latin typeface="Courier New" pitchFamily="49" charset="0"/>
              </a:rPr>
              <a:t>Los comentarios en XML proporcionan mayor claridad para quienes leen los datos XML. Estos comentarios se usan m</a:t>
            </a:r>
            <a:r>
              <a:rPr lang="es-PE" smtClean="0">
                <a:latin typeface="Arial" pitchFamily="34" charset="0"/>
              </a:rPr>
              <a:t>á</a:t>
            </a:r>
            <a:r>
              <a:rPr lang="es-PE" smtClean="0">
                <a:latin typeface="Courier New" pitchFamily="49" charset="0"/>
              </a:rPr>
              <a:t>s para prop</a:t>
            </a:r>
            <a:r>
              <a:rPr lang="es-PE" smtClean="0">
                <a:latin typeface="Arial" pitchFamily="34" charset="0"/>
              </a:rPr>
              <a:t>ó</a:t>
            </a:r>
            <a:r>
              <a:rPr lang="es-PE" smtClean="0">
                <a:latin typeface="Courier New" pitchFamily="49" charset="0"/>
              </a:rPr>
              <a:t>sitos est</a:t>
            </a:r>
            <a:r>
              <a:rPr lang="es-PE" smtClean="0">
                <a:latin typeface="Arial" pitchFamily="34" charset="0"/>
              </a:rPr>
              <a:t>é</a:t>
            </a:r>
            <a:r>
              <a:rPr lang="es-PE" smtClean="0">
                <a:latin typeface="Courier New" pitchFamily="49" charset="0"/>
              </a:rPr>
              <a:t>ticos que para cualquier necesidad real.</a:t>
            </a:r>
            <a:endParaRPr lang="es-VE" smtClean="0">
              <a:latin typeface="Courier New" pitchFamily="49" charset="0"/>
              <a:cs typeface="Courier New" pitchFamily="49" charset="0"/>
            </a:endParaRPr>
          </a:p>
          <a:p>
            <a:pPr algn="just" eaLnBrk="1" hangingPunct="1"/>
            <a:r>
              <a:rPr lang="es-VE" smtClean="0">
                <a:latin typeface="Courier New" pitchFamily="49" charset="0"/>
                <a:cs typeface="Courier New" pitchFamily="49" charset="0"/>
              </a:rPr>
              <a:t>Resalte que </a:t>
            </a:r>
            <a:r>
              <a:rPr lang="es-PE" smtClean="0">
                <a:latin typeface="Courier New" pitchFamily="49" charset="0"/>
              </a:rPr>
              <a:t>los comentarios no pueden ser ubicados dentro de las etiquetas de elementos, es decir, formar parte del nombre de la etiqueta del elemento (&lt;nombre&gt;).</a:t>
            </a:r>
            <a:endParaRPr lang="es-VE" smtClean="0">
              <a:latin typeface="Courier New" pitchFamily="49" charset="0"/>
              <a:cs typeface="Courier New" pitchFamily="49" charset="0"/>
            </a:endParaRPr>
          </a:p>
          <a:p>
            <a:pPr algn="just" eaLnBrk="1" hangingPunct="1"/>
            <a:r>
              <a:rPr lang="es-VE" smtClean="0">
                <a:latin typeface="Arial" pitchFamily="34" charset="0"/>
              </a:rPr>
              <a:t> </a:t>
            </a:r>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En la próxima lamina discutiremos los Datos  XML.</a:t>
            </a:r>
          </a:p>
          <a:p>
            <a:pPr eaLnBrk="1" hangingPunct="1"/>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6167460-BCA1-4335-BDE7-57314D1DD73E}" type="slidenum">
              <a:rPr lang="es-ES" smtClean="0"/>
              <a:pPr/>
              <a:t>27</a:t>
            </a:fld>
            <a:endParaRPr lang="es-ES" smtClean="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ES" smtClean="0">
                <a:latin typeface="Arial" pitchFamily="34" charset="0"/>
              </a:rPr>
              <a:t>Explique que no siempre es posible tener data XML sin estos caracteres prohibidos.</a:t>
            </a:r>
          </a:p>
          <a:p>
            <a:pPr algn="just" eaLnBrk="1" hangingPunct="1"/>
            <a:endParaRPr lang="es-ES"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Observaremos un ejemplo del uso de caracteres prohibidos en data XML para entender mejor este punto.</a:t>
            </a:r>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C7E906C-34D9-44B4-A799-9194F359FD4A}" type="slidenum">
              <a:rPr lang="es-ES" smtClean="0"/>
              <a:pPr/>
              <a:t>28</a:t>
            </a:fld>
            <a:endParaRPr lang="es-ES" smtClean="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El código XML anterior tiene 3 elementos, que representan tres condiciones a ser verificadas. Un programa no puede procesar este código. El programa que procesa el código XML necesita identificar los nombres de los elementos, lo cual se lleva a cabo identificando el texto entre los símbolos &lt; y &gt;.</a:t>
            </a:r>
            <a:r>
              <a:rPr lang="es-VE" smtClean="0">
                <a:latin typeface="Arial" pitchFamily="34" charset="0"/>
              </a:rPr>
              <a:t> </a:t>
            </a:r>
          </a:p>
          <a:p>
            <a:pPr algn="just" eaLnBrk="1" hangingPunct="1"/>
            <a:endParaRPr lang="es-ES"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El código de arriba tiene A&lt;B y A&gt;B los cuales están dentro del tag actual esto causa un problema de análisis por parte de los analizadores. Vamos a ver en la siguiente lamina como esto puede ser resuelto a través de las referencias de entidad.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CDFDF4B-8F5A-4A6F-90BC-E432EF4760AB}" type="slidenum">
              <a:rPr lang="es-ES" smtClean="0"/>
              <a:pPr/>
              <a:t>29</a:t>
            </a:fld>
            <a:endParaRPr lang="es-ES" smtClean="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VE" smtClean="0">
                <a:latin typeface="Arial" pitchFamily="34" charset="0"/>
              </a:rPr>
              <a:t>Resalte que las referencias de entidad es un concepto en XML mediante  el cual determinados caracteres específicos de etiquetas, tal como (&lt; y &gt;) y las comillas (” y ’) pueden aparecer dentro de los datos de elementos XML.</a:t>
            </a:r>
          </a:p>
          <a:p>
            <a:pPr algn="just" eaLnBrk="1" hangingPunct="1"/>
            <a:r>
              <a:rPr lang="es-VE" smtClean="0">
                <a:latin typeface="Arial" pitchFamily="34" charset="0"/>
              </a:rPr>
              <a:t>La lamina muestra las referencias de entidad disponibles en XML.</a:t>
            </a:r>
          </a:p>
          <a:p>
            <a:pPr algn="just" eaLnBrk="1" hangingPunct="1"/>
            <a:endParaRPr lang="es-ES"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El próximo ejemplo muestra una forma en la cual el código listado en el ejemplo anterior puede ser resuelto evitando la data que tiene los caracteres que causan problemas.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6B2D685-CF2C-40FF-92BF-D4AF18691A28}" type="slidenum">
              <a:rPr lang="es-ES" smtClean="0"/>
              <a:pPr/>
              <a:t>30</a:t>
            </a:fld>
            <a:endParaRPr lang="es-ES" smtClean="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VE" smtClean="0">
                <a:latin typeface="Arial" pitchFamily="34" charset="0"/>
              </a:rPr>
              <a:t>Resalte los siguiente:</a:t>
            </a:r>
          </a:p>
          <a:p>
            <a:pPr algn="just" eaLnBrk="1" hangingPunct="1"/>
            <a:r>
              <a:rPr lang="es-PE" smtClean="0">
                <a:latin typeface="Arial" pitchFamily="34" charset="0"/>
              </a:rPr>
              <a:t>Los datos </a:t>
            </a:r>
            <a:r>
              <a:rPr lang="es-PE" smtClean="0">
                <a:latin typeface="Courier New" pitchFamily="49" charset="0"/>
                <a:cs typeface="Courier New" pitchFamily="49" charset="0"/>
              </a:rPr>
              <a:t>A&gt;B</a:t>
            </a:r>
            <a:r>
              <a:rPr lang="es-PE" smtClean="0">
                <a:latin typeface="Arial" pitchFamily="34" charset="0"/>
              </a:rPr>
              <a:t> y </a:t>
            </a:r>
            <a:r>
              <a:rPr lang="es-PE" smtClean="0">
                <a:latin typeface="Courier New" pitchFamily="49" charset="0"/>
                <a:cs typeface="Courier New" pitchFamily="49" charset="0"/>
              </a:rPr>
              <a:t>A&lt;B</a:t>
            </a:r>
            <a:r>
              <a:rPr lang="es-PE" smtClean="0">
                <a:latin typeface="Arial" pitchFamily="34" charset="0"/>
              </a:rPr>
              <a:t> son reemplazados ahora por </a:t>
            </a:r>
            <a:r>
              <a:rPr lang="es-PE" smtClean="0">
                <a:latin typeface="Courier New" pitchFamily="49" charset="0"/>
                <a:cs typeface="Courier New" pitchFamily="49" charset="0"/>
              </a:rPr>
              <a:t>A&amp;lt;B</a:t>
            </a:r>
            <a:r>
              <a:rPr lang="es-PE" smtClean="0">
                <a:latin typeface="Arial" pitchFamily="34" charset="0"/>
              </a:rPr>
              <a:t> y </a:t>
            </a:r>
            <a:r>
              <a:rPr lang="es-PE" smtClean="0">
                <a:latin typeface="Courier New" pitchFamily="49" charset="0"/>
                <a:cs typeface="Courier New" pitchFamily="49" charset="0"/>
              </a:rPr>
              <a:t>A&amp;gt;B</a:t>
            </a:r>
            <a:r>
              <a:rPr lang="es-PE" smtClean="0">
                <a:latin typeface="Arial" pitchFamily="34" charset="0"/>
              </a:rPr>
              <a:t>. Note que las referencias de entidad se usan dentro del contenido de los  elementos XML, es decir, no pueden formar parte del nombre de la etiqueta del elemento, pero, si pueden formar parte del valor de un atributo</a:t>
            </a:r>
            <a:r>
              <a:rPr lang="es-VE" smtClean="0">
                <a:latin typeface="Arial" pitchFamily="34" charset="0"/>
              </a:rPr>
              <a:t>.</a:t>
            </a:r>
          </a:p>
          <a:p>
            <a:pPr algn="just" eaLnBrk="1" hangingPunct="1"/>
            <a:r>
              <a:rPr lang="es-PE" smtClean="0">
                <a:latin typeface="Arial" pitchFamily="34" charset="0"/>
              </a:rPr>
              <a:t>La referencia de entidad también tiene sus desventajas. Se pueden tener algunos escenarios donde las referencias de entidad pueden crear problemas. Por ejemplo, considere un fragmento de programa C que está incrustado dentro del documento XML. El programa C generalmente tiene muchas sentencias. El programa puede tener sentencias y expresiones que involucran al operador menor que (</a:t>
            </a:r>
            <a:r>
              <a:rPr lang="es-PE" smtClean="0">
                <a:latin typeface="Courier New" pitchFamily="49" charset="0"/>
                <a:cs typeface="Courier New" pitchFamily="49" charset="0"/>
              </a:rPr>
              <a:t>&lt;</a:t>
            </a:r>
            <a:r>
              <a:rPr lang="es-PE" smtClean="0">
                <a:latin typeface="Arial" pitchFamily="34" charset="0"/>
              </a:rPr>
              <a:t>), al operador mayor que (</a:t>
            </a:r>
            <a:r>
              <a:rPr lang="es-PE" smtClean="0">
                <a:latin typeface="Courier New" pitchFamily="49" charset="0"/>
                <a:cs typeface="Courier New" pitchFamily="49" charset="0"/>
              </a:rPr>
              <a:t>&gt;</a:t>
            </a:r>
            <a:r>
              <a:rPr lang="es-PE" smtClean="0">
                <a:latin typeface="Arial" pitchFamily="34" charset="0"/>
              </a:rPr>
              <a:t>), operador de referencia (</a:t>
            </a:r>
            <a:r>
              <a:rPr lang="es-PE" smtClean="0">
                <a:latin typeface="Courier New" pitchFamily="49" charset="0"/>
                <a:cs typeface="Courier New" pitchFamily="49" charset="0"/>
              </a:rPr>
              <a:t>&amp;</a:t>
            </a:r>
            <a:r>
              <a:rPr lang="es-PE" smtClean="0">
                <a:latin typeface="Arial" pitchFamily="34" charset="0"/>
              </a:rPr>
              <a:t>) y punto y coma (</a:t>
            </a:r>
            <a:r>
              <a:rPr lang="es-PE" smtClean="0">
                <a:latin typeface="Courier New" pitchFamily="49" charset="0"/>
                <a:cs typeface="Courier New" pitchFamily="49" charset="0"/>
              </a:rPr>
              <a:t>;</a:t>
            </a:r>
            <a:r>
              <a:rPr lang="es-PE" smtClean="0">
                <a:latin typeface="Arial" pitchFamily="34" charset="0"/>
              </a:rPr>
              <a:t>). En estos casos, el programa de procesamiento XML debe ser capaz de identificar la diferencia entre  referencias de entidad XML como comillas, puntos y comas, símbolos menor y mayor y delimitadores que aparecen dentro del programa C. Tener referencias de entidad que reemplazan caracteres especiales hará que el programa C sea inutilizable.</a:t>
            </a:r>
            <a:r>
              <a:rPr lang="es-VE" smtClean="0">
                <a:latin typeface="Arial" pitchFamily="34" charset="0"/>
              </a:rPr>
              <a:t> </a:t>
            </a:r>
          </a:p>
          <a:p>
            <a:pPr algn="just" eaLnBrk="1" hangingPunct="1"/>
            <a:endParaRPr lang="es-V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La lamina siguiente muestra como resolver las desventajas que pueden causar las referencias de entidad.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1F9FA6D-4ACC-4283-A13F-C8300EDA5347}" type="slidenum">
              <a:rPr lang="es-ES" smtClean="0"/>
              <a:pPr/>
              <a:t>31</a:t>
            </a:fld>
            <a:endParaRPr lang="es-ES" smtClean="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Comente que un programa genérico que procesa cualquier documento XML no puede procesar el código XML dado aquí porque tiene muchos caracteres que engañan al programa de procesamiento. El código XML mencionado anteriormente no puede ser reescrito usando referencias de entidad, ya que cambian el significado del programa C. </a:t>
            </a:r>
          </a:p>
          <a:p>
            <a:pPr algn="just" eaLnBrk="1" hangingPunct="1"/>
            <a:endParaRPr lang="es-V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a:t>
            </a:r>
            <a:r>
              <a:rPr lang="es-PE" smtClean="0">
                <a:latin typeface="Arial" pitchFamily="34" charset="0"/>
              </a:rPr>
              <a:t>El código XML anterior, tiene el código C dentro de la etiqueta de código, que no es procesado. Hay una forma de especificar que una parte del documento XML no va a ser procesada. Esta es una situación donde el concepto de data carácter (CDATA) entra en juego.</a:t>
            </a:r>
            <a:r>
              <a:rPr lang="es-VE" smtClean="0">
                <a:latin typeface="Arial" pitchFamily="34" charset="0"/>
              </a:rPr>
              <a:t> Esto se muestra en la lamina siguiente</a:t>
            </a:r>
            <a:r>
              <a:rPr lang="es-ES" smtClean="0">
                <a:latin typeface="Arial" pitchFamily="34" charset="0"/>
              </a:rPr>
              <a:t>.</a:t>
            </a:r>
          </a:p>
          <a:p>
            <a:pPr eaLnBrk="1" hangingPunct="1"/>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7D182CC-F220-459D-B6C3-57A44D1FFF9E}" type="slidenum">
              <a:rPr lang="es-ES" smtClean="0"/>
              <a:pPr/>
              <a:t>33</a:t>
            </a:fld>
            <a:endParaRPr lang="es-ES" smtClean="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Explique que XML tiene un concepto acerca de dato carácter (</a:t>
            </a:r>
            <a:r>
              <a:rPr lang="es-PE" smtClean="0">
                <a:latin typeface="Courier New" pitchFamily="49" charset="0"/>
              </a:rPr>
              <a:t>CDATA</a:t>
            </a:r>
            <a:r>
              <a:rPr lang="es-PE" smtClean="0">
                <a:latin typeface="Arial" pitchFamily="34" charset="0"/>
              </a:rPr>
              <a:t>). Una vez que se indica que la sección de XML es </a:t>
            </a:r>
            <a:r>
              <a:rPr lang="es-PE" smtClean="0">
                <a:latin typeface="Courier New" pitchFamily="49" charset="0"/>
              </a:rPr>
              <a:t>CDATA</a:t>
            </a:r>
            <a:r>
              <a:rPr lang="es-PE" smtClean="0">
                <a:latin typeface="Arial" pitchFamily="34" charset="0"/>
              </a:rPr>
              <a:t>, entonces esa sección no va a ser procesada por el programa. El código anterior es el mismo que el ejemplo previo, excepto por una pequeña alteración realizada. El código C está encerrado entre las etiquetas </a:t>
            </a:r>
            <a:r>
              <a:rPr lang="es-PE" smtClean="0">
                <a:latin typeface="Courier New" pitchFamily="49" charset="0"/>
              </a:rPr>
              <a:t>&lt;![CDATA[ ]]</a:t>
            </a:r>
            <a:r>
              <a:rPr lang="es-PE" smtClean="0">
                <a:latin typeface="Arial" pitchFamily="34" charset="0"/>
              </a:rPr>
              <a:t>. El programa que procesa el código XML, para encontrar los nombres de etiquetas, elementos, atributos, etc., debe ignorar el texto dentro de la sección </a:t>
            </a:r>
            <a:r>
              <a:rPr lang="es-PE" smtClean="0">
                <a:latin typeface="Courier New" pitchFamily="49" charset="0"/>
              </a:rPr>
              <a:t>CDATA</a:t>
            </a:r>
            <a:r>
              <a:rPr lang="es-PE" smtClean="0">
                <a:latin typeface="Arial" pitchFamily="34" charset="0"/>
              </a:rPr>
              <a:t>.</a:t>
            </a:r>
            <a:r>
              <a:rPr lang="es-VE" smtClean="0">
                <a:latin typeface="Arial" pitchFamily="34" charset="0"/>
              </a:rPr>
              <a:t> </a:t>
            </a:r>
            <a:endParaRPr lang="es-PE" smtClean="0">
              <a:latin typeface="Arial" pitchFamily="34" charset="0"/>
            </a:endParaRPr>
          </a:p>
          <a:p>
            <a:pPr algn="just" eaLnBrk="1" hangingPunct="1"/>
            <a:endParaRPr lang="es-V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a:t>
            </a:r>
            <a:r>
              <a:rPr lang="es-PE" smtClean="0">
                <a:latin typeface="Arial" pitchFamily="34" charset="0"/>
              </a:rPr>
              <a:t>Ahora vamos ha observar el concepto de los documentos XML bien formados. </a:t>
            </a:r>
            <a:endParaRPr lang="es-ES" smtClean="0">
              <a:latin typeface="Arial" pitchFamily="34" charset="0"/>
            </a:endParaRPr>
          </a:p>
          <a:p>
            <a:pPr eaLnBrk="1" hangingPunct="1"/>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6BFAC91-1D68-48E6-8717-50D1D276A438}" type="slidenum">
              <a:rPr lang="es-ES" smtClean="0"/>
              <a:pPr/>
              <a:t>34</a:t>
            </a:fld>
            <a:endParaRPr lang="es-ES" smtClean="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Resalte lo siguiente:</a:t>
            </a:r>
          </a:p>
          <a:p>
            <a:pPr algn="just" eaLnBrk="1" hangingPunct="1"/>
            <a:r>
              <a:rPr lang="es-PE" smtClean="0">
                <a:latin typeface="Arial" pitchFamily="34" charset="0"/>
              </a:rPr>
              <a:t>Un documento XML es bien formado, si el documento es sintácticamente correcto. Es decir, si cumple las reglas que se han discutido hasta ahora, entonces el documento es sintácticamente correcto. Se puede verificar la sintaxis del programa escrito en C, usando uno de los compiladores disponibles. Pero ¿cómo se verifica la sintaxis del documento XML?. Se va a responder esta pregunta a continuación. </a:t>
            </a:r>
            <a:endParaRPr lang="es-VE" smtClean="0">
              <a:latin typeface="Arial" pitchFamily="34" charset="0"/>
            </a:endParaRPr>
          </a:p>
          <a:p>
            <a:pPr algn="just" eaLnBrk="1" hangingPunct="1"/>
            <a:r>
              <a:rPr lang="es-PE" smtClean="0">
                <a:latin typeface="Arial" pitchFamily="34" charset="0"/>
              </a:rPr>
              <a:t>El programa genérico que se usa para procesar cualquier XML se denomina </a:t>
            </a:r>
            <a:r>
              <a:rPr lang="es-PE" i="1" smtClean="0">
                <a:latin typeface="Arial" pitchFamily="34" charset="0"/>
              </a:rPr>
              <a:t>analizador XML (parser XML)</a:t>
            </a:r>
            <a:r>
              <a:rPr lang="es-PE" smtClean="0">
                <a:latin typeface="Arial" pitchFamily="34" charset="0"/>
              </a:rPr>
              <a:t>. La especificación para un parser XML es publicada por W3C. Existen muchos parsers que están disponibles y se pueden usar para tener una lógica de procesamiento personalizado. </a:t>
            </a:r>
            <a:endParaRPr lang="es-VE" smtClean="0">
              <a:latin typeface="Arial" pitchFamily="34" charset="0"/>
            </a:endParaRPr>
          </a:p>
          <a:p>
            <a:pPr algn="just" eaLnBrk="1" hangingPunct="1"/>
            <a:r>
              <a:rPr lang="es-PE" smtClean="0">
                <a:latin typeface="Arial" pitchFamily="34" charset="0"/>
              </a:rPr>
              <a:t>Estos analizadores generalmente verifican si los documentos XML están bien formados. Internet Explorer viene con un parser XML incorporado. Cualquier documento XML puede ser abierto en Internet Explorer para verificar si los documentos están bien formados. </a:t>
            </a:r>
            <a:endParaRPr lang="es-VE" smtClean="0">
              <a:latin typeface="Arial" pitchFamily="34" charset="0"/>
            </a:endParaRPr>
          </a:p>
          <a:p>
            <a:pPr algn="just" eaLnBrk="1" hangingPunct="1"/>
            <a:r>
              <a:rPr lang="es-PE" smtClean="0">
                <a:latin typeface="Arial" pitchFamily="34" charset="0"/>
              </a:rPr>
              <a:t>En caso de que el código XML sea sintácticamente correcto, entonces el navegador muestra la estructura de árbol asociada con el documento XML. Note que cualquier documento XML puede estar asociado a una estructura de árbol, ya que los elementos de XML están ubicados de manera jerárquica.</a:t>
            </a:r>
          </a:p>
          <a:p>
            <a:pPr algn="just" eaLnBrk="1" hangingPunct="1"/>
            <a:endParaRPr lang="es-V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a:t>
            </a:r>
            <a:r>
              <a:rPr lang="es-PE" smtClean="0">
                <a:latin typeface="Arial" pitchFamily="34" charset="0"/>
              </a:rPr>
              <a:t>La lamina siguiente muestra la forma en la que el documento XML se observa en Internet Explorer</a:t>
            </a:r>
            <a:r>
              <a:rPr lang="es-VE" smtClean="0">
                <a:latin typeface="Arial" pitchFamily="34" charset="0"/>
              </a:rPr>
              <a:t>.</a:t>
            </a:r>
            <a:endParaRPr lang="es-E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BD28AEA-31F3-460D-8BB8-4B201866DF97}" type="slidenum">
              <a:rPr lang="es-ES" smtClean="0"/>
              <a:pPr/>
              <a:t>35</a:t>
            </a:fld>
            <a:endParaRPr lang="es-ES" smtClean="0"/>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t>Comente lo siguiente:</a:t>
            </a:r>
          </a:p>
          <a:p>
            <a:pPr algn="just" eaLnBrk="1" hangingPunct="1"/>
            <a:r>
              <a:rPr lang="es-PE" smtClean="0"/>
              <a:t>Cuando el documento es sintácticamente correcto se observa en el navegador la estructura de árbol del documento XML.</a:t>
            </a:r>
          </a:p>
          <a:p>
            <a:pPr algn="just" eaLnBrk="1" hangingPunct="1"/>
            <a:r>
              <a:rPr lang="es-PE" smtClean="0"/>
              <a:t>En caso de que el código XML sea sintácticamente incorrecto, el navegador muestra el mensaje de error y el número de la línea donde se presenta el error en el código XML.</a:t>
            </a:r>
          </a:p>
          <a:p>
            <a:pPr algn="just" eaLnBrk="1" hangingPunct="1"/>
            <a:r>
              <a:rPr lang="es-PE" smtClean="0"/>
              <a:t>Los otros parsers XML también pueden ser usados para verificar la sintaxis del código XML creado. Sin embargo, no es aconsejable entrar en detalles acerca de los diferentes parsers antes de comprender completamente los conceptos de XML. Por lo tanto aquí no se continuará la explicación acerca de los parsers más allá del de Internet Explorer.</a:t>
            </a:r>
            <a:endParaRPr lang="es-VE" smtClean="0"/>
          </a:p>
          <a:p>
            <a:pPr algn="just" eaLnBrk="1" hangingPunct="1"/>
            <a:endParaRPr lang="es-VE" smtClean="0"/>
          </a:p>
          <a:p>
            <a:pPr algn="just" eaLnBrk="1" hangingPunct="1"/>
            <a:r>
              <a:rPr lang="es-ES" b="1" smtClean="0">
                <a:latin typeface="Arial" pitchFamily="34" charset="0"/>
              </a:rPr>
              <a:t>Sentencia de Transición:</a:t>
            </a:r>
            <a:r>
              <a:rPr lang="es-ES" smtClean="0">
                <a:latin typeface="Arial" pitchFamily="34" charset="0"/>
              </a:rPr>
              <a:t> </a:t>
            </a:r>
            <a:r>
              <a:rPr lang="es-PE" smtClean="0">
                <a:latin typeface="Arial" pitchFamily="34" charset="0"/>
              </a:rPr>
              <a:t>El proximo punto a discutir son las ventajas de XML</a:t>
            </a:r>
            <a:r>
              <a:rPr lang="es-VE" smtClean="0">
                <a:latin typeface="Arial" pitchFamily="34" charset="0"/>
              </a:rPr>
              <a:t>.</a:t>
            </a:r>
            <a:endParaRPr lang="es-E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C5C82E0-C2CB-42C0-8E6B-A514FE1B3D7F}" type="slidenum">
              <a:rPr lang="es-ES" smtClean="0"/>
              <a:pPr/>
              <a:t>36</a:t>
            </a:fld>
            <a:endParaRPr lang="es-ES" smtClean="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VE" smtClean="0">
                <a:latin typeface="Arial" pitchFamily="34" charset="0"/>
              </a:rPr>
              <a:t>Explique que </a:t>
            </a:r>
            <a:r>
              <a:rPr lang="es-PE" smtClean="0">
                <a:latin typeface="Arial" pitchFamily="34" charset="0"/>
              </a:rPr>
              <a:t>la principal ventaja que XML ofrece sobre HTML, es que desacopla el contenido y la presentación. Por lo tanto, tener los mismos datos y más de un mecanismo de presentación, es posible a través del uso de XML.</a:t>
            </a:r>
            <a:endParaRPr lang="es-VE" smtClean="0">
              <a:latin typeface="Arial" pitchFamily="34" charset="0"/>
            </a:endParaRPr>
          </a:p>
          <a:p>
            <a:pPr algn="just" eaLnBrk="1" hangingPunct="1"/>
            <a:r>
              <a:rPr lang="es-PE" smtClean="0">
                <a:latin typeface="Arial" pitchFamily="34" charset="0"/>
              </a:rPr>
              <a:t>El rol de XML como un medio de intercambio puede ser comprendido como sigue. Considere un sistema heredado que debe estar disponible en la Web. El sistema heredado no soportará el acceso de datos heredados desde las tecnologías Web. Sin embargo, los datos heredados se pueden convertir a XML, que es un formato de texto ASCII, y puede ser usado como un almacén de datos en una aplicación web. </a:t>
            </a:r>
            <a:endParaRPr lang="es-VE" smtClean="0">
              <a:latin typeface="Arial" pitchFamily="34" charset="0"/>
            </a:endParaRPr>
          </a:p>
          <a:p>
            <a:pPr algn="just" eaLnBrk="1" hangingPunct="1"/>
            <a:endParaRPr lang="es-VE" smtClean="0"/>
          </a:p>
          <a:p>
            <a:pPr algn="just" eaLnBrk="1" hangingPunct="1"/>
            <a:r>
              <a:rPr lang="es-ES" b="1" smtClean="0">
                <a:latin typeface="Arial" pitchFamily="34" charset="0"/>
              </a:rPr>
              <a:t>Sentencia de Transición:</a:t>
            </a:r>
            <a:r>
              <a:rPr lang="es-ES" smtClean="0">
                <a:latin typeface="Arial" pitchFamily="34" charset="0"/>
              </a:rPr>
              <a:t> </a:t>
            </a:r>
            <a:r>
              <a:rPr lang="es-PE" smtClean="0">
                <a:latin typeface="Arial" pitchFamily="34" charset="0"/>
              </a:rPr>
              <a:t>La lamina siguiente muestra la presentación múltiple de data XML</a:t>
            </a:r>
            <a:r>
              <a:rPr lang="es-VE" smtClean="0">
                <a:latin typeface="Arial" pitchFamily="34" charset="0"/>
              </a:rPr>
              <a:t>.</a:t>
            </a:r>
            <a:endParaRPr lang="es-E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9F8E7CB-35E7-4FE9-88CA-72D9C1B4769D}" type="slidenum">
              <a:rPr lang="es-ES" smtClean="0"/>
              <a:pPr/>
              <a:t>16</a:t>
            </a:fld>
            <a:endParaRPr lang="es-E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Explique que XML es un lenguaje de marcado, basado en SGML que se ocupa de estos defectos. Sin embargo, se debe notar que XML se ajusta a escenarios específicos donde los datos necesitan estar aislados de la presentación y definitivamente no es un reemplazo del HTML. Ambos están diseñados para objetivos diferentes.</a:t>
            </a:r>
          </a:p>
          <a:p>
            <a:pPr algn="just" eaLnBrk="1" hangingPunct="1"/>
            <a:r>
              <a:rPr lang="es-PE" smtClean="0">
                <a:latin typeface="Arial" pitchFamily="34" charset="0"/>
              </a:rPr>
              <a:t>Explique que los nombres de etiquetas son </a:t>
            </a:r>
            <a:r>
              <a:rPr lang="es-VE" smtClean="0">
                <a:latin typeface="Arial" pitchFamily="34" charset="0"/>
              </a:rPr>
              <a:t>sensibles a las mayúsculas y minúsculas</a:t>
            </a:r>
            <a:r>
              <a:rPr lang="es-PE" smtClean="0">
                <a:latin typeface="Arial" pitchFamily="34" charset="0"/>
              </a:rPr>
              <a:t>. Por lo tanto, las etiquetas de apertura y cierre deben ser exactamente las mismas.</a:t>
            </a:r>
            <a:r>
              <a:rPr lang="es-VE" smtClean="0">
                <a:latin typeface="Arial" pitchFamily="34" charset="0"/>
              </a:rPr>
              <a:t> </a:t>
            </a:r>
            <a:r>
              <a:rPr lang="es-PE" smtClean="0">
                <a:latin typeface="Arial" pitchFamily="34" charset="0"/>
              </a:rPr>
              <a:t>XML es un documento escrito generalmente en texto ASCII plano. Por lo tanto, se puede crear por cualquier editor de texto.</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En la próxima lamina vamos a representar las notas de un estudiante como un documento XML.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3E98E8A-AFC0-4EA1-B54F-8CE8645B4EA3}" type="slidenum">
              <a:rPr lang="es-ES" smtClean="0"/>
              <a:pPr/>
              <a:t>37</a:t>
            </a:fld>
            <a:endParaRPr lang="es-ES" smtClean="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Comente que los datos XML puede ser consumidos por cualquier aplicación. La aplicación web puede usar el parser XML para procesar los datos mientras la aplicación de consola puede sólo utilizar los datos XML. Las aplicaciones B2B pueden usar los datos XML para intercambiar datos del negocios. El lenguaje de marcado para aplicaciones inalámbricas (WML - Wireless Markup Language) es un estándar para dispositivos inalámbricos basados en estándares XML. Por lo tanto, los dispositivos inalámbricos también pueden consumir los datos XML. Los usuarios pueden definir un nuevo lenguaje de marcado llamado UniversidadML, basado en XML, que define los datos utilizados en los sistemas universitarios.</a:t>
            </a:r>
            <a:endParaRPr lang="es-VE" smtClean="0">
              <a:latin typeface="Arial" pitchFamily="34" charset="0"/>
            </a:endParaRPr>
          </a:p>
          <a:p>
            <a:pPr algn="just" eaLnBrk="1" hangingPunct="1"/>
            <a:r>
              <a:rPr lang="es-PE" smtClean="0">
                <a:latin typeface="Arial" pitchFamily="34" charset="0"/>
              </a:rPr>
              <a:t>Explique que XML tiene sus propias limitaciones ya que es un estándar emergente. Siempre hay una posibilidad de cambios introducidos en las versiones recientes, que necesitarán pasar las aplicaciones escritas en una versión a la otra.</a:t>
            </a:r>
            <a:endParaRPr lang="es-VE" smtClean="0">
              <a:latin typeface="Arial" pitchFamily="34" charset="0"/>
            </a:endParaRPr>
          </a:p>
          <a:p>
            <a:pPr algn="just" eaLnBrk="1" hangingPunct="1"/>
            <a:endParaRPr lang="es-VE" smtClean="0"/>
          </a:p>
          <a:p>
            <a:pPr algn="just" eaLnBrk="1" hangingPunct="1"/>
            <a:r>
              <a:rPr lang="es-ES" b="1" smtClean="0">
                <a:latin typeface="Arial" pitchFamily="34" charset="0"/>
              </a:rPr>
              <a:t>Sentencia de Transición:</a:t>
            </a:r>
            <a:r>
              <a:rPr lang="es-ES" smtClean="0">
                <a:latin typeface="Arial" pitchFamily="34" charset="0"/>
              </a:rPr>
              <a:t> </a:t>
            </a:r>
            <a:r>
              <a:rPr lang="es-PE" smtClean="0">
                <a:latin typeface="Arial" pitchFamily="34" charset="0"/>
              </a:rPr>
              <a:t>Hemos llegado al final de los tópicos de esta unidad</a:t>
            </a:r>
            <a:r>
              <a:rPr lang="es-VE" smtClean="0">
                <a:latin typeface="Arial" pitchFamily="34" charset="0"/>
              </a:rPr>
              <a:t>. En la próxima lamina haremos un breve resumen de la misma.</a:t>
            </a:r>
            <a:endParaRPr lang="es-E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137F59E-DF20-4E4F-9C4D-A5952697321D}" type="slidenum">
              <a:rPr lang="es-ES" smtClean="0"/>
              <a:pPr/>
              <a:t>38</a:t>
            </a:fld>
            <a:endParaRPr lang="es-ES" smtClean="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F7B53EE-FB1F-4E31-8B23-9DA8E1F0EA4C}" type="slidenum">
              <a:rPr lang="es-ES" smtClean="0"/>
              <a:pPr/>
              <a:t>42</a:t>
            </a:fld>
            <a:endParaRPr lang="es-ES" smtClean="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3BBAD7E-0DCE-46EB-9434-806A1AA40B10}" type="slidenum">
              <a:rPr lang="es-ES" smtClean="0"/>
              <a:pPr/>
              <a:t>43</a:t>
            </a:fld>
            <a:endParaRPr lang="es-ES" smtClean="0"/>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eaLnBrk="1" hangingPunct="1"/>
            <a:r>
              <a:rPr lang="es-ES" smtClean="0"/>
              <a:t>Explique que en la sintaxis del DTD, </a:t>
            </a:r>
            <a:r>
              <a:rPr lang="es-PE" smtClean="0">
                <a:latin typeface="Courier New" pitchFamily="49" charset="0"/>
              </a:rPr>
              <a:t>location</a:t>
            </a:r>
            <a:r>
              <a:rPr lang="es-PE" smtClean="0"/>
              <a:t> soporta la ubicación del DTD. </a:t>
            </a:r>
            <a:r>
              <a:rPr lang="es-PE" smtClean="0">
                <a:latin typeface="Courier New" pitchFamily="49" charset="0"/>
              </a:rPr>
              <a:t>Source</a:t>
            </a:r>
            <a:r>
              <a:rPr lang="es-PE" smtClean="0"/>
              <a:t> puede tomar dos valores, </a:t>
            </a:r>
            <a:r>
              <a:rPr lang="es-PE" smtClean="0">
                <a:latin typeface="Courier New" pitchFamily="49" charset="0"/>
              </a:rPr>
              <a:t>SYSTEM</a:t>
            </a:r>
            <a:r>
              <a:rPr lang="es-PE" smtClean="0"/>
              <a:t> o </a:t>
            </a:r>
            <a:r>
              <a:rPr lang="es-PE" smtClean="0">
                <a:latin typeface="Courier New" pitchFamily="49" charset="0"/>
              </a:rPr>
              <a:t>PUBLIC</a:t>
            </a:r>
            <a:r>
              <a:rPr lang="es-PE" smtClean="0"/>
              <a:t> y </a:t>
            </a:r>
            <a:r>
              <a:rPr lang="es-PE" smtClean="0">
                <a:latin typeface="Courier New" pitchFamily="49" charset="0"/>
              </a:rPr>
              <a:t>Root_Element_Name</a:t>
            </a:r>
            <a:r>
              <a:rPr lang="es-PE" smtClean="0"/>
              <a:t> especifica el nombre del elemento raíz del documento. Este punto se tomará en cuenta en las láminas siguientes. </a:t>
            </a:r>
          </a:p>
          <a:p>
            <a:pPr eaLnBrk="1" hangingPunct="1"/>
            <a:r>
              <a:rPr lang="es-PE" smtClean="0"/>
              <a:t>Las diferencias entre System y Public se explicarán en las próximas láminas.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4923DB3-5117-48FB-9035-73DBDB49D7AD}" type="slidenum">
              <a:rPr lang="es-ES" smtClean="0"/>
              <a:pPr/>
              <a:t>44</a:t>
            </a:fld>
            <a:endParaRPr lang="es-ES" smtClean="0"/>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pPr algn="just" eaLnBrk="1" hangingPunct="1"/>
            <a:endParaRPr lang="en-US" smtClean="0">
              <a:latin typeface="Arial" pitchFamily="34" charset="0"/>
            </a:endParaRPr>
          </a:p>
          <a:p>
            <a:pPr eaLnBrk="1" hangingPunct="1"/>
            <a:endParaRPr lang="es-E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60A814B-D637-4AF1-937C-8A60CE374597}" type="slidenum">
              <a:rPr lang="es-ES" smtClean="0"/>
              <a:pPr/>
              <a:t>45</a:t>
            </a:fld>
            <a:endParaRPr lang="es-ES" smtClean="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t>Los DTDs </a:t>
            </a:r>
            <a:r>
              <a:rPr lang="es-PE" smtClean="0">
                <a:latin typeface="Courier New" pitchFamily="49" charset="0"/>
              </a:rPr>
              <a:t>PUBLIC</a:t>
            </a:r>
            <a:r>
              <a:rPr lang="es-PE" smtClean="0"/>
              <a:t> son más potentes que los DTDs </a:t>
            </a:r>
            <a:r>
              <a:rPr lang="es-PE" smtClean="0">
                <a:latin typeface="Courier New" pitchFamily="49" charset="0"/>
              </a:rPr>
              <a:t>SYSTEM</a:t>
            </a:r>
            <a:r>
              <a:rPr lang="es-PE" smtClean="0"/>
              <a:t> debido a que estos ofrecen un método de estandarización de la estructura del documento XML.</a:t>
            </a:r>
            <a:endParaRPr lang="es-E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6E48779-DDE1-40AA-A3A6-310D8100701E}" type="slidenum">
              <a:rPr lang="es-ES" smtClean="0"/>
              <a:pPr/>
              <a:t>46</a:t>
            </a:fld>
            <a:endParaRPr lang="es-ES" smtClean="0"/>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eaLnBrk="1" hangingPunct="1"/>
            <a:r>
              <a:rPr lang="es-ES" smtClean="0"/>
              <a:t>En el ejemplo </a:t>
            </a:r>
            <a:r>
              <a:rPr lang="es-PE" smtClean="0">
                <a:latin typeface="Arial" pitchFamily="34" charset="0"/>
              </a:rPr>
              <a:t> espera que el DTD </a:t>
            </a:r>
            <a:r>
              <a:rPr lang="en-US" sz="2000" smtClean="0">
                <a:latin typeface="Arial" pitchFamily="34" charset="0"/>
              </a:rPr>
              <a:t>calificacionmateria.dtd</a:t>
            </a:r>
            <a:r>
              <a:rPr lang="es-PE" smtClean="0">
                <a:latin typeface="Arial" pitchFamily="34" charset="0"/>
              </a:rPr>
              <a:t> est</a:t>
            </a:r>
            <a:r>
              <a:rPr lang="es-PE" smtClean="0"/>
              <a:t>é</a:t>
            </a:r>
            <a:r>
              <a:rPr lang="es-PE" smtClean="0">
                <a:latin typeface="Arial" pitchFamily="34" charset="0"/>
              </a:rPr>
              <a:t> ubicado en la misma carpeta que el documento XML. La ubicaci</a:t>
            </a:r>
            <a:r>
              <a:rPr lang="es-PE" smtClean="0"/>
              <a:t>ó</a:t>
            </a:r>
            <a:r>
              <a:rPr lang="es-PE" smtClean="0">
                <a:latin typeface="Arial" pitchFamily="34" charset="0"/>
              </a:rPr>
              <a:t>n del DTD no siempre necesita estar en la misma carpeta que el c</a:t>
            </a:r>
            <a:r>
              <a:rPr lang="es-PE" smtClean="0"/>
              <a:t>ó</a:t>
            </a:r>
            <a:r>
              <a:rPr lang="es-PE" smtClean="0">
                <a:latin typeface="Arial" pitchFamily="34" charset="0"/>
              </a:rPr>
              <a:t>digo XML. Puede estar ubicado en cualquier lugar. En el caso de que el c</a:t>
            </a:r>
            <a:r>
              <a:rPr lang="es-PE" smtClean="0"/>
              <a:t>ó</a:t>
            </a:r>
            <a:r>
              <a:rPr lang="es-PE" smtClean="0">
                <a:latin typeface="Arial" pitchFamily="34" charset="0"/>
              </a:rPr>
              <a:t>digo XML est</a:t>
            </a:r>
            <a:r>
              <a:rPr lang="es-PE" smtClean="0"/>
              <a:t>é</a:t>
            </a:r>
            <a:r>
              <a:rPr lang="es-PE" smtClean="0">
                <a:latin typeface="Arial" pitchFamily="34" charset="0"/>
              </a:rPr>
              <a:t> ubicado dentro de la ra</a:t>
            </a:r>
            <a:r>
              <a:rPr lang="es-PE" smtClean="0"/>
              <a:t>í</a:t>
            </a:r>
            <a:r>
              <a:rPr lang="es-PE" smtClean="0">
                <a:latin typeface="Arial" pitchFamily="34" charset="0"/>
              </a:rPr>
              <a:t>z web, la ubicaci</a:t>
            </a:r>
            <a:r>
              <a:rPr lang="es-PE" smtClean="0"/>
              <a:t>ó</a:t>
            </a:r>
            <a:r>
              <a:rPr lang="es-PE" smtClean="0">
                <a:latin typeface="Arial" pitchFamily="34" charset="0"/>
              </a:rPr>
              <a:t>n del DTD puede estar dada como el URL con el cual se puede acceder. </a:t>
            </a:r>
            <a:endParaRPr lang="en-US" smtClean="0">
              <a:latin typeface="Arial" pitchFamily="34" charset="0"/>
            </a:endParaRPr>
          </a:p>
          <a:p>
            <a:pPr eaLnBrk="1" hangingPunct="1"/>
            <a:endParaRPr 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CEB189A-9CFE-4AB6-8BE7-1D66AB7BC777}" type="slidenum">
              <a:rPr lang="es-ES" smtClean="0"/>
              <a:pPr/>
              <a:t>47</a:t>
            </a:fld>
            <a:endParaRPr lang="es-ES" smtClean="0"/>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8B39418-8E98-4FDD-AD85-FFADC20EA081}" type="slidenum">
              <a:rPr lang="es-ES" smtClean="0"/>
              <a:pPr/>
              <a:t>49</a:t>
            </a:fld>
            <a:endParaRPr lang="es-ES" smtClean="0"/>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El DTD anterior es un DTD p</a:t>
            </a:r>
            <a:r>
              <a:rPr lang="es-PE" smtClean="0"/>
              <a:t>ú</a:t>
            </a:r>
            <a:r>
              <a:rPr lang="es-PE" smtClean="0">
                <a:latin typeface="Arial" pitchFamily="34" charset="0"/>
              </a:rPr>
              <a:t>blico, que est</a:t>
            </a:r>
            <a:r>
              <a:rPr lang="es-PE" smtClean="0"/>
              <a:t>á</a:t>
            </a:r>
            <a:r>
              <a:rPr lang="es-PE" smtClean="0">
                <a:latin typeface="Arial" pitchFamily="34" charset="0"/>
              </a:rPr>
              <a:t> escrito por una persona llamada John y ning</a:t>
            </a:r>
            <a:r>
              <a:rPr lang="es-PE" smtClean="0"/>
              <a:t>ú</a:t>
            </a:r>
            <a:r>
              <a:rPr lang="es-PE" smtClean="0">
                <a:latin typeface="Arial" pitchFamily="34" charset="0"/>
              </a:rPr>
              <a:t>n cuerpo est</a:t>
            </a:r>
            <a:r>
              <a:rPr lang="es-PE" smtClean="0"/>
              <a:t>á</a:t>
            </a:r>
            <a:r>
              <a:rPr lang="es-PE" smtClean="0">
                <a:latin typeface="Arial" pitchFamily="34" charset="0"/>
              </a:rPr>
              <a:t>ndar lo ha aprobado y el lenguaje de especificaci</a:t>
            </a:r>
            <a:r>
              <a:rPr lang="es-PE" smtClean="0"/>
              <a:t>ó</a:t>
            </a:r>
            <a:r>
              <a:rPr lang="es-PE" smtClean="0">
                <a:latin typeface="Arial" pitchFamily="34" charset="0"/>
              </a:rPr>
              <a:t>n es Ingl</a:t>
            </a:r>
            <a:r>
              <a:rPr lang="es-PE" smtClean="0"/>
              <a:t>é</a:t>
            </a:r>
            <a:r>
              <a:rPr lang="es-PE" smtClean="0">
                <a:latin typeface="Arial" pitchFamily="34" charset="0"/>
              </a:rPr>
              <a:t>s.</a:t>
            </a:r>
            <a:endParaRPr lang="en-US" smtClean="0">
              <a:latin typeface="Arial" pitchFamily="34" charset="0"/>
            </a:endParaRPr>
          </a:p>
          <a:p>
            <a:pPr eaLnBrk="1" hangingPunct="1"/>
            <a:endParaRPr lang="es-E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02348CE-6DC0-4B59-88B1-89879EBCA711}" type="slidenum">
              <a:rPr lang="es-ES" smtClean="0"/>
              <a:pPr/>
              <a:t>50</a:t>
            </a:fld>
            <a:endParaRPr lang="es-ES" smtClean="0"/>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D997F71-087D-4150-AFB7-35D32CE4CCB2}" type="slidenum">
              <a:rPr lang="es-ES" smtClean="0"/>
              <a:pPr/>
              <a:t>18</a:t>
            </a:fld>
            <a:endParaRPr lang="es-ES" smtClean="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Comente que los datos de las materias y las calificaciones que se han utilizado en el ejemplo, se representan con etiquetas significativas, que permiten que los datos sean estructurados y significativos. Note también que las etiquetas son todas definidas por el usuario y no etiquetas personalizadas de HTML.</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Lo próximo que discutiremos son la sintaxis y las reglas en la especificación de XML.</a:t>
            </a:r>
          </a:p>
          <a:p>
            <a:pPr algn="just" eaLnBrk="1" hangingPunct="1"/>
            <a:endParaRPr lang="es-E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8180DB5-9F02-47D5-8FE1-E83E26CA4C90}" type="slidenum">
              <a:rPr lang="es-ES" smtClean="0"/>
              <a:pPr/>
              <a:t>51</a:t>
            </a:fld>
            <a:endParaRPr lang="es-ES" smtClean="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09E25C9-BE2B-4850-8183-B8F2C7C01440}" type="slidenum">
              <a:rPr lang="es-ES" smtClean="0"/>
              <a:pPr/>
              <a:t>52</a:t>
            </a:fld>
            <a:endParaRPr lang="es-ES" smtClean="0"/>
          </a:p>
        </p:txBody>
      </p:sp>
      <p:sp>
        <p:nvSpPr>
          <p:cNvPr id="101379" name="Rectangle 2"/>
          <p:cNvSpPr>
            <a:spLocks noGrp="1" noRot="1" noChangeAspect="1" noChangeArrowheads="1" noTextEdit="1"/>
          </p:cNvSpPr>
          <p:nvPr>
            <p:ph type="sldImg"/>
          </p:nvPr>
        </p:nvSpPr>
        <p:spPr>
          <a:solidFill>
            <a:srgbClr val="FFFFFF"/>
          </a:solidFill>
          <a:ln/>
        </p:spPr>
      </p:sp>
      <p:sp>
        <p:nvSpPr>
          <p:cNvPr id="1013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841F186-CBE3-47A9-A235-683DE35D77DB}" type="slidenum">
              <a:rPr lang="es-ES" smtClean="0"/>
              <a:pPr/>
              <a:t>53</a:t>
            </a:fld>
            <a:endParaRPr lang="es-ES" smtClean="0"/>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endParaRPr lang="es-PE" smtClean="0">
              <a:latin typeface="Arial" pitchFamily="34" charset="0"/>
              <a:cs typeface="Arial" pitchFamily="34" charset="0"/>
            </a:endParaRPr>
          </a:p>
          <a:p>
            <a:pPr algn="just" eaLnBrk="1" hangingPunct="1"/>
            <a:r>
              <a:rPr lang="es-PE" smtClean="0">
                <a:latin typeface="Arial" pitchFamily="34" charset="0"/>
                <a:cs typeface="Arial" pitchFamily="34" charset="0"/>
              </a:rPr>
              <a:t>El DTD anterior tiene una definici</a:t>
            </a:r>
            <a:r>
              <a:rPr lang="es-PE" smtClean="0">
                <a:cs typeface="Arial" pitchFamily="34" charset="0"/>
              </a:rPr>
              <a:t>ó</a:t>
            </a:r>
            <a:r>
              <a:rPr lang="es-PE" smtClean="0">
                <a:latin typeface="Arial" pitchFamily="34" charset="0"/>
                <a:cs typeface="Arial" pitchFamily="34" charset="0"/>
              </a:rPr>
              <a:t>n de tipo para los datos del estudiante. La etiqueta </a:t>
            </a:r>
            <a:r>
              <a:rPr lang="es-PE" smtClean="0">
                <a:latin typeface="Courier New" pitchFamily="49" charset="0"/>
                <a:cs typeface="Courier New" pitchFamily="49" charset="0"/>
              </a:rPr>
              <a:t>Note</a:t>
            </a:r>
            <a:r>
              <a:rPr lang="es-PE" smtClean="0">
                <a:latin typeface="Arial" pitchFamily="34" charset="0"/>
                <a:cs typeface="Arial" pitchFamily="34" charset="0"/>
              </a:rPr>
              <a:t> se usa para manejar cualquier comentario del estudiante  en el documento. El tipo ANY no necesita estar dentro de par</a:t>
            </a:r>
            <a:r>
              <a:rPr lang="es-PE" smtClean="0">
                <a:cs typeface="Arial" pitchFamily="34" charset="0"/>
              </a:rPr>
              <a:t>é</a:t>
            </a:r>
            <a:r>
              <a:rPr lang="es-PE" smtClean="0">
                <a:latin typeface="Arial" pitchFamily="34" charset="0"/>
                <a:cs typeface="Arial" pitchFamily="34" charset="0"/>
              </a:rPr>
              <a:t>ntesis y/o </a:t>
            </a:r>
            <a:r>
              <a:rPr lang="es-PE" smtClean="0">
                <a:latin typeface="Courier New" pitchFamily="49" charset="0"/>
                <a:cs typeface="Courier New" pitchFamily="49" charset="0"/>
              </a:rPr>
              <a:t>#</a:t>
            </a:r>
            <a:r>
              <a:rPr lang="es-PE" smtClean="0">
                <a:latin typeface="Arial" pitchFamily="34" charset="0"/>
                <a:cs typeface="Arial" pitchFamily="34" charset="0"/>
              </a:rPr>
              <a:t>. S</a:t>
            </a:r>
            <a:r>
              <a:rPr lang="es-PE" smtClean="0">
                <a:cs typeface="Arial" pitchFamily="34" charset="0"/>
              </a:rPr>
              <a:t>ó</a:t>
            </a:r>
            <a:r>
              <a:rPr lang="es-PE" smtClean="0">
                <a:latin typeface="Arial" pitchFamily="34" charset="0"/>
                <a:cs typeface="Arial" pitchFamily="34" charset="0"/>
              </a:rPr>
              <a:t>lo PCDATA debe ser colocado dentro de par</a:t>
            </a:r>
            <a:r>
              <a:rPr lang="es-PE" smtClean="0">
                <a:cs typeface="Arial" pitchFamily="34" charset="0"/>
              </a:rPr>
              <a:t>é</a:t>
            </a:r>
            <a:r>
              <a:rPr lang="es-PE" smtClean="0">
                <a:latin typeface="Arial" pitchFamily="34" charset="0"/>
                <a:cs typeface="Arial" pitchFamily="34" charset="0"/>
              </a:rPr>
              <a:t>ntesis y precedido por un </a:t>
            </a:r>
            <a:r>
              <a:rPr lang="es-PE" smtClean="0">
                <a:latin typeface="Courier New" pitchFamily="49" charset="0"/>
                <a:cs typeface="Courier New" pitchFamily="49" charset="0"/>
              </a:rPr>
              <a:t>#</a:t>
            </a:r>
            <a:r>
              <a:rPr lang="es-PE" smtClean="0">
                <a:latin typeface="Arial" pitchFamily="34" charset="0"/>
                <a:cs typeface="Arial" pitchFamily="34" charset="0"/>
              </a:rPr>
              <a:t>. </a:t>
            </a:r>
            <a:endParaRPr lang="en-US" smtClean="0">
              <a:latin typeface="Arial" pitchFamily="34" charset="0"/>
              <a:cs typeface="Arial" pitchFamily="34" charset="0"/>
            </a:endParaRPr>
          </a:p>
          <a:p>
            <a:pPr eaLnBrk="1" hangingPunct="1"/>
            <a:endParaRPr 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C316740-5FA8-4A77-B4D0-3A90CAD22FA5}" type="slidenum">
              <a:rPr lang="es-ES" smtClean="0"/>
              <a:pPr/>
              <a:t>58</a:t>
            </a:fld>
            <a:endParaRPr lang="es-ES" smtClean="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C316740-5FA8-4A77-B4D0-3A90CAD22FA5}" type="slidenum">
              <a:rPr lang="es-ES" smtClean="0"/>
              <a:pPr/>
              <a:t>59</a:t>
            </a:fld>
            <a:endParaRPr lang="es-ES" smtClean="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C0C4A7A-8A88-4A0E-AFD3-8360B7E28A63}" type="slidenum">
              <a:rPr lang="es-ES" smtClean="0"/>
              <a:pPr/>
              <a:t>60</a:t>
            </a:fld>
            <a:endParaRPr lang="es-ES" smtClean="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B0FD2BA-675D-4C08-B508-1268F3FFAE70}" type="slidenum">
              <a:rPr lang="es-ES" smtClean="0"/>
              <a:pPr/>
              <a:t>61</a:t>
            </a:fld>
            <a:endParaRPr lang="es-ES" smtClean="0"/>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AE304EE-FC7E-442E-812C-0CFCE0456199}" type="slidenum">
              <a:rPr lang="es-ES" smtClean="0"/>
              <a:pPr/>
              <a:t>62</a:t>
            </a:fld>
            <a:endParaRPr lang="es-ES" smtClean="0"/>
          </a:p>
        </p:txBody>
      </p:sp>
      <p:sp>
        <p:nvSpPr>
          <p:cNvPr id="108547" name="Rectangle 2"/>
          <p:cNvSpPr>
            <a:spLocks noGrp="1" noRot="1" noChangeAspect="1" noChangeArrowheads="1" noTextEdit="1"/>
          </p:cNvSpPr>
          <p:nvPr>
            <p:ph type="sldImg"/>
          </p:nvPr>
        </p:nvSpPr>
        <p:spPr>
          <a:solidFill>
            <a:srgbClr val="FFFFFF"/>
          </a:solidFill>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C0F71A0-42A2-47DF-AB0A-6BB3665B0614}" type="slidenum">
              <a:rPr lang="es-ES" smtClean="0"/>
              <a:pPr/>
              <a:t>65</a:t>
            </a:fld>
            <a:endParaRPr lang="es-ES" smtClean="0"/>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D6C2DBA-6D92-4EFD-AE04-C71A5D91CF37}" type="slidenum">
              <a:rPr lang="es-ES" smtClean="0"/>
              <a:pPr/>
              <a:t>68</a:t>
            </a:fld>
            <a:endParaRPr lang="es-ES" smtClean="0"/>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D997F71-087D-4150-AFB7-35D32CE4CCB2}" type="slidenum">
              <a:rPr lang="es-ES" smtClean="0"/>
              <a:pPr/>
              <a:t>19</a:t>
            </a:fld>
            <a:endParaRPr lang="es-ES" smtClean="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Comente que los datos de las materias y las calificaciones que se han utilizado en el ejemplo, se representan con etiquetas significativas, que permiten que los datos sean estructurados y significativos. Note también que las etiquetas son todas definidas por el usuario y no etiquetas personalizadas de HTML.</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Lo próximo que discutiremos son la sintaxis y las reglas en la especificación de XML.</a:t>
            </a:r>
          </a:p>
          <a:p>
            <a:pPr algn="just" eaLnBrk="1" hangingPunct="1"/>
            <a:endParaRPr lang="es-E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16B26C1-5F42-4569-80DD-0F5AC7C396C0}" type="slidenum">
              <a:rPr lang="es-ES" smtClean="0"/>
              <a:pPr/>
              <a:t>70</a:t>
            </a:fld>
            <a:endParaRPr lang="es-ES" smtClean="0"/>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22A20AC-0019-4602-8B81-283461657BE1}" type="slidenum">
              <a:rPr lang="es-ES" smtClean="0"/>
              <a:pPr/>
              <a:t>71</a:t>
            </a:fld>
            <a:endParaRPr lang="es-ES" smtClean="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35CF565-7668-45D6-BFA1-1A7C427A6F98}" type="slidenum">
              <a:rPr lang="es-ES" smtClean="0"/>
              <a:pPr/>
              <a:t>72</a:t>
            </a:fld>
            <a:endParaRPr lang="es-ES" smtClean="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871E652-375D-45E8-A3A9-33E8C301293B}" type="slidenum">
              <a:rPr lang="es-ES" smtClean="0"/>
              <a:pPr/>
              <a:t>73</a:t>
            </a:fld>
            <a:endParaRPr lang="es-ES" smtClean="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4ECBEA86-00BA-429A-9A57-AD0F971DF1B7}" type="slidenum">
              <a:rPr lang="es-ES" smtClean="0"/>
              <a:pPr/>
              <a:t>74</a:t>
            </a:fld>
            <a:endParaRPr lang="es-ES" smtClean="0"/>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615DEB7-6970-4053-8F02-4667B83F785E}" type="slidenum">
              <a:rPr lang="es-ES" smtClean="0"/>
              <a:pPr/>
              <a:t>20</a:t>
            </a:fld>
            <a:endParaRPr lang="es-E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algn="just" eaLnBrk="1" hangingPunct="1"/>
            <a:r>
              <a:rPr lang="es-VE" b="1" smtClean="0">
                <a:latin typeface="Arial" pitchFamily="34" charset="0"/>
              </a:rPr>
              <a:t>Notas del Instructor</a:t>
            </a:r>
          </a:p>
          <a:p>
            <a:pPr algn="just" eaLnBrk="1" hangingPunct="1"/>
            <a:r>
              <a:rPr lang="es-PE" smtClean="0">
                <a:latin typeface="Arial" pitchFamily="34" charset="0"/>
              </a:rPr>
              <a:t>Explique que la instrucción de procesamiento especifica la codificación del tipo de carácter del documento XML y la versión de XML a la que el documento XML obedece. Los pares </a:t>
            </a:r>
            <a:r>
              <a:rPr lang="es-PE" smtClean="0">
                <a:latin typeface="Courier New" pitchFamily="49" charset="0"/>
                <a:cs typeface="Courier New" pitchFamily="49" charset="0"/>
              </a:rPr>
              <a:t>name=</a:t>
            </a:r>
            <a:r>
              <a:rPr lang="es-PE" smtClean="0">
                <a:latin typeface="Arial" pitchFamily="34" charset="0"/>
                <a:cs typeface="Courier New" pitchFamily="49" charset="0"/>
              </a:rPr>
              <a:t>”</a:t>
            </a:r>
            <a:r>
              <a:rPr lang="es-PE" smtClean="0">
                <a:latin typeface="Courier New" pitchFamily="49" charset="0"/>
                <a:cs typeface="Courier New" pitchFamily="49" charset="0"/>
              </a:rPr>
              <a:t>value</a:t>
            </a:r>
            <a:r>
              <a:rPr lang="es-PE" smtClean="0">
                <a:latin typeface="Arial" pitchFamily="34" charset="0"/>
                <a:cs typeface="Courier New" pitchFamily="49" charset="0"/>
              </a:rPr>
              <a:t>”</a:t>
            </a:r>
            <a:r>
              <a:rPr lang="es-PE" smtClean="0">
                <a:latin typeface="Arial" pitchFamily="34" charset="0"/>
              </a:rPr>
              <a:t> presentes en las etiquetas, se denominan atributos. En este caso, hay dos atributos, uno para la versión y el otro para la codificación.</a:t>
            </a:r>
            <a:endParaRPr lang="es-VE" smtClean="0">
              <a:latin typeface="Arial" pitchFamily="34" charset="0"/>
            </a:endParaRPr>
          </a:p>
          <a:p>
            <a:pPr algn="just" eaLnBrk="1" hangingPunct="1"/>
            <a:r>
              <a:rPr lang="es-PE" smtClean="0">
                <a:latin typeface="Arial" pitchFamily="34" charset="0"/>
              </a:rPr>
              <a:t>La codificación que soporta XML por defecto es </a:t>
            </a:r>
            <a:r>
              <a:rPr lang="es-PE" smtClean="0">
                <a:latin typeface="Courier New" pitchFamily="49" charset="0"/>
                <a:cs typeface="Courier New" pitchFamily="49" charset="0"/>
              </a:rPr>
              <a:t>UTF-8</a:t>
            </a:r>
            <a:r>
              <a:rPr lang="es-PE" smtClean="0">
                <a:latin typeface="Arial" pitchFamily="34" charset="0"/>
              </a:rPr>
              <a:t>.</a:t>
            </a:r>
            <a:endParaRPr lang="es-VE" smtClean="0">
              <a:latin typeface="Arial" pitchFamily="34" charset="0"/>
            </a:endParaRP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Lo próximo que discutiremos son los tags XML.</a:t>
            </a:r>
            <a:endParaRPr lang="es-VE"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E1603B7-FDF9-4796-8EC5-D8E5E6D96EEF}" type="slidenum">
              <a:rPr lang="es-ES" smtClean="0"/>
              <a:pPr/>
              <a:t>21</a:t>
            </a:fld>
            <a:endParaRPr lang="es-ES" smtClean="0"/>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z="2400" smtClean="0">
                <a:latin typeface="Arial" pitchFamily="34" charset="0"/>
              </a:rPr>
              <a:t>Resalte que XML no tiene ningún conjunto de etiquetas predefinidas. El usuario debe definir etiquetas de acuerdo a los datos que van a ser representados. Las etiquetas XML tienen un conjunto básico de reglas de sintaxis a seguir. </a:t>
            </a:r>
          </a:p>
          <a:p>
            <a:pPr algn="just" eaLnBrk="1" hangingPunct="1"/>
            <a:r>
              <a:rPr lang="es-PE" sz="2400" smtClean="0">
                <a:latin typeface="Arial" pitchFamily="34" charset="0"/>
              </a:rPr>
              <a:t>Explique las reglas de los tags XML mostrados en la lamina haciendo uso de los ejemplos dados en la guía del estudiante.</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La próxima lamina muestra un código de ejemplo XML que ayudará ha entender mejor las reglas XML</a:t>
            </a:r>
            <a:endParaRPr lang="es-VE"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E52FFB0-0422-4A92-9B29-D223F82E2A97}" type="slidenum">
              <a:rPr lang="es-ES" smtClean="0"/>
              <a:pPr/>
              <a:t>23</a:t>
            </a:fld>
            <a:endParaRPr lang="es-ES" smtClean="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z="2400" smtClean="0">
                <a:latin typeface="Arial" pitchFamily="34" charset="0"/>
              </a:rPr>
              <a:t>El código mostrado representa un detalle de las notas obtenidas por el estudiante para varias materias. Pida a los alumnos que observen como las reglas han sido seguidas aquí.</a:t>
            </a:r>
          </a:p>
          <a:p>
            <a:pPr algn="just" eaLnBrk="1" hangingPunct="1"/>
            <a:r>
              <a:rPr lang="es-PE" sz="2400" smtClean="0">
                <a:latin typeface="Arial" pitchFamily="34" charset="0"/>
              </a:rPr>
              <a:t>Haga variaciones en el documento del ejemplo donde ser observe el incumplimiento de las reglas XML y comentelas con los estudiantes.</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En la lamina siguiente hablaremos acerca de los atributos.</a:t>
            </a:r>
            <a:endParaRPr lang="es-VE" smtClean="0">
              <a:latin typeface="Arial" pitchFamily="34" charset="0"/>
            </a:endParaRPr>
          </a:p>
          <a:p>
            <a:pPr algn="just" eaLnBrk="1" hangingPunct="1"/>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1A1B856-9972-4D4D-8A50-F47FF126772A}" type="slidenum">
              <a:rPr lang="es-ES" smtClean="0"/>
              <a:pPr/>
              <a:t>24</a:t>
            </a:fld>
            <a:endParaRPr lang="es-ES" smtClean="0"/>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z="2400" smtClean="0">
                <a:latin typeface="Arial" pitchFamily="34" charset="0"/>
              </a:rPr>
              <a:t>Explique que los atributos se usan para especificar algunas características acerca de la etiqueta XML. Por ejemplo, el “id” del estudiante puede ser ubicado como un atributo dentro de la etiqueta </a:t>
            </a:r>
            <a:r>
              <a:rPr lang="es-PE" sz="2400" smtClean="0">
                <a:latin typeface="Courier New" pitchFamily="49" charset="0"/>
                <a:cs typeface="Courier New" pitchFamily="49" charset="0"/>
              </a:rPr>
              <a:t>Student</a:t>
            </a:r>
            <a:r>
              <a:rPr lang="es-PE" sz="2400" smtClean="0">
                <a:latin typeface="Arial" pitchFamily="34" charset="0"/>
              </a:rPr>
              <a:t>. Los atributos siempre se mencionan como </a:t>
            </a:r>
            <a:r>
              <a:rPr lang="es-PE" sz="2400" smtClean="0">
                <a:latin typeface="Courier New" pitchFamily="49" charset="0"/>
                <a:cs typeface="Courier New" pitchFamily="49" charset="0"/>
              </a:rPr>
              <a:t>attrName = “attrValue”.</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Observaremos un ejemplo del uso de los atributos.</a:t>
            </a:r>
            <a:endParaRPr lang="es-VE" smtClean="0">
              <a:latin typeface="Arial" pitchFamily="34" charset="0"/>
            </a:endParaRPr>
          </a:p>
          <a:p>
            <a:pPr algn="just" eaLnBrk="1" hangingPunct="1"/>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EC3A467-8BA2-4C32-9AC9-F346AE1CC9C5}" type="slidenum">
              <a:rPr lang="es-ES" smtClean="0"/>
              <a:pPr/>
              <a:t>25</a:t>
            </a:fld>
            <a:endParaRPr lang="es-ES" smtClean="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es-VE" b="1" smtClean="0">
                <a:latin typeface="Arial" pitchFamily="34" charset="0"/>
              </a:rPr>
              <a:t>Notas del Instructor</a:t>
            </a:r>
          </a:p>
          <a:p>
            <a:pPr algn="just" eaLnBrk="1" hangingPunct="1"/>
            <a:r>
              <a:rPr lang="es-PE" sz="2400" smtClean="0">
                <a:latin typeface="Arial" pitchFamily="34" charset="0"/>
              </a:rPr>
              <a:t>Explique que el código XML dado en la lamina representa la misma información que el ejemplo anterior. La única diferencia está en la forma en que se representa</a:t>
            </a:r>
            <a:r>
              <a:rPr lang="es-VE" sz="2400" smtClean="0">
                <a:latin typeface="Arial" pitchFamily="34" charset="0"/>
              </a:rPr>
              <a:t>. </a:t>
            </a:r>
            <a:r>
              <a:rPr lang="es-PE" sz="2400" smtClean="0">
                <a:latin typeface="Arial" pitchFamily="34" charset="0"/>
              </a:rPr>
              <a:t>El ejemplo anterior tenía los datos representados como elementos XML mientras este ejemplo los representa como atributos.</a:t>
            </a:r>
            <a:endParaRPr lang="es-VE" sz="2400" smtClean="0">
              <a:latin typeface="Arial" pitchFamily="34" charset="0"/>
            </a:endParaRPr>
          </a:p>
          <a:p>
            <a:pPr algn="just" eaLnBrk="1" hangingPunct="1"/>
            <a:r>
              <a:rPr lang="es-VE" sz="2400" smtClean="0">
                <a:latin typeface="Arial" pitchFamily="34" charset="0"/>
              </a:rPr>
              <a:t>Resalte la siguiente pregunta: </a:t>
            </a:r>
            <a:r>
              <a:rPr lang="es-PE" sz="2400" smtClean="0">
                <a:latin typeface="Arial" pitchFamily="34" charset="0"/>
              </a:rPr>
              <a:t>¿cuándo utilizar los nodos elementos XML  y los atributos?</a:t>
            </a:r>
            <a:endParaRPr lang="es-VE" sz="2400" smtClean="0">
              <a:latin typeface="Arial" pitchFamily="34" charset="0"/>
            </a:endParaRPr>
          </a:p>
          <a:p>
            <a:pPr algn="just" eaLnBrk="1" hangingPunct="1"/>
            <a:r>
              <a:rPr lang="es-PE" sz="2400" smtClean="0">
                <a:latin typeface="Arial" pitchFamily="34" charset="0"/>
              </a:rPr>
              <a:t>No hay reglas rígidas acerca de usar los nodos elementos XML o los atributos. Generalmente, los atributos se usan para representar algún dato acerca del nodo. Por ejemplo, el número de identidad de un estudiante es una metadata acerca del estudiante, por lo tanto generalmente se coloca como atributo. Mientras que, el atributo materia, puede ser ubicado como un atributo o un nodo elemento. </a:t>
            </a:r>
            <a:endParaRPr lang="es-VE" sz="2400" smtClean="0">
              <a:latin typeface="Arial" pitchFamily="34" charset="0"/>
            </a:endParaRPr>
          </a:p>
          <a:p>
            <a:pPr algn="just" eaLnBrk="1" hangingPunct="1"/>
            <a:r>
              <a:rPr lang="es-PE" sz="2400" smtClean="0">
                <a:latin typeface="Arial" pitchFamily="34" charset="0"/>
              </a:rPr>
              <a:t>Hay una forma de representar datos usando XML, pero ¿cómo el usuario que lee los datos sabe qué representa? El usuario puede reconocer los datos usando el significado de los nombres de las etiquetas. Por lo tanto, es necesario tener nombres significativos para las etiquetas, pero esto no es suficiente. Es necesario tener algún tipo de documentación dentro del código XML. El XML, como cualquier otro lenguaje, permite a los desarrolladores tener comentarios dentro del código XML.</a:t>
            </a:r>
            <a:r>
              <a:rPr lang="es-VE" sz="2400" smtClean="0">
                <a:latin typeface="Arial" pitchFamily="34" charset="0"/>
              </a:rPr>
              <a:t> </a:t>
            </a:r>
          </a:p>
          <a:p>
            <a:pPr algn="just" eaLnBrk="1" hangingPunct="1"/>
            <a:endParaRPr lang="es-PE" smtClean="0">
              <a:latin typeface="Arial" pitchFamily="34" charset="0"/>
            </a:endParaRPr>
          </a:p>
          <a:p>
            <a:pPr algn="just" eaLnBrk="1" hangingPunct="1"/>
            <a:r>
              <a:rPr lang="es-ES" b="1" smtClean="0">
                <a:latin typeface="Arial" pitchFamily="34" charset="0"/>
              </a:rPr>
              <a:t>Sentencia de Transición:</a:t>
            </a:r>
            <a:r>
              <a:rPr lang="es-ES" smtClean="0">
                <a:latin typeface="Arial" pitchFamily="34" charset="0"/>
              </a:rPr>
              <a:t> Discutiremos a continuación los comentarios en XML.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10C3991C-329A-40C2-ACCA-E10172644CD9}" type="datetimeFigureOut">
              <a:rPr lang="es-VE" smtClean="0"/>
              <a:pPr/>
              <a:t>09/04/2016</a:t>
            </a:fld>
            <a:endParaRPr lang="es-V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V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B240914E-3BF3-458F-B09C-56DA1E632C97}"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5" name="4 Marcador de pie de página"/>
          <p:cNvSpPr>
            <a:spLocks noGrp="1"/>
          </p:cNvSpPr>
          <p:nvPr>
            <p:ph type="ftr" sz="quarter" idx="11"/>
          </p:nvPr>
        </p:nvSpPr>
        <p:spPr/>
        <p:txBody>
          <a:bodyPr/>
          <a:lstStyle>
            <a:extLst/>
          </a:lstStyle>
          <a:p>
            <a:endParaRPr lang="es-VE"/>
          </a:p>
        </p:txBody>
      </p:sp>
      <p:sp>
        <p:nvSpPr>
          <p:cNvPr id="6" name="5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6" name="5 Marcador de pie de página"/>
          <p:cNvSpPr>
            <a:spLocks noGrp="1"/>
          </p:cNvSpPr>
          <p:nvPr>
            <p:ph type="ftr" sz="quarter" idx="11"/>
          </p:nvPr>
        </p:nvSpPr>
        <p:spPr/>
        <p:txBody>
          <a:bodyPr/>
          <a:lstStyle>
            <a:extLst/>
          </a:lstStyle>
          <a:p>
            <a:endParaRPr lang="es-VE"/>
          </a:p>
        </p:txBody>
      </p:sp>
      <p:sp>
        <p:nvSpPr>
          <p:cNvPr id="7" name="6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8" name="7 Marcador de pie de página"/>
          <p:cNvSpPr>
            <a:spLocks noGrp="1"/>
          </p:cNvSpPr>
          <p:nvPr>
            <p:ph type="ftr" sz="quarter" idx="11"/>
          </p:nvPr>
        </p:nvSpPr>
        <p:spPr/>
        <p:txBody>
          <a:bodyPr/>
          <a:lstStyle>
            <a:extLst/>
          </a:lstStyle>
          <a:p>
            <a:endParaRPr lang="es-VE"/>
          </a:p>
        </p:txBody>
      </p:sp>
      <p:sp>
        <p:nvSpPr>
          <p:cNvPr id="9" name="8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4" name="3 Marcador de pie de página"/>
          <p:cNvSpPr>
            <a:spLocks noGrp="1"/>
          </p:cNvSpPr>
          <p:nvPr>
            <p:ph type="ftr" sz="quarter" idx="11"/>
          </p:nvPr>
        </p:nvSpPr>
        <p:spPr/>
        <p:txBody>
          <a:bodyPr/>
          <a:lstStyle>
            <a:extLst/>
          </a:lstStyle>
          <a:p>
            <a:endParaRPr lang="es-VE"/>
          </a:p>
        </p:txBody>
      </p:sp>
      <p:sp>
        <p:nvSpPr>
          <p:cNvPr id="5" name="4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10C3991C-329A-40C2-ACCA-E10172644CD9}" type="datetimeFigureOut">
              <a:rPr lang="es-VE" smtClean="0"/>
              <a:pPr/>
              <a:t>09/04/2016</a:t>
            </a:fld>
            <a:endParaRPr lang="es-VE"/>
          </a:p>
        </p:txBody>
      </p:sp>
      <p:sp>
        <p:nvSpPr>
          <p:cNvPr id="3" name="2 Marcador de pie de página"/>
          <p:cNvSpPr>
            <a:spLocks noGrp="1"/>
          </p:cNvSpPr>
          <p:nvPr>
            <p:ph type="ftr" sz="quarter" idx="11"/>
          </p:nvPr>
        </p:nvSpPr>
        <p:spPr/>
        <p:txBody>
          <a:bodyPr/>
          <a:lstStyle>
            <a:extLst/>
          </a:lstStyle>
          <a:p>
            <a:endParaRPr lang="es-VE"/>
          </a:p>
        </p:txBody>
      </p:sp>
      <p:sp>
        <p:nvSpPr>
          <p:cNvPr id="4" name="3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10C3991C-329A-40C2-ACCA-E10172644CD9}" type="datetimeFigureOut">
              <a:rPr lang="es-VE" smtClean="0"/>
              <a:pPr/>
              <a:t>09/04/2016</a:t>
            </a:fld>
            <a:endParaRPr lang="es-VE"/>
          </a:p>
        </p:txBody>
      </p:sp>
      <p:sp>
        <p:nvSpPr>
          <p:cNvPr id="6" name="5 Marcador de pie de página"/>
          <p:cNvSpPr>
            <a:spLocks noGrp="1"/>
          </p:cNvSpPr>
          <p:nvPr>
            <p:ph type="ftr" sz="quarter" idx="11"/>
          </p:nvPr>
        </p:nvSpPr>
        <p:spPr/>
        <p:txBody>
          <a:bodyPr/>
          <a:lstStyle>
            <a:extLst/>
          </a:lstStyle>
          <a:p>
            <a:endParaRPr lang="es-VE"/>
          </a:p>
        </p:txBody>
      </p:sp>
      <p:sp>
        <p:nvSpPr>
          <p:cNvPr id="7" name="6 Marcador de número de diapositiva"/>
          <p:cNvSpPr>
            <a:spLocks noGrp="1"/>
          </p:cNvSpPr>
          <p:nvPr>
            <p:ph type="sldNum" sz="quarter" idx="12"/>
          </p:nvPr>
        </p:nvSpPr>
        <p:spPr/>
        <p:txBody>
          <a:bodyPr/>
          <a:lstStyle>
            <a:extLst/>
          </a:lstStyle>
          <a:p>
            <a:fld id="{B240914E-3BF3-458F-B09C-56DA1E632C97}" type="slidenum">
              <a:rPr lang="es-VE" smtClean="0"/>
              <a:pPr/>
              <a:t>‹Nº›</a:t>
            </a:fld>
            <a:endParaRPr lang="es-V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10C3991C-329A-40C2-ACCA-E10172644CD9}" type="datetimeFigureOut">
              <a:rPr lang="es-VE" smtClean="0"/>
              <a:pPr/>
              <a:t>09/04/2016</a:t>
            </a:fld>
            <a:endParaRPr lang="es-V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V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B240914E-3BF3-458F-B09C-56DA1E632C97}" type="slidenum">
              <a:rPr lang="es-VE" smtClean="0"/>
              <a:pPr/>
              <a:t>‹Nº›</a:t>
            </a:fld>
            <a:endParaRPr lang="es-V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C3991C-329A-40C2-ACCA-E10172644CD9}" type="datetimeFigureOut">
              <a:rPr lang="es-VE" smtClean="0"/>
              <a:pPr/>
              <a:t>09/04/2016</a:t>
            </a:fld>
            <a:endParaRPr lang="es-V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V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40914E-3BF3-458F-B09C-56DA1E632C97}"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nalddbravog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VE" dirty="0" smtClean="0"/>
              <a:t>XML Y AJAX</a:t>
            </a:r>
            <a:endParaRPr lang="es-VE" dirty="0"/>
          </a:p>
        </p:txBody>
      </p:sp>
      <p:sp>
        <p:nvSpPr>
          <p:cNvPr id="3" name="2 Subtítulo"/>
          <p:cNvSpPr>
            <a:spLocks noGrp="1"/>
          </p:cNvSpPr>
          <p:nvPr>
            <p:ph type="subTitle" idx="1"/>
          </p:nvPr>
        </p:nvSpPr>
        <p:spPr/>
        <p:txBody>
          <a:bodyPr>
            <a:normAutofit fontScale="92500" lnSpcReduction="20000"/>
          </a:bodyPr>
          <a:lstStyle/>
          <a:p>
            <a:r>
              <a:rPr lang="es-VE" dirty="0" smtClean="0"/>
              <a:t>FACILITADOR: ING. RONALD BRAVO</a:t>
            </a:r>
          </a:p>
          <a:p>
            <a:r>
              <a:rPr lang="es-VE" dirty="0" smtClean="0">
                <a:hlinkClick r:id="rId2"/>
              </a:rPr>
              <a:t>ronalddbravog2@gmail.com</a:t>
            </a:r>
            <a:endParaRPr lang="es-VE" dirty="0" smtClean="0"/>
          </a:p>
          <a:p>
            <a:r>
              <a:rPr lang="es-VE" dirty="0" smtClean="0"/>
              <a:t>0414-6614421</a:t>
            </a:r>
            <a:endParaRPr lang="es-V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567817"/>
            <a:ext cx="8643998" cy="3801041"/>
          </a:xfrm>
          <a:prstGeom prst="rect">
            <a:avLst/>
          </a:prstGeom>
        </p:spPr>
        <p:txBody>
          <a:bodyPr wrap="square">
            <a:spAutoFit/>
          </a:bodyPr>
          <a:lstStyle/>
          <a:p>
            <a:pPr>
              <a:spcBef>
                <a:spcPts val="500"/>
              </a:spcBef>
              <a:spcAft>
                <a:spcPts val="1000"/>
              </a:spcAft>
            </a:pPr>
            <a:r>
              <a:rPr lang="es-VE" b="1" dirty="0" smtClean="0"/>
              <a:t>HISTORIA</a:t>
            </a:r>
          </a:p>
          <a:p>
            <a:pPr indent="442913" algn="just">
              <a:spcBef>
                <a:spcPts val="500"/>
              </a:spcBef>
              <a:spcAft>
                <a:spcPts val="1000"/>
              </a:spcAft>
            </a:pPr>
            <a:r>
              <a:rPr lang="es-VE" dirty="0" smtClean="0"/>
              <a:t>El XML proviene de un lenguaje que inventó IBM durante los años 70. El lenguaje de IBM se llama GML (General </a:t>
            </a:r>
            <a:r>
              <a:rPr lang="es-VE" dirty="0" err="1" smtClean="0"/>
              <a:t>Markup</a:t>
            </a:r>
            <a:r>
              <a:rPr lang="es-VE" dirty="0" smtClean="0"/>
              <a:t> </a:t>
            </a:r>
            <a:r>
              <a:rPr lang="es-VE" dirty="0" err="1" smtClean="0"/>
              <a:t>Language</a:t>
            </a:r>
            <a:r>
              <a:rPr lang="es-VE" dirty="0" smtClean="0"/>
              <a:t>) y surgió por la necesidad que tenían en la empresa de almacenar grandes cantidades de información de temas diversos. Así pues, necesitaban una manera de guardar la información y los expertos de IBM se inventaron GML, un lenguaje con el que poder clasificarlo todo y escribir cualquier documento para que se pueda luego procesar adecuadamente. </a:t>
            </a:r>
          </a:p>
          <a:p>
            <a:pPr indent="442913" algn="just">
              <a:spcBef>
                <a:spcPts val="500"/>
              </a:spcBef>
              <a:spcAft>
                <a:spcPts val="1000"/>
              </a:spcAft>
            </a:pPr>
            <a:r>
              <a:rPr lang="es-VE" dirty="0" smtClean="0"/>
              <a:t>Este lenguaje gustó mucho a la gente de ISO, una entidad que se encarga de normalizar diversos procesos en el mundo, de modo que por los años 86 trabajaron para normalizar el lenguaje, creando el SGML, que no era más que el GML pero estándar (</a:t>
            </a:r>
            <a:r>
              <a:rPr lang="es-VE" dirty="0" err="1" smtClean="0"/>
              <a:t>Standar</a:t>
            </a:r>
            <a:r>
              <a:rPr lang="es-VE" dirty="0" smtClean="0"/>
              <a:t> en inglés). </a:t>
            </a:r>
            <a:endParaRPr lang="es-V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500042"/>
            <a:ext cx="8429684" cy="5632311"/>
          </a:xfrm>
          <a:prstGeom prst="rect">
            <a:avLst/>
          </a:prstGeom>
          <a:noFill/>
        </p:spPr>
        <p:txBody>
          <a:bodyPr wrap="square" rtlCol="0">
            <a:spAutoFit/>
          </a:bodyPr>
          <a:lstStyle/>
          <a:p>
            <a:pPr indent="442913" algn="just">
              <a:lnSpc>
                <a:spcPct val="150000"/>
              </a:lnSpc>
            </a:pPr>
            <a:r>
              <a:rPr lang="es-VE" dirty="0" smtClean="0"/>
              <a:t>SGML es un lenguaje muy trabajado, capaz de adaptarse a un gran abanico de problemas y a partir de él se han creado los siguientes sistemas para almacenar información.</a:t>
            </a:r>
          </a:p>
          <a:p>
            <a:pPr indent="442913" algn="just"/>
            <a:endParaRPr lang="es-VE" dirty="0" smtClean="0"/>
          </a:p>
          <a:p>
            <a:pPr indent="442913" algn="just">
              <a:lnSpc>
                <a:spcPct val="150000"/>
              </a:lnSpc>
            </a:pPr>
            <a:r>
              <a:rPr lang="es-VE" dirty="0" smtClean="0"/>
              <a:t>Por el año 89, para el ámbito de la red Internet, se comenzó a trabajar con lenguajes de etiquetas (</a:t>
            </a:r>
            <a:r>
              <a:rPr lang="es-VE" dirty="0" err="1" smtClean="0"/>
              <a:t>Markup</a:t>
            </a:r>
            <a:r>
              <a:rPr lang="es-VE" dirty="0" smtClean="0"/>
              <a:t>) y los hiperenlaces, lo que creo un nuevo lenguaje llamado HTML, que fue utilizado para un nuevo servicio de Internet, la Web. Este lenguaje fue adoptado rápidamente por la comunidad y varias organizaciones comerciales crearon sus propios visores de HTML y riñeron entre ellos para hacer el visor más avanzado, inventándose etiquetas como su propia voluntad les decía. Desde el 96 hasta hoy una entidad llamada W3C ha tratado de poner orden en el HTML y establecer sus reglas y etiquetas para que sea un estándar.</a:t>
            </a:r>
          </a:p>
          <a:p>
            <a:pPr algn="just"/>
            <a:endParaRPr lang="es-V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85720" y="428604"/>
            <a:ext cx="8501122" cy="5043688"/>
          </a:xfrm>
          <a:prstGeom prst="rect">
            <a:avLst/>
          </a:prstGeom>
        </p:spPr>
        <p:txBody>
          <a:bodyPr wrap="square">
            <a:spAutoFit/>
          </a:bodyPr>
          <a:lstStyle/>
          <a:p>
            <a:pPr algn="just">
              <a:lnSpc>
                <a:spcPct val="150000"/>
              </a:lnSpc>
            </a:pPr>
            <a:r>
              <a:rPr lang="es-VE" dirty="0" smtClean="0"/>
              <a:t>El mismo W3C en el 98 empezó y continúa, en el desarrollo de XML (Extensible </a:t>
            </a:r>
            <a:r>
              <a:rPr lang="es-VE" dirty="0" err="1" smtClean="0"/>
              <a:t>Markup</a:t>
            </a:r>
            <a:r>
              <a:rPr lang="es-VE" dirty="0" smtClean="0"/>
              <a:t> </a:t>
            </a:r>
            <a:r>
              <a:rPr lang="es-VE" dirty="0" err="1" smtClean="0"/>
              <a:t>Language</a:t>
            </a:r>
            <a:r>
              <a:rPr lang="es-VE" dirty="0" smtClean="0"/>
              <a:t>). En este lenguaje se ha pensado mucho más y muchas personas con grandes conocimientos en la materia están trabajando todavía en su gestación. Pretendían solucionar los carencias del HTML en lo que se respecta al tratamiento de la información. </a:t>
            </a:r>
          </a:p>
          <a:p>
            <a:pPr algn="just">
              <a:lnSpc>
                <a:spcPct val="150000"/>
              </a:lnSpc>
            </a:pPr>
            <a:endParaRPr lang="es-VE" dirty="0" smtClean="0"/>
          </a:p>
          <a:p>
            <a:pPr algn="just">
              <a:lnSpc>
                <a:spcPct val="150000"/>
              </a:lnSpc>
            </a:pPr>
            <a:r>
              <a:rPr lang="es-VE" b="1" dirty="0" smtClean="0"/>
              <a:t>Problemas del HTML como: </a:t>
            </a:r>
          </a:p>
          <a:p>
            <a:pPr algn="just">
              <a:lnSpc>
                <a:spcPct val="150000"/>
              </a:lnSpc>
            </a:pPr>
            <a:endParaRPr lang="es-VE" dirty="0" smtClean="0"/>
          </a:p>
          <a:p>
            <a:pPr indent="360363" algn="just">
              <a:lnSpc>
                <a:spcPct val="150000"/>
              </a:lnSpc>
              <a:buFont typeface="Arial" pitchFamily="34" charset="0"/>
              <a:buChar char="•"/>
            </a:pPr>
            <a:r>
              <a:rPr lang="es-VE" dirty="0" smtClean="0"/>
              <a:t>El contenido se mezcla con los estilos que se le quieren aplicar. </a:t>
            </a:r>
          </a:p>
          <a:p>
            <a:pPr indent="360363" algn="just">
              <a:lnSpc>
                <a:spcPct val="150000"/>
              </a:lnSpc>
              <a:buFont typeface="Arial" pitchFamily="34" charset="0"/>
              <a:buChar char="•"/>
            </a:pPr>
            <a:r>
              <a:rPr lang="es-VE" dirty="0" smtClean="0"/>
              <a:t>No permite compartir información con todos los dispositivos, como pueden ser ordenadores o teléfonos móviles. </a:t>
            </a:r>
          </a:p>
          <a:p>
            <a:pPr indent="360363" algn="just">
              <a:lnSpc>
                <a:spcPct val="150000"/>
              </a:lnSpc>
              <a:buFont typeface="Arial" pitchFamily="34" charset="0"/>
              <a:buChar char="•"/>
            </a:pPr>
            <a:r>
              <a:rPr lang="es-VE" dirty="0" smtClean="0"/>
              <a:t>La presentación en pantalla depende del visor que se utilice. </a:t>
            </a:r>
            <a:endParaRPr lang="es-V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14290"/>
            <a:ext cx="8429684" cy="6324808"/>
          </a:xfrm>
          <a:prstGeom prst="rect">
            <a:avLst/>
          </a:prstGeom>
        </p:spPr>
        <p:txBody>
          <a:bodyPr wrap="square">
            <a:spAutoFit/>
          </a:bodyPr>
          <a:lstStyle/>
          <a:p>
            <a:pPr algn="just">
              <a:lnSpc>
                <a:spcPct val="150000"/>
              </a:lnSpc>
            </a:pPr>
            <a:r>
              <a:rPr lang="es-VE" b="1" dirty="0" smtClean="0"/>
              <a:t>¿QUE ES XML?</a:t>
            </a:r>
          </a:p>
          <a:p>
            <a:pPr algn="just">
              <a:lnSpc>
                <a:spcPct val="150000"/>
              </a:lnSpc>
            </a:pPr>
            <a:endParaRPr lang="es-VE" b="1" dirty="0" smtClean="0"/>
          </a:p>
          <a:p>
            <a:pPr indent="442913" algn="just">
              <a:lnSpc>
                <a:spcPct val="150000"/>
              </a:lnSpc>
            </a:pPr>
            <a:r>
              <a:rPr lang="es-VE" b="1" dirty="0" smtClean="0"/>
              <a:t>XML</a:t>
            </a:r>
            <a:r>
              <a:rPr lang="es-VE" dirty="0" smtClean="0"/>
              <a:t>, siglas en inglés de </a:t>
            </a:r>
            <a:r>
              <a:rPr lang="es-VE" dirty="0" err="1" smtClean="0"/>
              <a:t>e</a:t>
            </a:r>
            <a:r>
              <a:rPr lang="es-VE" b="1" dirty="0" err="1" smtClean="0"/>
              <a:t>X</a:t>
            </a:r>
            <a:r>
              <a:rPr lang="es-VE" dirty="0" err="1" smtClean="0"/>
              <a:t>tensible</a:t>
            </a:r>
            <a:r>
              <a:rPr lang="es-VE" dirty="0" smtClean="0"/>
              <a:t> </a:t>
            </a:r>
            <a:r>
              <a:rPr lang="es-VE" b="1" dirty="0" err="1" smtClean="0"/>
              <a:t>M</a:t>
            </a:r>
            <a:r>
              <a:rPr lang="es-VE" dirty="0" err="1" smtClean="0"/>
              <a:t>arkup</a:t>
            </a:r>
            <a:r>
              <a:rPr lang="es-VE" dirty="0" smtClean="0"/>
              <a:t> </a:t>
            </a:r>
            <a:r>
              <a:rPr lang="es-VE" b="1" dirty="0" err="1" smtClean="0"/>
              <a:t>L</a:t>
            </a:r>
            <a:r>
              <a:rPr lang="es-VE" dirty="0" err="1" smtClean="0"/>
              <a:t>anguage</a:t>
            </a:r>
            <a:r>
              <a:rPr lang="es-VE" dirty="0" smtClean="0"/>
              <a:t> (“Lenguaje de marcas Extensible"), es un lenguaje de marcas desarrollado por el (W3C) utilizado para almacenar datos en forma legible. Proviene del lenguaje SGML y permite definir la gramática de lenguajes específicos (de la misma manera que HTML es a su vez un lenguaje definido por SGML) para estructurar documentos grandes. A diferencia de otros lenguajes, XML da soporte a bases de datos, siendo útil cuando varias aplicaciones deben comunicarse entre sí o integrar información.</a:t>
            </a:r>
          </a:p>
          <a:p>
            <a:pPr indent="442913" algn="just">
              <a:lnSpc>
                <a:spcPct val="150000"/>
              </a:lnSpc>
            </a:pPr>
            <a:r>
              <a:rPr lang="es-VE" dirty="0" smtClean="0"/>
              <a:t>XML no ha nacido sólo para su aplicación para Internet, sino que se propone como un estándar para el intercambio de información estructurada entre diferentes plataformas. Se puede usar en bases de datos, editores de texto, hojas de cálculo y casi cualquier cosa imaginable.</a:t>
            </a:r>
            <a:endParaRPr lang="es-V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58" y="142852"/>
            <a:ext cx="8429684" cy="6186309"/>
          </a:xfrm>
          <a:prstGeom prst="rect">
            <a:avLst/>
          </a:prstGeom>
        </p:spPr>
        <p:txBody>
          <a:bodyPr wrap="square">
            <a:spAutoFit/>
          </a:bodyPr>
          <a:lstStyle/>
          <a:p>
            <a:pPr algn="just"/>
            <a:r>
              <a:rPr lang="es-VE" b="1" dirty="0" smtClean="0"/>
              <a:t>¿POR QUÉ ES ÚTIL EL LENGUAJE XML PARA LOS PROGRAMAS INFORMÁTICOS?</a:t>
            </a:r>
            <a:endParaRPr lang="es-VE" dirty="0" smtClean="0"/>
          </a:p>
          <a:p>
            <a:pPr algn="just"/>
            <a:r>
              <a:rPr lang="es-VE" dirty="0" smtClean="0"/>
              <a:t>Un programa informático puede estar escrito en Java, Visual Basic y cualquier otro lenguaje. En esencia, todos los programas procesan información, entendiéndose por información “dato + significado”. Por lo tanto un documento escrito en XML tendría la información que necesitan los programas para procesar (Se puede extraer la información de una base de datos de una aplicación desarrollada en java, vaciarla en un documento </a:t>
            </a:r>
            <a:r>
              <a:rPr lang="es-VE" dirty="0" err="1" smtClean="0"/>
              <a:t>xml</a:t>
            </a:r>
            <a:r>
              <a:rPr lang="es-VE" dirty="0" smtClean="0"/>
              <a:t> y luego compartirla).</a:t>
            </a:r>
          </a:p>
          <a:p>
            <a:pPr algn="just"/>
            <a:endParaRPr lang="es-VE" dirty="0" smtClean="0"/>
          </a:p>
          <a:p>
            <a:pPr algn="just"/>
            <a:r>
              <a:rPr lang="es-VE" dirty="0" smtClean="0"/>
              <a:t>Ejemplo: Análisis de la siguiente información:</a:t>
            </a:r>
          </a:p>
          <a:p>
            <a:pPr algn="just"/>
            <a:r>
              <a:rPr lang="es-VE" dirty="0" smtClean="0"/>
              <a:t> </a:t>
            </a:r>
          </a:p>
          <a:p>
            <a:pPr algn="just">
              <a:buFont typeface="Arial" pitchFamily="34" charset="0"/>
              <a:buChar char="•"/>
            </a:pPr>
            <a:r>
              <a:rPr lang="es-VE" dirty="0" smtClean="0"/>
              <a:t>Mateo nació el 15.10.2012 en la ciudad de Madrid con un peso de 3.1 kg y una estatura de 45 cm.</a:t>
            </a:r>
          </a:p>
          <a:p>
            <a:pPr algn="just">
              <a:buFont typeface="Arial" pitchFamily="34" charset="0"/>
              <a:buChar char="•"/>
            </a:pPr>
            <a:r>
              <a:rPr lang="es-VE" dirty="0" smtClean="0"/>
              <a:t>Maribel nació el 11.09.1976 en la ciudad de Sevilla con un peso de 3 Kg y una estatura de 40 cm.</a:t>
            </a:r>
          </a:p>
          <a:p>
            <a:pPr algn="just"/>
            <a:endParaRPr lang="es-VE" dirty="0" smtClean="0"/>
          </a:p>
          <a:p>
            <a:pPr algn="just"/>
            <a:r>
              <a:rPr lang="es-VE" dirty="0" smtClean="0"/>
              <a:t>En una tabla de una base de datos se puede almacenar de forma separada la información del ejemplo:</a:t>
            </a:r>
          </a:p>
          <a:p>
            <a:pPr algn="just"/>
            <a:endParaRPr lang="es-VE" dirty="0" smtClean="0"/>
          </a:p>
          <a:p>
            <a:pPr algn="just"/>
            <a:endParaRPr lang="es-VE" dirty="0" smtClean="0"/>
          </a:p>
          <a:p>
            <a:pPr algn="just"/>
            <a:endParaRPr lang="es-VE" dirty="0"/>
          </a:p>
        </p:txBody>
      </p:sp>
      <p:pic>
        <p:nvPicPr>
          <p:cNvPr id="20482" name="Picture 2"/>
          <p:cNvPicPr>
            <a:picLocks noChangeAspect="1" noChangeArrowheads="1"/>
          </p:cNvPicPr>
          <p:nvPr/>
        </p:nvPicPr>
        <p:blipFill>
          <a:blip r:embed="rId2" cstate="print"/>
          <a:srcRect/>
          <a:stretch>
            <a:fillRect/>
          </a:stretch>
        </p:blipFill>
        <p:spPr bwMode="auto">
          <a:xfrm>
            <a:off x="1071538" y="5429264"/>
            <a:ext cx="7073736" cy="1357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14282" y="214290"/>
            <a:ext cx="4283545" cy="553998"/>
          </a:xfrm>
          <a:prstGeom prst="rect">
            <a:avLst/>
          </a:prstGeom>
          <a:noFill/>
          <a:ln w="9525">
            <a:noFill/>
            <a:miter lim="800000"/>
            <a:headEnd/>
            <a:tailEnd/>
          </a:ln>
        </p:spPr>
        <p:txBody>
          <a:bodyPr wrap="none">
            <a:spAutoFit/>
          </a:bodyPr>
          <a:lstStyle/>
          <a:p>
            <a:pPr algn="l">
              <a:lnSpc>
                <a:spcPct val="100000"/>
              </a:lnSpc>
              <a:spcBef>
                <a:spcPct val="0"/>
              </a:spcBef>
            </a:pPr>
            <a:r>
              <a:rPr lang="es-ES_tradnl" sz="3000" dirty="0"/>
              <a:t>Limitaciones de HTML</a:t>
            </a:r>
          </a:p>
        </p:txBody>
      </p:sp>
      <p:sp>
        <p:nvSpPr>
          <p:cNvPr id="11267" name="Rectangle 5"/>
          <p:cNvSpPr>
            <a:spLocks noChangeArrowheads="1"/>
          </p:cNvSpPr>
          <p:nvPr/>
        </p:nvSpPr>
        <p:spPr bwMode="auto">
          <a:xfrm>
            <a:off x="428596" y="1066800"/>
            <a:ext cx="7929618" cy="4800600"/>
          </a:xfrm>
          <a:prstGeom prst="rect">
            <a:avLst/>
          </a:prstGeom>
          <a:noFill/>
          <a:ln w="9525">
            <a:noFill/>
            <a:miter lim="800000"/>
            <a:headEnd/>
            <a:tailEnd/>
          </a:ln>
        </p:spPr>
        <p:txBody>
          <a:bodyPr/>
          <a:lstStyle/>
          <a:p>
            <a:pPr marL="571500" lvl="1" indent="-381000" algn="just">
              <a:lnSpc>
                <a:spcPct val="90000"/>
              </a:lnSpc>
              <a:buSzPct val="80000"/>
              <a:buFont typeface="Symbol" pitchFamily="18" charset="2"/>
              <a:buChar char="¨"/>
            </a:pPr>
            <a:r>
              <a:rPr lang="es-PE" sz="2000" dirty="0"/>
              <a:t>HTML tiene el contenido y la lógica de presentación acoplados firmemente</a:t>
            </a:r>
            <a:r>
              <a:rPr lang="es-ES" sz="2000" dirty="0" smtClean="0"/>
              <a:t>.</a:t>
            </a:r>
          </a:p>
          <a:p>
            <a:pPr marL="571500" lvl="1" indent="-381000" algn="just">
              <a:lnSpc>
                <a:spcPct val="90000"/>
              </a:lnSpc>
              <a:buSzPct val="80000"/>
            </a:pPr>
            <a:endParaRPr lang="es-ES" sz="2000" dirty="0"/>
          </a:p>
          <a:p>
            <a:pPr marL="571500" lvl="1" indent="-381000" algn="just">
              <a:lnSpc>
                <a:spcPct val="90000"/>
              </a:lnSpc>
              <a:buSzPct val="80000"/>
              <a:buFont typeface="Symbol" pitchFamily="18" charset="2"/>
              <a:buChar char="¨"/>
            </a:pPr>
            <a:r>
              <a:rPr lang="es-PE" sz="2000" dirty="0"/>
              <a:t>Se hace difícil entender el </a:t>
            </a:r>
            <a:r>
              <a:rPr lang="es-PE" sz="2000" dirty="0" smtClean="0"/>
              <a:t>significado </a:t>
            </a:r>
            <a:r>
              <a:rPr lang="es-PE" sz="2000" dirty="0"/>
              <a:t>de los datos, ya que las etiquetas no transmiten su </a:t>
            </a:r>
            <a:r>
              <a:rPr lang="es-PE" sz="2000" dirty="0" smtClean="0"/>
              <a:t>significado.</a:t>
            </a:r>
          </a:p>
          <a:p>
            <a:pPr marL="571500" lvl="1" indent="-381000" algn="just">
              <a:lnSpc>
                <a:spcPct val="90000"/>
              </a:lnSpc>
              <a:buSzPct val="80000"/>
            </a:pPr>
            <a:endParaRPr lang="es-ES" sz="2000" dirty="0"/>
          </a:p>
          <a:p>
            <a:pPr marL="571500" lvl="1" indent="-381000" algn="just">
              <a:lnSpc>
                <a:spcPct val="90000"/>
              </a:lnSpc>
              <a:buSzPct val="80000"/>
              <a:buFont typeface="Symbol" pitchFamily="18" charset="2"/>
              <a:buChar char="¨"/>
            </a:pPr>
            <a:r>
              <a:rPr lang="es-PE" sz="2000" dirty="0"/>
              <a:t>El contenido HTML no puede ser personalizado para definir nuevas etiquetas. </a:t>
            </a:r>
            <a:endParaRPr lang="es-PE" sz="2000" dirty="0" smtClean="0"/>
          </a:p>
          <a:p>
            <a:pPr marL="571500" lvl="1" indent="-381000" algn="just">
              <a:lnSpc>
                <a:spcPct val="90000"/>
              </a:lnSpc>
              <a:buSzPct val="80000"/>
            </a:pPr>
            <a:endParaRPr lang="en-US" sz="2000" dirty="0"/>
          </a:p>
          <a:p>
            <a:pPr marL="571500" lvl="1" indent="-381000" algn="just">
              <a:lnSpc>
                <a:spcPct val="90000"/>
              </a:lnSpc>
              <a:buSzPct val="80000"/>
              <a:buFont typeface="Symbol" pitchFamily="18" charset="2"/>
              <a:buChar char="¨"/>
            </a:pPr>
            <a:r>
              <a:rPr lang="es-PE" sz="2000" dirty="0"/>
              <a:t>Los desarrolladores están restringidos a un número limitado de etiquetas</a:t>
            </a:r>
            <a:r>
              <a:rPr lang="es-ES" sz="2000"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80975" y="0"/>
            <a:ext cx="1228725" cy="701675"/>
          </a:xfrm>
          <a:prstGeom prst="rect">
            <a:avLst/>
          </a:prstGeom>
          <a:noFill/>
          <a:ln w="9525">
            <a:noFill/>
            <a:miter lim="800000"/>
            <a:headEnd/>
            <a:tailEnd/>
          </a:ln>
        </p:spPr>
        <p:txBody>
          <a:bodyPr wrap="none">
            <a:spAutoFit/>
          </a:bodyPr>
          <a:lstStyle/>
          <a:p>
            <a:pPr algn="l">
              <a:lnSpc>
                <a:spcPct val="100000"/>
              </a:lnSpc>
              <a:spcBef>
                <a:spcPct val="0"/>
              </a:spcBef>
            </a:pPr>
            <a:r>
              <a:rPr lang="es-ES_tradnl" sz="4000" dirty="0"/>
              <a:t>XML</a:t>
            </a:r>
          </a:p>
        </p:txBody>
      </p:sp>
      <p:sp>
        <p:nvSpPr>
          <p:cNvPr id="12291" name="AutoShape 3"/>
          <p:cNvSpPr>
            <a:spLocks noChangeArrowheads="1"/>
          </p:cNvSpPr>
          <p:nvPr/>
        </p:nvSpPr>
        <p:spPr bwMode="auto">
          <a:xfrm>
            <a:off x="304800" y="914400"/>
            <a:ext cx="8610600" cy="4876800"/>
          </a:xfrm>
          <a:prstGeom prst="wedgeRectCallout">
            <a:avLst>
              <a:gd name="adj1" fmla="val -43750"/>
              <a:gd name="adj2" fmla="val 70000"/>
            </a:avLst>
          </a:prstGeom>
          <a:noFill/>
          <a:ln w="9525">
            <a:noFill/>
            <a:miter lim="800000"/>
            <a:headEnd/>
            <a:tailEnd/>
          </a:ln>
        </p:spPr>
        <p:txBody>
          <a:bodyPr/>
          <a:lstStyle/>
          <a:p>
            <a:pPr marL="381000" lvl="1" indent="-190500" algn="just">
              <a:lnSpc>
                <a:spcPct val="90000"/>
              </a:lnSpc>
              <a:spcBef>
                <a:spcPct val="60000"/>
              </a:spcBef>
              <a:buFontTx/>
              <a:buChar char="•"/>
            </a:pPr>
            <a:r>
              <a:rPr lang="es-PE" sz="2400" dirty="0"/>
              <a:t>XML es una especificación simple, que permite a los usuarios crear nuevas </a:t>
            </a:r>
            <a:r>
              <a:rPr lang="es-PE" sz="2400" dirty="0" smtClean="0"/>
              <a:t>etiquetas a diferencia de HTML que ya están predefinidas</a:t>
            </a:r>
            <a:r>
              <a:rPr lang="es-ES" sz="2400" dirty="0" smtClean="0"/>
              <a:t> </a:t>
            </a:r>
            <a:r>
              <a:rPr lang="es-ES" sz="2400" dirty="0"/>
              <a:t>.</a:t>
            </a:r>
          </a:p>
          <a:p>
            <a:pPr marL="381000" lvl="1" indent="-190500" algn="just">
              <a:lnSpc>
                <a:spcPct val="90000"/>
              </a:lnSpc>
              <a:spcBef>
                <a:spcPct val="60000"/>
              </a:spcBef>
              <a:buFontTx/>
              <a:buChar char="•"/>
            </a:pPr>
            <a:r>
              <a:rPr lang="es-PE" sz="2400" dirty="0"/>
              <a:t>XML es un lenguaje de marcado descriptivo</a:t>
            </a:r>
            <a:r>
              <a:rPr lang="es-ES" sz="2400" dirty="0"/>
              <a:t>, y </a:t>
            </a:r>
            <a:r>
              <a:rPr lang="es-PE" sz="2400" dirty="0"/>
              <a:t>es un documento escrito generalmente en texto ASCII plano.</a:t>
            </a:r>
            <a:endParaRPr lang="es-ES" sz="2400" dirty="0"/>
          </a:p>
          <a:p>
            <a:pPr marL="381000" lvl="1" indent="-190500" algn="just">
              <a:lnSpc>
                <a:spcPct val="90000"/>
              </a:lnSpc>
              <a:spcBef>
                <a:spcPct val="60000"/>
              </a:spcBef>
              <a:buFontTx/>
              <a:buChar char="•"/>
            </a:pPr>
            <a:r>
              <a:rPr lang="es-PE" sz="2400" dirty="0"/>
              <a:t>Los documentos XML deben comenzar con la siguiente declaración</a:t>
            </a:r>
            <a:r>
              <a:rPr lang="es-PE" sz="2400" dirty="0">
                <a:latin typeface="Courier New" pitchFamily="49" charset="0"/>
              </a:rPr>
              <a:t>:</a:t>
            </a:r>
          </a:p>
          <a:p>
            <a:pPr marL="381000" lvl="1" indent="-190500" algn="just"/>
            <a:r>
              <a:rPr lang="es-PE" sz="2400" dirty="0">
                <a:latin typeface="Courier New" pitchFamily="49" charset="0"/>
              </a:rPr>
              <a:t> </a:t>
            </a:r>
            <a:r>
              <a:rPr lang="es-VE" sz="1500" dirty="0" smtClean="0"/>
              <a:t>&lt;? </a:t>
            </a:r>
            <a:r>
              <a:rPr lang="es-VE" sz="1500" dirty="0" err="1" smtClean="0"/>
              <a:t>xml</a:t>
            </a:r>
            <a:r>
              <a:rPr lang="es-VE" sz="1500" dirty="0" smtClean="0"/>
              <a:t> </a:t>
            </a:r>
            <a:r>
              <a:rPr lang="es-VE" sz="1500" dirty="0" err="1" smtClean="0"/>
              <a:t>version</a:t>
            </a:r>
            <a:r>
              <a:rPr lang="es-VE" sz="1500" dirty="0" smtClean="0"/>
              <a:t>="1.0" </a:t>
            </a:r>
            <a:r>
              <a:rPr lang="es-VE" sz="1500" dirty="0" err="1" smtClean="0"/>
              <a:t>encoding</a:t>
            </a:r>
            <a:r>
              <a:rPr lang="es-VE" sz="1500" dirty="0" smtClean="0"/>
              <a:t>="UTF-8" </a:t>
            </a:r>
            <a:r>
              <a:rPr lang="es-VE" sz="1500" dirty="0" err="1" smtClean="0"/>
              <a:t>standalone</a:t>
            </a:r>
            <a:r>
              <a:rPr lang="es-VE" sz="1500" dirty="0" smtClean="0"/>
              <a:t>="no" ?&gt;</a:t>
            </a:r>
            <a:endParaRPr lang="en-US" sz="1500" dirty="0"/>
          </a:p>
          <a:p>
            <a:pPr marL="381000" lvl="1" indent="-190500" algn="just"/>
            <a:endParaRPr lang="es-ES" sz="2400" dirty="0"/>
          </a:p>
        </p:txBody>
      </p:sp>
      <p:sp>
        <p:nvSpPr>
          <p:cNvPr id="12292" name="AutoShape 5"/>
          <p:cNvSpPr>
            <a:spLocks noChangeArrowheads="1"/>
          </p:cNvSpPr>
          <p:nvPr/>
        </p:nvSpPr>
        <p:spPr bwMode="auto">
          <a:xfrm>
            <a:off x="179512" y="4797152"/>
            <a:ext cx="1584176" cy="720080"/>
          </a:xfrm>
          <a:prstGeom prst="wedgeRectCallout">
            <a:avLst>
              <a:gd name="adj1" fmla="val 19375"/>
              <a:gd name="adj2" fmla="val -112356"/>
            </a:avLst>
          </a:prstGeom>
          <a:solidFill>
            <a:srgbClr val="00CCFF"/>
          </a:solidFill>
          <a:ln w="9525">
            <a:solidFill>
              <a:schemeClr val="tx1"/>
            </a:solidFill>
            <a:miter lim="800000"/>
            <a:headEnd/>
            <a:tailEnd/>
          </a:ln>
        </p:spPr>
        <p:txBody>
          <a:bodyPr lIns="0" tIns="0" rIns="182880" bIns="0" anchor="ctr"/>
          <a:lstStyle/>
          <a:p>
            <a:pPr marL="190500" lvl="1"/>
            <a:endParaRPr lang="es-PE" sz="1400" dirty="0"/>
          </a:p>
          <a:p>
            <a:pPr marL="190500" lvl="1"/>
            <a:r>
              <a:rPr lang="es-PE" sz="1000" dirty="0"/>
              <a:t>Especifica la versión de XML del documento actual.</a:t>
            </a:r>
          </a:p>
          <a:p>
            <a:pPr algn="ctr">
              <a:lnSpc>
                <a:spcPct val="100000"/>
              </a:lnSpc>
              <a:spcBef>
                <a:spcPct val="0"/>
              </a:spcBef>
            </a:pPr>
            <a:endParaRPr lang="es-ES" sz="2400" dirty="0">
              <a:latin typeface="Times New Roman" pitchFamily="18" charset="0"/>
            </a:endParaRPr>
          </a:p>
        </p:txBody>
      </p:sp>
      <p:sp>
        <p:nvSpPr>
          <p:cNvPr id="12293" name="AutoShape 6"/>
          <p:cNvSpPr>
            <a:spLocks noChangeArrowheads="1"/>
          </p:cNvSpPr>
          <p:nvPr/>
        </p:nvSpPr>
        <p:spPr bwMode="auto">
          <a:xfrm>
            <a:off x="2195736" y="4943926"/>
            <a:ext cx="1944216" cy="1277273"/>
          </a:xfrm>
          <a:prstGeom prst="wedgeRectCallout">
            <a:avLst>
              <a:gd name="adj1" fmla="val 19870"/>
              <a:gd name="adj2" fmla="val -101815"/>
            </a:avLst>
          </a:prstGeom>
          <a:solidFill>
            <a:srgbClr val="00CCFF"/>
          </a:solidFill>
          <a:ln w="9525">
            <a:solidFill>
              <a:schemeClr val="tx1"/>
            </a:solidFill>
            <a:miter lim="800000"/>
            <a:headEnd/>
            <a:tailEnd/>
          </a:ln>
        </p:spPr>
        <p:txBody>
          <a:bodyPr wrap="square" lIns="0" tIns="0" rIns="182880" bIns="0" anchor="ctr" anchorCtr="1">
            <a:spAutoFit/>
          </a:bodyPr>
          <a:lstStyle/>
          <a:p>
            <a:pPr marL="190500" lvl="1"/>
            <a:endParaRPr lang="es-PE" sz="1400" dirty="0"/>
          </a:p>
          <a:p>
            <a:pPr marL="190500" lvl="1">
              <a:lnSpc>
                <a:spcPct val="90000"/>
              </a:lnSpc>
            </a:pPr>
            <a:r>
              <a:rPr lang="es-PE" sz="1000" dirty="0"/>
              <a:t>Especifica el conjunto de caracteres que están permitidos en el documento</a:t>
            </a:r>
            <a:r>
              <a:rPr lang="es-PE" sz="1000" dirty="0" smtClean="0"/>
              <a:t>. (Formato de caracteres)</a:t>
            </a:r>
            <a:endParaRPr lang="es-PE" sz="1000" dirty="0"/>
          </a:p>
          <a:p>
            <a:pPr algn="ctr">
              <a:lnSpc>
                <a:spcPct val="100000"/>
              </a:lnSpc>
              <a:spcBef>
                <a:spcPct val="0"/>
              </a:spcBef>
            </a:pPr>
            <a:endParaRPr lang="es-ES" sz="2400" dirty="0">
              <a:latin typeface="Times New Roman" pitchFamily="18" charset="0"/>
            </a:endParaRPr>
          </a:p>
        </p:txBody>
      </p:sp>
      <p:sp>
        <p:nvSpPr>
          <p:cNvPr id="6" name="AutoShape 6"/>
          <p:cNvSpPr>
            <a:spLocks noChangeArrowheads="1"/>
          </p:cNvSpPr>
          <p:nvPr/>
        </p:nvSpPr>
        <p:spPr bwMode="auto">
          <a:xfrm>
            <a:off x="4499992" y="5085184"/>
            <a:ext cx="1944216" cy="1461939"/>
          </a:xfrm>
          <a:prstGeom prst="wedgeRectCallout">
            <a:avLst>
              <a:gd name="adj1" fmla="val 19870"/>
              <a:gd name="adj2" fmla="val -101815"/>
            </a:avLst>
          </a:prstGeom>
          <a:solidFill>
            <a:srgbClr val="00CCFF"/>
          </a:solidFill>
          <a:ln w="9525">
            <a:solidFill>
              <a:schemeClr val="tx1"/>
            </a:solidFill>
            <a:miter lim="800000"/>
            <a:headEnd/>
            <a:tailEnd/>
          </a:ln>
        </p:spPr>
        <p:txBody>
          <a:bodyPr wrap="square" lIns="0" tIns="0" rIns="182880" bIns="0" anchor="ctr" anchorCtr="1">
            <a:spAutoFit/>
          </a:bodyPr>
          <a:lstStyle/>
          <a:p>
            <a:pPr marL="190500" lvl="1"/>
            <a:endParaRPr lang="es-PE" sz="1400" dirty="0"/>
          </a:p>
          <a:p>
            <a:pPr marL="190500" lvl="1">
              <a:lnSpc>
                <a:spcPct val="90000"/>
              </a:lnSpc>
            </a:pPr>
            <a:r>
              <a:rPr lang="es-VE" sz="1000" dirty="0" smtClean="0"/>
              <a:t>Especifica si la validez del documento depende de otro documento externo —bien una DTD, bien un esquema—, en cuyo caso el valor es no, o si depende de una DTD incluida en el mismo documento</a:t>
            </a:r>
            <a:endParaRPr lang="es-ES" sz="2400" dirty="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5720" y="317764"/>
            <a:ext cx="8429684" cy="2585323"/>
          </a:xfrm>
          <a:prstGeom prst="rect">
            <a:avLst/>
          </a:prstGeom>
        </p:spPr>
        <p:txBody>
          <a:bodyPr wrap="square">
            <a:spAutoFit/>
          </a:bodyPr>
          <a:lstStyle/>
          <a:p>
            <a:pPr algn="just"/>
            <a:r>
              <a:rPr lang="es-VE" b="1" dirty="0" smtClean="0"/>
              <a:t>ESTRUCTURA DE UN DOCUMENTO XML:</a:t>
            </a:r>
          </a:p>
          <a:p>
            <a:pPr algn="just"/>
            <a:endParaRPr lang="es-VE" dirty="0" smtClean="0"/>
          </a:p>
          <a:p>
            <a:pPr indent="539750" algn="just"/>
            <a:r>
              <a:rPr lang="es-VE" dirty="0" smtClean="0"/>
              <a:t>Un documento XML consta de un prólogo y un elemento </a:t>
            </a:r>
            <a:r>
              <a:rPr lang="es-VE" dirty="0" err="1" smtClean="0"/>
              <a:t>raiz</a:t>
            </a:r>
            <a:r>
              <a:rPr lang="es-VE" dirty="0" smtClean="0"/>
              <a:t>. El prólogo contiene la información  (meta información) sobre el resto del documento, como son la versión de XML y el código  de caracteres utilizados. </a:t>
            </a:r>
          </a:p>
          <a:p>
            <a:pPr indent="539750" algn="just"/>
            <a:r>
              <a:rPr lang="es-VE" dirty="0" smtClean="0"/>
              <a:t>También en él se incluye la descripción de estructura del resto del documento, generalmente recogida en un DTD (</a:t>
            </a:r>
            <a:r>
              <a:rPr lang="es-VE" dirty="0" err="1" smtClean="0"/>
              <a:t>Document</a:t>
            </a:r>
            <a:r>
              <a:rPr lang="es-VE" dirty="0" smtClean="0"/>
              <a:t> </a:t>
            </a:r>
            <a:r>
              <a:rPr lang="es-VE" dirty="0" err="1" smtClean="0"/>
              <a:t>Type</a:t>
            </a:r>
            <a:r>
              <a:rPr lang="es-VE" dirty="0" smtClean="0"/>
              <a:t> </a:t>
            </a:r>
            <a:r>
              <a:rPr lang="es-VE" dirty="0" err="1" smtClean="0"/>
              <a:t>Definition</a:t>
            </a:r>
            <a:r>
              <a:rPr lang="es-VE" dirty="0" smtClean="0"/>
              <a:t>) o en un </a:t>
            </a:r>
            <a:r>
              <a:rPr lang="es-VE" dirty="0" err="1" smtClean="0"/>
              <a:t>Schema</a:t>
            </a:r>
            <a:r>
              <a:rPr lang="es-VE" dirty="0" smtClean="0"/>
              <a:t> XML. </a:t>
            </a:r>
            <a:endParaRPr lang="es-VE" dirty="0"/>
          </a:p>
        </p:txBody>
      </p:sp>
      <p:pic>
        <p:nvPicPr>
          <p:cNvPr id="21506" name="Picture 2"/>
          <p:cNvPicPr>
            <a:picLocks noChangeAspect="1" noChangeArrowheads="1"/>
          </p:cNvPicPr>
          <p:nvPr/>
        </p:nvPicPr>
        <p:blipFill>
          <a:blip r:embed="rId2" cstate="print"/>
          <a:srcRect/>
          <a:stretch>
            <a:fillRect/>
          </a:stretch>
        </p:blipFill>
        <p:spPr bwMode="auto">
          <a:xfrm>
            <a:off x="1571604" y="3000372"/>
            <a:ext cx="5524539"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80975" y="0"/>
            <a:ext cx="8748743" cy="553998"/>
          </a:xfrm>
          <a:prstGeom prst="rect">
            <a:avLst/>
          </a:prstGeom>
          <a:noFill/>
          <a:ln w="9525">
            <a:noFill/>
            <a:miter lim="800000"/>
            <a:headEnd/>
            <a:tailEnd/>
          </a:ln>
        </p:spPr>
        <p:txBody>
          <a:bodyPr wrap="square">
            <a:spAutoFit/>
          </a:bodyPr>
          <a:lstStyle/>
          <a:p>
            <a:pPr>
              <a:spcBef>
                <a:spcPct val="0"/>
              </a:spcBef>
            </a:pPr>
            <a:r>
              <a:rPr lang="es-ES_tradnl" sz="3000" b="1" dirty="0">
                <a:latin typeface="+mj-lt"/>
              </a:rPr>
              <a:t>XML </a:t>
            </a:r>
            <a:r>
              <a:rPr lang="es-ES_tradnl" sz="3000" b="1" dirty="0" smtClean="0">
                <a:latin typeface="+mj-lt"/>
              </a:rPr>
              <a:t>Ejemplo con: </a:t>
            </a:r>
            <a:r>
              <a:rPr lang="es-PE" sz="3000" b="1" dirty="0" smtClean="0">
                <a:latin typeface="+mj-lt"/>
              </a:rPr>
              <a:t>ISO-8859-1</a:t>
            </a:r>
            <a:endParaRPr lang="es-ES_tradnl" sz="3000" b="1" dirty="0">
              <a:latin typeface="+mj-lt"/>
            </a:endParaRPr>
          </a:p>
        </p:txBody>
      </p:sp>
      <p:sp>
        <p:nvSpPr>
          <p:cNvPr id="13315" name="Rectangle 3"/>
          <p:cNvSpPr>
            <a:spLocks noChangeArrowheads="1"/>
          </p:cNvSpPr>
          <p:nvPr/>
        </p:nvSpPr>
        <p:spPr bwMode="auto">
          <a:xfrm>
            <a:off x="304800" y="1143000"/>
            <a:ext cx="8534400" cy="3695700"/>
          </a:xfrm>
          <a:prstGeom prst="rect">
            <a:avLst/>
          </a:prstGeom>
          <a:noFill/>
          <a:ln w="9525">
            <a:noFill/>
            <a:miter lim="800000"/>
            <a:headEnd/>
            <a:tailEnd/>
          </a:ln>
        </p:spPr>
        <p:txBody>
          <a:bodyPr/>
          <a:lstStyle/>
          <a:p>
            <a:pPr>
              <a:spcBef>
                <a:spcPct val="0"/>
              </a:spcBef>
            </a:pPr>
            <a:r>
              <a:rPr lang="en-US" sz="2400" dirty="0">
                <a:latin typeface="Courier New" pitchFamily="49" charset="0"/>
              </a:rPr>
              <a:t>&lt;?xml version="1.0" </a:t>
            </a:r>
            <a:r>
              <a:rPr lang="en-US" sz="2400" dirty="0" smtClean="0">
                <a:latin typeface="Courier New" pitchFamily="49" charset="0"/>
              </a:rPr>
              <a:t>encoding="</a:t>
            </a:r>
            <a:r>
              <a:rPr lang="es-PE" sz="2400" dirty="0" smtClean="0">
                <a:latin typeface="Courier New" pitchFamily="49" charset="0"/>
              </a:rPr>
              <a:t>ISO-8859-1</a:t>
            </a:r>
            <a:r>
              <a:rPr lang="en-US" sz="2400" dirty="0" smtClean="0">
                <a:latin typeface="Courier New" pitchFamily="49" charset="0"/>
              </a:rPr>
              <a:t>"?&gt;</a:t>
            </a:r>
            <a:endParaRPr lang="en-US" sz="2400" dirty="0">
              <a:latin typeface="Courier New" pitchFamily="49" charset="0"/>
            </a:endParaRPr>
          </a:p>
          <a:p>
            <a:pPr algn="l">
              <a:lnSpc>
                <a:spcPct val="100000"/>
              </a:lnSpc>
              <a:spcBef>
                <a:spcPct val="0"/>
              </a:spcBef>
            </a:pPr>
            <a:r>
              <a:rPr lang="en-US" sz="2400" dirty="0">
                <a:latin typeface="Courier New" pitchFamily="49" charset="0"/>
              </a:rPr>
              <a:t>&lt;</a:t>
            </a:r>
            <a:r>
              <a:rPr lang="en-US" sz="2400" dirty="0" err="1">
                <a:latin typeface="Courier New" pitchFamily="49" charset="0"/>
              </a:rPr>
              <a:t>ResumenCalificacionMateria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a:t>
            </a:r>
            <a:r>
              <a:rPr lang="en-US" sz="2400" dirty="0" err="1">
                <a:latin typeface="Courier New" pitchFamily="49" charset="0"/>
              </a:rPr>
              <a:t>Matemáticas</a:t>
            </a:r>
            <a:r>
              <a:rPr lang="en-US" sz="2400" dirty="0">
                <a:latin typeface="Courier New" pitchFamily="49" charset="0"/>
              </a:rPr>
              <a:t>&lt;/</a:t>
            </a:r>
            <a:r>
              <a:rPr lang="en-US" sz="2400" dirty="0" err="1">
                <a:latin typeface="Courier New" pitchFamily="49" charset="0"/>
              </a:rPr>
              <a:t>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Calificacion</a:t>
            </a:r>
            <a:r>
              <a:rPr lang="en-US" sz="2400" dirty="0">
                <a:latin typeface="Courier New" pitchFamily="49" charset="0"/>
              </a:rPr>
              <a:t>&gt;A&lt;/</a:t>
            </a:r>
            <a:r>
              <a:rPr lang="en-US" sz="2400" dirty="0" err="1">
                <a:latin typeface="Courier New" pitchFamily="49" charset="0"/>
              </a:rPr>
              <a:t>Calificacion</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 </a:t>
            </a:r>
            <a:r>
              <a:rPr lang="en-US" sz="2400" dirty="0" err="1">
                <a:latin typeface="Courier New" pitchFamily="49" charset="0"/>
              </a:rPr>
              <a:t>Física</a:t>
            </a: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Calificacion</a:t>
            </a:r>
            <a:r>
              <a:rPr lang="en-US" sz="2400" dirty="0">
                <a:latin typeface="Courier New" pitchFamily="49" charset="0"/>
              </a:rPr>
              <a:t>&gt;B&lt;/</a:t>
            </a:r>
            <a:r>
              <a:rPr lang="en-US" sz="2400" dirty="0" err="1">
                <a:latin typeface="Courier New" pitchFamily="49" charset="0"/>
              </a:rPr>
              <a:t>Calificacion</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 </a:t>
            </a:r>
            <a:r>
              <a:rPr lang="en-US" sz="2400" dirty="0" err="1">
                <a:latin typeface="Courier New" pitchFamily="49" charset="0"/>
              </a:rPr>
              <a:t>Química</a:t>
            </a: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Calificacion</a:t>
            </a:r>
            <a:r>
              <a:rPr lang="en-US" sz="2400" dirty="0">
                <a:latin typeface="Courier New" pitchFamily="49" charset="0"/>
              </a:rPr>
              <a:t>&gt;B&lt;/</a:t>
            </a:r>
            <a:r>
              <a:rPr lang="en-US" sz="2400" dirty="0" err="1">
                <a:latin typeface="Courier New" pitchFamily="49" charset="0"/>
              </a:rPr>
              <a:t>Calificacion</a:t>
            </a:r>
            <a:r>
              <a:rPr lang="en-US" sz="2400" dirty="0">
                <a:latin typeface="Courier New" pitchFamily="49" charset="0"/>
              </a:rPr>
              <a:t>&gt;</a:t>
            </a:r>
          </a:p>
          <a:p>
            <a:pPr algn="l">
              <a:lnSpc>
                <a:spcPct val="100000"/>
              </a:lnSpc>
              <a:spcBef>
                <a:spcPct val="0"/>
              </a:spcBef>
            </a:pPr>
            <a:r>
              <a:rPr lang="en-US" sz="2400" dirty="0">
                <a:latin typeface="Courier New" pitchFamily="49" charset="0"/>
              </a:rPr>
              <a:t>&lt;/</a:t>
            </a:r>
            <a:r>
              <a:rPr lang="en-US" sz="2400" dirty="0" err="1">
                <a:latin typeface="Courier New" pitchFamily="49" charset="0"/>
              </a:rPr>
              <a:t>ResumenCalificacionMateria</a:t>
            </a:r>
            <a:r>
              <a:rPr lang="en-US" sz="2400" dirty="0">
                <a:latin typeface="Courier New" pitchFamily="49" charset="0"/>
              </a:rPr>
              <a:t>&gt;</a:t>
            </a:r>
          </a:p>
          <a:p>
            <a:pPr algn="l">
              <a:lnSpc>
                <a:spcPct val="100000"/>
              </a:lnSpc>
              <a:spcBef>
                <a:spcPct val="0"/>
              </a:spcBef>
            </a:pPr>
            <a:endParaRPr lang="en-US" sz="2400" dirty="0">
              <a:latin typeface="Courier New" pitchFamily="49" charset="0"/>
            </a:endParaRPr>
          </a:p>
          <a:p>
            <a:pPr algn="l">
              <a:lnSpc>
                <a:spcPct val="100000"/>
              </a:lnSpc>
              <a:spcBef>
                <a:spcPct val="0"/>
              </a:spcBef>
            </a:pPr>
            <a:endParaRPr lang="es-MX" sz="2400" dirty="0" smtClean="0"/>
          </a:p>
          <a:p>
            <a:pPr algn="l">
              <a:lnSpc>
                <a:spcPct val="100000"/>
              </a:lnSpc>
              <a:spcBef>
                <a:spcPct val="0"/>
              </a:spcBef>
            </a:pPr>
            <a:r>
              <a:rPr lang="es-MX" sz="2400" dirty="0" smtClean="0"/>
              <a:t>Guardarlo en el block de notas con el nombre: Ejemplo 1.xml y abrirlo con Internet Explorer y </a:t>
            </a:r>
            <a:r>
              <a:rPr lang="es-MX" sz="2400" dirty="0" err="1" smtClean="0"/>
              <a:t>Firefox</a:t>
            </a:r>
            <a:r>
              <a:rPr lang="es-MX" sz="2400" dirty="0" smtClean="0"/>
              <a:t> </a:t>
            </a:r>
            <a:endParaRPr lang="es-E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80975" y="0"/>
            <a:ext cx="7891487" cy="553998"/>
          </a:xfrm>
          <a:prstGeom prst="rect">
            <a:avLst/>
          </a:prstGeom>
          <a:noFill/>
          <a:ln w="9525">
            <a:noFill/>
            <a:miter lim="800000"/>
            <a:headEnd/>
            <a:tailEnd/>
          </a:ln>
        </p:spPr>
        <p:txBody>
          <a:bodyPr wrap="square">
            <a:spAutoFit/>
          </a:bodyPr>
          <a:lstStyle/>
          <a:p>
            <a:pPr>
              <a:spcBef>
                <a:spcPct val="0"/>
              </a:spcBef>
            </a:pPr>
            <a:r>
              <a:rPr lang="es-ES_tradnl" sz="3000" b="1" dirty="0" smtClean="0"/>
              <a:t>XML Ejemplo con: </a:t>
            </a:r>
            <a:r>
              <a:rPr lang="es-PE" sz="3000" b="1" dirty="0" smtClean="0"/>
              <a:t>UTF-8</a:t>
            </a:r>
            <a:endParaRPr lang="es-ES_tradnl" sz="3000" b="1" dirty="0"/>
          </a:p>
        </p:txBody>
      </p:sp>
      <p:sp>
        <p:nvSpPr>
          <p:cNvPr id="13315" name="Rectangle 3"/>
          <p:cNvSpPr>
            <a:spLocks noChangeArrowheads="1"/>
          </p:cNvSpPr>
          <p:nvPr/>
        </p:nvSpPr>
        <p:spPr bwMode="auto">
          <a:xfrm>
            <a:off x="304800" y="1143000"/>
            <a:ext cx="8534400" cy="3695700"/>
          </a:xfrm>
          <a:prstGeom prst="rect">
            <a:avLst/>
          </a:prstGeom>
          <a:noFill/>
          <a:ln w="9525">
            <a:noFill/>
            <a:miter lim="800000"/>
            <a:headEnd/>
            <a:tailEnd/>
          </a:ln>
        </p:spPr>
        <p:txBody>
          <a:bodyPr/>
          <a:lstStyle/>
          <a:p>
            <a:pPr>
              <a:spcBef>
                <a:spcPct val="0"/>
              </a:spcBef>
            </a:pPr>
            <a:r>
              <a:rPr lang="en-US" sz="2400" dirty="0">
                <a:latin typeface="Courier New" pitchFamily="49" charset="0"/>
              </a:rPr>
              <a:t>&lt;?xml version="1.0" </a:t>
            </a:r>
            <a:r>
              <a:rPr lang="en-US" sz="2400" dirty="0" smtClean="0">
                <a:latin typeface="Courier New" pitchFamily="49" charset="0"/>
              </a:rPr>
              <a:t>encoding="UTF-8</a:t>
            </a:r>
            <a:r>
              <a:rPr lang="en-US" sz="2400" dirty="0">
                <a:latin typeface="Courier New" pitchFamily="49" charset="0"/>
              </a:rPr>
              <a:t>"?&gt;</a:t>
            </a:r>
          </a:p>
          <a:p>
            <a:pPr algn="l">
              <a:lnSpc>
                <a:spcPct val="100000"/>
              </a:lnSpc>
              <a:spcBef>
                <a:spcPct val="0"/>
              </a:spcBef>
            </a:pPr>
            <a:r>
              <a:rPr lang="en-US" sz="2400" dirty="0">
                <a:latin typeface="Courier New" pitchFamily="49" charset="0"/>
              </a:rPr>
              <a:t>&lt;</a:t>
            </a:r>
            <a:r>
              <a:rPr lang="en-US" sz="2400" dirty="0" err="1">
                <a:latin typeface="Courier New" pitchFamily="49" charset="0"/>
              </a:rPr>
              <a:t>ResumenCalificacionMateria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a:t>
            </a:r>
            <a:r>
              <a:rPr lang="en-US" sz="2400" dirty="0" err="1">
                <a:latin typeface="Courier New" pitchFamily="49" charset="0"/>
              </a:rPr>
              <a:t>Matemáticas</a:t>
            </a:r>
            <a:r>
              <a:rPr lang="en-US" sz="2400" dirty="0">
                <a:latin typeface="Courier New" pitchFamily="49" charset="0"/>
              </a:rPr>
              <a:t>&lt;/</a:t>
            </a:r>
            <a:r>
              <a:rPr lang="en-US" sz="2400" dirty="0" err="1">
                <a:latin typeface="Courier New" pitchFamily="49" charset="0"/>
              </a:rPr>
              <a:t>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Calificacion</a:t>
            </a:r>
            <a:r>
              <a:rPr lang="en-US" sz="2400" dirty="0">
                <a:latin typeface="Courier New" pitchFamily="49" charset="0"/>
              </a:rPr>
              <a:t>&gt;A&lt;/</a:t>
            </a:r>
            <a:r>
              <a:rPr lang="en-US" sz="2400" dirty="0" err="1">
                <a:latin typeface="Courier New" pitchFamily="49" charset="0"/>
              </a:rPr>
              <a:t>Calificacion</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 </a:t>
            </a:r>
            <a:r>
              <a:rPr lang="en-US" sz="2400" dirty="0" err="1">
                <a:latin typeface="Courier New" pitchFamily="49" charset="0"/>
              </a:rPr>
              <a:t>Física</a:t>
            </a: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Calificacion</a:t>
            </a:r>
            <a:r>
              <a:rPr lang="en-US" sz="2400" dirty="0">
                <a:latin typeface="Courier New" pitchFamily="49" charset="0"/>
              </a:rPr>
              <a:t>&gt;B&lt;/</a:t>
            </a:r>
            <a:r>
              <a:rPr lang="en-US" sz="2400" dirty="0" err="1">
                <a:latin typeface="Courier New" pitchFamily="49" charset="0"/>
              </a:rPr>
              <a:t>Calificacion</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 </a:t>
            </a:r>
            <a:r>
              <a:rPr lang="en-US" sz="2400" dirty="0" err="1">
                <a:latin typeface="Courier New" pitchFamily="49" charset="0"/>
              </a:rPr>
              <a:t>Química</a:t>
            </a:r>
            <a:r>
              <a:rPr lang="en-US" sz="2400" dirty="0">
                <a:latin typeface="Courier New" pitchFamily="49" charset="0"/>
              </a:rPr>
              <a:t> &lt;/</a:t>
            </a:r>
            <a:r>
              <a:rPr lang="en-US" sz="2400" dirty="0" err="1">
                <a:latin typeface="Courier New" pitchFamily="49" charset="0"/>
              </a:rPr>
              <a:t>Materia</a:t>
            </a:r>
            <a:r>
              <a:rPr lang="en-US" sz="2400" dirty="0">
                <a:latin typeface="Courier New" pitchFamily="49" charset="0"/>
              </a:rPr>
              <a:t>&gt;</a:t>
            </a:r>
          </a:p>
          <a:p>
            <a:pPr algn="l">
              <a:lnSpc>
                <a:spcPct val="100000"/>
              </a:lnSpc>
              <a:spcBef>
                <a:spcPct val="0"/>
              </a:spcBef>
            </a:pPr>
            <a:r>
              <a:rPr lang="en-US" sz="2400" dirty="0">
                <a:latin typeface="Courier New" pitchFamily="49" charset="0"/>
              </a:rPr>
              <a:t>	&lt;</a:t>
            </a:r>
            <a:r>
              <a:rPr lang="en-US" sz="2400" dirty="0" err="1">
                <a:latin typeface="Courier New" pitchFamily="49" charset="0"/>
              </a:rPr>
              <a:t>Calificacion</a:t>
            </a:r>
            <a:r>
              <a:rPr lang="en-US" sz="2400" dirty="0">
                <a:latin typeface="Courier New" pitchFamily="49" charset="0"/>
              </a:rPr>
              <a:t>&gt;B&lt;/</a:t>
            </a:r>
            <a:r>
              <a:rPr lang="en-US" sz="2400" dirty="0" err="1">
                <a:latin typeface="Courier New" pitchFamily="49" charset="0"/>
              </a:rPr>
              <a:t>Calificacion</a:t>
            </a:r>
            <a:r>
              <a:rPr lang="en-US" sz="2400" dirty="0">
                <a:latin typeface="Courier New" pitchFamily="49" charset="0"/>
              </a:rPr>
              <a:t>&gt;</a:t>
            </a:r>
          </a:p>
          <a:p>
            <a:pPr algn="l">
              <a:lnSpc>
                <a:spcPct val="100000"/>
              </a:lnSpc>
              <a:spcBef>
                <a:spcPct val="0"/>
              </a:spcBef>
            </a:pPr>
            <a:r>
              <a:rPr lang="en-US" sz="2400" dirty="0">
                <a:latin typeface="Courier New" pitchFamily="49" charset="0"/>
              </a:rPr>
              <a:t>&lt;/</a:t>
            </a:r>
            <a:r>
              <a:rPr lang="en-US" sz="2400" dirty="0" err="1">
                <a:latin typeface="Courier New" pitchFamily="49" charset="0"/>
              </a:rPr>
              <a:t>ResumenCalificacionMateria</a:t>
            </a:r>
            <a:r>
              <a:rPr lang="en-US" sz="2400" dirty="0">
                <a:latin typeface="Courier New" pitchFamily="49" charset="0"/>
              </a:rPr>
              <a:t>&gt;</a:t>
            </a:r>
          </a:p>
          <a:p>
            <a:pPr algn="l">
              <a:lnSpc>
                <a:spcPct val="100000"/>
              </a:lnSpc>
              <a:spcBef>
                <a:spcPct val="0"/>
              </a:spcBef>
            </a:pPr>
            <a:endParaRPr lang="en-US" sz="2400" dirty="0">
              <a:latin typeface="Courier New" pitchFamily="49" charset="0"/>
            </a:endParaRPr>
          </a:p>
          <a:p>
            <a:pPr>
              <a:spcBef>
                <a:spcPct val="0"/>
              </a:spcBef>
            </a:pPr>
            <a:r>
              <a:rPr lang="es-MX" sz="2400" dirty="0" smtClean="0"/>
              <a:t>Guardarlo en el block de notas con el nombre: Ejemplo 1.xml y abrirlo con Internet Explorer y </a:t>
            </a:r>
            <a:r>
              <a:rPr lang="es-MX" sz="2400" dirty="0" err="1" smtClean="0"/>
              <a:t>Firefox</a:t>
            </a:r>
            <a:r>
              <a:rPr lang="es-MX" sz="2400" dirty="0" smtClean="0"/>
              <a:t> y elegir en la codificación de guardado UTF - 8 </a:t>
            </a:r>
            <a:endParaRPr lang="es-ES" sz="2400" dirty="0" smtClean="0"/>
          </a:p>
          <a:p>
            <a:pPr algn="l">
              <a:lnSpc>
                <a:spcPct val="100000"/>
              </a:lnSpc>
              <a:spcBef>
                <a:spcPct val="0"/>
              </a:spcBef>
            </a:pPr>
            <a:r>
              <a:rPr lang="es-MX" sz="2400" dirty="0" smtClean="0"/>
              <a:t> </a:t>
            </a:r>
            <a:endParaRPr lang="es-E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457200" y="1481328"/>
            <a:ext cx="8229600" cy="4525963"/>
          </a:xfrm>
          <a:prstGeom prst="rect">
            <a:avLst/>
          </a:prstGeom>
        </p:spPr>
        <p:txBody>
          <a:bodyPr>
            <a:normAutofit fontScale="92500" lnSpcReduction="10000"/>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Asistir a todas las clases puntualmente (7:40 </a:t>
            </a:r>
            <a:r>
              <a:rPr kumimoji="0" lang="es-ES" sz="2700" b="0" i="0" u="none" strike="noStrike" kern="1200" cap="none" spc="0" normalizeH="0" baseline="0" noProof="0" dirty="0" err="1" smtClean="0">
                <a:ln>
                  <a:noFill/>
                </a:ln>
                <a:solidFill>
                  <a:schemeClr val="tx1"/>
                </a:solidFill>
                <a:effectLst/>
                <a:uLnTx/>
                <a:uFillTx/>
                <a:latin typeface="+mn-lt"/>
                <a:ea typeface="+mn-ea"/>
                <a:cs typeface="+mn-cs"/>
              </a:rPr>
              <a:t>a.m</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 1:10 </a:t>
            </a:r>
            <a:r>
              <a:rPr kumimoji="0" lang="es-ES" sz="2700" b="0" i="0" u="none" strike="noStrike" kern="1200" cap="none" spc="0" normalizeH="0" baseline="0" noProof="0" dirty="0" err="1" smtClean="0">
                <a:ln>
                  <a:noFill/>
                </a:ln>
                <a:solidFill>
                  <a:schemeClr val="tx1"/>
                </a:solidFill>
                <a:effectLst/>
                <a:uLnTx/>
                <a:uFillTx/>
                <a:latin typeface="+mn-lt"/>
                <a:ea typeface="+mn-ea"/>
                <a:cs typeface="+mn-cs"/>
              </a:rPr>
              <a:t>p.m</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Trabajar adecuadamente en el equipo seleccionado por usted.</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No entrar al laboratorio con comidas o bebidas.</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Mantener el celular en modo silencio.</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Evite distraerse con otras aplicaciones durante la ejecución de las actividades.</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Si usted llega tarde por cualquier inconveniente debe ponerse al día con algunos de sus compañeros.</a:t>
            </a:r>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0" i="0" u="none" strike="noStrike" kern="1200" cap="none" spc="0" normalizeH="0" baseline="0" noProof="0" dirty="0" smtClean="0">
                <a:ln>
                  <a:noFill/>
                </a:ln>
                <a:solidFill>
                  <a:schemeClr val="tx1"/>
                </a:solidFill>
                <a:effectLst/>
                <a:uLnTx/>
                <a:uFillTx/>
                <a:latin typeface="+mn-lt"/>
                <a:ea typeface="+mn-ea"/>
                <a:cs typeface="+mn-cs"/>
              </a:rPr>
              <a:t>Horario de Receso: 9:00</a:t>
            </a:r>
            <a:r>
              <a:rPr kumimoji="0" lang="es-ES" sz="2700" b="0" i="0" u="none" strike="noStrike" kern="1200" cap="none" spc="0" normalizeH="0" noProof="0" dirty="0" smtClean="0">
                <a:ln>
                  <a:noFill/>
                </a:ln>
                <a:solidFill>
                  <a:schemeClr val="tx1"/>
                </a:solidFill>
                <a:effectLst/>
                <a:uLnTx/>
                <a:uFillTx/>
                <a:latin typeface="+mn-lt"/>
                <a:ea typeface="+mn-ea"/>
                <a:cs typeface="+mn-cs"/>
              </a:rPr>
              <a:t> – 9:20</a:t>
            </a: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ctr"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VE"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1 Título"/>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ACUERDOS</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0975" y="0"/>
            <a:ext cx="2701381"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Sintaxis XML</a:t>
            </a:r>
          </a:p>
        </p:txBody>
      </p:sp>
      <p:sp>
        <p:nvSpPr>
          <p:cNvPr id="14339" name="Rectangle 3"/>
          <p:cNvSpPr>
            <a:spLocks noChangeArrowheads="1"/>
          </p:cNvSpPr>
          <p:nvPr/>
        </p:nvSpPr>
        <p:spPr bwMode="auto">
          <a:xfrm>
            <a:off x="304800" y="2628900"/>
            <a:ext cx="8534400" cy="1600200"/>
          </a:xfrm>
          <a:prstGeom prst="rect">
            <a:avLst/>
          </a:prstGeom>
          <a:noFill/>
          <a:ln w="9525">
            <a:noFill/>
            <a:miter lim="800000"/>
            <a:headEnd/>
            <a:tailEnd/>
          </a:ln>
        </p:spPr>
        <p:txBody>
          <a:bodyPr/>
          <a:lstStyle/>
          <a:p>
            <a:pPr algn="l">
              <a:lnSpc>
                <a:spcPct val="100000"/>
              </a:lnSpc>
              <a:spcBef>
                <a:spcPct val="0"/>
              </a:spcBef>
            </a:pPr>
            <a:r>
              <a:rPr lang="en-US" sz="1800">
                <a:latin typeface="Courier New" pitchFamily="49" charset="0"/>
              </a:rPr>
              <a:t>&lt;?xml version="1.0" encoding="ISO-8859-1"?&gt;</a:t>
            </a:r>
          </a:p>
          <a:p>
            <a:pPr algn="l">
              <a:lnSpc>
                <a:spcPct val="100000"/>
              </a:lnSpc>
              <a:spcBef>
                <a:spcPct val="0"/>
              </a:spcBef>
            </a:pPr>
            <a:r>
              <a:rPr lang="en-US" sz="1800">
                <a:latin typeface="Courier New" pitchFamily="49" charset="0"/>
              </a:rPr>
              <a:t>&lt;ResumenCalificacionMateria&gt;</a:t>
            </a:r>
          </a:p>
          <a:p>
            <a:pPr algn="l">
              <a:lnSpc>
                <a:spcPct val="100000"/>
              </a:lnSpc>
              <a:spcBef>
                <a:spcPct val="0"/>
              </a:spcBef>
            </a:pPr>
            <a:r>
              <a:rPr lang="en-US" sz="1800">
                <a:latin typeface="Courier New" pitchFamily="49" charset="0"/>
              </a:rPr>
              <a:t>	...</a:t>
            </a:r>
          </a:p>
          <a:p>
            <a:pPr algn="l">
              <a:lnSpc>
                <a:spcPct val="100000"/>
              </a:lnSpc>
              <a:spcBef>
                <a:spcPct val="0"/>
              </a:spcBef>
            </a:pPr>
            <a:r>
              <a:rPr lang="en-US" sz="1800">
                <a:latin typeface="Courier New" pitchFamily="49" charset="0"/>
              </a:rPr>
              <a:t>	...</a:t>
            </a:r>
          </a:p>
          <a:p>
            <a:pPr algn="l">
              <a:lnSpc>
                <a:spcPct val="100000"/>
              </a:lnSpc>
              <a:spcBef>
                <a:spcPct val="0"/>
              </a:spcBef>
            </a:pPr>
            <a:r>
              <a:rPr lang="en-US" sz="1800">
                <a:latin typeface="Courier New" pitchFamily="49" charset="0"/>
              </a:rPr>
              <a:t>&lt;/ResumenCalificacionMateria&gt;</a:t>
            </a:r>
          </a:p>
          <a:p>
            <a:pPr marL="381000" lvl="1" indent="-190500"/>
            <a:endParaRPr lang="es-ES" sz="2400"/>
          </a:p>
        </p:txBody>
      </p:sp>
      <p:sp>
        <p:nvSpPr>
          <p:cNvPr id="14340" name="AutoShape 4"/>
          <p:cNvSpPr>
            <a:spLocks noChangeArrowheads="1"/>
          </p:cNvSpPr>
          <p:nvPr/>
        </p:nvSpPr>
        <p:spPr bwMode="auto">
          <a:xfrm>
            <a:off x="2590800" y="914400"/>
            <a:ext cx="3886200" cy="1066800"/>
          </a:xfrm>
          <a:prstGeom prst="wedgeRectCallout">
            <a:avLst>
              <a:gd name="adj1" fmla="val -53431"/>
              <a:gd name="adj2" fmla="val 110269"/>
            </a:avLst>
          </a:prstGeom>
          <a:solidFill>
            <a:srgbClr val="00CCFF"/>
          </a:solidFill>
          <a:ln w="9525">
            <a:solidFill>
              <a:schemeClr val="tx1"/>
            </a:solidFill>
            <a:miter lim="800000"/>
            <a:headEnd/>
            <a:tailEnd/>
          </a:ln>
        </p:spPr>
        <p:txBody>
          <a:bodyPr lIns="0" tIns="0" rIns="182880" bIns="0" anchor="ctr" anchorCtr="1"/>
          <a:lstStyle/>
          <a:p>
            <a:pPr marL="190500" lvl="1"/>
            <a:endParaRPr lang="es-PE" sz="1400"/>
          </a:p>
          <a:p>
            <a:pPr marL="190500" lvl="1">
              <a:lnSpc>
                <a:spcPct val="80000"/>
              </a:lnSpc>
              <a:spcBef>
                <a:spcPct val="40000"/>
              </a:spcBef>
            </a:pPr>
            <a:r>
              <a:rPr lang="es-PE" sz="1800"/>
              <a:t>La primera sentencia de código especifica la versión XML</a:t>
            </a:r>
          </a:p>
          <a:p>
            <a:pPr marL="190500" lvl="1">
              <a:lnSpc>
                <a:spcPct val="80000"/>
              </a:lnSpc>
              <a:spcBef>
                <a:spcPct val="30000"/>
              </a:spcBef>
            </a:pPr>
            <a:r>
              <a:rPr lang="es-PE" sz="1800"/>
              <a:t> La primera sentencia en XML sola se encierra entre &lt;? ?&gt;.</a:t>
            </a:r>
          </a:p>
          <a:p>
            <a:pPr>
              <a:lnSpc>
                <a:spcPct val="100000"/>
              </a:lnSpc>
              <a:spcBef>
                <a:spcPct val="0"/>
              </a:spcBef>
            </a:pPr>
            <a:endParaRPr lang="es-ES" sz="1800">
              <a:latin typeface="Times New Roman" pitchFamily="18" charset="0"/>
            </a:endParaRPr>
          </a:p>
        </p:txBody>
      </p:sp>
      <p:sp>
        <p:nvSpPr>
          <p:cNvPr id="14341" name="AutoShape 5"/>
          <p:cNvSpPr>
            <a:spLocks noChangeArrowheads="1"/>
          </p:cNvSpPr>
          <p:nvPr/>
        </p:nvSpPr>
        <p:spPr bwMode="auto">
          <a:xfrm>
            <a:off x="4953000" y="3886200"/>
            <a:ext cx="3505200" cy="1090613"/>
          </a:xfrm>
          <a:prstGeom prst="wedgeRectCallout">
            <a:avLst>
              <a:gd name="adj1" fmla="val -21194"/>
              <a:gd name="adj2" fmla="val -134704"/>
            </a:avLst>
          </a:prstGeom>
          <a:solidFill>
            <a:srgbClr val="00CCFF"/>
          </a:solidFill>
          <a:ln w="9525">
            <a:solidFill>
              <a:schemeClr val="tx1"/>
            </a:solidFill>
            <a:miter lim="800000"/>
            <a:headEnd/>
            <a:tailEnd/>
          </a:ln>
        </p:spPr>
        <p:txBody>
          <a:bodyPr lIns="0" tIns="0" rIns="182880" bIns="0" anchor="ctr" anchorCtr="1">
            <a:spAutoFit/>
          </a:bodyPr>
          <a:lstStyle/>
          <a:p>
            <a:pPr marL="190500" lvl="1"/>
            <a:endParaRPr lang="es-PE" sz="1400"/>
          </a:p>
          <a:p>
            <a:pPr marL="190500" lvl="1">
              <a:lnSpc>
                <a:spcPct val="80000"/>
              </a:lnSpc>
              <a:spcBef>
                <a:spcPct val="20000"/>
              </a:spcBef>
              <a:spcAft>
                <a:spcPct val="20000"/>
              </a:spcAft>
            </a:pPr>
            <a:r>
              <a:rPr lang="es-PE" sz="1800"/>
              <a:t>Las sentencia que están encerrada entre &lt;? ?&gt; se denominan instrucciones de procesamiento</a:t>
            </a:r>
            <a:r>
              <a:rPr lang="es-PE" sz="1400"/>
              <a:t>.</a:t>
            </a:r>
            <a:endParaRPr lang="es-ES" sz="2400">
              <a:latin typeface="Times New Roman" pitchFamily="18" charset="0"/>
            </a:endParaRPr>
          </a:p>
        </p:txBody>
      </p:sp>
      <p:sp>
        <p:nvSpPr>
          <p:cNvPr id="14342" name="AutoShape 6"/>
          <p:cNvSpPr>
            <a:spLocks noChangeArrowheads="1"/>
          </p:cNvSpPr>
          <p:nvPr/>
        </p:nvSpPr>
        <p:spPr bwMode="auto">
          <a:xfrm>
            <a:off x="228600" y="5257800"/>
            <a:ext cx="3886200" cy="871538"/>
          </a:xfrm>
          <a:prstGeom prst="wedgeRectCallout">
            <a:avLst>
              <a:gd name="adj1" fmla="val -17157"/>
              <a:gd name="adj2" fmla="val -127051"/>
            </a:avLst>
          </a:prstGeom>
          <a:solidFill>
            <a:srgbClr val="00CCFF"/>
          </a:solidFill>
          <a:ln w="9525">
            <a:solidFill>
              <a:schemeClr val="tx1"/>
            </a:solidFill>
            <a:miter lim="800000"/>
            <a:headEnd/>
            <a:tailEnd/>
          </a:ln>
        </p:spPr>
        <p:txBody>
          <a:bodyPr lIns="0" tIns="0" rIns="182880" bIns="0" anchor="ctr" anchorCtr="1">
            <a:spAutoFit/>
          </a:bodyPr>
          <a:lstStyle/>
          <a:p>
            <a:pPr marL="190500" lvl="1"/>
            <a:endParaRPr lang="es-PE" sz="1400"/>
          </a:p>
          <a:p>
            <a:pPr marL="190500" lvl="1">
              <a:lnSpc>
                <a:spcPct val="80000"/>
              </a:lnSpc>
              <a:spcBef>
                <a:spcPct val="20000"/>
              </a:spcBef>
            </a:pPr>
            <a:r>
              <a:rPr lang="es-PE" sz="1800"/>
              <a:t>El resto de las sentencias que no son de procesamiento están encerradas entre &lt;&gt;.</a:t>
            </a:r>
            <a:endParaRPr lang="es-ES" sz="1800">
              <a:latin typeface="Times New Roman" pitchFamily="18" charset="0"/>
            </a:endParaRPr>
          </a:p>
        </p:txBody>
      </p:sp>
      <p:sp>
        <p:nvSpPr>
          <p:cNvPr id="14343" name="Oval 7"/>
          <p:cNvSpPr>
            <a:spLocks noChangeArrowheads="1"/>
          </p:cNvSpPr>
          <p:nvPr/>
        </p:nvSpPr>
        <p:spPr bwMode="auto">
          <a:xfrm>
            <a:off x="381000" y="3657600"/>
            <a:ext cx="304800" cy="457200"/>
          </a:xfrm>
          <a:prstGeom prst="ellipse">
            <a:avLst/>
          </a:prstGeom>
          <a:noFill/>
          <a:ln w="25400">
            <a:solidFill>
              <a:srgbClr val="FF0000"/>
            </a:solidFill>
            <a:round/>
            <a:headEnd/>
            <a:tailEnd/>
          </a:ln>
        </p:spPr>
        <p:txBody>
          <a:bodyPr wrap="none" lIns="0" tIns="0" rIns="0" bIns="0" anchor="ctr">
            <a:spAutoFit/>
          </a:bodyPr>
          <a:lstStyle/>
          <a:p>
            <a:endParaRPr lang="es-ES"/>
          </a:p>
        </p:txBody>
      </p:sp>
      <p:sp>
        <p:nvSpPr>
          <p:cNvPr id="14344" name="Oval 8"/>
          <p:cNvSpPr>
            <a:spLocks noChangeArrowheads="1"/>
          </p:cNvSpPr>
          <p:nvPr/>
        </p:nvSpPr>
        <p:spPr bwMode="auto">
          <a:xfrm>
            <a:off x="4191000" y="3733800"/>
            <a:ext cx="304800" cy="457200"/>
          </a:xfrm>
          <a:prstGeom prst="ellipse">
            <a:avLst/>
          </a:prstGeom>
          <a:noFill/>
          <a:ln w="25400">
            <a:solidFill>
              <a:srgbClr val="FF0000"/>
            </a:solidFill>
            <a:round/>
            <a:headEnd/>
            <a:tailEnd/>
          </a:ln>
        </p:spPr>
        <p:txBody>
          <a:bodyPr wrap="none" lIns="0" tIns="0" rIns="0" bIns="0" anchor="ctr">
            <a:spAutoFit/>
          </a:bodyPr>
          <a:lstStyle/>
          <a:p>
            <a:endParaRPr lang="es-ES"/>
          </a:p>
        </p:txBody>
      </p:sp>
      <p:sp>
        <p:nvSpPr>
          <p:cNvPr id="14345" name="Line 9"/>
          <p:cNvSpPr>
            <a:spLocks noChangeShapeType="1"/>
          </p:cNvSpPr>
          <p:nvPr/>
        </p:nvSpPr>
        <p:spPr bwMode="auto">
          <a:xfrm>
            <a:off x="609600" y="4038600"/>
            <a:ext cx="914400" cy="533400"/>
          </a:xfrm>
          <a:prstGeom prst="line">
            <a:avLst/>
          </a:prstGeom>
          <a:noFill/>
          <a:ln w="9525">
            <a:solidFill>
              <a:schemeClr val="tx1"/>
            </a:solidFill>
            <a:round/>
            <a:headEnd/>
            <a:tailEnd/>
          </a:ln>
        </p:spPr>
        <p:txBody>
          <a:bodyPr lIns="0" tIns="0" rIns="0" bIns="0" anchor="ctr" anchorCtr="1">
            <a:spAutoFit/>
          </a:bodyPr>
          <a:lstStyle/>
          <a:p>
            <a:endParaRPr lang="es-VE"/>
          </a:p>
        </p:txBody>
      </p:sp>
      <p:sp>
        <p:nvSpPr>
          <p:cNvPr id="14346" name="Line 10"/>
          <p:cNvSpPr>
            <a:spLocks noChangeShapeType="1"/>
          </p:cNvSpPr>
          <p:nvPr/>
        </p:nvSpPr>
        <p:spPr bwMode="auto">
          <a:xfrm flipH="1">
            <a:off x="1524000" y="4114800"/>
            <a:ext cx="2743200" cy="457200"/>
          </a:xfrm>
          <a:prstGeom prst="line">
            <a:avLst/>
          </a:prstGeom>
          <a:noFill/>
          <a:ln w="9525">
            <a:solidFill>
              <a:schemeClr val="tx1"/>
            </a:solidFill>
            <a:round/>
            <a:headEnd/>
            <a:tailEnd/>
          </a:ln>
        </p:spPr>
        <p:txBody>
          <a:bodyPr lIns="0" tIns="0" rIns="0" bIns="0" anchor="ctr" anchorCtr="1">
            <a:spAutoFit/>
          </a:bodyPr>
          <a:lstStyle/>
          <a:p>
            <a:endParaRPr lang="es-V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0975" y="0"/>
            <a:ext cx="6094938"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Reglas para las Etiquetas XML</a:t>
            </a:r>
          </a:p>
        </p:txBody>
      </p:sp>
      <p:sp>
        <p:nvSpPr>
          <p:cNvPr id="15363" name="Rectangle 3"/>
          <p:cNvSpPr>
            <a:spLocks noChangeArrowheads="1"/>
          </p:cNvSpPr>
          <p:nvPr/>
        </p:nvSpPr>
        <p:spPr bwMode="auto">
          <a:xfrm>
            <a:off x="304800" y="838200"/>
            <a:ext cx="8305800" cy="5257800"/>
          </a:xfrm>
          <a:prstGeom prst="rect">
            <a:avLst/>
          </a:prstGeom>
          <a:noFill/>
          <a:ln w="9525">
            <a:noFill/>
            <a:miter lim="800000"/>
            <a:headEnd/>
            <a:tailEnd/>
          </a:ln>
        </p:spPr>
        <p:txBody>
          <a:bodyPr/>
          <a:lstStyle/>
          <a:p>
            <a:pPr lvl="1" indent="-342900" algn="just">
              <a:lnSpc>
                <a:spcPct val="80000"/>
              </a:lnSpc>
              <a:spcBef>
                <a:spcPct val="50000"/>
              </a:spcBef>
              <a:buSzPct val="80000"/>
              <a:buFont typeface="Symbol" pitchFamily="18" charset="2"/>
              <a:buChar char="¨"/>
            </a:pPr>
            <a:r>
              <a:rPr lang="es-PE" sz="2400" dirty="0"/>
              <a:t>Los documentos XML sólo deben tener una etiqueta de nivel superior</a:t>
            </a:r>
            <a:r>
              <a:rPr lang="es-ES" sz="2400" dirty="0"/>
              <a:t>.</a:t>
            </a:r>
          </a:p>
          <a:p>
            <a:pPr lvl="1" indent="-342900" algn="just">
              <a:lnSpc>
                <a:spcPct val="80000"/>
              </a:lnSpc>
              <a:spcBef>
                <a:spcPct val="50000"/>
              </a:spcBef>
              <a:buSzPct val="80000"/>
              <a:buFont typeface="Symbol" pitchFamily="18" charset="2"/>
              <a:buChar char="¨"/>
            </a:pPr>
            <a:r>
              <a:rPr lang="es-PE" sz="2400" dirty="0"/>
              <a:t>No hay límite en el número de niveles en pueden anidarse las etiquetas XML.</a:t>
            </a:r>
            <a:endParaRPr lang="es-ES" sz="2400" dirty="0"/>
          </a:p>
          <a:p>
            <a:pPr lvl="1" indent="-342900" algn="just">
              <a:lnSpc>
                <a:spcPct val="80000"/>
              </a:lnSpc>
              <a:spcBef>
                <a:spcPct val="50000"/>
              </a:spcBef>
              <a:buSzPct val="80000"/>
              <a:buFont typeface="Symbol" pitchFamily="18" charset="2"/>
              <a:buChar char="¨"/>
            </a:pPr>
            <a:r>
              <a:rPr lang="es-PE" sz="2400" dirty="0"/>
              <a:t>La etiqueta XML vacía también debe tener etiqueta de cierre. </a:t>
            </a:r>
            <a:endParaRPr lang="en-US" sz="2400" dirty="0"/>
          </a:p>
          <a:p>
            <a:pPr lvl="1" indent="-342900" algn="just">
              <a:lnSpc>
                <a:spcPct val="80000"/>
              </a:lnSpc>
              <a:spcBef>
                <a:spcPct val="50000"/>
              </a:spcBef>
              <a:buSzPct val="80000"/>
              <a:buFont typeface="Symbol" pitchFamily="18" charset="2"/>
              <a:buChar char="¨"/>
            </a:pPr>
            <a:r>
              <a:rPr lang="es-PE" sz="2400" dirty="0"/>
              <a:t>Cada etiqueta de apertura debe tener su correspondiente etiqueta de cierre con las mismas letras en mayúscula y minúscula. </a:t>
            </a:r>
          </a:p>
          <a:p>
            <a:pPr lvl="1" indent="-342900" algn="just">
              <a:lnSpc>
                <a:spcPct val="80000"/>
              </a:lnSpc>
              <a:spcBef>
                <a:spcPct val="50000"/>
              </a:spcBef>
              <a:buSzPct val="80000"/>
              <a:buFont typeface="Symbol" pitchFamily="18" charset="2"/>
              <a:buChar char="¨"/>
            </a:pPr>
            <a:r>
              <a:rPr lang="es-PE" sz="2400" dirty="0"/>
              <a:t>Las etiquetas XML sólo deben tener una palabra sin ningún espacio en blanco. </a:t>
            </a:r>
          </a:p>
          <a:p>
            <a:pPr lvl="1" indent="-342900" algn="just">
              <a:lnSpc>
                <a:spcPct val="80000"/>
              </a:lnSpc>
              <a:spcBef>
                <a:spcPct val="50000"/>
              </a:spcBef>
              <a:buSzPct val="80000"/>
              <a:buFont typeface="Symbol" pitchFamily="18" charset="2"/>
              <a:buChar char="¨"/>
            </a:pPr>
            <a:r>
              <a:rPr lang="es-PE" sz="2400" dirty="0"/>
              <a:t>El nombre de la etiqueta XML sólo puede empezar con una letra o un carácter de subrayado</a:t>
            </a:r>
            <a:r>
              <a:rPr lang="es-ES" sz="2400" dirty="0"/>
              <a:t>.</a:t>
            </a:r>
          </a:p>
          <a:p>
            <a:pPr lvl="1" indent="-342900" algn="just">
              <a:lnSpc>
                <a:spcPct val="80000"/>
              </a:lnSpc>
              <a:spcBef>
                <a:spcPct val="50000"/>
              </a:spcBef>
              <a:buSzPct val="80000"/>
              <a:buFont typeface="Symbol" pitchFamily="18" charset="2"/>
              <a:buChar char="¨"/>
            </a:pPr>
            <a:r>
              <a:rPr lang="es-PE" sz="2400" dirty="0"/>
              <a:t>Las etiquetas deben estar anidadas apropiadamente</a:t>
            </a:r>
            <a:r>
              <a:rPr lang="es-ES" sz="2400"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85720" y="428604"/>
            <a:ext cx="8501122"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VE" sz="2000" b="1" i="0" u="none" strike="noStrike" cap="none" normalizeH="0" baseline="0" dirty="0" smtClean="0">
                <a:ln>
                  <a:noFill/>
                </a:ln>
                <a:solidFill>
                  <a:schemeClr val="tx1"/>
                </a:solidFill>
                <a:effectLst/>
                <a:latin typeface="Arial" pitchFamily="34" charset="0"/>
                <a:cs typeface="Arial" pitchFamily="34" charset="0"/>
              </a:rPr>
              <a:t>ETIQUETA VACÍA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VE"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itchFamily="34" charset="0"/>
                <a:cs typeface="Arial" pitchFamily="34" charset="0"/>
              </a:rPr>
              <a:t>El texto que aparezca entre etiqueta de inicio y fin de etiqueta se llama </a:t>
            </a:r>
            <a:r>
              <a:rPr kumimoji="0" lang="es-VE" sz="2000" b="0" i="1" u="none" strike="noStrike" cap="none" normalizeH="0" baseline="0" dirty="0" smtClean="0">
                <a:ln>
                  <a:noFill/>
                </a:ln>
                <a:solidFill>
                  <a:schemeClr val="tx1"/>
                </a:solidFill>
                <a:effectLst/>
                <a:latin typeface="Arial" pitchFamily="34" charset="0"/>
                <a:cs typeface="Arial" pitchFamily="34" charset="0"/>
              </a:rPr>
              <a:t>contenido</a:t>
            </a:r>
            <a:r>
              <a:rPr kumimoji="0" lang="es-VE"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itchFamily="34" charset="0"/>
                <a:cs typeface="Arial" pitchFamily="34" charset="0"/>
              </a:rPr>
              <a:t>Un elemento que no tiene contenido se denomina como </a:t>
            </a:r>
            <a:r>
              <a:rPr kumimoji="0" lang="es-VE" sz="2000" b="1" i="0" u="none" strike="noStrike" cap="none" normalizeH="0" baseline="0" dirty="0" smtClean="0">
                <a:ln>
                  <a:noFill/>
                </a:ln>
                <a:solidFill>
                  <a:schemeClr val="tx1"/>
                </a:solidFill>
                <a:effectLst/>
                <a:latin typeface="Arial" pitchFamily="34" charset="0"/>
                <a:cs typeface="Arial" pitchFamily="34" charset="0"/>
              </a:rPr>
              <a:t>vacío</a:t>
            </a:r>
            <a:r>
              <a:rPr kumimoji="0" lang="es-VE" sz="2000" b="0" i="0" u="none" strike="noStrike" cap="none" normalizeH="0" baseline="0" dirty="0" smtClean="0">
                <a:ln>
                  <a:noFill/>
                </a:ln>
                <a:solidFill>
                  <a:schemeClr val="tx1"/>
                </a:solidFill>
                <a:effectLst/>
                <a:latin typeface="Arial" pitchFamily="34" charset="0"/>
                <a:cs typeface="Arial" pitchFamily="34" charset="0"/>
              </a:rPr>
              <a:t>. Un </a:t>
            </a:r>
            <a:r>
              <a:rPr kumimoji="0" lang="es-VE" sz="2000" b="1" i="0" u="none" strike="noStrike" cap="none" normalizeH="0" baseline="0" dirty="0" smtClean="0">
                <a:ln>
                  <a:noFill/>
                </a:ln>
                <a:solidFill>
                  <a:schemeClr val="tx1"/>
                </a:solidFill>
                <a:effectLst/>
                <a:latin typeface="Arial" pitchFamily="34" charset="0"/>
                <a:cs typeface="Arial" pitchFamily="34" charset="0"/>
              </a:rPr>
              <a:t>vacío</a:t>
            </a:r>
            <a:r>
              <a:rPr kumimoji="0" lang="es-VE" sz="2000" b="0" i="0" u="none" strike="noStrike" cap="none" normalizeH="0" baseline="0" dirty="0" smtClean="0">
                <a:ln>
                  <a:noFill/>
                </a:ln>
                <a:solidFill>
                  <a:schemeClr val="tx1"/>
                </a:solidFill>
                <a:effectLst/>
                <a:latin typeface="Arial" pitchFamily="34" charset="0"/>
                <a:cs typeface="Arial" pitchFamily="34" charset="0"/>
              </a:rPr>
              <a:t> elemento puede ser representado de dos maneras, como se indica a continuación: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VE"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1" i="0" u="none" strike="noStrike" cap="none" normalizeH="0" baseline="0" dirty="0" smtClean="0">
                <a:ln>
                  <a:noFill/>
                </a:ln>
                <a:solidFill>
                  <a:schemeClr val="tx1"/>
                </a:solidFill>
                <a:effectLst/>
                <a:latin typeface="Arial" pitchFamily="34" charset="0"/>
                <a:cs typeface="Arial" pitchFamily="34" charset="0"/>
              </a:rPr>
              <a:t>(1)</a:t>
            </a:r>
            <a:r>
              <a:rPr kumimoji="0" lang="es-VE" sz="2000" b="0" i="0" u="none" strike="noStrike" cap="none" normalizeH="0" baseline="0" dirty="0" smtClean="0">
                <a:ln>
                  <a:noFill/>
                </a:ln>
                <a:solidFill>
                  <a:schemeClr val="tx1"/>
                </a:solidFill>
                <a:effectLst/>
                <a:latin typeface="Arial" pitchFamily="34" charset="0"/>
                <a:cs typeface="Arial" pitchFamily="34" charset="0"/>
              </a:rPr>
              <a:t> una etiqueta de inicio seguida inmediatamente por una etiqueta final como se muestra a continuación:</a:t>
            </a:r>
            <a:endParaRPr kumimoji="0" lang="es-VE" sz="20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Unicode MS" pitchFamily="34" charset="-128"/>
                <a:cs typeface="Arial" pitchFamily="34" charset="0"/>
              </a:rPr>
              <a:t>&lt;nombre&gt;&lt;/nombre&gt;</a:t>
            </a:r>
            <a:r>
              <a:rPr kumimoji="0" lang="es-VE"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1" i="0" u="none" strike="noStrike" cap="none" normalizeH="0" baseline="0" dirty="0" smtClean="0">
                <a:ln>
                  <a:noFill/>
                </a:ln>
                <a:solidFill>
                  <a:schemeClr val="tx1"/>
                </a:solidFill>
                <a:effectLst/>
                <a:latin typeface="Arial" pitchFamily="34" charset="0"/>
                <a:cs typeface="Arial" pitchFamily="34" charset="0"/>
              </a:rPr>
              <a:t>(2) </a:t>
            </a:r>
            <a:r>
              <a:rPr kumimoji="0" lang="es-VE" sz="2000" b="0" i="0" u="none" strike="noStrike" cap="none" normalizeH="0" baseline="0" dirty="0" smtClean="0">
                <a:ln>
                  <a:noFill/>
                </a:ln>
                <a:solidFill>
                  <a:schemeClr val="tx1"/>
                </a:solidFill>
                <a:effectLst/>
                <a:latin typeface="Arial" pitchFamily="34" charset="0"/>
                <a:cs typeface="Arial" pitchFamily="34" charset="0"/>
              </a:rPr>
              <a:t>una etiqueta de elemento vacío es como se muestra a continuación: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Unicode MS" pitchFamily="34" charset="-128"/>
                <a:cs typeface="Arial" pitchFamily="34" charset="0"/>
              </a:rPr>
              <a:t>&lt;nombre /&gt;</a:t>
            </a:r>
            <a:r>
              <a:rPr kumimoji="0" lang="es-VE"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VE"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itchFamily="34" charset="0"/>
                <a:cs typeface="Arial" pitchFamily="34" charset="0"/>
              </a:rPr>
              <a:t>Etiquetas de elemento vacío se puede utilizar para cualquier elemento que no tiene contenido.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VE"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80975" y="0"/>
            <a:ext cx="4900701"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Código XML de Ejemplo</a:t>
            </a:r>
          </a:p>
        </p:txBody>
      </p:sp>
      <p:sp>
        <p:nvSpPr>
          <p:cNvPr id="16387" name="Rectangle 3"/>
          <p:cNvSpPr>
            <a:spLocks noChangeArrowheads="1"/>
          </p:cNvSpPr>
          <p:nvPr/>
        </p:nvSpPr>
        <p:spPr bwMode="auto">
          <a:xfrm>
            <a:off x="304800" y="838200"/>
            <a:ext cx="8610600" cy="5562600"/>
          </a:xfrm>
          <a:prstGeom prst="rect">
            <a:avLst/>
          </a:prstGeom>
          <a:noFill/>
          <a:ln w="9525">
            <a:noFill/>
            <a:miter lim="800000"/>
            <a:headEnd/>
            <a:tailEnd/>
          </a:ln>
        </p:spPr>
        <p:txBody>
          <a:bodyPr/>
          <a:lstStyle/>
          <a:p>
            <a:pPr marL="381000" lvl="1" indent="-190500"/>
            <a:r>
              <a:rPr lang="es-VE" dirty="0" smtClean="0">
                <a:latin typeface="Courier New" pitchFamily="49" charset="0"/>
                <a:cs typeface="Courier New" pitchFamily="49" charset="0"/>
              </a:rPr>
              <a:t>&lt;?</a:t>
            </a:r>
            <a:r>
              <a:rPr lang="es-VE" dirty="0" err="1" smtClean="0">
                <a:latin typeface="Courier New" pitchFamily="49" charset="0"/>
                <a:cs typeface="Courier New" pitchFamily="49" charset="0"/>
              </a:rPr>
              <a:t>xml</a:t>
            </a:r>
            <a:r>
              <a:rPr lang="es-VE" dirty="0" smtClean="0">
                <a:latin typeface="Courier New" pitchFamily="49" charset="0"/>
                <a:cs typeface="Courier New" pitchFamily="49" charset="0"/>
              </a:rPr>
              <a:t> </a:t>
            </a:r>
            <a:r>
              <a:rPr lang="es-VE" dirty="0" err="1" smtClean="0">
                <a:latin typeface="Courier New" pitchFamily="49" charset="0"/>
                <a:cs typeface="Courier New" pitchFamily="49" charset="0"/>
              </a:rPr>
              <a:t>version</a:t>
            </a:r>
            <a:r>
              <a:rPr lang="es-VE" dirty="0" smtClean="0">
                <a:latin typeface="Courier New" pitchFamily="49" charset="0"/>
                <a:cs typeface="Courier New" pitchFamily="49" charset="0"/>
              </a:rPr>
              <a:t>="1.0" </a:t>
            </a:r>
            <a:r>
              <a:rPr lang="es-VE" dirty="0" err="1" smtClean="0">
                <a:latin typeface="Courier New" pitchFamily="49" charset="0"/>
                <a:cs typeface="Courier New" pitchFamily="49" charset="0"/>
              </a:rPr>
              <a:t>encoding</a:t>
            </a:r>
            <a:r>
              <a:rPr lang="es-VE" dirty="0" smtClean="0">
                <a:latin typeface="Courier New" pitchFamily="49" charset="0"/>
                <a:cs typeface="Courier New" pitchFamily="49" charset="0"/>
              </a:rPr>
              <a:t>="ISO-8859-1"?&gt;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ResumenCalificacionMateria</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&lt;Nombre&gt; Juan &lt;/Nombre&gt;</a:t>
            </a:r>
          </a:p>
          <a:p>
            <a:pPr marL="381000" lvl="1" indent="-190500"/>
            <a:r>
              <a:rPr lang="es-VE" dirty="0" smtClean="0">
                <a:latin typeface="Courier New" pitchFamily="49" charset="0"/>
                <a:cs typeface="Courier New" pitchFamily="49" charset="0"/>
              </a:rPr>
              <a:t>		&lt;ID&gt; 2002A23 &lt;/ID&gt;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DetalleMateria</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&lt;Materia&gt;Matemáticas&lt;/Materia&gt;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&lt;Materia&gt;Física&lt;/Materia&gt;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&gt;B&lt;/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&lt;Materia&gt;Química&lt;/Materia&gt;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&gt;C&lt;/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&lt;Materia&gt;Computación&lt;/Materia&gt;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DetalleMateria</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ResumenCalificacionMateria</a:t>
            </a:r>
            <a:r>
              <a:rPr lang="es-VE" dirty="0" smtClean="0">
                <a:latin typeface="Courier New" pitchFamily="49" charset="0"/>
                <a:cs typeface="Courier New" pitchFamily="49" charset="0"/>
              </a:rPr>
              <a:t>&gt;</a:t>
            </a:r>
            <a:endParaRPr lang="en-US" sz="1800" dirty="0">
              <a:latin typeface="Courier New" pitchFamily="49" charset="0"/>
              <a:cs typeface="Courier New" pitchFamily="49" charset="0"/>
            </a:endParaRPr>
          </a:p>
          <a:p>
            <a:pPr marL="381000" lvl="1" indent="-190500"/>
            <a:endParaRPr lang="es-ES" sz="1800" dirty="0">
              <a:latin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85720" y="214290"/>
            <a:ext cx="2997937"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Atributos XML</a:t>
            </a:r>
          </a:p>
        </p:txBody>
      </p:sp>
      <p:sp>
        <p:nvSpPr>
          <p:cNvPr id="17411" name="Rectangle 3"/>
          <p:cNvSpPr>
            <a:spLocks noChangeArrowheads="1"/>
          </p:cNvSpPr>
          <p:nvPr/>
        </p:nvSpPr>
        <p:spPr bwMode="auto">
          <a:xfrm>
            <a:off x="285720" y="1000108"/>
            <a:ext cx="8267700" cy="4724400"/>
          </a:xfrm>
          <a:prstGeom prst="rect">
            <a:avLst/>
          </a:prstGeom>
          <a:noFill/>
          <a:ln w="9525">
            <a:noFill/>
            <a:miter lim="800000"/>
            <a:headEnd/>
            <a:tailEnd/>
          </a:ln>
        </p:spPr>
        <p:txBody>
          <a:bodyPr/>
          <a:lstStyle/>
          <a:p>
            <a:pPr marL="381000" lvl="1" indent="-190500" algn="just">
              <a:lnSpc>
                <a:spcPct val="90000"/>
              </a:lnSpc>
              <a:buFontTx/>
              <a:buChar char="•"/>
            </a:pPr>
            <a:r>
              <a:rPr lang="es-PE" sz="2400" dirty="0"/>
              <a:t>Los atributos en XML se colocan dentro de las etiquetas XML</a:t>
            </a:r>
            <a:r>
              <a:rPr lang="es-ES" sz="2400" dirty="0"/>
              <a:t>.</a:t>
            </a:r>
          </a:p>
          <a:p>
            <a:pPr marL="381000" lvl="1" indent="-190500" algn="just">
              <a:lnSpc>
                <a:spcPct val="90000"/>
              </a:lnSpc>
              <a:buFontTx/>
              <a:buChar char="•"/>
            </a:pPr>
            <a:r>
              <a:rPr lang="es-PE" sz="2400" dirty="0"/>
              <a:t>Los atributos que ocurren dentro de las etiquetas deben tener los valores encerrados entre comillas simples o dobles</a:t>
            </a:r>
            <a:r>
              <a:rPr lang="es-ES" sz="2400" dirty="0"/>
              <a:t>.</a:t>
            </a:r>
          </a:p>
          <a:p>
            <a:pPr marL="381000" lvl="1" indent="-190500" algn="just"/>
            <a:r>
              <a:rPr lang="es-PE" dirty="0">
                <a:latin typeface="Courier New" pitchFamily="49" charset="0"/>
              </a:rPr>
              <a:t> &lt;Estudiante id=”123”&gt; Juan &lt;/Estudiante&gt;</a:t>
            </a:r>
            <a:r>
              <a:rPr lang="es-ES" sz="2400" dirty="0"/>
              <a:t> </a:t>
            </a:r>
          </a:p>
          <a:p>
            <a:pPr marL="381000" lvl="1" indent="-190500" algn="just">
              <a:lnSpc>
                <a:spcPct val="90000"/>
              </a:lnSpc>
              <a:buFontTx/>
              <a:buChar char="•"/>
            </a:pPr>
            <a:r>
              <a:rPr lang="es-PE" sz="2400" dirty="0"/>
              <a:t>Se puede separar más de un atributo mediante espacios entre ellos</a:t>
            </a:r>
          </a:p>
          <a:p>
            <a:pPr marL="381000" lvl="1" indent="-190500" algn="just"/>
            <a:r>
              <a:rPr lang="es-PE" dirty="0">
                <a:latin typeface="Courier New" pitchFamily="49" charset="0"/>
              </a:rPr>
              <a:t> &lt;Estudiante id=“123” </a:t>
            </a:r>
            <a:r>
              <a:rPr lang="es-PE" dirty="0" err="1">
                <a:latin typeface="Courier New" pitchFamily="49" charset="0"/>
              </a:rPr>
              <a:t>NroDeCursos</a:t>
            </a:r>
            <a:r>
              <a:rPr lang="es-PE" dirty="0">
                <a:latin typeface="Courier New" pitchFamily="49" charset="0"/>
              </a:rPr>
              <a:t>=”6”&gt; Juan &lt;/Estudiante&gt;</a:t>
            </a:r>
            <a:r>
              <a:rPr lang="es-ES" sz="2400" dirty="0"/>
              <a:t> </a:t>
            </a:r>
            <a:endParaRPr lang="en-US" sz="2400" dirty="0"/>
          </a:p>
          <a:p>
            <a:pPr marL="381000" lvl="1" indent="-190500" algn="just">
              <a:lnSpc>
                <a:spcPct val="90000"/>
              </a:lnSpc>
              <a:buFontTx/>
              <a:buChar char="•"/>
            </a:pPr>
            <a:r>
              <a:rPr lang="es-PE" sz="2400" dirty="0"/>
              <a:t>Los nombres de atributos también siguen el mismo conjunto de reglas que los nombres de etiquetas XML.</a:t>
            </a:r>
            <a:endParaRPr lang="es-E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80975" y="0"/>
            <a:ext cx="5333511"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Ejemplo de Atributos XML</a:t>
            </a:r>
          </a:p>
        </p:txBody>
      </p:sp>
      <p:sp>
        <p:nvSpPr>
          <p:cNvPr id="18435" name="Rectangle 3"/>
          <p:cNvSpPr>
            <a:spLocks noChangeArrowheads="1"/>
          </p:cNvSpPr>
          <p:nvPr/>
        </p:nvSpPr>
        <p:spPr bwMode="auto">
          <a:xfrm>
            <a:off x="266700" y="1066800"/>
            <a:ext cx="8610600" cy="5029200"/>
          </a:xfrm>
          <a:prstGeom prst="rect">
            <a:avLst/>
          </a:prstGeom>
          <a:noFill/>
          <a:ln w="9525">
            <a:noFill/>
            <a:miter lim="800000"/>
            <a:headEnd/>
            <a:tailEnd/>
          </a:ln>
        </p:spPr>
        <p:txBody>
          <a:bodyPr/>
          <a:lstStyle/>
          <a:p>
            <a:pPr marL="381000" lvl="1" indent="-190500"/>
            <a:r>
              <a:rPr lang="en-US" dirty="0" smtClean="0">
                <a:latin typeface="Courier New" pitchFamily="49" charset="0"/>
                <a:cs typeface="Courier New" pitchFamily="49" charset="0"/>
              </a:rPr>
              <a:t>&lt;?xml version="1.0" encoding="ISO-8859-1"?&gt;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ResumenCalificacionMateria</a:t>
            </a:r>
            <a:r>
              <a:rPr lang="en-US" dirty="0" smtClean="0">
                <a:latin typeface="Courier New" pitchFamily="49" charset="0"/>
                <a:cs typeface="Courier New" pitchFamily="49" charset="0"/>
              </a:rPr>
              <a:t>&gt;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Estudiante</a:t>
            </a:r>
            <a:r>
              <a:rPr lang="en-US" dirty="0" smtClean="0">
                <a:latin typeface="Courier New" pitchFamily="49" charset="0"/>
                <a:cs typeface="Courier New" pitchFamily="49" charset="0"/>
              </a:rPr>
              <a:t> ID="2002A23"&gt;Juan&lt;/</a:t>
            </a:r>
            <a:r>
              <a:rPr lang="en-US" dirty="0" err="1" smtClean="0">
                <a:latin typeface="Courier New" pitchFamily="49" charset="0"/>
                <a:cs typeface="Courier New" pitchFamily="49" charset="0"/>
              </a:rPr>
              <a:t>Estudiante</a:t>
            </a:r>
            <a:r>
              <a:rPr lang="en-US" dirty="0" smtClean="0">
                <a:latin typeface="Courier New" pitchFamily="49" charset="0"/>
                <a:cs typeface="Courier New" pitchFamily="49" charset="0"/>
              </a:rPr>
              <a:t>&gt;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Materia</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Matemáticas</a:t>
            </a:r>
            <a:r>
              <a:rPr lang="en-US" dirty="0" smtClean="0">
                <a:latin typeface="Courier New" pitchFamily="49" charset="0"/>
                <a:cs typeface="Courier New" pitchFamily="49" charset="0"/>
              </a:rPr>
              <a:t>"&gt;A</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Materia</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Física</a:t>
            </a:r>
            <a:r>
              <a:rPr lang="en-US" dirty="0" smtClean="0">
                <a:latin typeface="Courier New" pitchFamily="49" charset="0"/>
                <a:cs typeface="Courier New" pitchFamily="49" charset="0"/>
              </a:rPr>
              <a:t>"&gt;A</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 Subject="</a:t>
            </a:r>
            <a:r>
              <a:rPr lang="en-US" dirty="0" err="1" smtClean="0">
                <a:latin typeface="Courier New" pitchFamily="49" charset="0"/>
                <a:cs typeface="Courier New" pitchFamily="49" charset="0"/>
              </a:rPr>
              <a:t>Química</a:t>
            </a:r>
            <a:r>
              <a:rPr lang="en-US" dirty="0" smtClean="0">
                <a:latin typeface="Courier New" pitchFamily="49" charset="0"/>
                <a:cs typeface="Courier New" pitchFamily="49" charset="0"/>
              </a:rPr>
              <a:t>"&gt;C</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Materia</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Computación</a:t>
            </a:r>
            <a:r>
              <a:rPr lang="en-US" dirty="0" smtClean="0">
                <a:latin typeface="Courier New" pitchFamily="49" charset="0"/>
                <a:cs typeface="Courier New" pitchFamily="49" charset="0"/>
              </a:rPr>
              <a:t>"&gt;A</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DetalleMateria</a:t>
            </a:r>
            <a:r>
              <a:rPr lang="en-US" dirty="0" smtClean="0">
                <a:latin typeface="Courier New" pitchFamily="49" charset="0"/>
                <a:cs typeface="Courier New" pitchFamily="49" charset="0"/>
              </a:rPr>
              <a:t>&gt;</a:t>
            </a:r>
          </a:p>
          <a:p>
            <a:pPr marL="381000" lvl="1" indent="-190500"/>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ResumenCalificacionMateria</a:t>
            </a:r>
            <a:r>
              <a:rPr lang="en-US" dirty="0" smtClean="0">
                <a:latin typeface="Courier New" pitchFamily="49" charset="0"/>
                <a:cs typeface="Courier New" pitchFamily="49" charset="0"/>
              </a:rPr>
              <a:t>&gt;</a:t>
            </a:r>
            <a:endParaRPr lang="es-ES" sz="1800" dirty="0">
              <a:latin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80975" y="0"/>
            <a:ext cx="3677610"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Comentarios XML</a:t>
            </a:r>
          </a:p>
        </p:txBody>
      </p:sp>
      <p:sp>
        <p:nvSpPr>
          <p:cNvPr id="19459" name="Rectangle 3"/>
          <p:cNvSpPr>
            <a:spLocks noChangeArrowheads="1"/>
          </p:cNvSpPr>
          <p:nvPr/>
        </p:nvSpPr>
        <p:spPr bwMode="auto">
          <a:xfrm>
            <a:off x="266700" y="990600"/>
            <a:ext cx="8610600" cy="3581400"/>
          </a:xfrm>
          <a:prstGeom prst="rect">
            <a:avLst/>
          </a:prstGeom>
          <a:noFill/>
          <a:ln w="9525">
            <a:noFill/>
            <a:miter lim="800000"/>
            <a:headEnd/>
            <a:tailEnd/>
          </a:ln>
        </p:spPr>
        <p:txBody>
          <a:bodyPr/>
          <a:lstStyle/>
          <a:p>
            <a:pPr marL="381000" lvl="1" indent="-190500"/>
            <a:r>
              <a:rPr lang="es-VE" dirty="0" smtClean="0">
                <a:latin typeface="Courier New" pitchFamily="49" charset="0"/>
                <a:cs typeface="Courier New" pitchFamily="49" charset="0"/>
              </a:rPr>
              <a:t>&lt;?</a:t>
            </a:r>
            <a:r>
              <a:rPr lang="es-VE" dirty="0" err="1" smtClean="0">
                <a:latin typeface="Courier New" pitchFamily="49" charset="0"/>
                <a:cs typeface="Courier New" pitchFamily="49" charset="0"/>
              </a:rPr>
              <a:t>xml</a:t>
            </a:r>
            <a:r>
              <a:rPr lang="es-VE" dirty="0" smtClean="0">
                <a:latin typeface="Courier New" pitchFamily="49" charset="0"/>
                <a:cs typeface="Courier New" pitchFamily="49" charset="0"/>
              </a:rPr>
              <a:t> </a:t>
            </a:r>
            <a:r>
              <a:rPr lang="es-VE" dirty="0" err="1" smtClean="0">
                <a:latin typeface="Courier New" pitchFamily="49" charset="0"/>
                <a:cs typeface="Courier New" pitchFamily="49" charset="0"/>
              </a:rPr>
              <a:t>version</a:t>
            </a:r>
            <a:r>
              <a:rPr lang="es-VE" dirty="0" smtClean="0">
                <a:latin typeface="Courier New" pitchFamily="49" charset="0"/>
                <a:cs typeface="Courier New" pitchFamily="49" charset="0"/>
              </a:rPr>
              <a:t>="1.0" </a:t>
            </a:r>
            <a:r>
              <a:rPr lang="es-VE" dirty="0" err="1" smtClean="0">
                <a:latin typeface="Courier New" pitchFamily="49" charset="0"/>
                <a:cs typeface="Courier New" pitchFamily="49" charset="0"/>
              </a:rPr>
              <a:t>encoding</a:t>
            </a:r>
            <a:r>
              <a:rPr lang="es-VE" dirty="0" smtClean="0">
                <a:latin typeface="Courier New" pitchFamily="49" charset="0"/>
                <a:cs typeface="Courier New" pitchFamily="49" charset="0"/>
              </a:rPr>
              <a:t>= "ISO-8859-1"?&gt;</a:t>
            </a:r>
          </a:p>
          <a:p>
            <a:pPr marL="381000" lvl="1" indent="-190500"/>
            <a:r>
              <a:rPr lang="es-VE" dirty="0" smtClean="0">
                <a:latin typeface="Courier New" pitchFamily="49" charset="0"/>
                <a:cs typeface="Courier New" pitchFamily="49" charset="0"/>
              </a:rPr>
              <a:t>	&lt;!--El resumen de materias y calificaciones </a:t>
            </a:r>
            <a:r>
              <a:rPr lang="es-VE" dirty="0" err="1" smtClean="0">
                <a:latin typeface="Courier New" pitchFamily="49" charset="0"/>
                <a:cs typeface="Courier New" pitchFamily="49" charset="0"/>
              </a:rPr>
              <a:t>estan</a:t>
            </a:r>
            <a:r>
              <a:rPr lang="es-VE" dirty="0" smtClean="0">
                <a:latin typeface="Courier New" pitchFamily="49" charset="0"/>
                <a:cs typeface="Courier New" pitchFamily="49" charset="0"/>
              </a:rPr>
              <a:t> encerrados dentro de esta etiqueta--&gt;</a:t>
            </a:r>
          </a:p>
          <a:p>
            <a:pPr marL="381000" lvl="1" indent="-190500"/>
            <a:r>
              <a:rPr lang="es-VE" dirty="0" smtClean="0">
                <a:latin typeface="Courier New" pitchFamily="49" charset="0"/>
                <a:cs typeface="Courier New" pitchFamily="49" charset="0"/>
              </a:rPr>
              <a:t>&lt;</a:t>
            </a:r>
            <a:r>
              <a:rPr lang="es-VE" dirty="0" err="1" smtClean="0">
                <a:latin typeface="Courier New" pitchFamily="49" charset="0"/>
                <a:cs typeface="Courier New" pitchFamily="49" charset="0"/>
              </a:rPr>
              <a:t>ResumenCalificacionesMaterias</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&lt;!--Los detalles de cada materia </a:t>
            </a:r>
            <a:r>
              <a:rPr lang="es-VE" dirty="0" err="1" smtClean="0">
                <a:latin typeface="Courier New" pitchFamily="49" charset="0"/>
                <a:cs typeface="Courier New" pitchFamily="49" charset="0"/>
              </a:rPr>
              <a:t>estan</a:t>
            </a:r>
            <a:r>
              <a:rPr lang="es-VE" dirty="0" smtClean="0">
                <a:latin typeface="Courier New" pitchFamily="49" charset="0"/>
                <a:cs typeface="Courier New" pitchFamily="49" charset="0"/>
              </a:rPr>
              <a:t> dentro de esta etiqueta--&gt;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DetalleMateria</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&lt;Materia&gt;Matemáticas&lt;/Materia&gt;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&gt;A&lt;/</a:t>
            </a:r>
            <a:r>
              <a:rPr lang="es-VE" dirty="0" err="1" smtClean="0">
                <a:latin typeface="Courier New" pitchFamily="49" charset="0"/>
                <a:cs typeface="Courier New" pitchFamily="49" charset="0"/>
              </a:rPr>
              <a:t>Calificacion</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	&lt;/</a:t>
            </a:r>
            <a:r>
              <a:rPr lang="es-VE" dirty="0" err="1" smtClean="0">
                <a:latin typeface="Courier New" pitchFamily="49" charset="0"/>
                <a:cs typeface="Courier New" pitchFamily="49" charset="0"/>
              </a:rPr>
              <a:t>DetalleMateria</a:t>
            </a:r>
            <a:r>
              <a:rPr lang="es-VE" dirty="0" smtClean="0">
                <a:latin typeface="Courier New" pitchFamily="49" charset="0"/>
                <a:cs typeface="Courier New" pitchFamily="49" charset="0"/>
              </a:rPr>
              <a:t>&gt;</a:t>
            </a:r>
          </a:p>
          <a:p>
            <a:pPr marL="381000" lvl="1" indent="-190500"/>
            <a:r>
              <a:rPr lang="es-VE" dirty="0" smtClean="0">
                <a:latin typeface="Courier New" pitchFamily="49" charset="0"/>
                <a:cs typeface="Courier New" pitchFamily="49" charset="0"/>
              </a:rPr>
              <a:t>&lt;/</a:t>
            </a:r>
            <a:r>
              <a:rPr lang="es-VE" dirty="0" err="1" smtClean="0">
                <a:latin typeface="Courier New" pitchFamily="49" charset="0"/>
                <a:cs typeface="Courier New" pitchFamily="49" charset="0"/>
              </a:rPr>
              <a:t>ResumenCalificacionesMaterias</a:t>
            </a:r>
            <a:r>
              <a:rPr lang="es-VE" dirty="0" smtClean="0">
                <a:latin typeface="Courier New" pitchFamily="49" charset="0"/>
                <a:cs typeface="Courier New" pitchFamily="49" charset="0"/>
              </a:rPr>
              <a:t>&gt;</a:t>
            </a:r>
          </a:p>
          <a:p>
            <a:pPr marL="381000" lvl="1" indent="-190500"/>
            <a:endParaRPr lang="es-ES" sz="1800" dirty="0">
              <a:latin typeface="Courier New" pitchFamily="49" charset="0"/>
            </a:endParaRPr>
          </a:p>
        </p:txBody>
      </p:sp>
      <p:sp>
        <p:nvSpPr>
          <p:cNvPr id="19460" name="AutoShape 4"/>
          <p:cNvSpPr>
            <a:spLocks noChangeArrowheads="1"/>
          </p:cNvSpPr>
          <p:nvPr/>
        </p:nvSpPr>
        <p:spPr bwMode="auto">
          <a:xfrm>
            <a:off x="3352800" y="5029200"/>
            <a:ext cx="5029200" cy="1341438"/>
          </a:xfrm>
          <a:prstGeom prst="wedgeRectCallout">
            <a:avLst>
              <a:gd name="adj1" fmla="val 7069"/>
              <a:gd name="adj2" fmla="val -242069"/>
            </a:avLst>
          </a:prstGeom>
          <a:solidFill>
            <a:srgbClr val="00CCFF"/>
          </a:solidFill>
          <a:ln w="9525">
            <a:solidFill>
              <a:schemeClr val="tx1"/>
            </a:solidFill>
            <a:miter lim="800000"/>
            <a:headEnd/>
            <a:tailEnd/>
          </a:ln>
        </p:spPr>
        <p:txBody>
          <a:bodyPr lIns="0" tIns="0" rIns="182880" bIns="0" anchor="ctr" anchorCtr="1">
            <a:spAutoFit/>
          </a:bodyPr>
          <a:lstStyle/>
          <a:p>
            <a:pPr marL="400050" lvl="1" indent="-209550"/>
            <a:endParaRPr lang="es-PE" sz="1400"/>
          </a:p>
          <a:p>
            <a:pPr marL="400050" lvl="1" indent="-209550">
              <a:lnSpc>
                <a:spcPct val="90000"/>
              </a:lnSpc>
              <a:spcBef>
                <a:spcPct val="30000"/>
              </a:spcBef>
              <a:buFontTx/>
              <a:buChar char="•"/>
            </a:pPr>
            <a:r>
              <a:rPr lang="es-PE" sz="1800"/>
              <a:t>Los comentarios XML tienen la misma sintaxis que los comentarios HTML</a:t>
            </a:r>
          </a:p>
          <a:p>
            <a:pPr marL="400050" lvl="1" indent="-209550">
              <a:lnSpc>
                <a:spcPct val="90000"/>
              </a:lnSpc>
              <a:spcBef>
                <a:spcPct val="30000"/>
              </a:spcBef>
              <a:buFontTx/>
              <a:buChar char="•"/>
            </a:pPr>
            <a:r>
              <a:rPr lang="es-PE" sz="1800"/>
              <a:t>Se colocan dentro de las etiquetas &lt;!--  --&gt;.</a:t>
            </a:r>
          </a:p>
          <a:p>
            <a:pPr algn="ctr">
              <a:lnSpc>
                <a:spcPct val="100000"/>
              </a:lnSpc>
              <a:spcBef>
                <a:spcPct val="0"/>
              </a:spcBef>
            </a:pPr>
            <a:endParaRPr lang="es-ES" sz="180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42844" y="129581"/>
            <a:ext cx="2294218"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Datos XML</a:t>
            </a:r>
          </a:p>
        </p:txBody>
      </p:sp>
      <p:sp>
        <p:nvSpPr>
          <p:cNvPr id="20483" name="Rectangle 3"/>
          <p:cNvSpPr>
            <a:spLocks noChangeArrowheads="1"/>
          </p:cNvSpPr>
          <p:nvPr/>
        </p:nvSpPr>
        <p:spPr bwMode="auto">
          <a:xfrm>
            <a:off x="419100" y="914400"/>
            <a:ext cx="8039100" cy="5334000"/>
          </a:xfrm>
          <a:prstGeom prst="rect">
            <a:avLst/>
          </a:prstGeom>
          <a:noFill/>
          <a:ln w="9525">
            <a:noFill/>
            <a:miter lim="800000"/>
            <a:headEnd/>
            <a:tailEnd/>
          </a:ln>
        </p:spPr>
        <p:txBody>
          <a:bodyPr/>
          <a:lstStyle/>
          <a:p>
            <a:pPr marL="514350" lvl="1" indent="-400050" algn="just">
              <a:lnSpc>
                <a:spcPct val="90000"/>
              </a:lnSpc>
              <a:buSzPct val="85000"/>
              <a:buFont typeface="Symbol" pitchFamily="18" charset="2"/>
              <a:buChar char="¨"/>
            </a:pPr>
            <a:r>
              <a:rPr lang="es-PE" sz="2400" dirty="0"/>
              <a:t>Los datos dentro de las etiquetas XML se denomina </a:t>
            </a:r>
            <a:r>
              <a:rPr lang="es-PE" sz="2400" b="1" i="1" dirty="0"/>
              <a:t>datos del elemento</a:t>
            </a:r>
            <a:r>
              <a:rPr lang="es-PE" sz="2400" b="1" dirty="0"/>
              <a:t> o </a:t>
            </a:r>
            <a:r>
              <a:rPr lang="es-PE" sz="2400" b="1" i="1" dirty="0"/>
              <a:t>datos del nodo</a:t>
            </a:r>
            <a:r>
              <a:rPr lang="es-ES" sz="2400" dirty="0"/>
              <a:t>.</a:t>
            </a:r>
          </a:p>
          <a:p>
            <a:pPr marL="514350" lvl="1" indent="-400050" algn="just">
              <a:lnSpc>
                <a:spcPct val="90000"/>
              </a:lnSpc>
              <a:buSzPct val="85000"/>
              <a:buFont typeface="Symbol" pitchFamily="18" charset="2"/>
              <a:buChar char="¨"/>
            </a:pPr>
            <a:r>
              <a:rPr lang="es-PE" sz="2400" dirty="0"/>
              <a:t>Los datos del elemento pueden ser cualquier texto</a:t>
            </a:r>
            <a:r>
              <a:rPr lang="es-ES" sz="2400" dirty="0"/>
              <a:t>.</a:t>
            </a:r>
          </a:p>
          <a:p>
            <a:pPr marL="514350" lvl="1" indent="-400050" algn="just">
              <a:lnSpc>
                <a:spcPct val="90000"/>
              </a:lnSpc>
              <a:buSzPct val="85000"/>
              <a:buFont typeface="Symbol" pitchFamily="18" charset="2"/>
              <a:buChar char="¨"/>
            </a:pPr>
            <a:r>
              <a:rPr lang="es-PE" sz="2400" dirty="0"/>
              <a:t>Sin embargo, existen ciertos caracteres que no pueden ser parte del texto.</a:t>
            </a:r>
          </a:p>
          <a:p>
            <a:pPr marL="514350" lvl="1" indent="-400050" algn="just">
              <a:lnSpc>
                <a:spcPct val="90000"/>
              </a:lnSpc>
              <a:buSzPct val="85000"/>
              <a:buFont typeface="Symbol" pitchFamily="18" charset="2"/>
              <a:buChar char="¨"/>
            </a:pPr>
            <a:r>
              <a:rPr lang="es-PE" sz="2400" dirty="0"/>
              <a:t>Los caracteres </a:t>
            </a:r>
            <a:r>
              <a:rPr lang="es-PE" sz="2400" dirty="0">
                <a:latin typeface="Courier New" pitchFamily="49" charset="0"/>
                <a:cs typeface="Courier New" pitchFamily="49" charset="0"/>
              </a:rPr>
              <a:t>&lt;</a:t>
            </a:r>
            <a:r>
              <a:rPr lang="es-PE" sz="2400" dirty="0"/>
              <a:t>,</a:t>
            </a:r>
            <a:r>
              <a:rPr lang="es-PE" sz="2400" dirty="0">
                <a:latin typeface="Courier New" pitchFamily="49" charset="0"/>
                <a:cs typeface="Courier New" pitchFamily="49" charset="0"/>
              </a:rPr>
              <a:t>&gt;</a:t>
            </a:r>
            <a:r>
              <a:rPr lang="es-PE" sz="2400" dirty="0"/>
              <a:t> no pueden ser parte de los datos dentro de las etiquetas XML ya que el analizador (</a:t>
            </a:r>
            <a:r>
              <a:rPr lang="es-PE" sz="2400" dirty="0" err="1"/>
              <a:t>parser</a:t>
            </a:r>
            <a:r>
              <a:rPr lang="es-PE" sz="2400" dirty="0"/>
              <a:t>) XML no será capaz de diferenciar entre etiquetas y el contenido dentro de las etiquetas.</a:t>
            </a:r>
            <a:r>
              <a:rPr lang="es-ES" sz="2400" dirty="0"/>
              <a:t> </a:t>
            </a:r>
            <a:endParaRPr lang="en-US" sz="2400" dirty="0"/>
          </a:p>
          <a:p>
            <a:pPr marL="514350" lvl="1" indent="-400050" algn="just">
              <a:lnSpc>
                <a:spcPct val="90000"/>
              </a:lnSpc>
              <a:buSzPct val="85000"/>
              <a:buFont typeface="Symbol" pitchFamily="18" charset="2"/>
              <a:buChar char="¨"/>
            </a:pPr>
            <a:r>
              <a:rPr lang="es-PE" sz="2400" dirty="0"/>
              <a:t>No se permiten las comillas simples y las comillas dobles dentro de los datos XML, ya que el programa que utiliza XML para procesar no será capaz de diferenciar entre valores de los atributos y los datos</a:t>
            </a:r>
            <a:r>
              <a:rPr lang="es-ES" sz="24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7515199"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Ejemplo de Datos XML no Permitidos</a:t>
            </a:r>
          </a:p>
        </p:txBody>
      </p:sp>
      <p:sp>
        <p:nvSpPr>
          <p:cNvPr id="21507" name="Rectangle 3"/>
          <p:cNvSpPr>
            <a:spLocks noChangeArrowheads="1"/>
          </p:cNvSpPr>
          <p:nvPr/>
        </p:nvSpPr>
        <p:spPr bwMode="auto">
          <a:xfrm>
            <a:off x="266700" y="1295400"/>
            <a:ext cx="8610600" cy="2362200"/>
          </a:xfrm>
          <a:prstGeom prst="rect">
            <a:avLst/>
          </a:prstGeom>
          <a:noFill/>
          <a:ln w="9525">
            <a:noFill/>
            <a:miter lim="800000"/>
            <a:headEnd/>
            <a:tailEnd/>
          </a:ln>
        </p:spPr>
        <p:txBody>
          <a:bodyPr/>
          <a:lstStyle/>
          <a:p>
            <a:pPr algn="l">
              <a:lnSpc>
                <a:spcPct val="100000"/>
              </a:lnSpc>
              <a:spcBef>
                <a:spcPct val="0"/>
              </a:spcBef>
            </a:pPr>
            <a:r>
              <a:rPr lang="en-US">
                <a:latin typeface="Courier New" pitchFamily="49" charset="0"/>
                <a:cs typeface="Courier New" pitchFamily="49" charset="0"/>
              </a:rPr>
              <a:t>&lt;?xml version="1.0" encoding="ISO-8859-1"?&gt;</a:t>
            </a:r>
          </a:p>
          <a:p>
            <a:pPr algn="l">
              <a:lnSpc>
                <a:spcPct val="100000"/>
              </a:lnSpc>
              <a:spcBef>
                <a:spcPct val="0"/>
              </a:spcBef>
            </a:pPr>
            <a:r>
              <a:rPr lang="en-US">
                <a:latin typeface="Courier New" pitchFamily="49" charset="0"/>
                <a:cs typeface="Courier New" pitchFamily="49" charset="0"/>
              </a:rPr>
              <a:t>	&lt;FormulaMat&gt;</a:t>
            </a:r>
          </a:p>
          <a:p>
            <a:pPr algn="l">
              <a:lnSpc>
                <a:spcPct val="100000"/>
              </a:lnSpc>
              <a:spcBef>
                <a:spcPct val="0"/>
              </a:spcBef>
            </a:pPr>
            <a:r>
              <a:rPr lang="en-US">
                <a:latin typeface="Courier New" pitchFamily="49" charset="0"/>
                <a:cs typeface="Courier New" pitchFamily="49" charset="0"/>
              </a:rPr>
              <a:t>		&lt;Mayor&gt;B&lt;/Mayor&gt;</a:t>
            </a:r>
          </a:p>
          <a:p>
            <a:pPr algn="l">
              <a:lnSpc>
                <a:spcPct val="100000"/>
              </a:lnSpc>
              <a:spcBef>
                <a:spcPct val="0"/>
              </a:spcBef>
            </a:pPr>
            <a:r>
              <a:rPr lang="en-US">
                <a:latin typeface="Courier New" pitchFamily="49" charset="0"/>
                <a:cs typeface="Courier New" pitchFamily="49" charset="0"/>
              </a:rPr>
              <a:t>		&lt;Condicion No=“1”&gt; A&lt;B &lt;/Condicion&gt;</a:t>
            </a:r>
          </a:p>
          <a:p>
            <a:pPr algn="l">
              <a:lnSpc>
                <a:spcPct val="100000"/>
              </a:lnSpc>
              <a:spcBef>
                <a:spcPct val="0"/>
              </a:spcBef>
            </a:pPr>
            <a:r>
              <a:rPr lang="en-US">
                <a:latin typeface="Courier New" pitchFamily="49" charset="0"/>
                <a:cs typeface="Courier New" pitchFamily="49" charset="0"/>
              </a:rPr>
              <a:t>		&lt;Condicion No=“2”&gt; A&gt;B &lt;/Condicion&gt;</a:t>
            </a:r>
          </a:p>
          <a:p>
            <a:pPr algn="l">
              <a:lnSpc>
                <a:spcPct val="100000"/>
              </a:lnSpc>
              <a:spcBef>
                <a:spcPct val="0"/>
              </a:spcBef>
            </a:pPr>
            <a:r>
              <a:rPr lang="en-US">
                <a:latin typeface="Courier New" pitchFamily="49" charset="0"/>
                <a:cs typeface="Courier New" pitchFamily="49" charset="0"/>
              </a:rPr>
              <a:t>		&lt;Condicion No=“3”&gt; A=B &lt;/Condicion&gt;</a:t>
            </a:r>
          </a:p>
          <a:p>
            <a:pPr algn="l">
              <a:lnSpc>
                <a:spcPct val="100000"/>
              </a:lnSpc>
              <a:spcBef>
                <a:spcPct val="0"/>
              </a:spcBef>
            </a:pPr>
            <a:r>
              <a:rPr lang="es-PE">
                <a:latin typeface="Courier New" pitchFamily="49" charset="0"/>
                <a:cs typeface="Courier New" pitchFamily="49" charset="0"/>
              </a:rPr>
              <a:t>	&lt;/FormulaMat&gt;</a:t>
            </a:r>
            <a:endParaRPr lang="en-US">
              <a:latin typeface="Courier New" pitchFamily="49" charset="0"/>
              <a:cs typeface="Courier New" pitchFamily="49" charset="0"/>
            </a:endParaRPr>
          </a:p>
          <a:p>
            <a:pPr algn="l">
              <a:lnSpc>
                <a:spcPct val="100000"/>
              </a:lnSpc>
              <a:spcBef>
                <a:spcPct val="0"/>
              </a:spcBef>
            </a:pPr>
            <a:endParaRPr lang="es-ES"/>
          </a:p>
        </p:txBody>
      </p:sp>
      <p:sp>
        <p:nvSpPr>
          <p:cNvPr id="21508" name="AutoShape 4"/>
          <p:cNvSpPr>
            <a:spLocks noChangeArrowheads="1"/>
          </p:cNvSpPr>
          <p:nvPr/>
        </p:nvSpPr>
        <p:spPr bwMode="auto">
          <a:xfrm>
            <a:off x="3048000" y="4800600"/>
            <a:ext cx="4495800" cy="746125"/>
          </a:xfrm>
          <a:prstGeom prst="wedgeRectCallout">
            <a:avLst>
              <a:gd name="adj1" fmla="val 5366"/>
              <a:gd name="adj2" fmla="val -306514"/>
            </a:avLst>
          </a:prstGeom>
          <a:solidFill>
            <a:srgbClr val="00CCFF"/>
          </a:solidFill>
          <a:ln w="9525">
            <a:solidFill>
              <a:schemeClr val="tx1"/>
            </a:solidFill>
            <a:miter lim="800000"/>
            <a:headEnd/>
            <a:tailEnd/>
          </a:ln>
        </p:spPr>
        <p:txBody>
          <a:bodyPr lIns="0" tIns="0" rIns="182880" bIns="91440" anchor="ctr" anchorCtr="1">
            <a:spAutoFit/>
          </a:bodyPr>
          <a:lstStyle/>
          <a:p>
            <a:pPr marL="190500" lvl="1"/>
            <a:endParaRPr lang="es-PE" sz="1400"/>
          </a:p>
          <a:p>
            <a:pPr marL="190500" lvl="1">
              <a:lnSpc>
                <a:spcPct val="90000"/>
              </a:lnSpc>
              <a:spcBef>
                <a:spcPct val="0"/>
              </a:spcBef>
            </a:pPr>
            <a:r>
              <a:rPr lang="es-PE" sz="1800"/>
              <a:t>Estos datos XML causarán problemas por los caracteres usados &lt; y &gt; .</a:t>
            </a:r>
            <a:endParaRPr lang="es-ES" sz="2400">
              <a:latin typeface="Times New Roman" pitchFamily="18" charset="0"/>
            </a:endParaRPr>
          </a:p>
        </p:txBody>
      </p:sp>
      <p:sp>
        <p:nvSpPr>
          <p:cNvPr id="21509" name="Oval 5"/>
          <p:cNvSpPr>
            <a:spLocks noChangeArrowheads="1"/>
          </p:cNvSpPr>
          <p:nvPr/>
        </p:nvSpPr>
        <p:spPr bwMode="auto">
          <a:xfrm>
            <a:off x="4953000" y="2209800"/>
            <a:ext cx="685800" cy="685800"/>
          </a:xfrm>
          <a:prstGeom prst="ellipse">
            <a:avLst/>
          </a:prstGeom>
          <a:noFill/>
          <a:ln w="25400">
            <a:solidFill>
              <a:srgbClr val="FF0000"/>
            </a:solidFill>
            <a:round/>
            <a:headEnd/>
            <a:tailEnd/>
          </a:ln>
        </p:spPr>
        <p:txBody>
          <a:bodyPr lIns="0" tIns="0" rIns="0" bIns="0" anchor="ctr">
            <a:spAutoFit/>
          </a:bodyPr>
          <a:lstStyle/>
          <a:p>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84119"/>
            <a:ext cx="4503156"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Referencia de Entidad</a:t>
            </a:r>
          </a:p>
        </p:txBody>
      </p:sp>
      <p:grpSp>
        <p:nvGrpSpPr>
          <p:cNvPr id="2" name="Group 48"/>
          <p:cNvGrpSpPr>
            <a:grpSpLocks/>
          </p:cNvGrpSpPr>
          <p:nvPr/>
        </p:nvGrpSpPr>
        <p:grpSpPr bwMode="auto">
          <a:xfrm>
            <a:off x="876300" y="1066800"/>
            <a:ext cx="7391400" cy="5410200"/>
            <a:chOff x="552" y="672"/>
            <a:chExt cx="4656" cy="3408"/>
          </a:xfrm>
        </p:grpSpPr>
        <p:grpSp>
          <p:nvGrpSpPr>
            <p:cNvPr id="3" name="Group 47"/>
            <p:cNvGrpSpPr>
              <a:grpSpLocks/>
            </p:cNvGrpSpPr>
            <p:nvPr/>
          </p:nvGrpSpPr>
          <p:grpSpPr bwMode="auto">
            <a:xfrm>
              <a:off x="562" y="677"/>
              <a:ext cx="4636" cy="3398"/>
              <a:chOff x="562" y="677"/>
              <a:chExt cx="4636" cy="3398"/>
            </a:xfrm>
          </p:grpSpPr>
          <p:grpSp>
            <p:nvGrpSpPr>
              <p:cNvPr id="4" name="Group 21"/>
              <p:cNvGrpSpPr>
                <a:grpSpLocks/>
              </p:cNvGrpSpPr>
              <p:nvPr/>
            </p:nvGrpSpPr>
            <p:grpSpPr bwMode="auto">
              <a:xfrm>
                <a:off x="562" y="677"/>
                <a:ext cx="1948" cy="552"/>
                <a:chOff x="0" y="0"/>
                <a:chExt cx="584" cy="326"/>
              </a:xfrm>
            </p:grpSpPr>
            <p:sp>
              <p:nvSpPr>
                <p:cNvPr id="22568" name="Rectangle 8"/>
                <p:cNvSpPr>
                  <a:spLocks noChangeArrowheads="1"/>
                </p:cNvSpPr>
                <p:nvPr/>
              </p:nvSpPr>
              <p:spPr bwMode="auto">
                <a:xfrm>
                  <a:off x="43" y="0"/>
                  <a:ext cx="498" cy="326"/>
                </a:xfrm>
                <a:prstGeom prst="rect">
                  <a:avLst/>
                </a:prstGeom>
                <a:noFill/>
                <a:ln w="9525">
                  <a:noFill/>
                  <a:miter lim="800000"/>
                  <a:headEnd/>
                  <a:tailEnd/>
                </a:ln>
              </p:spPr>
              <p:txBody>
                <a:bodyPr lIns="0" tIns="0" rIns="0" bIns="0" anchor="ctr"/>
                <a:lstStyle/>
                <a:p>
                  <a:pPr algn="ctr">
                    <a:lnSpc>
                      <a:spcPct val="100000"/>
                    </a:lnSpc>
                    <a:spcBef>
                      <a:spcPct val="0"/>
                    </a:spcBef>
                  </a:pPr>
                  <a:r>
                    <a:rPr lang="es-PE" sz="3200" b="1">
                      <a:solidFill>
                        <a:srgbClr val="FF3300"/>
                      </a:solidFill>
                      <a:latin typeface="Times New Roman" pitchFamily="18" charset="0"/>
                    </a:rPr>
                    <a:t>Carácter</a:t>
                  </a:r>
                  <a:endParaRPr lang="en-US" sz="3200">
                    <a:solidFill>
                      <a:srgbClr val="FF3300"/>
                    </a:solidFill>
                    <a:latin typeface="Times New Roman" pitchFamily="18" charset="0"/>
                  </a:endParaRPr>
                </a:p>
              </p:txBody>
            </p:sp>
            <p:sp>
              <p:nvSpPr>
                <p:cNvPr id="22569" name="Rectangle 20"/>
                <p:cNvSpPr>
                  <a:spLocks noChangeArrowheads="1"/>
                </p:cNvSpPr>
                <p:nvPr/>
              </p:nvSpPr>
              <p:spPr bwMode="auto">
                <a:xfrm>
                  <a:off x="0" y="0"/>
                  <a:ext cx="584" cy="326"/>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5" name="Group 23"/>
              <p:cNvGrpSpPr>
                <a:grpSpLocks/>
              </p:cNvGrpSpPr>
              <p:nvPr/>
            </p:nvGrpSpPr>
            <p:grpSpPr bwMode="auto">
              <a:xfrm>
                <a:off x="2510" y="677"/>
                <a:ext cx="2688" cy="552"/>
                <a:chOff x="584" y="0"/>
                <a:chExt cx="806" cy="326"/>
              </a:xfrm>
            </p:grpSpPr>
            <p:sp>
              <p:nvSpPr>
                <p:cNvPr id="22566" name="Rectangle 9"/>
                <p:cNvSpPr>
                  <a:spLocks noChangeArrowheads="1"/>
                </p:cNvSpPr>
                <p:nvPr/>
              </p:nvSpPr>
              <p:spPr bwMode="auto">
                <a:xfrm>
                  <a:off x="627" y="0"/>
                  <a:ext cx="720" cy="326"/>
                </a:xfrm>
                <a:prstGeom prst="rect">
                  <a:avLst/>
                </a:prstGeom>
                <a:noFill/>
                <a:ln w="9525">
                  <a:noFill/>
                  <a:miter lim="800000"/>
                  <a:headEnd/>
                  <a:tailEnd/>
                </a:ln>
              </p:spPr>
              <p:txBody>
                <a:bodyPr lIns="0" tIns="0" rIns="0" bIns="0" anchor="ctr"/>
                <a:lstStyle/>
                <a:p>
                  <a:pPr algn="ctr">
                    <a:lnSpc>
                      <a:spcPct val="100000"/>
                    </a:lnSpc>
                    <a:spcBef>
                      <a:spcPct val="0"/>
                    </a:spcBef>
                  </a:pPr>
                  <a:r>
                    <a:rPr lang="es-PE" sz="3200" b="1">
                      <a:solidFill>
                        <a:srgbClr val="FF3300"/>
                      </a:solidFill>
                      <a:latin typeface="Times New Roman" pitchFamily="18" charset="0"/>
                    </a:rPr>
                    <a:t>Referencia</a:t>
                  </a:r>
                  <a:endParaRPr lang="en-US" sz="3200">
                    <a:solidFill>
                      <a:srgbClr val="FF3300"/>
                    </a:solidFill>
                    <a:latin typeface="Times New Roman" pitchFamily="18" charset="0"/>
                  </a:endParaRPr>
                </a:p>
              </p:txBody>
            </p:sp>
            <p:sp>
              <p:nvSpPr>
                <p:cNvPr id="22567" name="Rectangle 22"/>
                <p:cNvSpPr>
                  <a:spLocks noChangeArrowheads="1"/>
                </p:cNvSpPr>
                <p:nvPr/>
              </p:nvSpPr>
              <p:spPr bwMode="auto">
                <a:xfrm>
                  <a:off x="584" y="0"/>
                  <a:ext cx="806" cy="326"/>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6" name="Group 25"/>
              <p:cNvGrpSpPr>
                <a:grpSpLocks/>
              </p:cNvGrpSpPr>
              <p:nvPr/>
            </p:nvGrpSpPr>
            <p:grpSpPr bwMode="auto">
              <a:xfrm>
                <a:off x="562" y="1229"/>
                <a:ext cx="1948" cy="569"/>
                <a:chOff x="0" y="326"/>
                <a:chExt cx="584" cy="336"/>
              </a:xfrm>
            </p:grpSpPr>
            <p:sp>
              <p:nvSpPr>
                <p:cNvPr id="22564" name="Rectangle 10"/>
                <p:cNvSpPr>
                  <a:spLocks noChangeArrowheads="1"/>
                </p:cNvSpPr>
                <p:nvPr/>
              </p:nvSpPr>
              <p:spPr bwMode="auto">
                <a:xfrm>
                  <a:off x="43" y="326"/>
                  <a:ext cx="498"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s-PE" sz="3200" b="1">
                      <a:latin typeface="Times New Roman" pitchFamily="18" charset="0"/>
                    </a:rPr>
                    <a:t>&gt; </a:t>
                  </a:r>
                  <a:endParaRPr lang="en-US" sz="3200" b="1">
                    <a:latin typeface="Times New Roman" pitchFamily="18" charset="0"/>
                  </a:endParaRPr>
                </a:p>
                <a:p>
                  <a:pPr algn="ctr" eaLnBrk="0" hangingPunct="0">
                    <a:lnSpc>
                      <a:spcPct val="100000"/>
                    </a:lnSpc>
                    <a:spcBef>
                      <a:spcPct val="0"/>
                    </a:spcBef>
                    <a:tabLst>
                      <a:tab pos="333375" algn="l"/>
                      <a:tab pos="514350" algn="ctr"/>
                    </a:tabLst>
                  </a:pPr>
                  <a:endParaRPr lang="en-US" sz="3200" b="1">
                    <a:latin typeface="Times New Roman" pitchFamily="18" charset="0"/>
                  </a:endParaRPr>
                </a:p>
              </p:txBody>
            </p:sp>
            <p:sp>
              <p:nvSpPr>
                <p:cNvPr id="22565" name="Rectangle 24"/>
                <p:cNvSpPr>
                  <a:spLocks noChangeArrowheads="1"/>
                </p:cNvSpPr>
                <p:nvPr/>
              </p:nvSpPr>
              <p:spPr bwMode="auto">
                <a:xfrm>
                  <a:off x="0" y="326"/>
                  <a:ext cx="584"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7" name="Group 27"/>
              <p:cNvGrpSpPr>
                <a:grpSpLocks/>
              </p:cNvGrpSpPr>
              <p:nvPr/>
            </p:nvGrpSpPr>
            <p:grpSpPr bwMode="auto">
              <a:xfrm>
                <a:off x="2510" y="1229"/>
                <a:ext cx="2688" cy="569"/>
                <a:chOff x="584" y="326"/>
                <a:chExt cx="806" cy="336"/>
              </a:xfrm>
            </p:grpSpPr>
            <p:sp>
              <p:nvSpPr>
                <p:cNvPr id="22562" name="Rectangle 11"/>
                <p:cNvSpPr>
                  <a:spLocks noChangeArrowheads="1"/>
                </p:cNvSpPr>
                <p:nvPr/>
              </p:nvSpPr>
              <p:spPr bwMode="auto">
                <a:xfrm>
                  <a:off x="627" y="326"/>
                  <a:ext cx="720"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s-PE" sz="3200">
                      <a:latin typeface="Courier New" pitchFamily="49" charset="0"/>
                      <a:cs typeface="Courier New" pitchFamily="49" charset="0"/>
                    </a:rPr>
                    <a:t>&amp;gt</a:t>
                  </a:r>
                  <a:r>
                    <a:rPr lang="es-PE" sz="3200"/>
                    <a:t>;</a:t>
                  </a:r>
                  <a:endParaRPr lang="en-US" sz="3200">
                    <a:latin typeface="Times New Roman" pitchFamily="18" charset="0"/>
                  </a:endParaRPr>
                </a:p>
                <a:p>
                  <a:pPr algn="ctr" eaLnBrk="0" hangingPunct="0">
                    <a:lnSpc>
                      <a:spcPct val="100000"/>
                    </a:lnSpc>
                    <a:spcBef>
                      <a:spcPct val="0"/>
                    </a:spcBef>
                    <a:tabLst>
                      <a:tab pos="333375" algn="l"/>
                      <a:tab pos="514350" algn="ctr"/>
                    </a:tabLst>
                  </a:pPr>
                  <a:endParaRPr lang="en-US" sz="3200">
                    <a:latin typeface="Times New Roman" pitchFamily="18" charset="0"/>
                  </a:endParaRPr>
                </a:p>
              </p:txBody>
            </p:sp>
            <p:sp>
              <p:nvSpPr>
                <p:cNvPr id="22563" name="Rectangle 26"/>
                <p:cNvSpPr>
                  <a:spLocks noChangeArrowheads="1"/>
                </p:cNvSpPr>
                <p:nvPr/>
              </p:nvSpPr>
              <p:spPr bwMode="auto">
                <a:xfrm>
                  <a:off x="584" y="326"/>
                  <a:ext cx="806"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8" name="Group 29"/>
              <p:cNvGrpSpPr>
                <a:grpSpLocks/>
              </p:cNvGrpSpPr>
              <p:nvPr/>
            </p:nvGrpSpPr>
            <p:grpSpPr bwMode="auto">
              <a:xfrm>
                <a:off x="562" y="1798"/>
                <a:ext cx="1948" cy="570"/>
                <a:chOff x="0" y="662"/>
                <a:chExt cx="584" cy="336"/>
              </a:xfrm>
            </p:grpSpPr>
            <p:sp>
              <p:nvSpPr>
                <p:cNvPr id="22560" name="Rectangle 12"/>
                <p:cNvSpPr>
                  <a:spLocks noChangeArrowheads="1"/>
                </p:cNvSpPr>
                <p:nvPr/>
              </p:nvSpPr>
              <p:spPr bwMode="auto">
                <a:xfrm>
                  <a:off x="43" y="662"/>
                  <a:ext cx="498"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n-US" sz="3200" b="1">
                      <a:latin typeface="Times New Roman" pitchFamily="18" charset="0"/>
                    </a:rPr>
                    <a:t>&lt; </a:t>
                  </a:r>
                </a:p>
                <a:p>
                  <a:pPr algn="ctr" eaLnBrk="0" hangingPunct="0">
                    <a:lnSpc>
                      <a:spcPct val="100000"/>
                    </a:lnSpc>
                    <a:spcBef>
                      <a:spcPct val="0"/>
                    </a:spcBef>
                    <a:tabLst>
                      <a:tab pos="333375" algn="l"/>
                      <a:tab pos="514350" algn="ctr"/>
                    </a:tabLst>
                  </a:pPr>
                  <a:endParaRPr lang="en-US" sz="3200" b="1">
                    <a:latin typeface="Times New Roman" pitchFamily="18" charset="0"/>
                  </a:endParaRPr>
                </a:p>
              </p:txBody>
            </p:sp>
            <p:sp>
              <p:nvSpPr>
                <p:cNvPr id="22561" name="Rectangle 28"/>
                <p:cNvSpPr>
                  <a:spLocks noChangeArrowheads="1"/>
                </p:cNvSpPr>
                <p:nvPr/>
              </p:nvSpPr>
              <p:spPr bwMode="auto">
                <a:xfrm>
                  <a:off x="0" y="662"/>
                  <a:ext cx="584"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9" name="Group 31"/>
              <p:cNvGrpSpPr>
                <a:grpSpLocks/>
              </p:cNvGrpSpPr>
              <p:nvPr/>
            </p:nvGrpSpPr>
            <p:grpSpPr bwMode="auto">
              <a:xfrm>
                <a:off x="2510" y="1798"/>
                <a:ext cx="2688" cy="570"/>
                <a:chOff x="584" y="662"/>
                <a:chExt cx="806" cy="336"/>
              </a:xfrm>
            </p:grpSpPr>
            <p:sp>
              <p:nvSpPr>
                <p:cNvPr id="22558" name="Rectangle 13"/>
                <p:cNvSpPr>
                  <a:spLocks noChangeArrowheads="1"/>
                </p:cNvSpPr>
                <p:nvPr/>
              </p:nvSpPr>
              <p:spPr bwMode="auto">
                <a:xfrm>
                  <a:off x="627" y="662"/>
                  <a:ext cx="720"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n-US" sz="3200">
                      <a:latin typeface="Courier New" pitchFamily="49" charset="0"/>
                      <a:cs typeface="Courier New" pitchFamily="49" charset="0"/>
                    </a:rPr>
                    <a:t>&amp;lt</a:t>
                  </a:r>
                  <a:r>
                    <a:rPr lang="en-US" sz="3200"/>
                    <a:t>;</a:t>
                  </a:r>
                  <a:endParaRPr lang="en-US" sz="3200">
                    <a:latin typeface="Times New Roman" pitchFamily="18" charset="0"/>
                  </a:endParaRPr>
                </a:p>
                <a:p>
                  <a:pPr algn="ctr" eaLnBrk="0" hangingPunct="0">
                    <a:lnSpc>
                      <a:spcPct val="100000"/>
                    </a:lnSpc>
                    <a:spcBef>
                      <a:spcPct val="0"/>
                    </a:spcBef>
                    <a:tabLst>
                      <a:tab pos="333375" algn="l"/>
                      <a:tab pos="514350" algn="ctr"/>
                    </a:tabLst>
                  </a:pPr>
                  <a:endParaRPr lang="en-US" sz="3200">
                    <a:latin typeface="Times New Roman" pitchFamily="18" charset="0"/>
                  </a:endParaRPr>
                </a:p>
              </p:txBody>
            </p:sp>
            <p:sp>
              <p:nvSpPr>
                <p:cNvPr id="22559" name="Rectangle 30"/>
                <p:cNvSpPr>
                  <a:spLocks noChangeArrowheads="1"/>
                </p:cNvSpPr>
                <p:nvPr/>
              </p:nvSpPr>
              <p:spPr bwMode="auto">
                <a:xfrm>
                  <a:off x="584" y="662"/>
                  <a:ext cx="806"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10" name="Group 33"/>
              <p:cNvGrpSpPr>
                <a:grpSpLocks/>
              </p:cNvGrpSpPr>
              <p:nvPr/>
            </p:nvGrpSpPr>
            <p:grpSpPr bwMode="auto">
              <a:xfrm>
                <a:off x="562" y="2368"/>
                <a:ext cx="1948" cy="569"/>
                <a:chOff x="0" y="998"/>
                <a:chExt cx="584" cy="336"/>
              </a:xfrm>
            </p:grpSpPr>
            <p:sp>
              <p:nvSpPr>
                <p:cNvPr id="22556" name="Rectangle 14"/>
                <p:cNvSpPr>
                  <a:spLocks noChangeArrowheads="1"/>
                </p:cNvSpPr>
                <p:nvPr/>
              </p:nvSpPr>
              <p:spPr bwMode="auto">
                <a:xfrm>
                  <a:off x="43" y="998"/>
                  <a:ext cx="498"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n-US" sz="3200" b="1">
                      <a:latin typeface="Times New Roman" pitchFamily="18" charset="0"/>
                    </a:rPr>
                    <a:t>&amp; </a:t>
                  </a:r>
                </a:p>
                <a:p>
                  <a:pPr algn="ctr" eaLnBrk="0" hangingPunct="0">
                    <a:lnSpc>
                      <a:spcPct val="100000"/>
                    </a:lnSpc>
                    <a:spcBef>
                      <a:spcPct val="0"/>
                    </a:spcBef>
                    <a:tabLst>
                      <a:tab pos="333375" algn="l"/>
                      <a:tab pos="514350" algn="ctr"/>
                    </a:tabLst>
                  </a:pPr>
                  <a:endParaRPr lang="en-US" sz="3200" b="1">
                    <a:latin typeface="Times New Roman" pitchFamily="18" charset="0"/>
                  </a:endParaRPr>
                </a:p>
              </p:txBody>
            </p:sp>
            <p:sp>
              <p:nvSpPr>
                <p:cNvPr id="22557" name="Rectangle 32"/>
                <p:cNvSpPr>
                  <a:spLocks noChangeArrowheads="1"/>
                </p:cNvSpPr>
                <p:nvPr/>
              </p:nvSpPr>
              <p:spPr bwMode="auto">
                <a:xfrm>
                  <a:off x="0" y="998"/>
                  <a:ext cx="584"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11" name="Group 35"/>
              <p:cNvGrpSpPr>
                <a:grpSpLocks/>
              </p:cNvGrpSpPr>
              <p:nvPr/>
            </p:nvGrpSpPr>
            <p:grpSpPr bwMode="auto">
              <a:xfrm>
                <a:off x="2510" y="2368"/>
                <a:ext cx="2688" cy="569"/>
                <a:chOff x="584" y="998"/>
                <a:chExt cx="806" cy="336"/>
              </a:xfrm>
            </p:grpSpPr>
            <p:sp>
              <p:nvSpPr>
                <p:cNvPr id="22554" name="Rectangle 15"/>
                <p:cNvSpPr>
                  <a:spLocks noChangeArrowheads="1"/>
                </p:cNvSpPr>
                <p:nvPr/>
              </p:nvSpPr>
              <p:spPr bwMode="auto">
                <a:xfrm>
                  <a:off x="627" y="998"/>
                  <a:ext cx="720"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n-US" sz="3200">
                      <a:latin typeface="Courier New" pitchFamily="49" charset="0"/>
                      <a:cs typeface="Courier New" pitchFamily="49" charset="0"/>
                    </a:rPr>
                    <a:t>&amp;amp</a:t>
                  </a:r>
                  <a:r>
                    <a:rPr lang="en-US" sz="3200"/>
                    <a:t>;</a:t>
                  </a:r>
                  <a:endParaRPr lang="en-US" sz="3200">
                    <a:latin typeface="Times New Roman" pitchFamily="18" charset="0"/>
                  </a:endParaRPr>
                </a:p>
                <a:p>
                  <a:pPr algn="ctr" eaLnBrk="0" hangingPunct="0">
                    <a:lnSpc>
                      <a:spcPct val="100000"/>
                    </a:lnSpc>
                    <a:spcBef>
                      <a:spcPct val="0"/>
                    </a:spcBef>
                    <a:tabLst>
                      <a:tab pos="333375" algn="l"/>
                      <a:tab pos="514350" algn="ctr"/>
                    </a:tabLst>
                  </a:pPr>
                  <a:endParaRPr lang="en-US" sz="3200">
                    <a:latin typeface="Times New Roman" pitchFamily="18" charset="0"/>
                  </a:endParaRPr>
                </a:p>
              </p:txBody>
            </p:sp>
            <p:sp>
              <p:nvSpPr>
                <p:cNvPr id="22555" name="Rectangle 34"/>
                <p:cNvSpPr>
                  <a:spLocks noChangeArrowheads="1"/>
                </p:cNvSpPr>
                <p:nvPr/>
              </p:nvSpPr>
              <p:spPr bwMode="auto">
                <a:xfrm>
                  <a:off x="584" y="998"/>
                  <a:ext cx="806"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12" name="Group 37"/>
              <p:cNvGrpSpPr>
                <a:grpSpLocks/>
              </p:cNvGrpSpPr>
              <p:nvPr/>
            </p:nvGrpSpPr>
            <p:grpSpPr bwMode="auto">
              <a:xfrm>
                <a:off x="562" y="2937"/>
                <a:ext cx="1948" cy="569"/>
                <a:chOff x="0" y="1334"/>
                <a:chExt cx="584" cy="336"/>
              </a:xfrm>
            </p:grpSpPr>
            <p:sp>
              <p:nvSpPr>
                <p:cNvPr id="22552" name="Rectangle 16"/>
                <p:cNvSpPr>
                  <a:spLocks noChangeArrowheads="1"/>
                </p:cNvSpPr>
                <p:nvPr/>
              </p:nvSpPr>
              <p:spPr bwMode="auto">
                <a:xfrm>
                  <a:off x="43" y="1334"/>
                  <a:ext cx="498"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n-US" sz="3200" b="1">
                      <a:latin typeface="Times New Roman" pitchFamily="18" charset="0"/>
                    </a:rPr>
                    <a:t>" </a:t>
                  </a:r>
                </a:p>
                <a:p>
                  <a:pPr algn="ctr" eaLnBrk="0" hangingPunct="0">
                    <a:lnSpc>
                      <a:spcPct val="100000"/>
                    </a:lnSpc>
                    <a:spcBef>
                      <a:spcPct val="0"/>
                    </a:spcBef>
                    <a:tabLst>
                      <a:tab pos="333375" algn="l"/>
                      <a:tab pos="514350" algn="ctr"/>
                    </a:tabLst>
                  </a:pPr>
                  <a:endParaRPr lang="en-US" sz="3200" b="1">
                    <a:latin typeface="Times New Roman" pitchFamily="18" charset="0"/>
                  </a:endParaRPr>
                </a:p>
              </p:txBody>
            </p:sp>
            <p:sp>
              <p:nvSpPr>
                <p:cNvPr id="22553" name="Rectangle 36"/>
                <p:cNvSpPr>
                  <a:spLocks noChangeArrowheads="1"/>
                </p:cNvSpPr>
                <p:nvPr/>
              </p:nvSpPr>
              <p:spPr bwMode="auto">
                <a:xfrm>
                  <a:off x="0" y="1334"/>
                  <a:ext cx="584"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13" name="Group 39"/>
              <p:cNvGrpSpPr>
                <a:grpSpLocks/>
              </p:cNvGrpSpPr>
              <p:nvPr/>
            </p:nvGrpSpPr>
            <p:grpSpPr bwMode="auto">
              <a:xfrm>
                <a:off x="2510" y="2937"/>
                <a:ext cx="2688" cy="569"/>
                <a:chOff x="584" y="1334"/>
                <a:chExt cx="806" cy="336"/>
              </a:xfrm>
            </p:grpSpPr>
            <p:sp>
              <p:nvSpPr>
                <p:cNvPr id="22550" name="Rectangle 17"/>
                <p:cNvSpPr>
                  <a:spLocks noChangeArrowheads="1"/>
                </p:cNvSpPr>
                <p:nvPr/>
              </p:nvSpPr>
              <p:spPr bwMode="auto">
                <a:xfrm>
                  <a:off x="627" y="1334"/>
                  <a:ext cx="720"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n-US" sz="3200">
                      <a:latin typeface="Courier New" pitchFamily="49" charset="0"/>
                      <a:cs typeface="Courier New" pitchFamily="49" charset="0"/>
                    </a:rPr>
                    <a:t>&amp;quot</a:t>
                  </a:r>
                  <a:r>
                    <a:rPr lang="en-US" sz="3200"/>
                    <a:t>;</a:t>
                  </a:r>
                  <a:endParaRPr lang="en-US" sz="3200">
                    <a:latin typeface="Times New Roman" pitchFamily="18" charset="0"/>
                  </a:endParaRPr>
                </a:p>
                <a:p>
                  <a:pPr algn="ctr" eaLnBrk="0" hangingPunct="0">
                    <a:lnSpc>
                      <a:spcPct val="100000"/>
                    </a:lnSpc>
                    <a:spcBef>
                      <a:spcPct val="0"/>
                    </a:spcBef>
                    <a:tabLst>
                      <a:tab pos="333375" algn="l"/>
                      <a:tab pos="514350" algn="ctr"/>
                    </a:tabLst>
                  </a:pPr>
                  <a:endParaRPr lang="en-US" sz="3200">
                    <a:latin typeface="Times New Roman" pitchFamily="18" charset="0"/>
                  </a:endParaRPr>
                </a:p>
              </p:txBody>
            </p:sp>
            <p:sp>
              <p:nvSpPr>
                <p:cNvPr id="22551" name="Rectangle 38"/>
                <p:cNvSpPr>
                  <a:spLocks noChangeArrowheads="1"/>
                </p:cNvSpPr>
                <p:nvPr/>
              </p:nvSpPr>
              <p:spPr bwMode="auto">
                <a:xfrm>
                  <a:off x="584" y="1334"/>
                  <a:ext cx="806"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14" name="Group 41"/>
              <p:cNvGrpSpPr>
                <a:grpSpLocks/>
              </p:cNvGrpSpPr>
              <p:nvPr/>
            </p:nvGrpSpPr>
            <p:grpSpPr bwMode="auto">
              <a:xfrm>
                <a:off x="562" y="3506"/>
                <a:ext cx="1948" cy="569"/>
                <a:chOff x="0" y="1670"/>
                <a:chExt cx="584" cy="336"/>
              </a:xfrm>
            </p:grpSpPr>
            <p:sp>
              <p:nvSpPr>
                <p:cNvPr id="22548" name="Rectangle 18"/>
                <p:cNvSpPr>
                  <a:spLocks noChangeArrowheads="1"/>
                </p:cNvSpPr>
                <p:nvPr/>
              </p:nvSpPr>
              <p:spPr bwMode="auto">
                <a:xfrm>
                  <a:off x="43" y="1670"/>
                  <a:ext cx="498"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s-PE" sz="3200" b="1">
                      <a:latin typeface="Times New Roman" pitchFamily="18" charset="0"/>
                    </a:rPr>
                    <a:t>' </a:t>
                  </a:r>
                  <a:endParaRPr lang="en-US" sz="3200" b="1">
                    <a:latin typeface="Times New Roman" pitchFamily="18" charset="0"/>
                  </a:endParaRPr>
                </a:p>
                <a:p>
                  <a:pPr algn="ctr" eaLnBrk="0" hangingPunct="0">
                    <a:lnSpc>
                      <a:spcPct val="100000"/>
                    </a:lnSpc>
                    <a:spcBef>
                      <a:spcPct val="0"/>
                    </a:spcBef>
                    <a:tabLst>
                      <a:tab pos="333375" algn="l"/>
                      <a:tab pos="514350" algn="ctr"/>
                    </a:tabLst>
                  </a:pPr>
                  <a:endParaRPr lang="en-US" sz="3200" b="1">
                    <a:latin typeface="Times New Roman" pitchFamily="18" charset="0"/>
                  </a:endParaRPr>
                </a:p>
              </p:txBody>
            </p:sp>
            <p:sp>
              <p:nvSpPr>
                <p:cNvPr id="22549" name="Rectangle 40"/>
                <p:cNvSpPr>
                  <a:spLocks noChangeArrowheads="1"/>
                </p:cNvSpPr>
                <p:nvPr/>
              </p:nvSpPr>
              <p:spPr bwMode="auto">
                <a:xfrm>
                  <a:off x="0" y="1670"/>
                  <a:ext cx="584"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nvGrpSpPr>
              <p:cNvPr id="15" name="Group 43"/>
              <p:cNvGrpSpPr>
                <a:grpSpLocks/>
              </p:cNvGrpSpPr>
              <p:nvPr/>
            </p:nvGrpSpPr>
            <p:grpSpPr bwMode="auto">
              <a:xfrm>
                <a:off x="2510" y="3506"/>
                <a:ext cx="2688" cy="569"/>
                <a:chOff x="584" y="1670"/>
                <a:chExt cx="806" cy="336"/>
              </a:xfrm>
            </p:grpSpPr>
            <p:sp>
              <p:nvSpPr>
                <p:cNvPr id="22546" name="Rectangle 19"/>
                <p:cNvSpPr>
                  <a:spLocks noChangeArrowheads="1"/>
                </p:cNvSpPr>
                <p:nvPr/>
              </p:nvSpPr>
              <p:spPr bwMode="auto">
                <a:xfrm>
                  <a:off x="627" y="1670"/>
                  <a:ext cx="720" cy="336"/>
                </a:xfrm>
                <a:prstGeom prst="rect">
                  <a:avLst/>
                </a:prstGeom>
                <a:noFill/>
                <a:ln w="9525">
                  <a:noFill/>
                  <a:miter lim="800000"/>
                  <a:headEnd/>
                  <a:tailEnd/>
                </a:ln>
              </p:spPr>
              <p:txBody>
                <a:bodyPr lIns="0" tIns="274320" rIns="0" bIns="0" anchor="ctr"/>
                <a:lstStyle/>
                <a:p>
                  <a:pPr algn="ctr">
                    <a:lnSpc>
                      <a:spcPct val="100000"/>
                    </a:lnSpc>
                    <a:spcBef>
                      <a:spcPct val="0"/>
                    </a:spcBef>
                    <a:tabLst>
                      <a:tab pos="333375" algn="l"/>
                      <a:tab pos="514350" algn="ctr"/>
                    </a:tabLst>
                  </a:pPr>
                  <a:r>
                    <a:rPr lang="es-PE" sz="3200">
                      <a:latin typeface="Courier New" pitchFamily="49" charset="0"/>
                      <a:cs typeface="Courier New" pitchFamily="49" charset="0"/>
                    </a:rPr>
                    <a:t>&amp;apos</a:t>
                  </a:r>
                  <a:r>
                    <a:rPr lang="es-PE" sz="3200"/>
                    <a:t>;</a:t>
                  </a:r>
                  <a:endParaRPr lang="en-US" sz="3200">
                    <a:latin typeface="Times New Roman" pitchFamily="18" charset="0"/>
                  </a:endParaRPr>
                </a:p>
                <a:p>
                  <a:pPr algn="ctr" eaLnBrk="0" hangingPunct="0">
                    <a:lnSpc>
                      <a:spcPct val="100000"/>
                    </a:lnSpc>
                    <a:spcBef>
                      <a:spcPct val="0"/>
                    </a:spcBef>
                    <a:tabLst>
                      <a:tab pos="333375" algn="l"/>
                      <a:tab pos="514350" algn="ctr"/>
                    </a:tabLst>
                  </a:pPr>
                  <a:endParaRPr lang="en-US" sz="3200">
                    <a:latin typeface="Times New Roman" pitchFamily="18" charset="0"/>
                  </a:endParaRPr>
                </a:p>
              </p:txBody>
            </p:sp>
            <p:sp>
              <p:nvSpPr>
                <p:cNvPr id="22547" name="Rectangle 42"/>
                <p:cNvSpPr>
                  <a:spLocks noChangeArrowheads="1"/>
                </p:cNvSpPr>
                <p:nvPr/>
              </p:nvSpPr>
              <p:spPr bwMode="auto">
                <a:xfrm>
                  <a:off x="584" y="1670"/>
                  <a:ext cx="806" cy="336"/>
                </a:xfrm>
                <a:prstGeom prst="rect">
                  <a:avLst/>
                </a:prstGeom>
                <a:noFill/>
                <a:ln w="7">
                  <a:solidFill>
                    <a:srgbClr val="A0A0A0"/>
                  </a:solidFill>
                  <a:miter lim="800000"/>
                  <a:headEnd/>
                  <a:tailEnd/>
                </a:ln>
              </p:spPr>
              <p:txBody>
                <a:bodyPr lIns="0" tIns="274320" rIns="0" bIns="0" anchor="ctr" anchorCtr="1">
                  <a:spAutoFit/>
                </a:bodyPr>
                <a:lstStyle/>
                <a:p>
                  <a:endParaRPr lang="es-ES"/>
                </a:p>
              </p:txBody>
            </p:sp>
          </p:grpSp>
        </p:grpSp>
        <p:sp>
          <p:nvSpPr>
            <p:cNvPr id="22533" name="Rectangle 45"/>
            <p:cNvSpPr>
              <a:spLocks noChangeArrowheads="1"/>
            </p:cNvSpPr>
            <p:nvPr/>
          </p:nvSpPr>
          <p:spPr bwMode="auto">
            <a:xfrm>
              <a:off x="552" y="672"/>
              <a:ext cx="4656" cy="3408"/>
            </a:xfrm>
            <a:prstGeom prst="rect">
              <a:avLst/>
            </a:prstGeom>
            <a:noFill/>
            <a:ln w="9525">
              <a:solidFill>
                <a:srgbClr val="A0A0A0"/>
              </a:solidFill>
              <a:miter lim="800000"/>
              <a:headEnd/>
              <a:tailEnd/>
            </a:ln>
          </p:spPr>
          <p:txBody>
            <a:bodyPr lIns="0" tIns="0" rIns="0" bIns="0" anchor="ctr" anchorCtr="1">
              <a:spAutoFit/>
            </a:bodyPr>
            <a:lstStyle/>
            <a:p>
              <a:endParaRPr lang="es-E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100" b="1" dirty="0" smtClean="0">
                <a:solidFill>
                  <a:schemeClr val="tx2"/>
                </a:solidFill>
                <a:effectLst>
                  <a:outerShdw blurRad="31750" dist="25400" dir="5400000" algn="tl" rotWithShape="0">
                    <a:srgbClr val="000000">
                      <a:alpha val="25000"/>
                    </a:srgbClr>
                  </a:outerShdw>
                </a:effectLst>
                <a:latin typeface="+mj-lt"/>
                <a:ea typeface="+mj-ea"/>
                <a:cs typeface="+mj-cs"/>
              </a:rPr>
              <a:t>DISTRIBUCIÓN DEL MÓDULO</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3" name="2 CuadroTexto"/>
          <p:cNvSpPr txBox="1"/>
          <p:nvPr/>
        </p:nvSpPr>
        <p:spPr>
          <a:xfrm>
            <a:off x="354856" y="1214422"/>
            <a:ext cx="4384535" cy="369332"/>
          </a:xfrm>
          <a:prstGeom prst="rect">
            <a:avLst/>
          </a:prstGeom>
          <a:noFill/>
        </p:spPr>
        <p:txBody>
          <a:bodyPr wrap="none" rtlCol="0">
            <a:spAutoFit/>
          </a:bodyPr>
          <a:lstStyle/>
          <a:p>
            <a:pPr algn="ctr"/>
            <a:r>
              <a:rPr lang="es-ES" dirty="0" smtClean="0"/>
              <a:t>32 HORAS ACADÉMICAS (4 SÁBADOS)</a:t>
            </a:r>
            <a:endParaRPr lang="es-VE" dirty="0"/>
          </a:p>
        </p:txBody>
      </p:sp>
      <p:graphicFrame>
        <p:nvGraphicFramePr>
          <p:cNvPr id="4" name="3 Tabla"/>
          <p:cNvGraphicFramePr>
            <a:graphicFrameLocks noGrp="1"/>
          </p:cNvGraphicFramePr>
          <p:nvPr/>
        </p:nvGraphicFramePr>
        <p:xfrm>
          <a:off x="428596" y="1928802"/>
          <a:ext cx="8358246" cy="1752600"/>
        </p:xfrm>
        <a:graphic>
          <a:graphicData uri="http://schemas.openxmlformats.org/drawingml/2006/table">
            <a:tbl>
              <a:tblPr firstRow="1" bandRow="1">
                <a:tableStyleId>{5940675A-B579-460E-94D1-54222C63F5DA}</a:tableStyleId>
              </a:tblPr>
              <a:tblGrid>
                <a:gridCol w="2286016"/>
                <a:gridCol w="6072230"/>
              </a:tblGrid>
              <a:tr h="370840">
                <a:tc>
                  <a:txBody>
                    <a:bodyPr/>
                    <a:lstStyle/>
                    <a:p>
                      <a:pPr algn="ctr"/>
                      <a:r>
                        <a:rPr lang="es-ES" b="1" dirty="0" smtClean="0"/>
                        <a:t>1ER SABADO</a:t>
                      </a:r>
                      <a:endParaRPr lang="es-VE" b="1" dirty="0">
                        <a:solidFill>
                          <a:schemeClr val="tx1"/>
                        </a:solidFill>
                      </a:endParaRPr>
                    </a:p>
                  </a:txBody>
                  <a:tcPr anchor="ctr"/>
                </a:tc>
                <a:tc>
                  <a:txBody>
                    <a:bodyPr/>
                    <a:lstStyle/>
                    <a:p>
                      <a:pPr algn="just"/>
                      <a:r>
                        <a:rPr kumimoji="0" lang="es-VE" sz="1800" kern="1200" dirty="0" smtClean="0">
                          <a:solidFill>
                            <a:schemeClr val="tx1"/>
                          </a:solidFill>
                          <a:latin typeface="+mn-lt"/>
                          <a:ea typeface="+mn-ea"/>
                          <a:cs typeface="+mn-cs"/>
                        </a:rPr>
                        <a:t>Introducción a XML, Definición de Tipo de Documento (DTD)</a:t>
                      </a:r>
                      <a:endParaRPr lang="es-VE" b="0" dirty="0">
                        <a:solidFill>
                          <a:schemeClr val="tx1"/>
                        </a:solidFill>
                      </a:endParaRPr>
                    </a:p>
                  </a:txBody>
                  <a:tcPr/>
                </a:tc>
              </a:tr>
              <a:tr h="370840">
                <a:tc>
                  <a:txBody>
                    <a:bodyPr/>
                    <a:lstStyle/>
                    <a:p>
                      <a:pPr algn="ctr"/>
                      <a:r>
                        <a:rPr lang="es-ES" b="1" dirty="0" smtClean="0"/>
                        <a:t>2DO SABADO</a:t>
                      </a:r>
                      <a:endParaRPr lang="es-VE" b="1" dirty="0">
                        <a:solidFill>
                          <a:schemeClr val="tx1"/>
                        </a:solidFill>
                      </a:endParaRPr>
                    </a:p>
                  </a:txBody>
                  <a:tcPr anchor="ctr"/>
                </a:tc>
                <a:tc>
                  <a:txBody>
                    <a:bodyPr/>
                    <a:lstStyle/>
                    <a:p>
                      <a:pPr algn="just"/>
                      <a:r>
                        <a:rPr kumimoji="0" lang="es-VE" sz="1800" kern="1200" dirty="0" smtClean="0">
                          <a:solidFill>
                            <a:schemeClr val="tx1"/>
                          </a:solidFill>
                          <a:latin typeface="+mn-lt"/>
                          <a:ea typeface="+mn-ea"/>
                          <a:cs typeface="+mn-cs"/>
                        </a:rPr>
                        <a:t>Espacios de Nombre y Esquemas </a:t>
                      </a:r>
                      <a:r>
                        <a:rPr kumimoji="0" lang="es-VE" sz="1800" kern="1200" dirty="0" smtClean="0">
                          <a:solidFill>
                            <a:schemeClr val="tx1"/>
                          </a:solidFill>
                          <a:latin typeface="+mn-lt"/>
                          <a:ea typeface="+mn-ea"/>
                          <a:cs typeface="+mn-cs"/>
                        </a:rPr>
                        <a:t>XML y XSL</a:t>
                      </a:r>
                      <a:endParaRPr lang="es-VE" b="0" dirty="0">
                        <a:solidFill>
                          <a:schemeClr val="tx1"/>
                        </a:solidFill>
                      </a:endParaRPr>
                    </a:p>
                  </a:txBody>
                  <a:tcPr/>
                </a:tc>
              </a:tr>
              <a:tr h="370840">
                <a:tc>
                  <a:txBody>
                    <a:bodyPr/>
                    <a:lstStyle/>
                    <a:p>
                      <a:pPr algn="ctr"/>
                      <a:r>
                        <a:rPr lang="es-ES" b="1" dirty="0" smtClean="0"/>
                        <a:t>3ER SABADO</a:t>
                      </a:r>
                      <a:endParaRPr lang="es-VE" b="1" dirty="0">
                        <a:solidFill>
                          <a:schemeClr val="tx1"/>
                        </a:solidFill>
                      </a:endParaRPr>
                    </a:p>
                  </a:txBody>
                  <a:tcPr anchor="ctr"/>
                </a:tc>
                <a:tc>
                  <a:txBody>
                    <a:bodyPr/>
                    <a:lstStyle/>
                    <a:p>
                      <a:pPr algn="just"/>
                      <a:r>
                        <a:rPr kumimoji="0" lang="es-VE" sz="1800" kern="1200" dirty="0" smtClean="0">
                          <a:solidFill>
                            <a:schemeClr val="tx1"/>
                          </a:solidFill>
                          <a:latin typeface="+mn-lt"/>
                          <a:ea typeface="+mn-ea"/>
                          <a:cs typeface="+mn-cs"/>
                        </a:rPr>
                        <a:t>Introducción al AJAX, Técnicas Básicas con AJAX</a:t>
                      </a:r>
                      <a:endParaRPr lang="es-VE" b="0" dirty="0">
                        <a:solidFill>
                          <a:schemeClr val="tx1"/>
                        </a:solidFill>
                      </a:endParaRPr>
                    </a:p>
                  </a:txBody>
                  <a:tcPr/>
                </a:tc>
              </a:tr>
              <a:tr h="370840">
                <a:tc>
                  <a:txBody>
                    <a:bodyPr/>
                    <a:lstStyle/>
                    <a:p>
                      <a:pPr algn="ctr"/>
                      <a:r>
                        <a:rPr lang="es-ES" b="1" dirty="0" smtClean="0"/>
                        <a:t>4TO SABADO</a:t>
                      </a:r>
                      <a:endParaRPr lang="es-VE" b="1" dirty="0">
                        <a:solidFill>
                          <a:schemeClr val="tx1"/>
                        </a:solidFill>
                      </a:endParaRPr>
                    </a:p>
                  </a:txBody>
                  <a:tcPr anchor="ctr"/>
                </a:tc>
                <a:tc>
                  <a:txBody>
                    <a:bodyPr/>
                    <a:lstStyle/>
                    <a:p>
                      <a:pPr algn="just"/>
                      <a:r>
                        <a:rPr kumimoji="0" lang="es-VE" sz="1800" kern="1200" dirty="0" smtClean="0">
                          <a:solidFill>
                            <a:schemeClr val="tx1"/>
                          </a:solidFill>
                          <a:latin typeface="+mn-lt"/>
                          <a:ea typeface="+mn-ea"/>
                          <a:cs typeface="+mn-cs"/>
                        </a:rPr>
                        <a:t>Técnicas Avanzadas con AJAX</a:t>
                      </a:r>
                      <a:endParaRPr lang="es-VE" b="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026"/>
          <p:cNvSpPr txBox="1">
            <a:spLocks noChangeArrowheads="1"/>
          </p:cNvSpPr>
          <p:nvPr/>
        </p:nvSpPr>
        <p:spPr bwMode="auto">
          <a:xfrm>
            <a:off x="180975" y="0"/>
            <a:ext cx="6835526"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Ejemplo de Referencia de Entidad</a:t>
            </a:r>
          </a:p>
        </p:txBody>
      </p:sp>
      <p:sp>
        <p:nvSpPr>
          <p:cNvPr id="23555" name="Rectangle 1027"/>
          <p:cNvSpPr>
            <a:spLocks noChangeArrowheads="1"/>
          </p:cNvSpPr>
          <p:nvPr/>
        </p:nvSpPr>
        <p:spPr bwMode="auto">
          <a:xfrm>
            <a:off x="266700" y="1295400"/>
            <a:ext cx="8610600" cy="2362200"/>
          </a:xfrm>
          <a:prstGeom prst="rect">
            <a:avLst/>
          </a:prstGeom>
          <a:noFill/>
          <a:ln w="9525">
            <a:noFill/>
            <a:miter lim="800000"/>
            <a:headEnd/>
            <a:tailEnd/>
          </a:ln>
        </p:spPr>
        <p:txBody>
          <a:bodyPr/>
          <a:lstStyle/>
          <a:p>
            <a:pPr>
              <a:spcBef>
                <a:spcPct val="0"/>
              </a:spcBef>
            </a:pPr>
            <a:r>
              <a:rPr lang="en-US" dirty="0" smtClean="0">
                <a:latin typeface="Courier New" pitchFamily="49" charset="0"/>
                <a:cs typeface="Courier New" pitchFamily="49" charset="0"/>
              </a:rPr>
              <a:t>&lt;?xml version="1.0" encoding="ISO-8859-1"?&gt;</a:t>
            </a:r>
          </a:p>
          <a:p>
            <a:pPr>
              <a:spcBef>
                <a:spcPct val="0"/>
              </a:spcBef>
            </a:pP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FormulaMat</a:t>
            </a:r>
            <a:r>
              <a:rPr lang="en-US" dirty="0" smtClean="0">
                <a:latin typeface="Courier New" pitchFamily="49" charset="0"/>
                <a:cs typeface="Courier New" pitchFamily="49" charset="0"/>
              </a:rPr>
              <a:t>&gt;</a:t>
            </a:r>
          </a:p>
          <a:p>
            <a:pPr>
              <a:spcBef>
                <a:spcPct val="0"/>
              </a:spcBef>
            </a:pPr>
            <a:r>
              <a:rPr lang="en-US" dirty="0" smtClean="0">
                <a:latin typeface="Courier New" pitchFamily="49" charset="0"/>
                <a:cs typeface="Courier New" pitchFamily="49" charset="0"/>
              </a:rPr>
              <a:t>		&lt;Formula&gt;B&lt;/Formula&gt;</a:t>
            </a:r>
          </a:p>
          <a:p>
            <a:pPr>
              <a:spcBef>
                <a:spcPct val="0"/>
              </a:spcBef>
            </a:pP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Condicion</a:t>
            </a:r>
            <a:r>
              <a:rPr lang="en-US" dirty="0" smtClean="0">
                <a:latin typeface="Courier New" pitchFamily="49" charset="0"/>
                <a:cs typeface="Courier New" pitchFamily="49" charset="0"/>
              </a:rPr>
              <a:t> No="1"&gt; </a:t>
            </a:r>
            <a:r>
              <a:rPr lang="en-US" dirty="0" err="1" smtClean="0">
                <a:latin typeface="Courier New" pitchFamily="49" charset="0"/>
                <a:cs typeface="Courier New" pitchFamily="49" charset="0"/>
              </a:rPr>
              <a:t>A&amp;lt;B</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Condicion</a:t>
            </a:r>
            <a:r>
              <a:rPr lang="en-US" dirty="0" smtClean="0">
                <a:latin typeface="Courier New" pitchFamily="49" charset="0"/>
                <a:cs typeface="Courier New" pitchFamily="49" charset="0"/>
              </a:rPr>
              <a:t>&gt;</a:t>
            </a:r>
          </a:p>
          <a:p>
            <a:pPr>
              <a:spcBef>
                <a:spcPct val="0"/>
              </a:spcBef>
            </a:pP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Condicion</a:t>
            </a:r>
            <a:r>
              <a:rPr lang="en-US" dirty="0" smtClean="0">
                <a:latin typeface="Courier New" pitchFamily="49" charset="0"/>
                <a:cs typeface="Courier New" pitchFamily="49" charset="0"/>
              </a:rPr>
              <a:t> No="2"&gt; </a:t>
            </a:r>
            <a:r>
              <a:rPr lang="en-US" dirty="0" err="1" smtClean="0">
                <a:latin typeface="Courier New" pitchFamily="49" charset="0"/>
                <a:cs typeface="Courier New" pitchFamily="49" charset="0"/>
              </a:rPr>
              <a:t>A&amp;gt;B</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Condicion</a:t>
            </a:r>
            <a:r>
              <a:rPr lang="en-US" dirty="0" smtClean="0">
                <a:latin typeface="Courier New" pitchFamily="49" charset="0"/>
                <a:cs typeface="Courier New" pitchFamily="49" charset="0"/>
              </a:rPr>
              <a:t>&gt;</a:t>
            </a:r>
          </a:p>
          <a:p>
            <a:pPr>
              <a:spcBef>
                <a:spcPct val="0"/>
              </a:spcBef>
            </a:pP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Condicion</a:t>
            </a:r>
            <a:r>
              <a:rPr lang="en-US" dirty="0" smtClean="0">
                <a:latin typeface="Courier New" pitchFamily="49" charset="0"/>
                <a:cs typeface="Courier New" pitchFamily="49" charset="0"/>
              </a:rPr>
              <a:t> No="3"&gt; A=B  &lt;/</a:t>
            </a:r>
            <a:r>
              <a:rPr lang="en-US" dirty="0" err="1" smtClean="0">
                <a:latin typeface="Courier New" pitchFamily="49" charset="0"/>
                <a:cs typeface="Courier New" pitchFamily="49" charset="0"/>
              </a:rPr>
              <a:t>Condicion</a:t>
            </a:r>
            <a:r>
              <a:rPr lang="en-US" dirty="0" smtClean="0">
                <a:latin typeface="Courier New" pitchFamily="49" charset="0"/>
                <a:cs typeface="Courier New" pitchFamily="49" charset="0"/>
              </a:rPr>
              <a:t>&gt;</a:t>
            </a:r>
          </a:p>
          <a:p>
            <a:pPr>
              <a:spcBef>
                <a:spcPct val="0"/>
              </a:spcBef>
            </a:pP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FormulaMat</a:t>
            </a:r>
            <a:r>
              <a:rPr lang="en-US" dirty="0" smtClean="0">
                <a:latin typeface="Courier New" pitchFamily="49" charset="0"/>
                <a:cs typeface="Courier New" pitchFamily="49" charset="0"/>
              </a:rPr>
              <a:t>&gt;</a:t>
            </a:r>
          </a:p>
          <a:p>
            <a:pPr algn="l">
              <a:lnSpc>
                <a:spcPct val="100000"/>
              </a:lnSpc>
              <a:spcBef>
                <a:spcPct val="0"/>
              </a:spcBef>
            </a:pPr>
            <a:endParaRPr lang="es-ES" dirty="0"/>
          </a:p>
        </p:txBody>
      </p:sp>
      <p:sp>
        <p:nvSpPr>
          <p:cNvPr id="23556" name="AutoShape 1028"/>
          <p:cNvSpPr>
            <a:spLocks noChangeArrowheads="1"/>
          </p:cNvSpPr>
          <p:nvPr/>
        </p:nvSpPr>
        <p:spPr bwMode="auto">
          <a:xfrm>
            <a:off x="4419600" y="4114800"/>
            <a:ext cx="3886200" cy="1241425"/>
          </a:xfrm>
          <a:prstGeom prst="wedgeRectCallout">
            <a:avLst>
              <a:gd name="adj1" fmla="val -16995"/>
              <a:gd name="adj2" fmla="val -147315"/>
            </a:avLst>
          </a:prstGeom>
          <a:solidFill>
            <a:srgbClr val="00CCFF"/>
          </a:solidFill>
          <a:ln w="9525">
            <a:solidFill>
              <a:schemeClr val="tx1"/>
            </a:solidFill>
            <a:miter lim="800000"/>
            <a:headEnd/>
            <a:tailEnd/>
          </a:ln>
        </p:spPr>
        <p:txBody>
          <a:bodyPr lIns="0" tIns="0" rIns="182880" bIns="91440" anchor="ctr" anchorCtr="1">
            <a:spAutoFit/>
          </a:bodyPr>
          <a:lstStyle/>
          <a:p>
            <a:pPr marL="190500" lvl="1"/>
            <a:endParaRPr lang="es-PE" sz="1400"/>
          </a:p>
          <a:p>
            <a:pPr marL="190500" lvl="1">
              <a:lnSpc>
                <a:spcPct val="90000"/>
              </a:lnSpc>
              <a:spcBef>
                <a:spcPct val="0"/>
              </a:spcBef>
            </a:pPr>
            <a:r>
              <a:rPr lang="es-PE" sz="1800"/>
              <a:t>Las Referencias de Entidad se usan en vez de sus equivalentes &lt; y &gt; que causan problemas en el análisis de los datos XML .</a:t>
            </a:r>
            <a:endParaRPr lang="es-ES" sz="1800">
              <a:latin typeface="Times New Roman" pitchFamily="18" charset="0"/>
            </a:endParaRPr>
          </a:p>
        </p:txBody>
      </p:sp>
      <p:sp>
        <p:nvSpPr>
          <p:cNvPr id="23557" name="Oval 1029"/>
          <p:cNvSpPr>
            <a:spLocks noChangeArrowheads="1"/>
          </p:cNvSpPr>
          <p:nvPr/>
        </p:nvSpPr>
        <p:spPr bwMode="auto">
          <a:xfrm>
            <a:off x="4953000" y="2209800"/>
            <a:ext cx="1143000" cy="685800"/>
          </a:xfrm>
          <a:prstGeom prst="ellipse">
            <a:avLst/>
          </a:prstGeom>
          <a:noFill/>
          <a:ln w="25400">
            <a:solidFill>
              <a:srgbClr val="FF0000"/>
            </a:solidFill>
            <a:round/>
            <a:headEnd/>
            <a:tailEnd/>
          </a:ln>
        </p:spPr>
        <p:txBody>
          <a:bodyPr lIns="0" tIns="0" rIns="0" bIns="0" anchor="ctr">
            <a:spAutoFit/>
          </a:bodyPr>
          <a:lstStyle/>
          <a:p>
            <a:endParaRPr lang="es-E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80975" y="0"/>
            <a:ext cx="4618572"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Ejemplo – Código XML</a:t>
            </a:r>
          </a:p>
        </p:txBody>
      </p:sp>
      <p:sp>
        <p:nvSpPr>
          <p:cNvPr id="24579" name="Rectangle 3"/>
          <p:cNvSpPr>
            <a:spLocks noChangeArrowheads="1"/>
          </p:cNvSpPr>
          <p:nvPr/>
        </p:nvSpPr>
        <p:spPr bwMode="auto">
          <a:xfrm>
            <a:off x="247650" y="800100"/>
            <a:ext cx="8648700" cy="5676900"/>
          </a:xfrm>
          <a:prstGeom prst="rect">
            <a:avLst/>
          </a:prstGeom>
          <a:noFill/>
          <a:ln w="9525">
            <a:noFill/>
            <a:miter lim="800000"/>
            <a:headEnd/>
            <a:tailEnd/>
          </a:ln>
        </p:spPr>
        <p:txBody>
          <a:bodyPr/>
          <a:lstStyle/>
          <a:p>
            <a:pPr marL="381000" lvl="1" indent="-190500"/>
            <a:r>
              <a:rPr lang="en-US" sz="1500">
                <a:latin typeface="Courier New" pitchFamily="49" charset="0"/>
                <a:cs typeface="Courier New" pitchFamily="49" charset="0"/>
              </a:rPr>
              <a:t>&lt;?xml version="1.0" encoding="ISO-8859-1"?&gt;</a:t>
            </a:r>
          </a:p>
          <a:p>
            <a:pPr marL="381000" lvl="1" indent="-190500"/>
            <a:r>
              <a:rPr lang="en-US" sz="1500">
                <a:latin typeface="Courier New" pitchFamily="49" charset="0"/>
                <a:cs typeface="Courier New" pitchFamily="49" charset="0"/>
              </a:rPr>
              <a:t>&lt;CodigoChequeo&gt;</a:t>
            </a:r>
          </a:p>
          <a:p>
            <a:pPr marL="381000" lvl="1" indent="-190500"/>
            <a:r>
              <a:rPr lang="en-US" sz="1500">
                <a:latin typeface="Courier New" pitchFamily="49" charset="0"/>
                <a:cs typeface="Courier New" pitchFamily="49" charset="0"/>
              </a:rPr>
              <a:t>&lt;Instruccion&gt;</a:t>
            </a:r>
          </a:p>
          <a:p>
            <a:pPr marL="381000" lvl="1" indent="-190500"/>
            <a:r>
              <a:rPr lang="en-US" sz="1500">
                <a:latin typeface="Courier New" pitchFamily="49" charset="0"/>
                <a:cs typeface="Courier New" pitchFamily="49" charset="0"/>
              </a:rPr>
              <a:t>Escribe el programa JavaScript revisa la salida.</a:t>
            </a:r>
          </a:p>
          <a:p>
            <a:pPr marL="381000" lvl="1" indent="-190500"/>
            <a:r>
              <a:rPr lang="en-US" sz="1500">
                <a:latin typeface="Courier New" pitchFamily="49" charset="0"/>
                <a:cs typeface="Courier New" pitchFamily="49" charset="0"/>
              </a:rPr>
              <a:t>&lt;/Instruccion&gt;</a:t>
            </a:r>
          </a:p>
          <a:p>
            <a:pPr marL="381000" lvl="1" indent="-190500"/>
            <a:r>
              <a:rPr lang="en-US" sz="1500">
                <a:latin typeface="Courier New" pitchFamily="49" charset="0"/>
                <a:cs typeface="Courier New" pitchFamily="49" charset="0"/>
              </a:rPr>
              <a:t>&lt;Navegador&gt;Firefox&lt;/Navegador&gt;</a:t>
            </a:r>
          </a:p>
          <a:p>
            <a:pPr marL="381000" lvl="1" indent="-190500"/>
            <a:r>
              <a:rPr lang="en-US" sz="1500">
                <a:latin typeface="Courier New" pitchFamily="49" charset="0"/>
                <a:cs typeface="Courier New" pitchFamily="49" charset="0"/>
              </a:rPr>
              <a:t>&lt;Codigo&gt;</a:t>
            </a:r>
          </a:p>
          <a:p>
            <a:pPr marL="381000" lvl="1" indent="-190500"/>
            <a:r>
              <a:rPr lang="en-US" sz="1500">
                <a:latin typeface="Courier New" pitchFamily="49" charset="0"/>
                <a:cs typeface="Courier New" pitchFamily="49" charset="0"/>
              </a:rPr>
              <a:t>function ejerplificarSintaxis() {</a:t>
            </a:r>
          </a:p>
          <a:p>
            <a:pPr marL="381000" lvl="1" indent="-190500"/>
            <a:r>
              <a:rPr lang="en-US" sz="1500">
                <a:latin typeface="Courier New" pitchFamily="49" charset="0"/>
                <a:cs typeface="Courier New" pitchFamily="49" charset="0"/>
              </a:rPr>
              <a:t>        var i=10;</a:t>
            </a:r>
          </a:p>
          <a:p>
            <a:pPr marL="381000" lvl="1" indent="-190500"/>
            <a:r>
              <a:rPr lang="en-US" sz="1500">
                <a:latin typeface="Courier New" pitchFamily="49" charset="0"/>
                <a:cs typeface="Courier New" pitchFamily="49" charset="0"/>
              </a:rPr>
              <a:t>        document.write("Numero es: “+ i);</a:t>
            </a:r>
          </a:p>
          <a:p>
            <a:pPr marL="381000" lvl="1" indent="-190500"/>
            <a:r>
              <a:rPr lang="en-US" sz="1500">
                <a:latin typeface="Courier New" pitchFamily="49" charset="0"/>
                <a:cs typeface="Courier New" pitchFamily="49" charset="0"/>
              </a:rPr>
              <a:t>        document.write(“Dirección es: “ +&amp;i);</a:t>
            </a:r>
          </a:p>
          <a:p>
            <a:pPr marL="381000" lvl="1" indent="-190500"/>
            <a:r>
              <a:rPr lang="en-US" sz="1500">
                <a:latin typeface="Courier New" pitchFamily="49" charset="0"/>
                <a:cs typeface="Courier New" pitchFamily="49" charset="0"/>
              </a:rPr>
              <a:t>        if (i &gt; 0 ) {</a:t>
            </a:r>
          </a:p>
          <a:p>
            <a:pPr marL="381000" lvl="1" indent="-190500"/>
            <a:r>
              <a:rPr lang="en-US" sz="1500">
                <a:latin typeface="Courier New" pitchFamily="49" charset="0"/>
                <a:cs typeface="Courier New" pitchFamily="49" charset="0"/>
              </a:rPr>
              <a:t>            document.write("Número es positivo”);</a:t>
            </a:r>
          </a:p>
          <a:p>
            <a:pPr marL="381000" lvl="1" indent="-190500"/>
            <a:r>
              <a:rPr lang="en-US" sz="1500">
                <a:latin typeface="Courier New" pitchFamily="49" charset="0"/>
                <a:cs typeface="Courier New" pitchFamily="49" charset="0"/>
              </a:rPr>
              <a:t>        </a:t>
            </a:r>
            <a:r>
              <a:rPr lang="es-PE" sz="1500">
                <a:latin typeface="Courier New" pitchFamily="49" charset="0"/>
                <a:cs typeface="Courier New" pitchFamily="49" charset="0"/>
              </a:rPr>
              <a:t>}</a:t>
            </a:r>
            <a:endParaRPr lang="en-US" sz="1500">
              <a:latin typeface="Courier New" pitchFamily="49" charset="0"/>
              <a:cs typeface="Courier New" pitchFamily="49" charset="0"/>
            </a:endParaRPr>
          </a:p>
          <a:p>
            <a:pPr marL="381000" lvl="1" indent="-190500"/>
            <a:r>
              <a:rPr lang="es-PE" sz="1500">
                <a:latin typeface="Courier New" pitchFamily="49" charset="0"/>
                <a:cs typeface="Courier New" pitchFamily="49" charset="0"/>
              </a:rPr>
              <a:t>} </a:t>
            </a:r>
            <a:endParaRPr lang="en-US" sz="1500">
              <a:latin typeface="Courier New" pitchFamily="49" charset="0"/>
              <a:cs typeface="Courier New" pitchFamily="49" charset="0"/>
            </a:endParaRPr>
          </a:p>
          <a:p>
            <a:pPr marL="381000" lvl="1" indent="-190500"/>
            <a:r>
              <a:rPr lang="es-PE" sz="1500">
                <a:latin typeface="Courier New" pitchFamily="49" charset="0"/>
                <a:cs typeface="Courier New" pitchFamily="49" charset="0"/>
              </a:rPr>
              <a:t>&lt;/Codigo&gt;</a:t>
            </a:r>
            <a:endParaRPr lang="en-US" sz="1500">
              <a:latin typeface="Courier New" pitchFamily="49" charset="0"/>
              <a:cs typeface="Courier New" pitchFamily="49" charset="0"/>
            </a:endParaRPr>
          </a:p>
          <a:p>
            <a:pPr marL="381000" lvl="1" indent="-190500"/>
            <a:r>
              <a:rPr lang="es-PE" sz="1500">
                <a:latin typeface="Courier New" pitchFamily="49" charset="0"/>
                <a:cs typeface="Courier New" pitchFamily="49" charset="0"/>
              </a:rPr>
              <a:t>&lt;/CodigoChequeo&gt;</a:t>
            </a:r>
            <a:endParaRPr lang="en-US" sz="1500">
              <a:latin typeface="Courier New" pitchFamily="49" charset="0"/>
              <a:cs typeface="Courier New" pitchFamily="49" charset="0"/>
            </a:endParaRPr>
          </a:p>
          <a:p>
            <a:pPr marL="381000" lvl="1" indent="-190500"/>
            <a:endParaRPr lang="es-ES" sz="1500">
              <a:latin typeface="Courier New" pitchFamily="49" charset="0"/>
            </a:endParaRPr>
          </a:p>
        </p:txBody>
      </p:sp>
      <p:sp>
        <p:nvSpPr>
          <p:cNvPr id="24580" name="AutoShape 4"/>
          <p:cNvSpPr>
            <a:spLocks noChangeArrowheads="1"/>
          </p:cNvSpPr>
          <p:nvPr/>
        </p:nvSpPr>
        <p:spPr bwMode="auto">
          <a:xfrm rot="1271124">
            <a:off x="5568488" y="3923608"/>
            <a:ext cx="2652738" cy="1661993"/>
          </a:xfrm>
          <a:prstGeom prst="wedgeRectCallout">
            <a:avLst>
              <a:gd name="adj1" fmla="val -132171"/>
              <a:gd name="adj2" fmla="val 36625"/>
            </a:avLst>
          </a:prstGeom>
          <a:solidFill>
            <a:srgbClr val="00CCFF"/>
          </a:solidFill>
          <a:ln w="9525">
            <a:solidFill>
              <a:schemeClr val="tx1"/>
            </a:solidFill>
            <a:miter lim="800000"/>
            <a:headEnd/>
            <a:tailEnd/>
          </a:ln>
        </p:spPr>
        <p:txBody>
          <a:bodyPr wrap="square" lIns="182880" tIns="182880" rIns="182880" bIns="182880" anchor="ctr" anchorCtr="1">
            <a:spAutoFit/>
          </a:bodyPr>
          <a:lstStyle/>
          <a:p>
            <a:pPr marL="190500" lvl="1">
              <a:spcBef>
                <a:spcPct val="0"/>
              </a:spcBef>
            </a:pPr>
            <a:r>
              <a:rPr lang="es-PE" sz="1400" dirty="0"/>
              <a:t>Este ejemplo causa problemas debido al uso de caracteres no permitido como parte de los datos de la etiqueta </a:t>
            </a:r>
            <a:r>
              <a:rPr lang="es-PE" sz="1400" dirty="0" err="1"/>
              <a:t>Codigo</a:t>
            </a:r>
            <a:endParaRPr lang="es-ES" sz="2400" dirty="0">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58" y="785794"/>
            <a:ext cx="8215370" cy="1754326"/>
          </a:xfrm>
          <a:prstGeom prst="rect">
            <a:avLst/>
          </a:prstGeom>
        </p:spPr>
        <p:txBody>
          <a:bodyPr wrap="square">
            <a:spAutoFit/>
          </a:bodyPr>
          <a:lstStyle/>
          <a:p>
            <a:pPr algn="just"/>
            <a:r>
              <a:rPr lang="es-VE" dirty="0" smtClean="0"/>
              <a:t>En un documento XML, una sección CDATA es aquella perteneciente a un documento que es marcado para que el analizador sintáctico lo interprete como una cadena de caracteres y no como contenido etiquetado. No hay diferencia semántica entre una cadena de caracteres dentro de una sección CDATA y la sintaxis usual en la que "&lt;" y "&amp;" estarían representados por "&amp; </a:t>
            </a:r>
            <a:r>
              <a:rPr lang="es-VE" dirty="0" err="1" smtClean="0"/>
              <a:t>lt</a:t>
            </a:r>
            <a:r>
              <a:rPr lang="es-VE" dirty="0" smtClean="0"/>
              <a:t>;" y "&amp; </a:t>
            </a:r>
            <a:r>
              <a:rPr lang="es-VE" dirty="0" err="1" smtClean="0"/>
              <a:t>amp</a:t>
            </a:r>
            <a:r>
              <a:rPr lang="es-VE" dirty="0" smtClean="0"/>
              <a:t>;", respectivamente.</a:t>
            </a:r>
            <a:endParaRPr lang="es-VE" dirty="0"/>
          </a:p>
        </p:txBody>
      </p:sp>
      <p:sp>
        <p:nvSpPr>
          <p:cNvPr id="3" name="Text Box 2"/>
          <p:cNvSpPr txBox="1">
            <a:spLocks noChangeArrowheads="1"/>
          </p:cNvSpPr>
          <p:nvPr/>
        </p:nvSpPr>
        <p:spPr bwMode="auto">
          <a:xfrm>
            <a:off x="180975" y="0"/>
            <a:ext cx="5371983"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smtClean="0"/>
              <a:t>Secciones CDATA en XML:</a:t>
            </a:r>
            <a:endParaRPr lang="es-ES_tradnl" sz="3200" b="1" dirty="0"/>
          </a:p>
        </p:txBody>
      </p:sp>
      <p:sp>
        <p:nvSpPr>
          <p:cNvPr id="43009" name="Rectangle 1"/>
          <p:cNvSpPr>
            <a:spLocks noChangeArrowheads="1"/>
          </p:cNvSpPr>
          <p:nvPr/>
        </p:nvSpPr>
        <p:spPr bwMode="auto">
          <a:xfrm>
            <a:off x="428596" y="2928934"/>
            <a:ext cx="7929618" cy="30008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pitchFamily="34" charset="0"/>
                <a:cs typeface="Arial" pitchFamily="34" charset="0"/>
              </a:rPr>
              <a:t>Una sección CDATA empieza con la siguiente secuencia:</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Unicode MS" pitchFamily="34" charset="-128"/>
                <a:cs typeface="Arial" pitchFamily="34" charset="0"/>
              </a:rPr>
              <a:t>&lt;![CDATA[ </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pitchFamily="34" charset="0"/>
                <a:cs typeface="Arial" pitchFamily="34" charset="0"/>
              </a:rPr>
              <a:t>y termina con la primera ocurrencia de la secuencia:</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Unicode MS" pitchFamily="34" charset="-128"/>
                <a:cs typeface="Arial" pitchFamily="34" charset="0"/>
              </a:rPr>
              <a:t>]]&gt; </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336800" algn="l"/>
              </a:tabLst>
            </a:pPr>
            <a:r>
              <a:rPr kumimoji="0" lang="es-VE" b="0" i="0" u="none" strike="noStrike" cap="none" normalizeH="0" baseline="0" dirty="0" smtClean="0">
                <a:ln>
                  <a:noFill/>
                </a:ln>
                <a:solidFill>
                  <a:schemeClr val="tx1"/>
                </a:solidFill>
                <a:effectLst/>
                <a:latin typeface="Arial" pitchFamily="34" charset="0"/>
                <a:cs typeface="Arial" pitchFamily="34" charset="0"/>
              </a:rPr>
              <a:t>los caracteres encapsulados dentro de estas dos secuencias son interpretados como caracteres, no como etiquetas o como referencia a entidades.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80975" y="0"/>
            <a:ext cx="6431569"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Uso del </a:t>
            </a:r>
            <a:r>
              <a:rPr lang="es-ES_tradnl" sz="3200" b="1" dirty="0" err="1"/>
              <a:t>Cdata</a:t>
            </a:r>
            <a:r>
              <a:rPr lang="es-ES_tradnl" sz="3200" b="1" dirty="0"/>
              <a:t> para el Problema</a:t>
            </a:r>
          </a:p>
        </p:txBody>
      </p:sp>
      <p:sp>
        <p:nvSpPr>
          <p:cNvPr id="25603" name="Rectangle 3"/>
          <p:cNvSpPr>
            <a:spLocks noChangeArrowheads="1"/>
          </p:cNvSpPr>
          <p:nvPr/>
        </p:nvSpPr>
        <p:spPr bwMode="auto">
          <a:xfrm>
            <a:off x="3276600" y="800100"/>
            <a:ext cx="5619750" cy="5676900"/>
          </a:xfrm>
          <a:prstGeom prst="rect">
            <a:avLst/>
          </a:prstGeom>
          <a:noFill/>
          <a:ln w="9525">
            <a:noFill/>
            <a:miter lim="800000"/>
            <a:headEnd/>
            <a:tailEnd/>
          </a:ln>
        </p:spPr>
        <p:txBody>
          <a:bodyPr/>
          <a:lstStyle/>
          <a:p>
            <a:pPr marL="381000" lvl="1" indent="-190500"/>
            <a:r>
              <a:rPr lang="en-US" sz="1400" dirty="0" smtClean="0">
                <a:latin typeface="Courier New" pitchFamily="49" charset="0"/>
                <a:cs typeface="Courier New" pitchFamily="49" charset="0"/>
              </a:rPr>
              <a:t>&lt;?xml version="1.0" encoding="ISO-8859-1"?&gt;</a:t>
            </a: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codigochequeo</a:t>
            </a:r>
            <a:r>
              <a:rPr lang="en-US" sz="1400" dirty="0" smtClean="0">
                <a:latin typeface="Courier New" pitchFamily="49" charset="0"/>
                <a:cs typeface="Courier New" pitchFamily="49" charset="0"/>
              </a:rPr>
              <a:t>&gt;</a:t>
            </a: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Instruccion</a:t>
            </a:r>
            <a:r>
              <a:rPr lang="en-US" sz="1400" dirty="0" smtClean="0">
                <a:latin typeface="Courier New" pitchFamily="49" charset="0"/>
                <a:cs typeface="Courier New" pitchFamily="49" charset="0"/>
              </a:rPr>
              <a:t>&gt;</a:t>
            </a:r>
          </a:p>
          <a:p>
            <a:pPr marL="381000" lvl="1" indent="-190500"/>
            <a:r>
              <a:rPr lang="en-US" sz="1400" dirty="0" err="1" smtClean="0">
                <a:latin typeface="Courier New" pitchFamily="49" charset="0"/>
                <a:cs typeface="Courier New" pitchFamily="49" charset="0"/>
              </a:rPr>
              <a:t>Escribe</a:t>
            </a:r>
            <a:r>
              <a:rPr lang="en-US" sz="1400" dirty="0" smtClean="0">
                <a:latin typeface="Courier New" pitchFamily="49" charset="0"/>
                <a:cs typeface="Courier New" pitchFamily="49" charset="0"/>
              </a:rPr>
              <a:t> el  </a:t>
            </a:r>
            <a:r>
              <a:rPr lang="en-US" sz="1400" dirty="0" err="1" smtClean="0">
                <a:latin typeface="Courier New" pitchFamily="49" charset="0"/>
                <a:cs typeface="Courier New" pitchFamily="49" charset="0"/>
              </a:rPr>
              <a:t>programa</a:t>
            </a:r>
            <a:r>
              <a:rPr lang="en-US" sz="1400" dirty="0" smtClean="0">
                <a:latin typeface="Courier New" pitchFamily="49" charset="0"/>
                <a:cs typeface="Courier New" pitchFamily="49" charset="0"/>
              </a:rPr>
              <a:t> y </a:t>
            </a:r>
            <a:r>
              <a:rPr lang="en-US" sz="1400" dirty="0" err="1" smtClean="0">
                <a:latin typeface="Courier New" pitchFamily="49" charset="0"/>
                <a:cs typeface="Courier New" pitchFamily="49" charset="0"/>
              </a:rPr>
              <a:t>chequea</a:t>
            </a:r>
            <a:r>
              <a:rPr lang="en-US" sz="1400" dirty="0" smtClean="0">
                <a:latin typeface="Courier New" pitchFamily="49" charset="0"/>
                <a:cs typeface="Courier New" pitchFamily="49" charset="0"/>
              </a:rPr>
              <a:t> la </a:t>
            </a:r>
            <a:r>
              <a:rPr lang="en-US" sz="1400" dirty="0" err="1" smtClean="0">
                <a:latin typeface="Courier New" pitchFamily="49" charset="0"/>
                <a:cs typeface="Courier New" pitchFamily="49" charset="0"/>
              </a:rPr>
              <a:t>salida</a:t>
            </a:r>
            <a:endParaRPr lang="en-US" sz="1400" dirty="0" smtClean="0">
              <a:latin typeface="Courier New" pitchFamily="49" charset="0"/>
              <a:cs typeface="Courier New" pitchFamily="49" charset="0"/>
            </a:endParaRP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Instruccion</a:t>
            </a:r>
            <a:r>
              <a:rPr lang="en-US" sz="1400" dirty="0" smtClean="0">
                <a:latin typeface="Courier New" pitchFamily="49" charset="0"/>
                <a:cs typeface="Courier New" pitchFamily="49" charset="0"/>
              </a:rPr>
              <a:t>&gt;</a:t>
            </a: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Navegador</a:t>
            </a:r>
            <a:r>
              <a:rPr lang="en-US" sz="1400" dirty="0" smtClean="0">
                <a:latin typeface="Courier New" pitchFamily="49" charset="0"/>
                <a:cs typeface="Courier New" pitchFamily="49" charset="0"/>
              </a:rPr>
              <a:t>&gt;Firefox&lt;/</a:t>
            </a:r>
            <a:r>
              <a:rPr lang="en-US" sz="1400" dirty="0" err="1" smtClean="0">
                <a:latin typeface="Courier New" pitchFamily="49" charset="0"/>
                <a:cs typeface="Courier New" pitchFamily="49" charset="0"/>
              </a:rPr>
              <a:t>Navegador</a:t>
            </a:r>
            <a:r>
              <a:rPr lang="en-US" sz="1400" dirty="0" smtClean="0">
                <a:latin typeface="Courier New" pitchFamily="49" charset="0"/>
                <a:cs typeface="Courier New" pitchFamily="49" charset="0"/>
              </a:rPr>
              <a:t>&gt;</a:t>
            </a: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Codigo</a:t>
            </a:r>
            <a:r>
              <a:rPr lang="en-US" sz="1400" dirty="0" smtClean="0">
                <a:latin typeface="Courier New" pitchFamily="49" charset="0"/>
                <a:cs typeface="Courier New" pitchFamily="49" charset="0"/>
              </a:rPr>
              <a:t>&gt;</a:t>
            </a:r>
          </a:p>
          <a:p>
            <a:pPr marL="381000" lvl="1" indent="-190500"/>
            <a:r>
              <a:rPr lang="en-US" sz="1400" dirty="0" smtClean="0">
                <a:latin typeface="Courier New" pitchFamily="49" charset="0"/>
                <a:cs typeface="Courier New" pitchFamily="49" charset="0"/>
              </a:rPr>
              <a:t>&lt;![CDATA[ </a:t>
            </a:r>
          </a:p>
          <a:p>
            <a:pPr marL="381000" lvl="1" indent="-190500"/>
            <a:r>
              <a:rPr lang="en-US" sz="1400" dirty="0" smtClean="0">
                <a:latin typeface="Courier New" pitchFamily="49" charset="0"/>
                <a:cs typeface="Courier New" pitchFamily="49" charset="0"/>
              </a:rPr>
              <a:t>function </a:t>
            </a:r>
            <a:r>
              <a:rPr lang="en-US" sz="1400" dirty="0" err="1" smtClean="0">
                <a:latin typeface="Courier New" pitchFamily="49" charset="0"/>
                <a:cs typeface="Courier New" pitchFamily="49" charset="0"/>
              </a:rPr>
              <a:t>ejerplificarSintaxis</a:t>
            </a:r>
            <a:r>
              <a:rPr lang="en-US" sz="1400" dirty="0" smtClean="0">
                <a:latin typeface="Courier New" pitchFamily="49" charset="0"/>
                <a:cs typeface="Courier New" pitchFamily="49" charset="0"/>
              </a:rPr>
              <a:t>() {</a:t>
            </a:r>
          </a:p>
          <a:p>
            <a:pPr marL="381000" lvl="1" indent="-190500"/>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=10;</a:t>
            </a:r>
          </a:p>
          <a:p>
            <a:pPr marL="381000" lvl="1" indent="-190500"/>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document.write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Numero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a:t>
            </a:r>
          </a:p>
          <a:p>
            <a:pPr marL="381000" lvl="1" indent="-190500"/>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document.write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Dirección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 +&amp;</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a:t>
            </a:r>
          </a:p>
          <a:p>
            <a:pPr marL="381000" lvl="1" indent="-190500"/>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&gt; 0 ) {</a:t>
            </a:r>
          </a:p>
          <a:p>
            <a:pPr marL="381000" lvl="1" indent="-190500"/>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document.write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Número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positivo</a:t>
            </a:r>
            <a:r>
              <a:rPr lang="en-US" sz="1400" dirty="0" smtClean="0">
                <a:latin typeface="Courier New" pitchFamily="49" charset="0"/>
                <a:cs typeface="Courier New" pitchFamily="49" charset="0"/>
              </a:rPr>
              <a:t>”);</a:t>
            </a:r>
          </a:p>
          <a:p>
            <a:pPr marL="381000" lvl="1" indent="-190500"/>
            <a:r>
              <a:rPr lang="en-US" sz="1400" dirty="0" smtClean="0">
                <a:latin typeface="Courier New" pitchFamily="49" charset="0"/>
                <a:cs typeface="Courier New" pitchFamily="49" charset="0"/>
              </a:rPr>
              <a:t>        }</a:t>
            </a:r>
          </a:p>
          <a:p>
            <a:pPr marL="381000" lvl="1" indent="-190500"/>
            <a:r>
              <a:rPr lang="en-US" sz="1400" dirty="0" smtClean="0">
                <a:latin typeface="Courier New" pitchFamily="49" charset="0"/>
                <a:cs typeface="Courier New" pitchFamily="49" charset="0"/>
              </a:rPr>
              <a:t>} </a:t>
            </a:r>
          </a:p>
          <a:p>
            <a:pPr marL="381000" lvl="1" indent="-190500"/>
            <a:endParaRPr lang="en-US" sz="1400" dirty="0" smtClean="0">
              <a:latin typeface="Courier New" pitchFamily="49" charset="0"/>
              <a:cs typeface="Courier New" pitchFamily="49" charset="0"/>
            </a:endParaRPr>
          </a:p>
          <a:p>
            <a:pPr marL="381000" lvl="1" indent="-190500"/>
            <a:r>
              <a:rPr lang="en-US" sz="1400" dirty="0" smtClean="0">
                <a:latin typeface="Courier New" pitchFamily="49" charset="0"/>
                <a:cs typeface="Courier New" pitchFamily="49" charset="0"/>
              </a:rPr>
              <a:t>]]&gt;  </a:t>
            </a: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Codigo</a:t>
            </a:r>
            <a:r>
              <a:rPr lang="en-US" sz="1400" dirty="0" smtClean="0">
                <a:latin typeface="Courier New" pitchFamily="49" charset="0"/>
                <a:cs typeface="Courier New" pitchFamily="49" charset="0"/>
              </a:rPr>
              <a:t>&gt;</a:t>
            </a:r>
          </a:p>
          <a:p>
            <a:pPr marL="381000" lvl="1" indent="-190500"/>
            <a:r>
              <a:rPr lang="en-US" sz="1400" dirty="0" smtClean="0">
                <a:latin typeface="Courier New" pitchFamily="49" charset="0"/>
                <a:cs typeface="Courier New" pitchFamily="49" charset="0"/>
              </a:rPr>
              <a:t>&lt;/</a:t>
            </a:r>
            <a:r>
              <a:rPr lang="en-US" sz="1400" dirty="0" err="1" smtClean="0">
                <a:latin typeface="Courier New" pitchFamily="49" charset="0"/>
                <a:cs typeface="Courier New" pitchFamily="49" charset="0"/>
              </a:rPr>
              <a:t>codigochequeo</a:t>
            </a:r>
            <a:r>
              <a:rPr lang="en-US" sz="1400" dirty="0" smtClean="0">
                <a:latin typeface="Courier New" pitchFamily="49" charset="0"/>
                <a:cs typeface="Courier New" pitchFamily="49" charset="0"/>
              </a:rPr>
              <a:t>&gt;</a:t>
            </a:r>
            <a:endParaRPr lang="es-ES" sz="1400" dirty="0">
              <a:latin typeface="Courier New" pitchFamily="49" charset="0"/>
            </a:endParaRPr>
          </a:p>
        </p:txBody>
      </p:sp>
      <p:sp>
        <p:nvSpPr>
          <p:cNvPr id="25604" name="AutoShape 4"/>
          <p:cNvSpPr>
            <a:spLocks noChangeArrowheads="1"/>
          </p:cNvSpPr>
          <p:nvPr/>
        </p:nvSpPr>
        <p:spPr bwMode="auto">
          <a:xfrm>
            <a:off x="76200" y="1162050"/>
            <a:ext cx="3276600" cy="971550"/>
          </a:xfrm>
          <a:prstGeom prst="wedgeRectCallout">
            <a:avLst>
              <a:gd name="adj1" fmla="val 4847"/>
              <a:gd name="adj2" fmla="val 182681"/>
            </a:avLst>
          </a:prstGeom>
          <a:solidFill>
            <a:srgbClr val="00CCFF"/>
          </a:solidFill>
          <a:ln w="9525">
            <a:solidFill>
              <a:schemeClr val="tx1"/>
            </a:solidFill>
            <a:miter lim="800000"/>
            <a:headEnd/>
            <a:tailEnd/>
          </a:ln>
        </p:spPr>
        <p:txBody>
          <a:bodyPr lIns="182880" tIns="182880" rIns="182880" bIns="182880" anchor="ctr" anchorCtr="1">
            <a:spAutoFit/>
          </a:bodyPr>
          <a:lstStyle/>
          <a:p>
            <a:pPr marL="190500" lvl="1"/>
            <a:r>
              <a:rPr lang="es-PE" sz="1400"/>
              <a:t>El uso de Cdata indica al analizador que no tome en cuenta los datos contenidos dentro de esta etiqueta</a:t>
            </a:r>
            <a:endParaRPr lang="es-ES" sz="2400">
              <a:latin typeface="Times New Roman" pitchFamily="18" charset="0"/>
            </a:endParaRPr>
          </a:p>
        </p:txBody>
      </p:sp>
      <p:sp>
        <p:nvSpPr>
          <p:cNvPr id="25605" name="Oval 5"/>
          <p:cNvSpPr>
            <a:spLocks noChangeArrowheads="1"/>
          </p:cNvSpPr>
          <p:nvPr/>
        </p:nvSpPr>
        <p:spPr bwMode="auto">
          <a:xfrm>
            <a:off x="3500430" y="2285992"/>
            <a:ext cx="1143000" cy="389513"/>
          </a:xfrm>
          <a:prstGeom prst="ellipse">
            <a:avLst/>
          </a:prstGeom>
          <a:noFill/>
          <a:ln w="25400">
            <a:solidFill>
              <a:srgbClr val="FF0000"/>
            </a:solidFill>
            <a:round/>
            <a:headEnd/>
            <a:tailEnd/>
          </a:ln>
        </p:spPr>
        <p:txBody>
          <a:bodyPr wrap="square" lIns="0" tIns="0" rIns="0" bIns="0" anchor="ctr">
            <a:spAutoFit/>
          </a:bodyPr>
          <a:lstStyle/>
          <a:p>
            <a:endParaRPr lang="es-ES"/>
          </a:p>
        </p:txBody>
      </p:sp>
      <p:sp>
        <p:nvSpPr>
          <p:cNvPr id="25606" name="Oval 6"/>
          <p:cNvSpPr>
            <a:spLocks noChangeArrowheads="1"/>
          </p:cNvSpPr>
          <p:nvPr/>
        </p:nvSpPr>
        <p:spPr bwMode="auto">
          <a:xfrm>
            <a:off x="3214678" y="4357694"/>
            <a:ext cx="1143000" cy="381000"/>
          </a:xfrm>
          <a:prstGeom prst="ellipse">
            <a:avLst/>
          </a:prstGeom>
          <a:noFill/>
          <a:ln w="25400">
            <a:solidFill>
              <a:srgbClr val="FF0000"/>
            </a:solidFill>
            <a:round/>
            <a:headEnd/>
            <a:tailEnd/>
          </a:ln>
        </p:spPr>
        <p:txBody>
          <a:bodyPr lIns="0" tIns="0" rIns="0" bIns="0" anchor="ctr">
            <a:spAutoFit/>
          </a:bodyPr>
          <a:lstStyle/>
          <a:p>
            <a:endParaRPr lang="es-ES"/>
          </a:p>
        </p:txBody>
      </p:sp>
      <p:sp>
        <p:nvSpPr>
          <p:cNvPr id="25607" name="Line 7"/>
          <p:cNvSpPr>
            <a:spLocks noChangeShapeType="1"/>
          </p:cNvSpPr>
          <p:nvPr/>
        </p:nvSpPr>
        <p:spPr bwMode="auto">
          <a:xfrm flipH="1" flipV="1">
            <a:off x="1905000" y="3429000"/>
            <a:ext cx="1452554" cy="1071570"/>
          </a:xfrm>
          <a:prstGeom prst="line">
            <a:avLst/>
          </a:prstGeom>
          <a:noFill/>
          <a:ln w="9525">
            <a:solidFill>
              <a:schemeClr val="tx1"/>
            </a:solidFill>
            <a:round/>
            <a:headEnd/>
            <a:tailEnd/>
          </a:ln>
        </p:spPr>
        <p:txBody>
          <a:bodyPr wrap="square" lIns="0" tIns="0" rIns="0" bIns="0" anchor="ctr" anchorCtr="1">
            <a:spAutoFit/>
          </a:bodyPr>
          <a:lstStyle/>
          <a:p>
            <a:endParaRPr lang="es-VE"/>
          </a:p>
        </p:txBody>
      </p:sp>
      <p:sp>
        <p:nvSpPr>
          <p:cNvPr id="25608" name="Line 8"/>
          <p:cNvSpPr>
            <a:spLocks noChangeShapeType="1"/>
          </p:cNvSpPr>
          <p:nvPr/>
        </p:nvSpPr>
        <p:spPr bwMode="auto">
          <a:xfrm flipH="1">
            <a:off x="1905000" y="2571744"/>
            <a:ext cx="1666868" cy="857256"/>
          </a:xfrm>
          <a:prstGeom prst="line">
            <a:avLst/>
          </a:prstGeom>
          <a:noFill/>
          <a:ln w="9525">
            <a:solidFill>
              <a:schemeClr val="tx1"/>
            </a:solidFill>
            <a:round/>
            <a:headEnd/>
            <a:tailEnd/>
          </a:ln>
        </p:spPr>
        <p:txBody>
          <a:bodyPr wrap="square" lIns="0" tIns="0" rIns="0" bIns="0" anchor="ctr" anchorCtr="1">
            <a:spAutoFit/>
          </a:bodyPr>
          <a:lstStyle/>
          <a:p>
            <a:endParaRPr lang="es-V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0975" y="0"/>
            <a:ext cx="5758308"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Documentos Bien Formados</a:t>
            </a:r>
          </a:p>
        </p:txBody>
      </p:sp>
      <p:sp>
        <p:nvSpPr>
          <p:cNvPr id="26627" name="Rectangle 3"/>
          <p:cNvSpPr>
            <a:spLocks noChangeArrowheads="1"/>
          </p:cNvSpPr>
          <p:nvPr/>
        </p:nvSpPr>
        <p:spPr bwMode="auto">
          <a:xfrm>
            <a:off x="381000" y="990600"/>
            <a:ext cx="8153400" cy="4953000"/>
          </a:xfrm>
          <a:prstGeom prst="rect">
            <a:avLst/>
          </a:prstGeom>
          <a:noFill/>
          <a:ln w="9525">
            <a:noFill/>
            <a:miter lim="800000"/>
            <a:headEnd/>
            <a:tailEnd/>
          </a:ln>
        </p:spPr>
        <p:txBody>
          <a:bodyPr/>
          <a:lstStyle/>
          <a:p>
            <a:pPr marL="514350" lvl="1" indent="-400050" algn="just">
              <a:lnSpc>
                <a:spcPct val="150000"/>
              </a:lnSpc>
              <a:buSzPct val="80000"/>
              <a:buFont typeface="Symbol" pitchFamily="18" charset="2"/>
              <a:buChar char="¨"/>
            </a:pPr>
            <a:r>
              <a:rPr lang="es-PE" dirty="0"/>
              <a:t>Un documento XML es bien formado, si el documento es sintácticamente correcto, e</a:t>
            </a:r>
            <a:r>
              <a:rPr lang="es-ES" dirty="0"/>
              <a:t>s decir, si cumple con las reglas discutidas hasta ahora.</a:t>
            </a:r>
          </a:p>
          <a:p>
            <a:pPr marL="514350" lvl="1" indent="-400050" algn="just">
              <a:lnSpc>
                <a:spcPct val="150000"/>
              </a:lnSpc>
              <a:buSzPct val="80000"/>
              <a:buFont typeface="Symbol" pitchFamily="18" charset="2"/>
              <a:buChar char="¨"/>
            </a:pPr>
            <a:r>
              <a:rPr lang="es-PE" dirty="0"/>
              <a:t>Para verificar si un documento XML está bien formado se usa un analizador o </a:t>
            </a:r>
            <a:r>
              <a:rPr lang="es-PE" dirty="0" err="1"/>
              <a:t>parser</a:t>
            </a:r>
            <a:r>
              <a:rPr lang="es-ES" dirty="0"/>
              <a:t>.</a:t>
            </a:r>
          </a:p>
          <a:p>
            <a:pPr marL="514350" lvl="1" indent="-400050" algn="just">
              <a:lnSpc>
                <a:spcPct val="150000"/>
              </a:lnSpc>
              <a:buSzPct val="80000"/>
              <a:buFont typeface="Symbol" pitchFamily="18" charset="2"/>
              <a:buChar char="¨"/>
            </a:pPr>
            <a:r>
              <a:rPr lang="es-PE" dirty="0"/>
              <a:t>Internet Explorer viene con un </a:t>
            </a:r>
            <a:r>
              <a:rPr lang="es-PE" dirty="0" err="1"/>
              <a:t>parser</a:t>
            </a:r>
            <a:r>
              <a:rPr lang="es-PE" dirty="0"/>
              <a:t> XML incorporado</a:t>
            </a:r>
            <a:r>
              <a:rPr lang="es-ES" dirty="0"/>
              <a:t>.</a:t>
            </a:r>
          </a:p>
          <a:p>
            <a:pPr marL="514350" lvl="1" indent="-400050" algn="just">
              <a:lnSpc>
                <a:spcPct val="150000"/>
              </a:lnSpc>
              <a:buSzPct val="80000"/>
              <a:buFont typeface="Symbol" pitchFamily="18" charset="2"/>
              <a:buChar char="¨"/>
            </a:pPr>
            <a:r>
              <a:rPr lang="es-PE" dirty="0"/>
              <a:t>En caso de que</a:t>
            </a:r>
            <a:r>
              <a:rPr lang="es-PE" dirty="0">
                <a:solidFill>
                  <a:srgbClr val="FF0000"/>
                </a:solidFill>
              </a:rPr>
              <a:t> </a:t>
            </a:r>
            <a:r>
              <a:rPr lang="es-PE" dirty="0"/>
              <a:t>el código XML sea sintácticamente correcto, el navegador muestra la estructura de árbol asociada con el documento XML. </a:t>
            </a:r>
          </a:p>
          <a:p>
            <a:pPr marL="514350" lvl="1" indent="-400050" algn="just">
              <a:lnSpc>
                <a:spcPct val="150000"/>
              </a:lnSpc>
              <a:buSzPct val="80000"/>
              <a:buFont typeface="Symbol" pitchFamily="18" charset="2"/>
              <a:buChar char="¨"/>
            </a:pPr>
            <a:r>
              <a:rPr lang="es-PE" dirty="0"/>
              <a:t>En caso de que</a:t>
            </a:r>
            <a:r>
              <a:rPr lang="es-PE" dirty="0">
                <a:solidFill>
                  <a:srgbClr val="FF0000"/>
                </a:solidFill>
              </a:rPr>
              <a:t> </a:t>
            </a:r>
            <a:r>
              <a:rPr lang="es-PE" dirty="0"/>
              <a:t>el código XML sea sintácticamente incorrecto, el navegador muestra el mensaje de error y el número de la línea donde se presenta el error en el código XML. </a:t>
            </a:r>
            <a:r>
              <a:rPr lang="es-ES" dirty="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80975" y="98425"/>
            <a:ext cx="8731878" cy="538609"/>
          </a:xfrm>
          <a:prstGeom prst="rect">
            <a:avLst/>
          </a:prstGeom>
          <a:noFill/>
          <a:ln w="9525">
            <a:noFill/>
            <a:miter lim="800000"/>
            <a:headEnd/>
            <a:tailEnd/>
          </a:ln>
        </p:spPr>
        <p:txBody>
          <a:bodyPr wrap="none">
            <a:spAutoFit/>
          </a:bodyPr>
          <a:lstStyle/>
          <a:p>
            <a:pPr algn="l">
              <a:lnSpc>
                <a:spcPct val="100000"/>
              </a:lnSpc>
              <a:spcBef>
                <a:spcPct val="0"/>
              </a:spcBef>
            </a:pPr>
            <a:r>
              <a:rPr lang="es-ES_tradnl" sz="2900" b="1" dirty="0"/>
              <a:t>Ejemplos: de Documentos Bien y Mal Formados</a:t>
            </a:r>
          </a:p>
        </p:txBody>
      </p:sp>
      <p:sp>
        <p:nvSpPr>
          <p:cNvPr id="27651" name="Rectangle 5"/>
          <p:cNvSpPr>
            <a:spLocks noChangeArrowheads="1"/>
          </p:cNvSpPr>
          <p:nvPr/>
        </p:nvSpPr>
        <p:spPr bwMode="auto">
          <a:xfrm>
            <a:off x="2271713" y="1728788"/>
            <a:ext cx="9144000" cy="0"/>
          </a:xfrm>
          <a:prstGeom prst="rect">
            <a:avLst/>
          </a:prstGeom>
          <a:noFill/>
          <a:ln w="9525">
            <a:noFill/>
            <a:miter lim="800000"/>
            <a:headEnd/>
            <a:tailEnd/>
          </a:ln>
        </p:spPr>
        <p:txBody>
          <a:bodyPr lIns="0" tIns="0" rIns="0" bIns="0">
            <a:spAutoFit/>
          </a:bodyPr>
          <a:lstStyle/>
          <a:p>
            <a:endParaRPr lang="es-ES"/>
          </a:p>
        </p:txBody>
      </p:sp>
      <p:sp>
        <p:nvSpPr>
          <p:cNvPr id="27652" name="Rectangle 7"/>
          <p:cNvSpPr>
            <a:spLocks noChangeArrowheads="1"/>
          </p:cNvSpPr>
          <p:nvPr/>
        </p:nvSpPr>
        <p:spPr bwMode="auto">
          <a:xfrm>
            <a:off x="2252663" y="1704975"/>
            <a:ext cx="9144000" cy="0"/>
          </a:xfrm>
          <a:prstGeom prst="rect">
            <a:avLst/>
          </a:prstGeom>
          <a:noFill/>
          <a:ln w="9525">
            <a:noFill/>
            <a:miter lim="800000"/>
            <a:headEnd/>
            <a:tailEnd/>
          </a:ln>
        </p:spPr>
        <p:txBody>
          <a:bodyPr lIns="0" tIns="0" rIns="0" bIns="0">
            <a:spAutoFit/>
          </a:bodyPr>
          <a:lstStyle/>
          <a:p>
            <a:endParaRPr lang="es-ES"/>
          </a:p>
        </p:txBody>
      </p:sp>
      <p:sp>
        <p:nvSpPr>
          <p:cNvPr id="27653" name="Text Box 8"/>
          <p:cNvSpPr txBox="1">
            <a:spLocks noChangeArrowheads="1"/>
          </p:cNvSpPr>
          <p:nvPr/>
        </p:nvSpPr>
        <p:spPr bwMode="auto">
          <a:xfrm>
            <a:off x="838200" y="1050925"/>
            <a:ext cx="3810000" cy="396875"/>
          </a:xfrm>
          <a:prstGeom prst="rect">
            <a:avLst/>
          </a:prstGeom>
          <a:noFill/>
          <a:ln w="9525">
            <a:noFill/>
            <a:miter lim="800000"/>
            <a:headEnd/>
            <a:tailEnd/>
          </a:ln>
        </p:spPr>
        <p:txBody>
          <a:bodyPr>
            <a:spAutoFit/>
          </a:bodyPr>
          <a:lstStyle/>
          <a:p>
            <a:pPr algn="l">
              <a:lnSpc>
                <a:spcPct val="100000"/>
              </a:lnSpc>
              <a:spcBef>
                <a:spcPct val="0"/>
              </a:spcBef>
            </a:pPr>
            <a:r>
              <a:rPr lang="es-ES_tradnl" b="1">
                <a:solidFill>
                  <a:srgbClr val="FF3300"/>
                </a:solidFill>
              </a:rPr>
              <a:t>Documento Bien Formado</a:t>
            </a:r>
          </a:p>
        </p:txBody>
      </p:sp>
      <p:sp>
        <p:nvSpPr>
          <p:cNvPr id="27654" name="Text Box 9"/>
          <p:cNvSpPr txBox="1">
            <a:spLocks noChangeArrowheads="1"/>
          </p:cNvSpPr>
          <p:nvPr/>
        </p:nvSpPr>
        <p:spPr bwMode="auto">
          <a:xfrm>
            <a:off x="5181600" y="898525"/>
            <a:ext cx="3810000" cy="701675"/>
          </a:xfrm>
          <a:prstGeom prst="rect">
            <a:avLst/>
          </a:prstGeom>
          <a:noFill/>
          <a:ln w="9525">
            <a:noFill/>
            <a:miter lim="800000"/>
            <a:headEnd/>
            <a:tailEnd/>
          </a:ln>
        </p:spPr>
        <p:txBody>
          <a:bodyPr>
            <a:spAutoFit/>
          </a:bodyPr>
          <a:lstStyle/>
          <a:p>
            <a:pPr algn="l">
              <a:lnSpc>
                <a:spcPct val="100000"/>
              </a:lnSpc>
              <a:spcBef>
                <a:spcPct val="0"/>
              </a:spcBef>
            </a:pPr>
            <a:r>
              <a:rPr lang="es-ES_tradnl" b="1">
                <a:solidFill>
                  <a:srgbClr val="FF3300"/>
                </a:solidFill>
              </a:rPr>
              <a:t>Documento Mal Formado Mostrado en Mozilla Firefox</a:t>
            </a:r>
          </a:p>
        </p:txBody>
      </p:sp>
      <p:sp>
        <p:nvSpPr>
          <p:cNvPr id="27655" name="Rectangle 11"/>
          <p:cNvSpPr>
            <a:spLocks noChangeArrowheads="1"/>
          </p:cNvSpPr>
          <p:nvPr/>
        </p:nvSpPr>
        <p:spPr bwMode="auto">
          <a:xfrm>
            <a:off x="2271713" y="2057400"/>
            <a:ext cx="9144000" cy="0"/>
          </a:xfrm>
          <a:prstGeom prst="rect">
            <a:avLst/>
          </a:prstGeom>
          <a:noFill/>
          <a:ln w="9525">
            <a:noFill/>
            <a:miter lim="800000"/>
            <a:headEnd/>
            <a:tailEnd/>
          </a:ln>
        </p:spPr>
        <p:txBody>
          <a:bodyPr lIns="0" tIns="0" rIns="18288" bIns="0">
            <a:spAutoFit/>
          </a:bodyPr>
          <a:lstStyle/>
          <a:p>
            <a:endParaRPr lang="es-ES"/>
          </a:p>
        </p:txBody>
      </p:sp>
      <p:sp>
        <p:nvSpPr>
          <p:cNvPr id="27656" name="Rectangle 13"/>
          <p:cNvSpPr>
            <a:spLocks noChangeArrowheads="1"/>
          </p:cNvSpPr>
          <p:nvPr/>
        </p:nvSpPr>
        <p:spPr bwMode="auto">
          <a:xfrm>
            <a:off x="2743200" y="1685925"/>
            <a:ext cx="9144000" cy="0"/>
          </a:xfrm>
          <a:prstGeom prst="rect">
            <a:avLst/>
          </a:prstGeom>
          <a:noFill/>
          <a:ln w="9525">
            <a:noFill/>
            <a:miter lim="800000"/>
            <a:headEnd/>
            <a:tailEnd/>
          </a:ln>
        </p:spPr>
        <p:txBody>
          <a:bodyPr lIns="0" tIns="0" rIns="18288" bIns="0">
            <a:spAutoFit/>
          </a:bodyPr>
          <a:lstStyle/>
          <a:p>
            <a:endParaRPr lang="es-ES"/>
          </a:p>
        </p:txBody>
      </p:sp>
      <p:pic>
        <p:nvPicPr>
          <p:cNvPr id="27657" name="Picture 11"/>
          <p:cNvPicPr>
            <a:picLocks noChangeAspect="1" noChangeArrowheads="1"/>
          </p:cNvPicPr>
          <p:nvPr/>
        </p:nvPicPr>
        <p:blipFill>
          <a:blip r:embed="rId3" cstate="print"/>
          <a:srcRect/>
          <a:stretch>
            <a:fillRect/>
          </a:stretch>
        </p:blipFill>
        <p:spPr bwMode="auto">
          <a:xfrm>
            <a:off x="304800" y="1676400"/>
            <a:ext cx="4133850" cy="3044825"/>
          </a:xfrm>
          <a:prstGeom prst="rect">
            <a:avLst/>
          </a:prstGeom>
          <a:noFill/>
          <a:ln w="9525">
            <a:noFill/>
            <a:miter lim="800000"/>
            <a:headEnd/>
            <a:tailEnd/>
          </a:ln>
        </p:spPr>
      </p:pic>
      <p:pic>
        <p:nvPicPr>
          <p:cNvPr id="27658" name="Picture 12"/>
          <p:cNvPicPr>
            <a:picLocks noChangeAspect="1" noChangeArrowheads="1"/>
          </p:cNvPicPr>
          <p:nvPr/>
        </p:nvPicPr>
        <p:blipFill>
          <a:blip r:embed="rId4" cstate="print"/>
          <a:srcRect/>
          <a:stretch>
            <a:fillRect/>
          </a:stretch>
        </p:blipFill>
        <p:spPr bwMode="auto">
          <a:xfrm>
            <a:off x="4800600" y="1676400"/>
            <a:ext cx="4119563" cy="301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80975" y="129581"/>
            <a:ext cx="3459601"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Ventajas de XML</a:t>
            </a:r>
          </a:p>
        </p:txBody>
      </p:sp>
      <p:sp>
        <p:nvSpPr>
          <p:cNvPr id="28675" name="Rectangle 3"/>
          <p:cNvSpPr>
            <a:spLocks noChangeArrowheads="1"/>
          </p:cNvSpPr>
          <p:nvPr/>
        </p:nvSpPr>
        <p:spPr bwMode="auto">
          <a:xfrm>
            <a:off x="266700" y="914400"/>
            <a:ext cx="8191500" cy="5257800"/>
          </a:xfrm>
          <a:prstGeom prst="rect">
            <a:avLst/>
          </a:prstGeom>
          <a:noFill/>
          <a:ln w="9525">
            <a:noFill/>
            <a:miter lim="800000"/>
            <a:headEnd/>
            <a:tailEnd/>
          </a:ln>
        </p:spPr>
        <p:txBody>
          <a:bodyPr/>
          <a:lstStyle/>
          <a:p>
            <a:pPr marL="514350" lvl="1" indent="-400050" algn="just">
              <a:lnSpc>
                <a:spcPct val="80000"/>
              </a:lnSpc>
              <a:spcBef>
                <a:spcPct val="50000"/>
              </a:spcBef>
              <a:buSzPct val="85000"/>
              <a:buFont typeface="Symbol" pitchFamily="18" charset="2"/>
              <a:buChar char="¨"/>
            </a:pPr>
            <a:r>
              <a:rPr lang="es-PE" sz="2400" dirty="0"/>
              <a:t>XML está basado en estándares abiertos</a:t>
            </a:r>
            <a:endParaRPr lang="es-ES" sz="2400" dirty="0"/>
          </a:p>
          <a:p>
            <a:pPr marL="514350" lvl="1" indent="-400050" algn="just">
              <a:lnSpc>
                <a:spcPct val="80000"/>
              </a:lnSpc>
              <a:spcBef>
                <a:spcPct val="50000"/>
              </a:spcBef>
              <a:buSzPct val="85000"/>
              <a:buFont typeface="Symbol" pitchFamily="18" charset="2"/>
              <a:buChar char="¨"/>
            </a:pPr>
            <a:r>
              <a:rPr lang="es-PE" sz="2400" dirty="0"/>
              <a:t>Es posible diseñar nuevos lenguajes de marcado basados en XML, usando definiciones de etiquetas personalizadas</a:t>
            </a:r>
            <a:r>
              <a:rPr lang="es-ES" sz="2400" dirty="0"/>
              <a:t>.</a:t>
            </a:r>
          </a:p>
          <a:p>
            <a:pPr marL="514350" lvl="1" indent="-400050" algn="just">
              <a:lnSpc>
                <a:spcPct val="80000"/>
              </a:lnSpc>
              <a:spcBef>
                <a:spcPct val="50000"/>
              </a:spcBef>
              <a:buSzPct val="85000"/>
              <a:buFont typeface="Symbol" pitchFamily="18" charset="2"/>
              <a:buChar char="¨"/>
            </a:pPr>
            <a:r>
              <a:rPr lang="es-PE" sz="2400" dirty="0"/>
              <a:t>XML se puede usar para almacenar e intercambiar datos</a:t>
            </a:r>
            <a:endParaRPr lang="es-ES" sz="2400" dirty="0"/>
          </a:p>
          <a:p>
            <a:pPr marL="514350" lvl="1" indent="-400050" algn="just">
              <a:lnSpc>
                <a:spcPct val="80000"/>
              </a:lnSpc>
              <a:spcBef>
                <a:spcPct val="50000"/>
              </a:spcBef>
              <a:buSzPct val="85000"/>
              <a:buFont typeface="Symbol" pitchFamily="18" charset="2"/>
              <a:buChar char="¨"/>
            </a:pPr>
            <a:r>
              <a:rPr lang="es-PE" sz="2400" dirty="0"/>
              <a:t>XML proporciona  excelente robustez a los datos almacenados, ya que es texto plano ASCII. Los datos no se corrompen. </a:t>
            </a:r>
          </a:p>
          <a:p>
            <a:pPr marL="514350" lvl="1" indent="-400050" algn="just">
              <a:lnSpc>
                <a:spcPct val="80000"/>
              </a:lnSpc>
              <a:spcBef>
                <a:spcPct val="50000"/>
              </a:spcBef>
              <a:buSzPct val="85000"/>
              <a:buFont typeface="Symbol" pitchFamily="18" charset="2"/>
              <a:buChar char="¨"/>
            </a:pPr>
            <a:r>
              <a:rPr lang="es-PE" sz="2400" dirty="0"/>
              <a:t>Las aplicaciones Web pueden tener una audiencia global, ya que es posible el soporte a múltiples lenguajes a través de XML</a:t>
            </a:r>
          </a:p>
          <a:p>
            <a:pPr marL="514350" lvl="1" indent="-400050" algn="just">
              <a:lnSpc>
                <a:spcPct val="80000"/>
              </a:lnSpc>
              <a:spcBef>
                <a:spcPct val="50000"/>
              </a:spcBef>
              <a:buSzPct val="85000"/>
              <a:buFont typeface="Symbol" pitchFamily="18" charset="2"/>
              <a:buChar char="¨"/>
            </a:pPr>
            <a:r>
              <a:rPr lang="es-PE" sz="2400" dirty="0"/>
              <a:t>XML desacopla el contenido y la presentación, por lo tanto, es posible  tener los mismos datos y más de un mecanismo de presentación a través del uso de XML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0975" y="0"/>
            <a:ext cx="7311617"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Presentación Múltiple de Datos XML</a:t>
            </a:r>
          </a:p>
        </p:txBody>
      </p:sp>
      <p:sp>
        <p:nvSpPr>
          <p:cNvPr id="29699" name="Rectangle 5"/>
          <p:cNvSpPr>
            <a:spLocks noChangeArrowheads="1"/>
          </p:cNvSpPr>
          <p:nvPr/>
        </p:nvSpPr>
        <p:spPr bwMode="auto">
          <a:xfrm>
            <a:off x="1781175" y="1924050"/>
            <a:ext cx="9144000" cy="0"/>
          </a:xfrm>
          <a:prstGeom prst="rect">
            <a:avLst/>
          </a:prstGeom>
          <a:noFill/>
          <a:ln w="9525">
            <a:noFill/>
            <a:miter lim="800000"/>
            <a:headEnd/>
            <a:tailEnd/>
          </a:ln>
        </p:spPr>
        <p:txBody>
          <a:bodyPr lIns="0" tIns="0" rIns="0" bIns="0">
            <a:spAutoFit/>
          </a:bodyPr>
          <a:lstStyle/>
          <a:p>
            <a:endParaRPr lang="es-ES"/>
          </a:p>
        </p:txBody>
      </p:sp>
      <p:sp>
        <p:nvSpPr>
          <p:cNvPr id="29700" name="Rectangle 7"/>
          <p:cNvSpPr>
            <a:spLocks noChangeArrowheads="1"/>
          </p:cNvSpPr>
          <p:nvPr/>
        </p:nvSpPr>
        <p:spPr bwMode="auto">
          <a:xfrm>
            <a:off x="1828800" y="1947863"/>
            <a:ext cx="9144000" cy="0"/>
          </a:xfrm>
          <a:prstGeom prst="rect">
            <a:avLst/>
          </a:prstGeom>
          <a:noFill/>
          <a:ln w="9525">
            <a:noFill/>
            <a:miter lim="800000"/>
            <a:headEnd/>
            <a:tailEnd/>
          </a:ln>
        </p:spPr>
        <p:txBody>
          <a:bodyPr lIns="0" tIns="0" rIns="0" bIns="0">
            <a:spAutoFit/>
          </a:bodyPr>
          <a:lstStyle/>
          <a:p>
            <a:endParaRPr lang="es-ES"/>
          </a:p>
        </p:txBody>
      </p:sp>
      <p:pic>
        <p:nvPicPr>
          <p:cNvPr id="29701" name="Picture 6" descr="image001-new"/>
          <p:cNvPicPr>
            <a:picLocks noChangeAspect="1" noChangeArrowheads="1"/>
          </p:cNvPicPr>
          <p:nvPr/>
        </p:nvPicPr>
        <p:blipFill>
          <a:blip r:embed="rId3" cstate="print"/>
          <a:srcRect/>
          <a:stretch>
            <a:fillRect/>
          </a:stretch>
        </p:blipFill>
        <p:spPr bwMode="auto">
          <a:xfrm>
            <a:off x="304800" y="914400"/>
            <a:ext cx="8534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14282" y="214290"/>
            <a:ext cx="2457724" cy="707886"/>
          </a:xfrm>
          <a:prstGeom prst="rect">
            <a:avLst/>
          </a:prstGeom>
          <a:noFill/>
          <a:ln w="9525">
            <a:noFill/>
            <a:miter lim="800000"/>
            <a:headEnd/>
            <a:tailEnd/>
          </a:ln>
        </p:spPr>
        <p:txBody>
          <a:bodyPr wrap="none">
            <a:spAutoFit/>
          </a:bodyPr>
          <a:lstStyle/>
          <a:p>
            <a:pPr algn="l">
              <a:lnSpc>
                <a:spcPct val="100000"/>
              </a:lnSpc>
              <a:spcBef>
                <a:spcPct val="0"/>
              </a:spcBef>
            </a:pPr>
            <a:r>
              <a:rPr lang="es-ES_tradnl" sz="4000" b="1" dirty="0"/>
              <a:t>Resumen</a:t>
            </a:r>
          </a:p>
        </p:txBody>
      </p:sp>
      <p:sp>
        <p:nvSpPr>
          <p:cNvPr id="30723" name="Rectangle 3"/>
          <p:cNvSpPr>
            <a:spLocks noChangeArrowheads="1"/>
          </p:cNvSpPr>
          <p:nvPr/>
        </p:nvSpPr>
        <p:spPr bwMode="auto">
          <a:xfrm>
            <a:off x="1000100" y="1000140"/>
            <a:ext cx="7010400" cy="4572000"/>
          </a:xfrm>
          <a:prstGeom prst="rect">
            <a:avLst/>
          </a:prstGeom>
          <a:noFill/>
          <a:ln w="9525">
            <a:noFill/>
            <a:miter lim="800000"/>
            <a:headEnd/>
            <a:tailEnd/>
          </a:ln>
        </p:spPr>
        <p:txBody>
          <a:bodyPr/>
          <a:lstStyle/>
          <a:p>
            <a:pPr marL="342900" indent="-342900" algn="just">
              <a:lnSpc>
                <a:spcPct val="150000"/>
              </a:lnSpc>
              <a:buFontTx/>
              <a:buChar char="•"/>
            </a:pPr>
            <a:r>
              <a:rPr lang="es-PE" sz="2800" dirty="0"/>
              <a:t>Se presentaron</a:t>
            </a:r>
            <a:r>
              <a:rPr lang="es-PE" sz="2800" dirty="0">
                <a:solidFill>
                  <a:srgbClr val="FF0000"/>
                </a:solidFill>
              </a:rPr>
              <a:t> </a:t>
            </a:r>
            <a:r>
              <a:rPr lang="es-PE" sz="2800" dirty="0"/>
              <a:t>las características del lenguaje de marcado</a:t>
            </a:r>
            <a:r>
              <a:rPr lang="es-ES" sz="2800" dirty="0"/>
              <a:t> </a:t>
            </a:r>
          </a:p>
          <a:p>
            <a:pPr marL="342900" indent="-342900" algn="just">
              <a:lnSpc>
                <a:spcPct val="150000"/>
              </a:lnSpc>
              <a:buFontTx/>
              <a:buChar char="•"/>
            </a:pPr>
            <a:r>
              <a:rPr lang="es-PE" sz="2800" dirty="0"/>
              <a:t>Se listaron los tipos de lenguajes de marcado y sus usos</a:t>
            </a:r>
          </a:p>
          <a:p>
            <a:pPr marL="342900" indent="-342900" algn="just">
              <a:lnSpc>
                <a:spcPct val="150000"/>
              </a:lnSpc>
              <a:buFontTx/>
              <a:buChar char="•"/>
            </a:pPr>
            <a:r>
              <a:rPr lang="es-PE" sz="2800" dirty="0"/>
              <a:t>Se explicaron los usos y limitaciones del HTML</a:t>
            </a:r>
          </a:p>
          <a:p>
            <a:pPr marL="342900" indent="-342900" algn="just">
              <a:lnSpc>
                <a:spcPct val="150000"/>
              </a:lnSpc>
              <a:buFontTx/>
              <a:buChar char="•"/>
            </a:pPr>
            <a:r>
              <a:rPr lang="es-PE" sz="2800" dirty="0"/>
              <a:t>Se entendió cómo crear documentos XML simples</a:t>
            </a:r>
            <a:r>
              <a:rPr lang="es-ES" sz="2800" dirty="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332656"/>
            <a:ext cx="7848872" cy="6309420"/>
          </a:xfrm>
          <a:prstGeom prst="rect">
            <a:avLst/>
          </a:prstGeom>
          <a:noFill/>
        </p:spPr>
        <p:txBody>
          <a:bodyPr wrap="square" rtlCol="0">
            <a:spAutoFit/>
          </a:bodyPr>
          <a:lstStyle/>
          <a:p>
            <a:pPr algn="just"/>
            <a:r>
              <a:rPr lang="es-VE" sz="1600" b="1" dirty="0" smtClean="0"/>
              <a:t>ACTIVIDAD:</a:t>
            </a:r>
          </a:p>
          <a:p>
            <a:pPr algn="just"/>
            <a:endParaRPr lang="es-VE" sz="1600" b="1" dirty="0" smtClean="0"/>
          </a:p>
          <a:p>
            <a:pPr algn="just"/>
            <a:r>
              <a:rPr lang="es-VE" sz="1600" dirty="0" smtClean="0"/>
              <a:t>REALICE UN DOCUMENTO XML PARA ORGANIZAR LA INFORMACIÓN DE UNA TIENDA DE ROPA.</a:t>
            </a:r>
          </a:p>
          <a:p>
            <a:pPr algn="just"/>
            <a:endParaRPr lang="es-VE" sz="1600" dirty="0" smtClean="0"/>
          </a:p>
          <a:p>
            <a:pPr algn="just"/>
            <a:r>
              <a:rPr lang="es-VE" sz="1600" dirty="0" smtClean="0"/>
              <a:t>EN EL INVENTARIO SE ENCUENTRA LO SIGUIENTE:</a:t>
            </a:r>
          </a:p>
          <a:p>
            <a:pPr algn="just"/>
            <a:endParaRPr lang="es-VE" sz="1600" dirty="0" smtClean="0"/>
          </a:p>
          <a:p>
            <a:pPr algn="just">
              <a:buFont typeface="Wingdings" pitchFamily="2" charset="2"/>
              <a:buChar char="ü"/>
            </a:pPr>
            <a:r>
              <a:rPr lang="es-VE" sz="1600" dirty="0" smtClean="0"/>
              <a:t>10 PANTALONES DE CABALLEROS, MARCA TOMMY, TALLA 36, COLOR NEGRO, PRECIO 30.000.</a:t>
            </a:r>
          </a:p>
          <a:p>
            <a:pPr algn="just">
              <a:buFont typeface="Wingdings" pitchFamily="2" charset="2"/>
              <a:buChar char="ü"/>
            </a:pPr>
            <a:endParaRPr lang="es-VE" sz="1600" dirty="0" smtClean="0"/>
          </a:p>
          <a:p>
            <a:pPr algn="just">
              <a:buFont typeface="Wingdings" pitchFamily="2" charset="2"/>
              <a:buChar char="ü"/>
            </a:pPr>
            <a:r>
              <a:rPr lang="es-VE" sz="1600" dirty="0" smtClean="0"/>
              <a:t>5 CAMISAS DE CABALLEROS, MARCA KE, TALLA L, COLOR BLANCO, PRECIO 20.000.</a:t>
            </a:r>
          </a:p>
          <a:p>
            <a:pPr algn="just">
              <a:buFont typeface="Wingdings" pitchFamily="2" charset="2"/>
              <a:buChar char="ü"/>
            </a:pPr>
            <a:endParaRPr lang="es-VE" sz="1600" dirty="0" smtClean="0"/>
          </a:p>
          <a:p>
            <a:pPr algn="just">
              <a:buFont typeface="Wingdings" pitchFamily="2" charset="2"/>
              <a:buChar char="ü"/>
            </a:pPr>
            <a:r>
              <a:rPr lang="es-VE" sz="1600" dirty="0" smtClean="0"/>
              <a:t>6 PARES DE ZAPATOS DE CABALLEROS, MARCA ROSSI, NUMERO 40, COLOR MARRÓN, PRECIO 55.000</a:t>
            </a:r>
          </a:p>
          <a:p>
            <a:pPr algn="just">
              <a:buFont typeface="Wingdings" pitchFamily="2" charset="2"/>
              <a:buChar char="ü"/>
            </a:pPr>
            <a:endParaRPr lang="es-VE" sz="1600" dirty="0" smtClean="0"/>
          </a:p>
          <a:p>
            <a:pPr algn="just">
              <a:buFont typeface="Wingdings" pitchFamily="2" charset="2"/>
              <a:buChar char="ü"/>
            </a:pPr>
            <a:r>
              <a:rPr lang="es-VE" sz="1600" dirty="0" smtClean="0"/>
              <a:t>5 BLUSAS MARCA TOMMY, TALLA M, COLOR AMARILLO, PRECIO 17.000</a:t>
            </a:r>
          </a:p>
          <a:p>
            <a:pPr algn="just">
              <a:buFont typeface="Wingdings" pitchFamily="2" charset="2"/>
              <a:buChar char="ü"/>
            </a:pPr>
            <a:endParaRPr lang="es-VE" sz="1600" dirty="0" smtClean="0"/>
          </a:p>
          <a:p>
            <a:pPr algn="just">
              <a:buFont typeface="Wingdings" pitchFamily="2" charset="2"/>
              <a:buChar char="ü"/>
            </a:pPr>
            <a:r>
              <a:rPr lang="es-VE" sz="1600" dirty="0" smtClean="0"/>
              <a:t>2 PARES DE ZANDALIAS, MARCA VIC MATIE, NUMERO 37, COLOR DORADO, PRECIO 25.000</a:t>
            </a:r>
          </a:p>
          <a:p>
            <a:pPr algn="just"/>
            <a:endParaRPr lang="es-VE" sz="1600" dirty="0" smtClean="0"/>
          </a:p>
          <a:p>
            <a:pPr algn="just"/>
            <a:r>
              <a:rPr lang="es-VE" sz="1600" dirty="0" smtClean="0"/>
              <a:t>EL ELEMENTO RAÍZ SE DEBE LLAMAR TIENDA DE ROPA Y DEBE TENER DOS SUB ELEMENTOS (DAMA, CABALLEROS)</a:t>
            </a:r>
          </a:p>
          <a:p>
            <a:pPr algn="just"/>
            <a:endParaRPr lang="es-VE" dirty="0" smtClean="0"/>
          </a:p>
          <a:p>
            <a:pPr algn="just"/>
            <a:endParaRPr lang="es-V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OBJETIVO</a:t>
            </a:r>
            <a:r>
              <a:rPr kumimoji="0" lang="es-E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DEL MÓDULO</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3" name="2 Rectángulo"/>
          <p:cNvSpPr/>
          <p:nvPr/>
        </p:nvSpPr>
        <p:spPr>
          <a:xfrm>
            <a:off x="428596" y="1785926"/>
            <a:ext cx="8143932" cy="2135200"/>
          </a:xfrm>
          <a:prstGeom prst="rect">
            <a:avLst/>
          </a:prstGeom>
        </p:spPr>
        <p:txBody>
          <a:bodyPr wrap="square">
            <a:spAutoFit/>
          </a:bodyPr>
          <a:lstStyle/>
          <a:p>
            <a:pPr algn="just">
              <a:lnSpc>
                <a:spcPct val="150000"/>
              </a:lnSpc>
              <a:spcBef>
                <a:spcPts val="600"/>
              </a:spcBef>
              <a:spcAft>
                <a:spcPts val="600"/>
              </a:spcAft>
            </a:pPr>
            <a:r>
              <a:rPr lang="es-VE" dirty="0" smtClean="0"/>
              <a:t>El propósito fundamental de este modulo esta relacionado con que el participante adquiera habilidades en la creación de páginas web con contenido dinámico y actualizaciones asíncronas empleando el lenguaje de marcado de hipertexto (HTML), el lenguaje </a:t>
            </a:r>
            <a:r>
              <a:rPr lang="es-VE" dirty="0" err="1" smtClean="0"/>
              <a:t>JavaScript</a:t>
            </a:r>
            <a:r>
              <a:rPr lang="es-VE" dirty="0" smtClean="0"/>
              <a:t>, el lenguaje de marcado extensible (XML) y AJAX.</a:t>
            </a:r>
            <a:endParaRPr lang="es-V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10176" y="2500306"/>
          <a:ext cx="7890914" cy="1371600"/>
        </p:xfrm>
        <a:graphic>
          <a:graphicData uri="http://schemas.openxmlformats.org/drawingml/2006/table">
            <a:tbl>
              <a:tblPr/>
              <a:tblGrid>
                <a:gridCol w="7890914"/>
              </a:tblGrid>
              <a:tr h="0">
                <a:tc>
                  <a:txBody>
                    <a:bodyPr/>
                    <a:lstStyle/>
                    <a:p>
                      <a:pPr algn="ctr">
                        <a:spcAft>
                          <a:spcPts val="0"/>
                        </a:spcAft>
                      </a:pPr>
                      <a:r>
                        <a:rPr lang="es-ES_tradnl" sz="3000" b="1" dirty="0">
                          <a:latin typeface="Arial"/>
                          <a:ea typeface="Times New Roman"/>
                          <a:cs typeface="Times New Roman"/>
                        </a:rPr>
                        <a:t>UNIDAD </a:t>
                      </a:r>
                      <a:r>
                        <a:rPr lang="es-ES_tradnl" sz="3000" b="1" dirty="0" smtClean="0">
                          <a:latin typeface="Arial"/>
                          <a:ea typeface="Times New Roman"/>
                          <a:cs typeface="Times New Roman"/>
                        </a:rPr>
                        <a:t>I</a:t>
                      </a:r>
                    </a:p>
                    <a:p>
                      <a:pPr algn="ctr">
                        <a:spcAft>
                          <a:spcPts val="0"/>
                        </a:spcAft>
                      </a:pPr>
                      <a:r>
                        <a:rPr lang="es-ES_tradnl" sz="3000" b="1" dirty="0" smtClean="0">
                          <a:latin typeface="Arial" pitchFamily="34" charset="0"/>
                          <a:ea typeface="Times New Roman"/>
                          <a:cs typeface="Arial" pitchFamily="34" charset="0"/>
                        </a:rPr>
                        <a:t>Tema 2: </a:t>
                      </a:r>
                      <a:r>
                        <a:rPr lang="es-ES" sz="3000" b="1" dirty="0" smtClean="0">
                          <a:latin typeface="Arial" pitchFamily="34" charset="0"/>
                          <a:cs typeface="Arial" pitchFamily="34" charset="0"/>
                        </a:rPr>
                        <a:t>Definición de Tipo de Documento (DTD)</a:t>
                      </a:r>
                      <a:endParaRPr lang="es-VE" sz="3000" b="1" dirty="0">
                        <a:latin typeface="Arial" pitchFamily="34" charset="0"/>
                        <a:ea typeface="Times New Roman"/>
                        <a:cs typeface="Arial" pitchFamily="34" charset="0"/>
                      </a:endParaRPr>
                    </a:p>
                  </a:txBody>
                  <a:tcPr marL="89535" marR="89535"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58" y="428604"/>
            <a:ext cx="8358246" cy="5570756"/>
          </a:xfrm>
          <a:prstGeom prst="rect">
            <a:avLst/>
          </a:prstGeom>
        </p:spPr>
        <p:txBody>
          <a:bodyPr wrap="square">
            <a:spAutoFit/>
          </a:bodyPr>
          <a:lstStyle/>
          <a:p>
            <a:pPr algn="just"/>
            <a:r>
              <a:rPr lang="es-VE" sz="3200" b="1" dirty="0" smtClean="0"/>
              <a:t>¿QUÉ ES DTD?</a:t>
            </a:r>
          </a:p>
          <a:p>
            <a:pPr algn="just"/>
            <a:endParaRPr lang="es-VE" dirty="0" smtClean="0"/>
          </a:p>
          <a:p>
            <a:pPr algn="just"/>
            <a:r>
              <a:rPr lang="es-VE" dirty="0" smtClean="0"/>
              <a:t>Una </a:t>
            </a:r>
            <a:r>
              <a:rPr lang="es-VE" b="1" dirty="0" smtClean="0"/>
              <a:t>DTD</a:t>
            </a:r>
            <a:r>
              <a:rPr lang="es-VE" dirty="0" smtClean="0"/>
              <a:t> es un documento que define la estructura de un documento </a:t>
            </a:r>
            <a:r>
              <a:rPr lang="es-VE" b="1" dirty="0" smtClean="0"/>
              <a:t>XML</a:t>
            </a:r>
            <a:r>
              <a:rPr lang="es-VE" dirty="0" smtClean="0"/>
              <a:t>: los elementos, atributos, entidades, notaciones, entre otros, que pueden aparecer, el orden y el número de veces que pueden aparecer, cuáles pueden ser hijos de cuáles, entre otros. </a:t>
            </a:r>
          </a:p>
          <a:p>
            <a:pPr algn="just"/>
            <a:endParaRPr lang="es-VE" b="1" dirty="0" smtClean="0"/>
          </a:p>
          <a:p>
            <a:pPr algn="just"/>
            <a:r>
              <a:rPr lang="es-VE" b="1" dirty="0" smtClean="0"/>
              <a:t>Entidades en XML:</a:t>
            </a:r>
          </a:p>
          <a:p>
            <a:endParaRPr lang="es-VE" dirty="0" smtClean="0"/>
          </a:p>
          <a:p>
            <a:pPr algn="just"/>
            <a:r>
              <a:rPr lang="es-VE" dirty="0" smtClean="0"/>
              <a:t>XML hace referencia a objetos (ficheros, páginas web, imágenes, cualquier cosa) que no deben ser analizados sintácticamente según las reglas de XML, mediante el uso de entidades. Se declaran en la DTD mediante el uso de "&lt;!ENTITY"</a:t>
            </a:r>
          </a:p>
          <a:p>
            <a:pPr algn="just"/>
            <a:r>
              <a:rPr lang="es-VE" dirty="0" smtClean="0"/>
              <a:t>Una entidad puede no ser más que una abreviatura que se utiliza como una forma corta de algunos textos. Al usar una referencia a esta entidad, el analizador sintáctico reemplaza la referencia con su contenido. En otras ocasiones es una referencia a un objeto externo o local. Funciona similar a una macro.</a:t>
            </a:r>
          </a:p>
          <a:p>
            <a:pPr algn="just"/>
            <a:endParaRPr lang="es-V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80975" y="129581"/>
            <a:ext cx="1059906"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smtClean="0"/>
              <a:t>DTD</a:t>
            </a:r>
            <a:endParaRPr lang="es-ES_tradnl" sz="3200" b="1" dirty="0"/>
          </a:p>
        </p:txBody>
      </p:sp>
      <p:sp>
        <p:nvSpPr>
          <p:cNvPr id="33795" name="Rectangle 3"/>
          <p:cNvSpPr>
            <a:spLocks noChangeArrowheads="1"/>
          </p:cNvSpPr>
          <p:nvPr/>
        </p:nvSpPr>
        <p:spPr bwMode="auto">
          <a:xfrm>
            <a:off x="304800" y="1066800"/>
            <a:ext cx="8153400" cy="4800600"/>
          </a:xfrm>
          <a:prstGeom prst="rect">
            <a:avLst/>
          </a:prstGeom>
          <a:noFill/>
          <a:ln w="9525">
            <a:noFill/>
            <a:miter lim="800000"/>
            <a:headEnd/>
            <a:tailEnd/>
          </a:ln>
        </p:spPr>
        <p:txBody>
          <a:bodyPr/>
          <a:lstStyle/>
          <a:p>
            <a:pPr marL="514350" lvl="1" indent="-400050" algn="just">
              <a:lnSpc>
                <a:spcPct val="150000"/>
              </a:lnSpc>
              <a:buSzPct val="85000"/>
              <a:buFont typeface="Symbol" pitchFamily="18" charset="2"/>
              <a:buChar char="¨"/>
            </a:pPr>
            <a:r>
              <a:rPr lang="es-PE" dirty="0"/>
              <a:t>La DTD forma el bloque de construcción legal para documentos XML</a:t>
            </a:r>
            <a:endParaRPr lang="es-ES" dirty="0"/>
          </a:p>
          <a:p>
            <a:pPr marL="514350" lvl="1" indent="-400050" algn="just">
              <a:lnSpc>
                <a:spcPct val="150000"/>
              </a:lnSpc>
              <a:buSzPct val="85000"/>
              <a:buFont typeface="Symbol" pitchFamily="18" charset="2"/>
              <a:buChar char="¨"/>
            </a:pPr>
            <a:r>
              <a:rPr lang="es-PE" dirty="0"/>
              <a:t>La DTD especifica las etiquetas que deben aparecer y las que no deben</a:t>
            </a:r>
          </a:p>
          <a:p>
            <a:pPr marL="514350" lvl="1" indent="-400050" algn="just">
              <a:lnSpc>
                <a:spcPct val="150000"/>
              </a:lnSpc>
              <a:buSzPct val="85000"/>
              <a:buFont typeface="Symbol" pitchFamily="18" charset="2"/>
              <a:buChar char="¨"/>
            </a:pPr>
            <a:r>
              <a:rPr lang="es-ES" dirty="0"/>
              <a:t>Especifica también, si es obligatorio o no que aparezca  l</a:t>
            </a:r>
            <a:r>
              <a:rPr lang="es-PE" dirty="0"/>
              <a:t>a etiqueta</a:t>
            </a:r>
            <a:endParaRPr lang="es-ES" dirty="0"/>
          </a:p>
          <a:p>
            <a:pPr marL="514350" lvl="1" indent="-400050" algn="just">
              <a:lnSpc>
                <a:spcPct val="150000"/>
              </a:lnSpc>
              <a:buSzPct val="85000"/>
              <a:buFont typeface="Symbol" pitchFamily="18" charset="2"/>
              <a:buChar char="¨"/>
            </a:pPr>
            <a:r>
              <a:rPr lang="es-PE" dirty="0"/>
              <a:t>La DTD permite tener una estructura para el documento XML, independiente de si los datos están presentes o no</a:t>
            </a:r>
            <a:endParaRPr lang="es-ES" dirty="0"/>
          </a:p>
          <a:p>
            <a:pPr marL="514350" lvl="1" indent="-400050" algn="just">
              <a:lnSpc>
                <a:spcPct val="150000"/>
              </a:lnSpc>
              <a:buSzPct val="85000"/>
              <a:buFont typeface="Symbol" pitchFamily="18" charset="2"/>
              <a:buChar char="¨"/>
            </a:pPr>
            <a:r>
              <a:rPr lang="es-PE" dirty="0"/>
              <a:t>El tipo de dato que un elemento particular puede contener también puede ser controlado usando la DTD </a:t>
            </a:r>
            <a:endParaRPr lang="es-E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18554" y="191136"/>
            <a:ext cx="8396850" cy="523220"/>
          </a:xfrm>
          <a:prstGeom prst="rect">
            <a:avLst/>
          </a:prstGeom>
          <a:noFill/>
          <a:ln w="9525">
            <a:noFill/>
            <a:miter lim="800000"/>
            <a:headEnd/>
            <a:tailEnd/>
          </a:ln>
        </p:spPr>
        <p:txBody>
          <a:bodyPr wrap="none">
            <a:spAutoFit/>
          </a:bodyPr>
          <a:lstStyle/>
          <a:p>
            <a:pPr algn="ctr">
              <a:lnSpc>
                <a:spcPct val="100000"/>
              </a:lnSpc>
              <a:spcBef>
                <a:spcPct val="0"/>
              </a:spcBef>
            </a:pPr>
            <a:r>
              <a:rPr lang="es-ES_tradnl" sz="2800" b="1" dirty="0"/>
              <a:t>Declaración de Tipo de Documento - DOCTYPE</a:t>
            </a:r>
          </a:p>
        </p:txBody>
      </p:sp>
      <p:sp>
        <p:nvSpPr>
          <p:cNvPr id="34819" name="Rectangle 3"/>
          <p:cNvSpPr>
            <a:spLocks noChangeArrowheads="1"/>
          </p:cNvSpPr>
          <p:nvPr/>
        </p:nvSpPr>
        <p:spPr bwMode="auto">
          <a:xfrm>
            <a:off x="228600" y="1143000"/>
            <a:ext cx="8534400" cy="4038600"/>
          </a:xfrm>
          <a:prstGeom prst="rect">
            <a:avLst/>
          </a:prstGeom>
          <a:noFill/>
          <a:ln w="9525">
            <a:noFill/>
            <a:miter lim="800000"/>
            <a:headEnd/>
            <a:tailEnd/>
          </a:ln>
        </p:spPr>
        <p:txBody>
          <a:bodyPr/>
          <a:lstStyle/>
          <a:p>
            <a:pPr lvl="1" indent="-342900" algn="just">
              <a:lnSpc>
                <a:spcPct val="150000"/>
              </a:lnSpc>
              <a:buSzPct val="85000"/>
              <a:buFont typeface="Symbol" pitchFamily="18" charset="2"/>
              <a:buChar char="¨"/>
            </a:pPr>
            <a:r>
              <a:rPr lang="es-PE" sz="2000" dirty="0"/>
              <a:t>La declaración </a:t>
            </a:r>
            <a:r>
              <a:rPr lang="es-PE" sz="2000" dirty="0">
                <a:latin typeface="Courier New" pitchFamily="49" charset="0"/>
                <a:cs typeface="Courier New" pitchFamily="49" charset="0"/>
              </a:rPr>
              <a:t>DOCTYPE</a:t>
            </a:r>
            <a:r>
              <a:rPr lang="es-PE" sz="2000" dirty="0"/>
              <a:t> debe estar presente en el</a:t>
            </a:r>
            <a:r>
              <a:rPr lang="es-PE" sz="2000" dirty="0">
                <a:solidFill>
                  <a:srgbClr val="FF0000"/>
                </a:solidFill>
              </a:rPr>
              <a:t> </a:t>
            </a:r>
            <a:r>
              <a:rPr lang="es-PE" sz="2000" dirty="0"/>
              <a:t>documento XML, cuando se realiza la verificación de validez del mismo. </a:t>
            </a:r>
            <a:endParaRPr lang="es-ES" sz="2000" dirty="0"/>
          </a:p>
          <a:p>
            <a:pPr lvl="1" indent="-342900" algn="just">
              <a:lnSpc>
                <a:spcPct val="150000"/>
              </a:lnSpc>
              <a:buSzPct val="85000"/>
              <a:buFont typeface="Symbol" pitchFamily="18" charset="2"/>
              <a:buChar char="¨"/>
            </a:pPr>
            <a:r>
              <a:rPr lang="es-PE" sz="2000" dirty="0"/>
              <a:t>La declaración </a:t>
            </a:r>
            <a:r>
              <a:rPr lang="es-PE" sz="2000" dirty="0">
                <a:latin typeface="Courier New" pitchFamily="49" charset="0"/>
                <a:cs typeface="Courier New" pitchFamily="49" charset="0"/>
              </a:rPr>
              <a:t>DOCTYPE</a:t>
            </a:r>
            <a:r>
              <a:rPr lang="es-PE" sz="2000" dirty="0"/>
              <a:t> puede tener la DTD interna, o tenerla externa a la página XML</a:t>
            </a:r>
          </a:p>
          <a:p>
            <a:pPr lvl="1" indent="-342900" algn="just">
              <a:lnSpc>
                <a:spcPct val="150000"/>
              </a:lnSpc>
              <a:buSzPct val="85000"/>
              <a:buFont typeface="Symbol" pitchFamily="18" charset="2"/>
              <a:buChar char="¨"/>
            </a:pPr>
            <a:r>
              <a:rPr lang="es-ES" sz="2000" dirty="0"/>
              <a:t>La sintaxis básica de una declaración de </a:t>
            </a:r>
            <a:r>
              <a:rPr lang="es-PE" sz="2000" dirty="0">
                <a:latin typeface="Courier New" pitchFamily="49" charset="0"/>
                <a:cs typeface="Courier New" pitchFamily="49" charset="0"/>
              </a:rPr>
              <a:t>DOCTYPE </a:t>
            </a:r>
            <a:r>
              <a:rPr lang="es-ES" sz="2000" dirty="0"/>
              <a:t>es:</a:t>
            </a:r>
          </a:p>
          <a:p>
            <a:pPr lvl="1" indent="-342900" algn="just">
              <a:lnSpc>
                <a:spcPct val="150000"/>
              </a:lnSpc>
              <a:buSzPct val="85000"/>
              <a:buFont typeface="Symbol" pitchFamily="18" charset="2"/>
              <a:buNone/>
            </a:pPr>
            <a:r>
              <a:rPr lang="es-PE" sz="2000" dirty="0">
                <a:latin typeface="Courier New" pitchFamily="49" charset="0"/>
              </a:rPr>
              <a:t>  &lt;!DOCTYPE </a:t>
            </a:r>
            <a:r>
              <a:rPr lang="es-PE" sz="2000" dirty="0" err="1">
                <a:latin typeface="Courier New" pitchFamily="49" charset="0"/>
              </a:rPr>
              <a:t>NombreElementoRaíz</a:t>
            </a:r>
            <a:r>
              <a:rPr lang="es-PE" sz="2000" dirty="0">
                <a:latin typeface="Courier New" pitchFamily="49" charset="0"/>
              </a:rPr>
              <a:t> [Subconjunto interno del DTD]&gt;</a:t>
            </a:r>
            <a:r>
              <a:rPr lang="es-ES" sz="2000" dirty="0">
                <a:latin typeface="Courier New" pitchFamily="49" charset="0"/>
              </a:rPr>
              <a:t> </a:t>
            </a:r>
          </a:p>
          <a:p>
            <a:pPr lvl="1" indent="-342900" algn="just">
              <a:lnSpc>
                <a:spcPct val="150000"/>
              </a:lnSpc>
              <a:buSzPct val="85000"/>
              <a:buFont typeface="Symbol" pitchFamily="18" charset="2"/>
              <a:buChar char="¨"/>
            </a:pPr>
            <a:r>
              <a:rPr lang="es-ES" sz="2000" dirty="0"/>
              <a:t>La sintaxis de la DTD cuando se usa una DTD externa será diferente a una declaración DTD interna:</a:t>
            </a:r>
          </a:p>
          <a:p>
            <a:pPr lvl="1" indent="-342900" algn="just">
              <a:lnSpc>
                <a:spcPct val="150000"/>
              </a:lnSpc>
              <a:buSzPct val="85000"/>
              <a:buFont typeface="Symbol" pitchFamily="18" charset="2"/>
              <a:buNone/>
            </a:pPr>
            <a:r>
              <a:rPr lang="es-ES" sz="2000" dirty="0"/>
              <a:t>      </a:t>
            </a:r>
            <a:r>
              <a:rPr lang="es-PE" sz="2000" dirty="0">
                <a:latin typeface="Courier New" pitchFamily="49" charset="0"/>
              </a:rPr>
              <a:t>&lt;!DOCTYPE </a:t>
            </a:r>
            <a:r>
              <a:rPr lang="es-PE" sz="2000" dirty="0" err="1">
                <a:latin typeface="Courier New" pitchFamily="49" charset="0"/>
              </a:rPr>
              <a:t>NombreElementoRaíz</a:t>
            </a:r>
            <a:r>
              <a:rPr lang="es-PE" sz="2000" dirty="0">
                <a:latin typeface="Courier New" pitchFamily="49" charset="0"/>
              </a:rPr>
              <a:t> Ubicación Fuente&gt;</a:t>
            </a:r>
            <a:r>
              <a:rPr lang="es-ES" sz="2000" dirty="0"/>
              <a:t> </a:t>
            </a:r>
          </a:p>
          <a:p>
            <a:pPr lvl="1" indent="-342900" algn="just">
              <a:lnSpc>
                <a:spcPct val="150000"/>
              </a:lnSpc>
            </a:pPr>
            <a:endParaRPr lang="es-E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80975" y="0"/>
            <a:ext cx="4666662"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Crear una DTD Interna</a:t>
            </a:r>
          </a:p>
        </p:txBody>
      </p:sp>
      <p:sp>
        <p:nvSpPr>
          <p:cNvPr id="35843" name="Rectangle 3"/>
          <p:cNvSpPr>
            <a:spLocks noChangeArrowheads="1"/>
          </p:cNvSpPr>
          <p:nvPr/>
        </p:nvSpPr>
        <p:spPr bwMode="auto">
          <a:xfrm>
            <a:off x="304800" y="838200"/>
            <a:ext cx="8458200" cy="5791200"/>
          </a:xfrm>
          <a:prstGeom prst="rect">
            <a:avLst/>
          </a:prstGeom>
          <a:noFill/>
          <a:ln w="9525">
            <a:noFill/>
            <a:miter lim="800000"/>
            <a:headEnd/>
            <a:tailEnd/>
          </a:ln>
        </p:spPr>
        <p:txBody>
          <a:bodyPr/>
          <a:lstStyle/>
          <a:p>
            <a:pPr marL="381000" lvl="1" indent="-190500"/>
            <a:r>
              <a:rPr lang="en-US" dirty="0">
                <a:latin typeface="Courier New" pitchFamily="49" charset="0"/>
              </a:rPr>
              <a:t>&lt;?xml version="1.0" encoding=“ISO-8859-1"?&gt;</a:t>
            </a:r>
          </a:p>
          <a:p>
            <a:pPr marL="381000" lvl="1" indent="-190500"/>
            <a:r>
              <a:rPr lang="en-US" dirty="0">
                <a:latin typeface="Courier New" pitchFamily="49" charset="0"/>
              </a:rPr>
              <a:t>&lt;!DOCTYPE </a:t>
            </a:r>
            <a:r>
              <a:rPr lang="en-US" dirty="0" err="1">
                <a:latin typeface="Courier New" pitchFamily="49" charset="0"/>
              </a:rPr>
              <a:t>ResumenCalificacionMateria</a:t>
            </a:r>
            <a:r>
              <a:rPr lang="en-US" dirty="0">
                <a:latin typeface="Courier New" pitchFamily="49" charset="0"/>
              </a:rPr>
              <a:t>[</a:t>
            </a:r>
          </a:p>
          <a:p>
            <a:pPr marL="381000" lvl="1" indent="-190500"/>
            <a:r>
              <a:rPr lang="en-US" dirty="0">
                <a:latin typeface="Courier New" pitchFamily="49" charset="0"/>
              </a:rPr>
              <a:t>&lt;!ELEMENT </a:t>
            </a:r>
            <a:r>
              <a:rPr lang="en-US" dirty="0" err="1">
                <a:latin typeface="Courier New" pitchFamily="49" charset="0"/>
              </a:rPr>
              <a:t>ResumenCalificacionMateria</a:t>
            </a:r>
            <a:r>
              <a:rPr lang="en-US" dirty="0">
                <a:latin typeface="Courier New" pitchFamily="49" charset="0"/>
              </a:rPr>
              <a:t> (</a:t>
            </a:r>
            <a:r>
              <a:rPr lang="en-US" dirty="0" err="1">
                <a:latin typeface="Courier New" pitchFamily="49" charset="0"/>
              </a:rPr>
              <a:t>Materia</a:t>
            </a:r>
            <a:r>
              <a:rPr lang="en-US" dirty="0">
                <a:latin typeface="Courier New" pitchFamily="49" charset="0"/>
              </a:rPr>
              <a:t>, </a:t>
            </a:r>
            <a:r>
              <a:rPr lang="en-US" dirty="0" err="1">
                <a:latin typeface="Courier New" pitchFamily="49" charset="0"/>
              </a:rPr>
              <a:t>Calificacion</a:t>
            </a:r>
            <a:r>
              <a:rPr lang="en-US" dirty="0">
                <a:latin typeface="Courier New" pitchFamily="49" charset="0"/>
              </a:rPr>
              <a:t>)&gt;</a:t>
            </a:r>
          </a:p>
          <a:p>
            <a:pPr marL="381000" lvl="1" indent="-190500"/>
            <a:r>
              <a:rPr lang="en-US" dirty="0">
                <a:latin typeface="Courier New" pitchFamily="49" charset="0"/>
              </a:rPr>
              <a:t>&lt;!ELEMENT </a:t>
            </a:r>
            <a:r>
              <a:rPr lang="en-US" dirty="0" err="1">
                <a:latin typeface="Courier New" pitchFamily="49" charset="0"/>
              </a:rPr>
              <a:t>Materia</a:t>
            </a:r>
            <a:r>
              <a:rPr lang="en-US" dirty="0">
                <a:latin typeface="Courier New" pitchFamily="49" charset="0"/>
              </a:rPr>
              <a:t> (#PCDATA)&gt;</a:t>
            </a:r>
          </a:p>
          <a:p>
            <a:pPr marL="381000" lvl="1" indent="-190500"/>
            <a:r>
              <a:rPr lang="en-US" dirty="0">
                <a:latin typeface="Courier New" pitchFamily="49" charset="0"/>
              </a:rPr>
              <a:t>&lt;!ELEMENT </a:t>
            </a:r>
            <a:r>
              <a:rPr lang="en-US" dirty="0" err="1">
                <a:latin typeface="Courier New" pitchFamily="49" charset="0"/>
              </a:rPr>
              <a:t>Calificacion</a:t>
            </a:r>
            <a:r>
              <a:rPr lang="en-US" dirty="0">
                <a:latin typeface="Courier New" pitchFamily="49" charset="0"/>
              </a:rPr>
              <a:t> (#PCDATA)&gt;</a:t>
            </a:r>
          </a:p>
          <a:p>
            <a:pPr marL="381000" lvl="1" indent="-190500"/>
            <a:r>
              <a:rPr lang="en-US" dirty="0">
                <a:latin typeface="Courier New" pitchFamily="49" charset="0"/>
              </a:rPr>
              <a:t>]&gt;</a:t>
            </a:r>
          </a:p>
          <a:p>
            <a:pPr marL="381000" lvl="1" indent="-190500"/>
            <a:r>
              <a:rPr lang="en-US" dirty="0">
                <a:latin typeface="Courier New" pitchFamily="49" charset="0"/>
              </a:rPr>
              <a:t>&lt;</a:t>
            </a:r>
            <a:r>
              <a:rPr lang="en-US" dirty="0" err="1">
                <a:latin typeface="Courier New" pitchFamily="49" charset="0"/>
              </a:rPr>
              <a:t>ResumenCalificacionMateria</a:t>
            </a:r>
            <a:r>
              <a:rPr lang="en-US" dirty="0">
                <a:latin typeface="Courier New" pitchFamily="49" charset="0"/>
              </a:rPr>
              <a:t>&gt;</a:t>
            </a:r>
          </a:p>
          <a:p>
            <a:pPr marL="381000" lvl="1" indent="-190500"/>
            <a:r>
              <a:rPr lang="en-US" dirty="0">
                <a:latin typeface="Courier New" pitchFamily="49" charset="0"/>
              </a:rPr>
              <a:t>	    &lt;</a:t>
            </a:r>
            <a:r>
              <a:rPr lang="en-US" dirty="0" err="1">
                <a:latin typeface="Courier New" pitchFamily="49" charset="0"/>
              </a:rPr>
              <a:t>Materia</a:t>
            </a:r>
            <a:r>
              <a:rPr lang="en-US" dirty="0">
                <a:latin typeface="Courier New" pitchFamily="49" charset="0"/>
              </a:rPr>
              <a:t>&gt;</a:t>
            </a:r>
            <a:r>
              <a:rPr lang="en-US" dirty="0" err="1">
                <a:latin typeface="Courier New" pitchFamily="49" charset="0"/>
              </a:rPr>
              <a:t>Matemáticas</a:t>
            </a:r>
            <a:r>
              <a:rPr lang="en-US" dirty="0">
                <a:latin typeface="Courier New" pitchFamily="49" charset="0"/>
              </a:rPr>
              <a:t>&lt;/</a:t>
            </a:r>
            <a:r>
              <a:rPr lang="en-US" dirty="0" err="1">
                <a:latin typeface="Courier New" pitchFamily="49" charset="0"/>
              </a:rPr>
              <a:t>Materia</a:t>
            </a:r>
            <a:r>
              <a:rPr lang="en-US" dirty="0">
                <a:latin typeface="Courier New" pitchFamily="49" charset="0"/>
              </a:rPr>
              <a:t>&gt;</a:t>
            </a:r>
          </a:p>
          <a:p>
            <a:pPr marL="381000" lvl="1" indent="-190500"/>
            <a:r>
              <a:rPr lang="en-US" dirty="0">
                <a:latin typeface="Courier New" pitchFamily="49" charset="0"/>
              </a:rPr>
              <a:t>		 &lt;</a:t>
            </a:r>
            <a:r>
              <a:rPr lang="en-US" dirty="0" err="1">
                <a:latin typeface="Courier New" pitchFamily="49" charset="0"/>
              </a:rPr>
              <a:t>Calificacion</a:t>
            </a:r>
            <a:r>
              <a:rPr lang="en-US" dirty="0">
                <a:latin typeface="Courier New" pitchFamily="49" charset="0"/>
              </a:rPr>
              <a:t>&gt;A&lt;/</a:t>
            </a:r>
            <a:r>
              <a:rPr lang="en-US" dirty="0" err="1">
                <a:latin typeface="Courier New" pitchFamily="49" charset="0"/>
              </a:rPr>
              <a:t>Calificacion</a:t>
            </a:r>
            <a:r>
              <a:rPr lang="en-US" dirty="0">
                <a:latin typeface="Courier New" pitchFamily="49" charset="0"/>
              </a:rPr>
              <a:t>&gt;</a:t>
            </a:r>
          </a:p>
          <a:p>
            <a:pPr marL="381000" lvl="1" indent="-190500"/>
            <a:r>
              <a:rPr lang="es-PE" dirty="0">
                <a:latin typeface="Courier New" pitchFamily="49" charset="0"/>
              </a:rPr>
              <a:t>&lt;/</a:t>
            </a:r>
            <a:r>
              <a:rPr lang="es-PE" dirty="0" err="1">
                <a:latin typeface="Courier New" pitchFamily="49" charset="0"/>
              </a:rPr>
              <a:t>ResumenCalificacionMateria</a:t>
            </a:r>
            <a:r>
              <a:rPr lang="es-PE" dirty="0">
                <a:latin typeface="Courier New" pitchFamily="49" charset="0"/>
              </a:rPr>
              <a:t>&gt;</a:t>
            </a:r>
            <a:r>
              <a:rPr lang="es-ES" dirty="0">
                <a:latin typeface="Courier New" pitchFamily="49" charset="0"/>
              </a:rPr>
              <a:t> </a:t>
            </a:r>
          </a:p>
        </p:txBody>
      </p:sp>
      <p:sp>
        <p:nvSpPr>
          <p:cNvPr id="35844" name="AutoShape 4"/>
          <p:cNvSpPr>
            <a:spLocks noChangeArrowheads="1"/>
          </p:cNvSpPr>
          <p:nvPr/>
        </p:nvSpPr>
        <p:spPr bwMode="auto">
          <a:xfrm>
            <a:off x="5791200" y="2586038"/>
            <a:ext cx="2590800" cy="714375"/>
          </a:xfrm>
          <a:prstGeom prst="wedgeRectCallout">
            <a:avLst>
              <a:gd name="adj1" fmla="val -79412"/>
              <a:gd name="adj2" fmla="val -95778"/>
            </a:avLst>
          </a:prstGeom>
          <a:solidFill>
            <a:srgbClr val="00CCFF"/>
          </a:solidFill>
          <a:ln w="9525">
            <a:solidFill>
              <a:schemeClr val="tx1"/>
            </a:solidFill>
            <a:miter lim="800000"/>
            <a:headEnd/>
            <a:tailEnd/>
          </a:ln>
        </p:spPr>
        <p:txBody>
          <a:bodyPr lIns="182880" tIns="182880" rIns="182880" bIns="182880" anchor="ctr" anchorCtr="1">
            <a:spAutoFit/>
          </a:bodyPr>
          <a:lstStyle/>
          <a:p>
            <a:pPr marL="114300" lvl="1">
              <a:lnSpc>
                <a:spcPct val="80000"/>
              </a:lnSpc>
              <a:spcBef>
                <a:spcPct val="0"/>
              </a:spcBef>
            </a:pPr>
            <a:r>
              <a:rPr lang="es-PE" sz="1400"/>
              <a:t>DTD Interna asociada al documento XML</a:t>
            </a:r>
            <a:endParaRPr lang="es-ES" sz="2400">
              <a:latin typeface="Times New Roman" pitchFamily="18" charset="0"/>
            </a:endParaRPr>
          </a:p>
        </p:txBody>
      </p:sp>
      <p:sp>
        <p:nvSpPr>
          <p:cNvPr id="35845" name="AutoShape 5"/>
          <p:cNvSpPr>
            <a:spLocks noChangeArrowheads="1"/>
          </p:cNvSpPr>
          <p:nvPr/>
        </p:nvSpPr>
        <p:spPr bwMode="auto">
          <a:xfrm>
            <a:off x="6019800" y="4648200"/>
            <a:ext cx="2514600" cy="714375"/>
          </a:xfrm>
          <a:prstGeom prst="wedgeRectCallout">
            <a:avLst>
              <a:gd name="adj1" fmla="val -88889"/>
              <a:gd name="adj2" fmla="val -115352"/>
            </a:avLst>
          </a:prstGeom>
          <a:solidFill>
            <a:srgbClr val="00CCFF"/>
          </a:solidFill>
          <a:ln w="9525">
            <a:solidFill>
              <a:schemeClr val="tx1"/>
            </a:solidFill>
            <a:miter lim="800000"/>
            <a:headEnd/>
            <a:tailEnd/>
          </a:ln>
        </p:spPr>
        <p:txBody>
          <a:bodyPr lIns="0" tIns="182880" rIns="182880" bIns="182880" anchor="ctr" anchorCtr="1">
            <a:spAutoFit/>
          </a:bodyPr>
          <a:lstStyle/>
          <a:p>
            <a:pPr marL="190500" lvl="1">
              <a:lnSpc>
                <a:spcPct val="80000"/>
              </a:lnSpc>
            </a:pPr>
            <a:r>
              <a:rPr lang="es-PE" sz="1400"/>
              <a:t>Definición del XML ajustada a la DTD Interna</a:t>
            </a:r>
            <a:endParaRPr lang="es-ES" sz="2400">
              <a:latin typeface="Times New Roman" pitchFamily="18" charset="0"/>
            </a:endParaRPr>
          </a:p>
        </p:txBody>
      </p:sp>
      <p:sp>
        <p:nvSpPr>
          <p:cNvPr id="6" name="5 Rectángulo"/>
          <p:cNvSpPr/>
          <p:nvPr/>
        </p:nvSpPr>
        <p:spPr>
          <a:xfrm>
            <a:off x="500034" y="4714884"/>
            <a:ext cx="4572000" cy="923330"/>
          </a:xfrm>
          <a:prstGeom prst="rect">
            <a:avLst/>
          </a:prstGeom>
        </p:spPr>
        <p:txBody>
          <a:bodyPr>
            <a:spAutoFit/>
          </a:bodyPr>
          <a:lstStyle/>
          <a:p>
            <a:r>
              <a:rPr lang="es-VE" b="1" dirty="0" smtClean="0"/>
              <a:t>(#PCDATA)</a:t>
            </a:r>
            <a:r>
              <a:rPr lang="es-VE" dirty="0" smtClean="0"/>
              <a:t>: Significa que el elemento puede contener texto. #PCDATA debe escribirse entre paréntesis. </a:t>
            </a:r>
            <a:endParaRPr lang="es-V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80975" y="98425"/>
            <a:ext cx="7675499" cy="538609"/>
          </a:xfrm>
          <a:prstGeom prst="rect">
            <a:avLst/>
          </a:prstGeom>
          <a:noFill/>
          <a:ln w="9525">
            <a:noFill/>
            <a:miter lim="800000"/>
            <a:headEnd/>
            <a:tailEnd/>
          </a:ln>
        </p:spPr>
        <p:txBody>
          <a:bodyPr wrap="none">
            <a:spAutoFit/>
          </a:bodyPr>
          <a:lstStyle/>
          <a:p>
            <a:pPr algn="l">
              <a:lnSpc>
                <a:spcPct val="100000"/>
              </a:lnSpc>
              <a:spcBef>
                <a:spcPct val="0"/>
              </a:spcBef>
            </a:pPr>
            <a:r>
              <a:rPr lang="es-ES_tradnl" sz="2900" b="1" dirty="0"/>
              <a:t>Consideraciones sobre las </a:t>
            </a:r>
            <a:r>
              <a:rPr lang="es-ES_tradnl" sz="2900" b="1" dirty="0" err="1"/>
              <a:t>DTDs</a:t>
            </a:r>
            <a:r>
              <a:rPr lang="es-ES_tradnl" sz="2900" b="1" dirty="0"/>
              <a:t> Externas</a:t>
            </a:r>
          </a:p>
        </p:txBody>
      </p:sp>
      <p:sp>
        <p:nvSpPr>
          <p:cNvPr id="36867" name="Rectangle 3"/>
          <p:cNvSpPr>
            <a:spLocks noChangeArrowheads="1"/>
          </p:cNvSpPr>
          <p:nvPr/>
        </p:nvSpPr>
        <p:spPr bwMode="auto">
          <a:xfrm>
            <a:off x="214282" y="995378"/>
            <a:ext cx="8153400" cy="4648200"/>
          </a:xfrm>
          <a:prstGeom prst="rect">
            <a:avLst/>
          </a:prstGeom>
          <a:noFill/>
          <a:ln w="9525">
            <a:noFill/>
            <a:miter lim="800000"/>
            <a:headEnd/>
            <a:tailEnd/>
          </a:ln>
        </p:spPr>
        <p:txBody>
          <a:bodyPr/>
          <a:lstStyle/>
          <a:p>
            <a:pPr marL="342900" lvl="1" indent="-228600" algn="just">
              <a:buSzPct val="85000"/>
              <a:buFont typeface="Symbol" pitchFamily="18" charset="2"/>
              <a:buChar char="¨"/>
            </a:pPr>
            <a:r>
              <a:rPr lang="es-ES" sz="2200" dirty="0"/>
              <a:t>Un </a:t>
            </a:r>
            <a:r>
              <a:rPr lang="es-PE" sz="2200" dirty="0">
                <a:latin typeface="Courier New" pitchFamily="49" charset="0"/>
                <a:cs typeface="Courier New" pitchFamily="49" charset="0"/>
              </a:rPr>
              <a:t>DOCTYPE </a:t>
            </a:r>
            <a:r>
              <a:rPr lang="es-PE" sz="2200" dirty="0">
                <a:cs typeface="Courier New" pitchFamily="49" charset="0"/>
              </a:rPr>
              <a:t>externo se declara </a:t>
            </a:r>
            <a:r>
              <a:rPr lang="es-ES" sz="2200" dirty="0"/>
              <a:t>como sigue:</a:t>
            </a:r>
          </a:p>
          <a:p>
            <a:pPr marL="342900" lvl="1" indent="-228600" algn="just"/>
            <a:r>
              <a:rPr lang="es-PE" sz="2200" dirty="0">
                <a:latin typeface="Courier New" pitchFamily="49" charset="0"/>
              </a:rPr>
              <a:t>&lt;!DOCTYPE </a:t>
            </a:r>
            <a:r>
              <a:rPr lang="es-PE" sz="2200" dirty="0" err="1">
                <a:latin typeface="Courier New" pitchFamily="49" charset="0"/>
              </a:rPr>
              <a:t>NombreElementoRaíz</a:t>
            </a:r>
            <a:r>
              <a:rPr lang="en-US" sz="2200" dirty="0">
                <a:latin typeface="Courier New" pitchFamily="49" charset="0"/>
              </a:rPr>
              <a:t> </a:t>
            </a:r>
            <a:r>
              <a:rPr lang="es-PE" sz="2200" dirty="0">
                <a:latin typeface="Courier New" pitchFamily="49" charset="0"/>
              </a:rPr>
              <a:t>Ubicación Fuente&gt;</a:t>
            </a:r>
            <a:endParaRPr lang="es-ES" sz="2200" dirty="0"/>
          </a:p>
          <a:p>
            <a:pPr marL="571500" lvl="2" algn="just">
              <a:lnSpc>
                <a:spcPct val="80000"/>
              </a:lnSpc>
              <a:spcBef>
                <a:spcPct val="50000"/>
              </a:spcBef>
            </a:pPr>
            <a:r>
              <a:rPr lang="es-PE" sz="2200" b="1" dirty="0" err="1">
                <a:solidFill>
                  <a:srgbClr val="FF3300"/>
                </a:solidFill>
                <a:latin typeface="Courier New" pitchFamily="49" charset="0"/>
              </a:rPr>
              <a:t>Nombre_Elemento</a:t>
            </a:r>
            <a:r>
              <a:rPr lang="es-PE" sz="2200" dirty="0">
                <a:solidFill>
                  <a:srgbClr val="FF3300"/>
                </a:solidFill>
                <a:latin typeface="Courier New" pitchFamily="49" charset="0"/>
              </a:rPr>
              <a:t>:</a:t>
            </a:r>
            <a:r>
              <a:rPr lang="es-ES" sz="2200" dirty="0"/>
              <a:t> </a:t>
            </a:r>
            <a:r>
              <a:rPr lang="es-ES" sz="2200" dirty="0" smtClean="0"/>
              <a:t>Se </a:t>
            </a:r>
            <a:r>
              <a:rPr lang="es-ES" sz="2200" dirty="0"/>
              <a:t>refiere al elemento raíz del documento XML</a:t>
            </a:r>
          </a:p>
          <a:p>
            <a:pPr marL="571500" lvl="2" algn="just">
              <a:lnSpc>
                <a:spcPct val="80000"/>
              </a:lnSpc>
              <a:spcBef>
                <a:spcPct val="50000"/>
              </a:spcBef>
            </a:pPr>
            <a:r>
              <a:rPr lang="es-PE" sz="2200" b="1" dirty="0">
                <a:solidFill>
                  <a:srgbClr val="FF3300"/>
                </a:solidFill>
                <a:latin typeface="Courier New" pitchFamily="49" charset="0"/>
              </a:rPr>
              <a:t>Ubicación:</a:t>
            </a:r>
            <a:r>
              <a:rPr lang="es-ES" sz="2200" dirty="0"/>
              <a:t> </a:t>
            </a:r>
            <a:r>
              <a:rPr lang="es-ES" sz="2200" dirty="0" smtClean="0"/>
              <a:t>Se </a:t>
            </a:r>
            <a:r>
              <a:rPr lang="es-ES" sz="2200" dirty="0"/>
              <a:t>refiere a la ubicación del archivo DTD</a:t>
            </a:r>
          </a:p>
          <a:p>
            <a:pPr marL="571500" lvl="2" algn="just">
              <a:lnSpc>
                <a:spcPct val="80000"/>
              </a:lnSpc>
              <a:spcBef>
                <a:spcPct val="50000"/>
              </a:spcBef>
            </a:pPr>
            <a:r>
              <a:rPr lang="es-PE" sz="2200" b="1" dirty="0">
                <a:solidFill>
                  <a:srgbClr val="FF3300"/>
                </a:solidFill>
                <a:latin typeface="Courier New" pitchFamily="49" charset="0"/>
              </a:rPr>
              <a:t>Fuente:</a:t>
            </a:r>
            <a:r>
              <a:rPr lang="es-ES" sz="2200" dirty="0"/>
              <a:t> puede tomar uno de los siguientes valores:</a:t>
            </a:r>
          </a:p>
          <a:p>
            <a:pPr marL="1943100" lvl="3" algn="just">
              <a:lnSpc>
                <a:spcPct val="80000"/>
              </a:lnSpc>
              <a:spcBef>
                <a:spcPct val="50000"/>
              </a:spcBef>
            </a:pPr>
            <a:r>
              <a:rPr lang="es-PE" sz="2200" b="1" dirty="0">
                <a:solidFill>
                  <a:srgbClr val="FF3300"/>
                </a:solidFill>
                <a:latin typeface="Courier New" pitchFamily="49" charset="0"/>
                <a:cs typeface="Courier New" pitchFamily="49" charset="0"/>
              </a:rPr>
              <a:t>SYSTEM:</a:t>
            </a:r>
            <a:r>
              <a:rPr lang="es-PE" sz="2200" dirty="0"/>
              <a:t> </a:t>
            </a:r>
            <a:r>
              <a:rPr lang="es-PE" sz="2200" dirty="0" smtClean="0"/>
              <a:t>Indica </a:t>
            </a:r>
            <a:r>
              <a:rPr lang="es-PE" sz="2200" dirty="0"/>
              <a:t>que el DTD </a:t>
            </a:r>
            <a:r>
              <a:rPr lang="es-PE" sz="2200" dirty="0" smtClean="0"/>
              <a:t>va a ser utilizado por una sola aplicación. </a:t>
            </a:r>
            <a:endParaRPr lang="en-US" sz="2200" dirty="0"/>
          </a:p>
          <a:p>
            <a:pPr marL="1943100" lvl="3" algn="just">
              <a:lnSpc>
                <a:spcPct val="80000"/>
              </a:lnSpc>
              <a:spcBef>
                <a:spcPct val="50000"/>
              </a:spcBef>
            </a:pPr>
            <a:r>
              <a:rPr lang="es-PE" sz="2200" b="1" dirty="0">
                <a:solidFill>
                  <a:srgbClr val="FF3300"/>
                </a:solidFill>
                <a:latin typeface="Courier New" pitchFamily="49" charset="0"/>
                <a:cs typeface="Courier New" pitchFamily="49" charset="0"/>
              </a:rPr>
              <a:t>PUBLIC:</a:t>
            </a:r>
            <a:r>
              <a:rPr lang="es-PE" sz="2200" dirty="0"/>
              <a:t> </a:t>
            </a:r>
            <a:r>
              <a:rPr lang="es-PE" sz="2200" dirty="0" smtClean="0"/>
              <a:t>Indica </a:t>
            </a:r>
            <a:r>
              <a:rPr lang="es-PE" sz="2200" dirty="0"/>
              <a:t>que el DTD </a:t>
            </a:r>
            <a:r>
              <a:rPr lang="es-PE" sz="2200" dirty="0" smtClean="0"/>
              <a:t>puede ser utilizada por varias aplicaciones.</a:t>
            </a:r>
            <a:endParaRPr lang="es-ES" sz="2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80975" y="0"/>
            <a:ext cx="4767652"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Crear una DTD Externa</a:t>
            </a:r>
          </a:p>
        </p:txBody>
      </p:sp>
      <p:sp>
        <p:nvSpPr>
          <p:cNvPr id="37891"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381000" lvl="1" indent="-190500"/>
            <a:r>
              <a:rPr lang="en-US" dirty="0" err="1"/>
              <a:t>Archivo</a:t>
            </a:r>
            <a:r>
              <a:rPr lang="en-US" dirty="0"/>
              <a:t> DTD </a:t>
            </a:r>
            <a:r>
              <a:rPr lang="en-US" dirty="0" smtClean="0"/>
              <a:t>(DTDEXTERNA.dtd</a:t>
            </a:r>
            <a:r>
              <a:rPr lang="en-US" dirty="0"/>
              <a:t>)...</a:t>
            </a:r>
          </a:p>
          <a:p>
            <a:pPr marL="381000" lvl="1" indent="-190500"/>
            <a:r>
              <a:rPr lang="en-US" dirty="0">
                <a:latin typeface="Courier New" pitchFamily="49" charset="0"/>
              </a:rPr>
              <a:t>&lt;!ELEMENT </a:t>
            </a:r>
            <a:r>
              <a:rPr lang="en-US" dirty="0" err="1">
                <a:latin typeface="Courier New" pitchFamily="49" charset="0"/>
              </a:rPr>
              <a:t>ResumenCalificacionMateria</a:t>
            </a:r>
            <a:r>
              <a:rPr lang="en-US" dirty="0">
                <a:latin typeface="Courier New" pitchFamily="49" charset="0"/>
              </a:rPr>
              <a:t> (</a:t>
            </a:r>
            <a:r>
              <a:rPr lang="en-US" dirty="0" err="1">
                <a:latin typeface="Courier New" pitchFamily="49" charset="0"/>
              </a:rPr>
              <a:t>Materia</a:t>
            </a:r>
            <a:r>
              <a:rPr lang="en-US" dirty="0">
                <a:latin typeface="Courier New" pitchFamily="49" charset="0"/>
              </a:rPr>
              <a:t>, </a:t>
            </a:r>
            <a:r>
              <a:rPr lang="en-US" dirty="0" err="1">
                <a:latin typeface="Courier New" pitchFamily="49" charset="0"/>
              </a:rPr>
              <a:t>Calificacíon</a:t>
            </a:r>
            <a:r>
              <a:rPr lang="en-US" dirty="0">
                <a:latin typeface="Courier New" pitchFamily="49" charset="0"/>
              </a:rPr>
              <a:t>)&gt; </a:t>
            </a:r>
          </a:p>
          <a:p>
            <a:pPr marL="381000" lvl="1" indent="-190500"/>
            <a:r>
              <a:rPr lang="en-US" dirty="0">
                <a:latin typeface="Courier New" pitchFamily="49" charset="0"/>
              </a:rPr>
              <a:t>&lt;!ELEMENT </a:t>
            </a:r>
            <a:r>
              <a:rPr lang="en-US" dirty="0" err="1">
                <a:latin typeface="Courier New" pitchFamily="49" charset="0"/>
              </a:rPr>
              <a:t>Materia</a:t>
            </a:r>
            <a:r>
              <a:rPr lang="en-US" dirty="0">
                <a:latin typeface="Courier New" pitchFamily="49" charset="0"/>
              </a:rPr>
              <a:t> (#PCDATA)&gt;</a:t>
            </a:r>
          </a:p>
          <a:p>
            <a:pPr marL="381000" lvl="1" indent="-190500"/>
            <a:r>
              <a:rPr lang="en-US" dirty="0">
                <a:latin typeface="Courier New" pitchFamily="49" charset="0"/>
              </a:rPr>
              <a:t>&lt;!ELEMENT </a:t>
            </a:r>
            <a:r>
              <a:rPr lang="en-US" dirty="0" err="1">
                <a:latin typeface="Courier New" pitchFamily="49" charset="0"/>
              </a:rPr>
              <a:t>Calificacion</a:t>
            </a:r>
            <a:r>
              <a:rPr lang="en-US" dirty="0">
                <a:latin typeface="Courier New" pitchFamily="49" charset="0"/>
              </a:rPr>
              <a:t> (#PCDATA)&gt;</a:t>
            </a:r>
          </a:p>
          <a:p>
            <a:pPr marL="381000" lvl="1" indent="-190500"/>
            <a:endParaRPr lang="en-US" dirty="0">
              <a:latin typeface="Courier New" pitchFamily="49" charset="0"/>
            </a:endParaRPr>
          </a:p>
          <a:p>
            <a:pPr marL="381000" lvl="1" indent="-190500"/>
            <a:r>
              <a:rPr lang="en-US" dirty="0" err="1"/>
              <a:t>Archivo</a:t>
            </a:r>
            <a:r>
              <a:rPr lang="en-US" dirty="0"/>
              <a:t> XML </a:t>
            </a:r>
            <a:r>
              <a:rPr lang="en-US" dirty="0" err="1"/>
              <a:t>enlazado</a:t>
            </a:r>
            <a:r>
              <a:rPr lang="en-US" dirty="0"/>
              <a:t> al DTD anterior...</a:t>
            </a:r>
          </a:p>
          <a:p>
            <a:pPr marL="381000" lvl="1" indent="-190500"/>
            <a:r>
              <a:rPr lang="en-US" dirty="0" smtClean="0">
                <a:latin typeface="Courier New" pitchFamily="49" charset="0"/>
              </a:rPr>
              <a:t>&lt;?xml version="1.0" encoding="ISO-8859-1"?&gt;</a:t>
            </a:r>
          </a:p>
          <a:p>
            <a:pPr marL="381000" lvl="1" indent="-190500"/>
            <a:r>
              <a:rPr lang="en-US" dirty="0" smtClean="0">
                <a:latin typeface="Courier New" pitchFamily="49" charset="0"/>
              </a:rPr>
              <a:t>&lt;!DOCTYPE </a:t>
            </a:r>
            <a:r>
              <a:rPr lang="en-US" dirty="0" err="1" smtClean="0">
                <a:latin typeface="Courier New" pitchFamily="49" charset="0"/>
              </a:rPr>
              <a:t>ResumenCalificacionMateria</a:t>
            </a:r>
            <a:r>
              <a:rPr lang="en-US" dirty="0" smtClean="0">
                <a:latin typeface="Courier New" pitchFamily="49" charset="0"/>
              </a:rPr>
              <a:t> SYSTEM "DTDEXTERNA.dtd"&gt; </a:t>
            </a:r>
          </a:p>
          <a:p>
            <a:pPr marL="381000" lvl="1" indent="-190500"/>
            <a:r>
              <a:rPr lang="en-US" dirty="0" smtClean="0">
                <a:latin typeface="Courier New" pitchFamily="49" charset="0"/>
              </a:rPr>
              <a:t>&lt;</a:t>
            </a:r>
            <a:r>
              <a:rPr lang="en-US" dirty="0" err="1" smtClean="0">
                <a:latin typeface="Courier New" pitchFamily="49" charset="0"/>
              </a:rPr>
              <a:t>ResumenCalificacionMateria</a:t>
            </a:r>
            <a:r>
              <a:rPr lang="en-US" dirty="0" smtClean="0">
                <a:latin typeface="Courier New" pitchFamily="49" charset="0"/>
              </a:rPr>
              <a:t>&gt;</a:t>
            </a:r>
          </a:p>
          <a:p>
            <a:pPr marL="381000" lvl="1" indent="-190500"/>
            <a:r>
              <a:rPr lang="en-US" dirty="0" smtClean="0">
                <a:latin typeface="Courier New" pitchFamily="49" charset="0"/>
              </a:rPr>
              <a:t>	&lt;</a:t>
            </a:r>
            <a:r>
              <a:rPr lang="en-US" dirty="0" err="1" smtClean="0">
                <a:latin typeface="Courier New" pitchFamily="49" charset="0"/>
              </a:rPr>
              <a:t>Materia</a:t>
            </a:r>
            <a:r>
              <a:rPr lang="en-US" dirty="0" smtClean="0">
                <a:latin typeface="Courier New" pitchFamily="49" charset="0"/>
              </a:rPr>
              <a:t>&gt;</a:t>
            </a:r>
            <a:r>
              <a:rPr lang="en-US" dirty="0" err="1" smtClean="0">
                <a:latin typeface="Courier New" pitchFamily="49" charset="0"/>
              </a:rPr>
              <a:t>Matemáticas</a:t>
            </a:r>
            <a:r>
              <a:rPr lang="en-US" dirty="0" smtClean="0">
                <a:latin typeface="Courier New" pitchFamily="49" charset="0"/>
              </a:rPr>
              <a:t>&lt;/</a:t>
            </a:r>
            <a:r>
              <a:rPr lang="en-US" dirty="0" err="1" smtClean="0">
                <a:latin typeface="Courier New" pitchFamily="49" charset="0"/>
              </a:rPr>
              <a:t>Materia</a:t>
            </a:r>
            <a:r>
              <a:rPr lang="en-US" dirty="0" smtClean="0">
                <a:latin typeface="Courier New" pitchFamily="49" charset="0"/>
              </a:rPr>
              <a:t>&gt;</a:t>
            </a:r>
          </a:p>
          <a:p>
            <a:pPr marL="381000" lvl="1" indent="-190500"/>
            <a:r>
              <a:rPr lang="en-US" dirty="0" smtClean="0">
                <a:latin typeface="Courier New" pitchFamily="49" charset="0"/>
              </a:rPr>
              <a:t>	&lt;</a:t>
            </a:r>
            <a:r>
              <a:rPr lang="en-US" dirty="0" err="1" smtClean="0">
                <a:latin typeface="Courier New" pitchFamily="49" charset="0"/>
              </a:rPr>
              <a:t>Calificacion</a:t>
            </a:r>
            <a:r>
              <a:rPr lang="en-US" dirty="0" smtClean="0">
                <a:latin typeface="Courier New" pitchFamily="49" charset="0"/>
              </a:rPr>
              <a:t>&gt;A&lt;/</a:t>
            </a:r>
            <a:r>
              <a:rPr lang="en-US" dirty="0" err="1" smtClean="0">
                <a:latin typeface="Courier New" pitchFamily="49" charset="0"/>
              </a:rPr>
              <a:t>Calificacion</a:t>
            </a:r>
            <a:r>
              <a:rPr lang="en-US" dirty="0" smtClean="0">
                <a:latin typeface="Courier New" pitchFamily="49" charset="0"/>
              </a:rPr>
              <a:t>&gt;</a:t>
            </a:r>
          </a:p>
          <a:p>
            <a:pPr marL="381000" lvl="1" indent="-190500"/>
            <a:r>
              <a:rPr lang="en-US" dirty="0" smtClean="0">
                <a:latin typeface="Courier New" pitchFamily="49" charset="0"/>
              </a:rPr>
              <a:t>&lt;/</a:t>
            </a:r>
            <a:r>
              <a:rPr lang="en-US" dirty="0" err="1" smtClean="0">
                <a:latin typeface="Courier New" pitchFamily="49" charset="0"/>
              </a:rPr>
              <a:t>ResumenCalificacionMateria</a:t>
            </a:r>
            <a:r>
              <a:rPr lang="en-US" dirty="0" smtClean="0">
                <a:latin typeface="Courier New" pitchFamily="49" charset="0"/>
              </a:rPr>
              <a:t>&gt; </a:t>
            </a:r>
            <a:endParaRPr lang="en-US" dirty="0">
              <a:latin typeface="Courier New" pitchFamily="49" charset="0"/>
            </a:endParaRPr>
          </a:p>
        </p:txBody>
      </p:sp>
      <p:sp>
        <p:nvSpPr>
          <p:cNvPr id="37892" name="AutoShape 4"/>
          <p:cNvSpPr>
            <a:spLocks noChangeArrowheads="1"/>
          </p:cNvSpPr>
          <p:nvPr/>
        </p:nvSpPr>
        <p:spPr bwMode="auto">
          <a:xfrm>
            <a:off x="5867400" y="1828800"/>
            <a:ext cx="3124200" cy="971550"/>
          </a:xfrm>
          <a:prstGeom prst="wedgeRectCallout">
            <a:avLst>
              <a:gd name="adj1" fmla="val -82116"/>
              <a:gd name="adj2" fmla="val -72713"/>
            </a:avLst>
          </a:prstGeom>
          <a:solidFill>
            <a:srgbClr val="00CCFF"/>
          </a:solidFill>
          <a:ln w="9525">
            <a:solidFill>
              <a:schemeClr val="tx1"/>
            </a:solidFill>
            <a:miter lim="800000"/>
            <a:headEnd/>
            <a:tailEnd/>
          </a:ln>
        </p:spPr>
        <p:txBody>
          <a:bodyPr lIns="0" tIns="0" rIns="182880" bIns="0" anchor="ctr" anchorCtr="1">
            <a:spAutoFit/>
          </a:bodyPr>
          <a:lstStyle/>
          <a:p>
            <a:pPr marL="190500" lvl="1"/>
            <a:endParaRPr lang="es-PE" sz="1400"/>
          </a:p>
          <a:p>
            <a:pPr marL="190500" lvl="1"/>
            <a:r>
              <a:rPr lang="es-PE" sz="1400"/>
              <a:t>DTD Externa definida en un archivo separado.</a:t>
            </a:r>
          </a:p>
          <a:p>
            <a:pPr algn="ctr">
              <a:lnSpc>
                <a:spcPct val="100000"/>
              </a:lnSpc>
              <a:spcBef>
                <a:spcPct val="0"/>
              </a:spcBef>
            </a:pPr>
            <a:endParaRPr lang="es-ES" sz="2400">
              <a:latin typeface="Times New Roman" pitchFamily="18" charset="0"/>
            </a:endParaRPr>
          </a:p>
        </p:txBody>
      </p:sp>
      <p:sp>
        <p:nvSpPr>
          <p:cNvPr id="37893" name="AutoShape 5"/>
          <p:cNvSpPr>
            <a:spLocks noChangeArrowheads="1"/>
          </p:cNvSpPr>
          <p:nvPr/>
        </p:nvSpPr>
        <p:spPr bwMode="auto">
          <a:xfrm>
            <a:off x="5562600" y="4972050"/>
            <a:ext cx="2819400" cy="971550"/>
          </a:xfrm>
          <a:prstGeom prst="wedgeRectCallout">
            <a:avLst>
              <a:gd name="adj1" fmla="val -86713"/>
              <a:gd name="adj2" fmla="val -104903"/>
            </a:avLst>
          </a:prstGeom>
          <a:solidFill>
            <a:srgbClr val="00CCFF"/>
          </a:solidFill>
          <a:ln w="9525">
            <a:solidFill>
              <a:schemeClr val="tx1"/>
            </a:solidFill>
            <a:miter lim="800000"/>
            <a:headEnd/>
            <a:tailEnd/>
          </a:ln>
        </p:spPr>
        <p:txBody>
          <a:bodyPr lIns="0" tIns="0" rIns="182880" bIns="0" anchor="ctr" anchorCtr="1">
            <a:spAutoFit/>
          </a:bodyPr>
          <a:lstStyle/>
          <a:p>
            <a:pPr marL="190500" lvl="1"/>
            <a:endParaRPr lang="es-PE" sz="1400"/>
          </a:p>
          <a:p>
            <a:pPr marL="190500" lvl="1"/>
            <a:r>
              <a:rPr lang="es-PE" sz="1400"/>
              <a:t> XML que se ajusta a la DTD Externa dado arriba.</a:t>
            </a:r>
          </a:p>
          <a:p>
            <a:pPr algn="ctr">
              <a:lnSpc>
                <a:spcPct val="100000"/>
              </a:lnSpc>
              <a:spcBef>
                <a:spcPct val="0"/>
              </a:spcBef>
            </a:pPr>
            <a:endParaRPr lang="es-ES" sz="2400">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42844" y="129581"/>
            <a:ext cx="2605200"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DTD Pública</a:t>
            </a:r>
          </a:p>
        </p:txBody>
      </p:sp>
      <p:sp>
        <p:nvSpPr>
          <p:cNvPr id="38915" name="Rectangle 3"/>
          <p:cNvSpPr>
            <a:spLocks noChangeArrowheads="1"/>
          </p:cNvSpPr>
          <p:nvPr/>
        </p:nvSpPr>
        <p:spPr bwMode="auto">
          <a:xfrm>
            <a:off x="304800" y="1409700"/>
            <a:ext cx="8153400" cy="3619500"/>
          </a:xfrm>
          <a:prstGeom prst="rect">
            <a:avLst/>
          </a:prstGeom>
          <a:noFill/>
          <a:ln w="9525">
            <a:noFill/>
            <a:miter lim="800000"/>
            <a:headEnd/>
            <a:tailEnd/>
          </a:ln>
        </p:spPr>
        <p:txBody>
          <a:bodyPr/>
          <a:lstStyle/>
          <a:p>
            <a:pPr marL="381000" lvl="1" indent="-190500" algn="just">
              <a:buFontTx/>
              <a:buChar char="•"/>
            </a:pPr>
            <a:r>
              <a:rPr lang="es-PE" sz="2800" dirty="0"/>
              <a:t>La sintaxis de una DTD </a:t>
            </a:r>
            <a:r>
              <a:rPr lang="es-PE" sz="2800" dirty="0" err="1"/>
              <a:t>Public</a:t>
            </a:r>
            <a:r>
              <a:rPr lang="es-PE" sz="2800" dirty="0"/>
              <a:t> es como sigue</a:t>
            </a:r>
            <a:r>
              <a:rPr lang="es-PE" sz="2400" dirty="0"/>
              <a:t>:</a:t>
            </a:r>
          </a:p>
          <a:p>
            <a:pPr marL="381000" lvl="1" indent="-190500" algn="just"/>
            <a:r>
              <a:rPr lang="en-US" sz="1800" dirty="0">
                <a:latin typeface="Courier New" pitchFamily="49" charset="0"/>
                <a:cs typeface="Courier New" pitchFamily="49" charset="0"/>
              </a:rPr>
              <a:t>  &lt;!DOCTYPE </a:t>
            </a:r>
            <a:r>
              <a:rPr lang="en-US" sz="1800" dirty="0" err="1">
                <a:latin typeface="Courier New" pitchFamily="49" charset="0"/>
                <a:cs typeface="Courier New" pitchFamily="49" charset="0"/>
              </a:rPr>
              <a:t>NombreElementoRaíz</a:t>
            </a:r>
            <a:r>
              <a:rPr lang="en-US" sz="1800" dirty="0">
                <a:latin typeface="Courier New" pitchFamily="49" charset="0"/>
                <a:cs typeface="Courier New" pitchFamily="49" charset="0"/>
              </a:rPr>
              <a:t> PUBLIC “</a:t>
            </a:r>
            <a:r>
              <a:rPr lang="en-US" sz="1800" dirty="0" err="1">
                <a:latin typeface="Courier New" pitchFamily="49" charset="0"/>
                <a:cs typeface="Courier New" pitchFamily="49" charset="0"/>
              </a:rPr>
              <a:t>Nombre_DTD</a:t>
            </a:r>
            <a:r>
              <a:rPr lang="en-US" sz="1800" dirty="0">
                <a:latin typeface="Courier New" pitchFamily="49" charset="0"/>
                <a:cs typeface="Courier New" pitchFamily="49" charset="0"/>
              </a:rPr>
              <a:t>” “URL_DTD”&gt;</a:t>
            </a:r>
            <a:endParaRPr lang="es-ES" sz="1800" dirty="0"/>
          </a:p>
          <a:p>
            <a:pPr marL="381000" lvl="1" indent="-190500" algn="just"/>
            <a:r>
              <a:rPr lang="en-US" sz="2400" dirty="0">
                <a:latin typeface="Courier New" pitchFamily="49" charset="0"/>
                <a:cs typeface="Courier New" pitchFamily="49" charset="0"/>
              </a:rPr>
              <a:t> </a:t>
            </a:r>
            <a:r>
              <a:rPr lang="en-US" sz="2400" b="1" dirty="0" err="1">
                <a:solidFill>
                  <a:srgbClr val="FF3300"/>
                </a:solidFill>
                <a:latin typeface="Courier New" pitchFamily="49" charset="0"/>
                <a:cs typeface="Courier New" pitchFamily="49" charset="0"/>
              </a:rPr>
              <a:t>NombreElementoRaíz</a:t>
            </a:r>
            <a:r>
              <a:rPr lang="en-US" sz="2400" b="1" dirty="0">
                <a:solidFill>
                  <a:srgbClr val="FF3300"/>
                </a:solidFill>
                <a:latin typeface="Courier New" pitchFamily="49" charset="0"/>
                <a:cs typeface="Courier New" pitchFamily="49" charset="0"/>
              </a:rPr>
              <a:t>:</a:t>
            </a:r>
            <a:r>
              <a:rPr lang="es-PE" sz="2400" dirty="0"/>
              <a:t> </a:t>
            </a:r>
            <a:r>
              <a:rPr lang="es-PE" sz="2400" dirty="0" smtClean="0"/>
              <a:t>Se </a:t>
            </a:r>
            <a:r>
              <a:rPr lang="es-PE" sz="2400" dirty="0"/>
              <a:t>refiere al nombre del elemento raíz</a:t>
            </a:r>
            <a:r>
              <a:rPr lang="es-ES" sz="2400" dirty="0"/>
              <a:t> </a:t>
            </a:r>
          </a:p>
          <a:p>
            <a:pPr marL="381000" lvl="1" indent="-190500" algn="just">
              <a:lnSpc>
                <a:spcPct val="87000"/>
              </a:lnSpc>
            </a:pPr>
            <a:r>
              <a:rPr lang="en-US" sz="2400" dirty="0">
                <a:solidFill>
                  <a:srgbClr val="FF3300"/>
                </a:solidFill>
                <a:latin typeface="Courier New" pitchFamily="49" charset="0"/>
                <a:cs typeface="Courier New" pitchFamily="49" charset="0"/>
              </a:rPr>
              <a:t> </a:t>
            </a:r>
            <a:r>
              <a:rPr lang="en-US" sz="2400" b="1" dirty="0">
                <a:solidFill>
                  <a:srgbClr val="FF3300"/>
                </a:solidFill>
                <a:latin typeface="Courier New" pitchFamily="49" charset="0"/>
                <a:cs typeface="Courier New" pitchFamily="49" charset="0"/>
              </a:rPr>
              <a:t>PUBLIC:</a:t>
            </a:r>
            <a:r>
              <a:rPr lang="es-PE" sz="2400" dirty="0"/>
              <a:t> </a:t>
            </a:r>
            <a:r>
              <a:rPr lang="es-PE" sz="2400" dirty="0" smtClean="0"/>
              <a:t>Especifica </a:t>
            </a:r>
            <a:r>
              <a:rPr lang="es-PE" sz="2400" dirty="0"/>
              <a:t>la palabra reservada de XML para indicar la accesibilidad externa a este campo o área</a:t>
            </a:r>
            <a:endParaRPr lang="es-ES" sz="2400" dirty="0"/>
          </a:p>
          <a:p>
            <a:pPr marL="381000" lvl="1" indent="-190500" algn="just">
              <a:lnSpc>
                <a:spcPct val="90000"/>
              </a:lnSpc>
            </a:pPr>
            <a:r>
              <a:rPr lang="en-US" sz="2400" dirty="0">
                <a:latin typeface="Courier New" pitchFamily="49" charset="0"/>
                <a:cs typeface="Courier New" pitchFamily="49" charset="0"/>
              </a:rPr>
              <a:t> </a:t>
            </a:r>
            <a:r>
              <a:rPr lang="en-US" sz="2400" b="1" dirty="0">
                <a:solidFill>
                  <a:srgbClr val="FF3300"/>
                </a:solidFill>
                <a:latin typeface="Courier New" pitchFamily="49" charset="0"/>
                <a:cs typeface="Courier New" pitchFamily="49" charset="0"/>
              </a:rPr>
              <a:t>“</a:t>
            </a:r>
            <a:r>
              <a:rPr lang="en-US" sz="2400" b="1" dirty="0" err="1">
                <a:solidFill>
                  <a:srgbClr val="FF3300"/>
                </a:solidFill>
                <a:latin typeface="Courier New" pitchFamily="49" charset="0"/>
                <a:cs typeface="Courier New" pitchFamily="49" charset="0"/>
              </a:rPr>
              <a:t>Nombre_DTD</a:t>
            </a:r>
            <a:r>
              <a:rPr lang="en-US" sz="2400" b="1" dirty="0">
                <a:solidFill>
                  <a:srgbClr val="FF3300"/>
                </a:solidFill>
                <a:latin typeface="Courier New" pitchFamily="49" charset="0"/>
                <a:cs typeface="Courier New" pitchFamily="49" charset="0"/>
              </a:rPr>
              <a:t>”:</a:t>
            </a:r>
            <a:r>
              <a:rPr lang="es-PE" sz="2400" dirty="0"/>
              <a:t> </a:t>
            </a:r>
            <a:r>
              <a:rPr lang="es-PE" sz="2400" dirty="0" smtClean="0"/>
              <a:t>Nombre </a:t>
            </a:r>
            <a:r>
              <a:rPr lang="es-PE" sz="2400" dirty="0"/>
              <a:t>asociado con esta DTD</a:t>
            </a:r>
            <a:r>
              <a:rPr lang="es-ES" sz="2400" dirty="0"/>
              <a:t> </a:t>
            </a:r>
          </a:p>
          <a:p>
            <a:pPr marL="381000" lvl="1" indent="-190500" algn="just">
              <a:lnSpc>
                <a:spcPct val="90000"/>
              </a:lnSpc>
            </a:pPr>
            <a:r>
              <a:rPr lang="en-US" sz="2400" dirty="0">
                <a:latin typeface="Courier New" pitchFamily="49" charset="0"/>
                <a:cs typeface="Courier New" pitchFamily="49" charset="0"/>
              </a:rPr>
              <a:t> </a:t>
            </a:r>
            <a:r>
              <a:rPr lang="en-US" sz="2400" b="1" dirty="0">
                <a:solidFill>
                  <a:srgbClr val="FF3300"/>
                </a:solidFill>
                <a:latin typeface="Courier New" pitchFamily="49" charset="0"/>
                <a:cs typeface="Courier New" pitchFamily="49" charset="0"/>
              </a:rPr>
              <a:t>“URL_DTD”:</a:t>
            </a:r>
            <a:r>
              <a:rPr lang="en-US" sz="2400" dirty="0">
                <a:latin typeface="Courier New" pitchFamily="49" charset="0"/>
                <a:cs typeface="Courier New" pitchFamily="49" charset="0"/>
              </a:rPr>
              <a:t> </a:t>
            </a:r>
            <a:r>
              <a:rPr lang="es-PE" sz="2400" dirty="0" smtClean="0">
                <a:latin typeface="+mj-lt"/>
                <a:cs typeface="Arial" pitchFamily="34" charset="0"/>
              </a:rPr>
              <a:t>Es</a:t>
            </a:r>
            <a:r>
              <a:rPr lang="es-PE" sz="2400" dirty="0" smtClean="0">
                <a:cs typeface="Arial" pitchFamily="34" charset="0"/>
              </a:rPr>
              <a:t> </a:t>
            </a:r>
            <a:r>
              <a:rPr lang="es-PE" sz="2400" dirty="0">
                <a:cs typeface="Arial" pitchFamily="34" charset="0"/>
              </a:rPr>
              <a:t>la referencia a la ubicación del DTD.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0975" y="188640"/>
            <a:ext cx="8391553" cy="677108"/>
          </a:xfrm>
          <a:prstGeom prst="rect">
            <a:avLst/>
          </a:prstGeom>
          <a:noFill/>
          <a:ln w="9525">
            <a:noFill/>
            <a:miter lim="800000"/>
            <a:headEnd/>
            <a:tailEnd/>
          </a:ln>
        </p:spPr>
        <p:txBody>
          <a:bodyPr wrap="square">
            <a:spAutoFit/>
          </a:bodyPr>
          <a:lstStyle/>
          <a:p>
            <a:pPr algn="just">
              <a:lnSpc>
                <a:spcPct val="100000"/>
              </a:lnSpc>
              <a:spcBef>
                <a:spcPct val="0"/>
              </a:spcBef>
            </a:pPr>
            <a:r>
              <a:rPr lang="es-ES_tradnl" sz="1900" b="1" dirty="0"/>
              <a:t>Ejemplo de declaración de un DTD Externo </a:t>
            </a:r>
            <a:r>
              <a:rPr lang="es-ES_tradnl" sz="1900" b="1" dirty="0" smtClean="0"/>
              <a:t>Local </a:t>
            </a:r>
            <a:r>
              <a:rPr lang="es-ES_tradnl" sz="1900" b="1" dirty="0"/>
              <a:t>dentro de un documento XML</a:t>
            </a:r>
          </a:p>
        </p:txBody>
      </p:sp>
      <p:sp>
        <p:nvSpPr>
          <p:cNvPr id="4" name="3 Rectángulo"/>
          <p:cNvSpPr/>
          <p:nvPr/>
        </p:nvSpPr>
        <p:spPr>
          <a:xfrm>
            <a:off x="395536" y="1052736"/>
            <a:ext cx="8064896" cy="2308324"/>
          </a:xfrm>
          <a:prstGeom prst="rect">
            <a:avLst/>
          </a:prstGeom>
          <a:noFill/>
          <a:ln>
            <a:solidFill>
              <a:schemeClr val="accent1"/>
            </a:solidFill>
          </a:ln>
        </p:spPr>
        <p:txBody>
          <a:bodyPr wrap="square">
            <a:spAutoFit/>
          </a:bodyPr>
          <a:lstStyle/>
          <a:p>
            <a:r>
              <a:rPr lang="es-VE" dirty="0" smtClean="0"/>
              <a:t>DTD EXTERNA.DTD</a:t>
            </a:r>
          </a:p>
          <a:p>
            <a:r>
              <a:rPr lang="es-VE" dirty="0" smtClean="0"/>
              <a:t>&lt;!ELEMENT </a:t>
            </a:r>
            <a:r>
              <a:rPr lang="es-VE" dirty="0" err="1" smtClean="0"/>
              <a:t>lista_de_personas</a:t>
            </a:r>
            <a:r>
              <a:rPr lang="es-VE" dirty="0" smtClean="0"/>
              <a:t> (personas*)&gt;</a:t>
            </a:r>
          </a:p>
          <a:p>
            <a:r>
              <a:rPr lang="es-VE" dirty="0" smtClean="0"/>
              <a:t>&lt;!ELEMENT persona (nombre, </a:t>
            </a:r>
            <a:r>
              <a:rPr lang="es-VE" dirty="0" err="1" smtClean="0"/>
              <a:t>fechanacimiento</a:t>
            </a:r>
            <a:r>
              <a:rPr lang="es-VE" dirty="0" smtClean="0"/>
              <a:t>?, sexo?, </a:t>
            </a:r>
            <a:r>
              <a:rPr lang="es-VE" dirty="0" err="1" smtClean="0"/>
              <a:t>numeroseguridadsocial</a:t>
            </a:r>
            <a:r>
              <a:rPr lang="es-VE" dirty="0" smtClean="0"/>
              <a:t>?)&gt;</a:t>
            </a:r>
          </a:p>
          <a:p>
            <a:r>
              <a:rPr lang="es-VE" dirty="0" smtClean="0"/>
              <a:t>&lt;!ELEMENT nombre (#PCDATA) &gt;</a:t>
            </a:r>
          </a:p>
          <a:p>
            <a:r>
              <a:rPr lang="es-VE" dirty="0" smtClean="0"/>
              <a:t>&lt;!ELEMENT </a:t>
            </a:r>
            <a:r>
              <a:rPr lang="es-VE" dirty="0" err="1" smtClean="0"/>
              <a:t>fechanacimiento</a:t>
            </a:r>
            <a:r>
              <a:rPr lang="es-VE" dirty="0" smtClean="0"/>
              <a:t> (#PCDATA) &gt;</a:t>
            </a:r>
          </a:p>
          <a:p>
            <a:r>
              <a:rPr lang="es-VE" dirty="0" smtClean="0"/>
              <a:t>&lt;!ELEMENT sexo (#PCDATA) &gt;</a:t>
            </a:r>
          </a:p>
          <a:p>
            <a:r>
              <a:rPr lang="es-VE" dirty="0" smtClean="0"/>
              <a:t>&lt;!ELEMENT </a:t>
            </a:r>
            <a:r>
              <a:rPr lang="es-VE" dirty="0" err="1" smtClean="0"/>
              <a:t>numeroseguridadsocial</a:t>
            </a:r>
            <a:r>
              <a:rPr lang="es-VE" dirty="0" smtClean="0"/>
              <a:t> (#PCDATA)&gt;</a:t>
            </a:r>
            <a:endParaRPr lang="es-VE" dirty="0"/>
          </a:p>
        </p:txBody>
      </p:sp>
      <p:sp>
        <p:nvSpPr>
          <p:cNvPr id="6" name="5 Rectángulo"/>
          <p:cNvSpPr/>
          <p:nvPr/>
        </p:nvSpPr>
        <p:spPr>
          <a:xfrm>
            <a:off x="395536" y="3573016"/>
            <a:ext cx="8064896" cy="3139321"/>
          </a:xfrm>
          <a:prstGeom prst="rect">
            <a:avLst/>
          </a:prstGeom>
          <a:ln>
            <a:solidFill>
              <a:schemeClr val="accent1"/>
            </a:solidFill>
          </a:ln>
        </p:spPr>
        <p:txBody>
          <a:bodyPr wrap="square">
            <a:spAutoFit/>
          </a:bodyPr>
          <a:lstStyle/>
          <a:p>
            <a:r>
              <a:rPr lang="es-VE" dirty="0" smtClean="0"/>
              <a:t>DOCUMENTO XML</a:t>
            </a:r>
          </a:p>
          <a:p>
            <a:r>
              <a:rPr lang="es-VE" dirty="0" smtClean="0"/>
              <a:t>&lt;?</a:t>
            </a:r>
            <a:r>
              <a:rPr lang="es-VE" dirty="0" err="1" smtClean="0"/>
              <a:t>xml</a:t>
            </a:r>
            <a:r>
              <a:rPr lang="es-VE" dirty="0" smtClean="0"/>
              <a:t> </a:t>
            </a:r>
            <a:r>
              <a:rPr lang="es-VE" dirty="0" err="1" smtClean="0"/>
              <a:t>version</a:t>
            </a:r>
            <a:r>
              <a:rPr lang="es-VE" dirty="0" smtClean="0"/>
              <a:t>="1.0" </a:t>
            </a:r>
            <a:r>
              <a:rPr lang="es-VE" dirty="0" err="1" smtClean="0"/>
              <a:t>encoding</a:t>
            </a:r>
            <a:r>
              <a:rPr lang="es-VE" dirty="0" smtClean="0"/>
              <a:t>="ISO-8859-1"?&gt;</a:t>
            </a:r>
          </a:p>
          <a:p>
            <a:r>
              <a:rPr lang="es-VE" dirty="0" smtClean="0"/>
              <a:t>&lt;!DOCTYPE </a:t>
            </a:r>
            <a:r>
              <a:rPr lang="es-VE" dirty="0" err="1" smtClean="0"/>
              <a:t>lista_de_personas</a:t>
            </a:r>
            <a:r>
              <a:rPr lang="es-VE" dirty="0" smtClean="0"/>
              <a:t> SYSTEM "DTDEXTERNA.dtd"&gt;</a:t>
            </a:r>
          </a:p>
          <a:p>
            <a:r>
              <a:rPr lang="es-VE" dirty="0" smtClean="0"/>
              <a:t>&lt;</a:t>
            </a:r>
            <a:r>
              <a:rPr lang="es-VE" dirty="0" err="1" smtClean="0"/>
              <a:t>lista_de_personas</a:t>
            </a:r>
            <a:r>
              <a:rPr lang="es-VE" dirty="0" smtClean="0"/>
              <a:t>&gt;</a:t>
            </a:r>
          </a:p>
          <a:p>
            <a:r>
              <a:rPr lang="es-VE" dirty="0" smtClean="0"/>
              <a:t>  &lt;persona&gt;</a:t>
            </a:r>
          </a:p>
          <a:p>
            <a:r>
              <a:rPr lang="es-VE" dirty="0" smtClean="0"/>
              <a:t>    &lt;nombre&gt;José García&lt;/nombre&gt;</a:t>
            </a:r>
          </a:p>
          <a:p>
            <a:r>
              <a:rPr lang="es-VE" dirty="0" smtClean="0"/>
              <a:t>    &lt;</a:t>
            </a:r>
            <a:r>
              <a:rPr lang="es-VE" dirty="0" err="1" smtClean="0"/>
              <a:t>fechanacimiento</a:t>
            </a:r>
            <a:r>
              <a:rPr lang="es-VE" dirty="0" smtClean="0"/>
              <a:t>&gt;25/04/1984&lt;/</a:t>
            </a:r>
            <a:r>
              <a:rPr lang="es-VE" dirty="0" err="1" smtClean="0"/>
              <a:t>fechanacimiento</a:t>
            </a:r>
            <a:r>
              <a:rPr lang="es-VE" dirty="0" smtClean="0"/>
              <a:t>&gt;</a:t>
            </a:r>
          </a:p>
          <a:p>
            <a:r>
              <a:rPr lang="es-VE" dirty="0" smtClean="0"/>
              <a:t>    &lt;sexo&gt;Varón&lt;/sexo&gt;</a:t>
            </a:r>
          </a:p>
          <a:p>
            <a:r>
              <a:rPr lang="es-VE" dirty="0" smtClean="0"/>
              <a:t>    &lt;</a:t>
            </a:r>
            <a:r>
              <a:rPr lang="es-VE" dirty="0" err="1" smtClean="0"/>
              <a:t>numeroseguridadsocial</a:t>
            </a:r>
            <a:r>
              <a:rPr lang="es-VE" dirty="0" smtClean="0"/>
              <a:t>&gt;0221&lt;/</a:t>
            </a:r>
            <a:r>
              <a:rPr lang="es-VE" dirty="0" err="1" smtClean="0"/>
              <a:t>numeroseguridadsocial</a:t>
            </a:r>
            <a:r>
              <a:rPr lang="es-VE" dirty="0" smtClean="0"/>
              <a:t>&gt;</a:t>
            </a:r>
          </a:p>
          <a:p>
            <a:r>
              <a:rPr lang="es-VE" dirty="0" smtClean="0"/>
              <a:t>  &lt;/persona&gt;</a:t>
            </a:r>
          </a:p>
          <a:p>
            <a:r>
              <a:rPr lang="es-VE" dirty="0" smtClean="0"/>
              <a:t>&lt;/</a:t>
            </a:r>
            <a:r>
              <a:rPr lang="es-VE" dirty="0" err="1" smtClean="0"/>
              <a:t>lista_de_personas</a:t>
            </a:r>
            <a:r>
              <a:rPr lang="es-VE" dirty="0" smtClean="0"/>
              <a:t>&gt;</a:t>
            </a:r>
            <a:endParaRPr lang="es-V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12895" y="231612"/>
            <a:ext cx="8391553" cy="677108"/>
          </a:xfrm>
          <a:prstGeom prst="rect">
            <a:avLst/>
          </a:prstGeom>
          <a:noFill/>
          <a:ln w="9525">
            <a:noFill/>
            <a:miter lim="800000"/>
            <a:headEnd/>
            <a:tailEnd/>
          </a:ln>
        </p:spPr>
        <p:txBody>
          <a:bodyPr wrap="square">
            <a:spAutoFit/>
          </a:bodyPr>
          <a:lstStyle/>
          <a:p>
            <a:pPr algn="just">
              <a:lnSpc>
                <a:spcPct val="100000"/>
              </a:lnSpc>
              <a:spcBef>
                <a:spcPct val="0"/>
              </a:spcBef>
            </a:pPr>
            <a:r>
              <a:rPr lang="es-ES_tradnl" sz="1900" b="1" dirty="0"/>
              <a:t>Ejemplo de declaración de un DTD Externo Publico dentro de un documento XML</a:t>
            </a:r>
          </a:p>
        </p:txBody>
      </p:sp>
      <p:sp>
        <p:nvSpPr>
          <p:cNvPr id="40963" name="Rectangle 3"/>
          <p:cNvSpPr>
            <a:spLocks noChangeArrowheads="1"/>
          </p:cNvSpPr>
          <p:nvPr/>
        </p:nvSpPr>
        <p:spPr bwMode="auto">
          <a:xfrm>
            <a:off x="304800" y="1081110"/>
            <a:ext cx="8458200" cy="5562600"/>
          </a:xfrm>
          <a:prstGeom prst="rect">
            <a:avLst/>
          </a:prstGeom>
          <a:noFill/>
          <a:ln w="9525">
            <a:noFill/>
            <a:miter lim="800000"/>
            <a:headEnd/>
            <a:tailEnd/>
          </a:ln>
        </p:spPr>
        <p:txBody>
          <a:bodyPr/>
          <a:lstStyle/>
          <a:p>
            <a:pPr marL="381000" lvl="1" indent="-190500"/>
            <a:r>
              <a:rPr lang="es-VE" sz="2400" dirty="0" smtClean="0">
                <a:latin typeface="Courier New" pitchFamily="49" charset="0"/>
              </a:rPr>
              <a:t>&lt;?</a:t>
            </a:r>
            <a:r>
              <a:rPr lang="es-VE" sz="2400" dirty="0" err="1" smtClean="0">
                <a:latin typeface="Courier New" pitchFamily="49" charset="0"/>
              </a:rPr>
              <a:t>xml</a:t>
            </a:r>
            <a:r>
              <a:rPr lang="es-VE" sz="2400" dirty="0" smtClean="0">
                <a:latin typeface="Courier New" pitchFamily="49" charset="0"/>
              </a:rPr>
              <a:t> </a:t>
            </a:r>
            <a:r>
              <a:rPr lang="es-VE" sz="2400" dirty="0" err="1" smtClean="0">
                <a:latin typeface="Courier New" pitchFamily="49" charset="0"/>
              </a:rPr>
              <a:t>version</a:t>
            </a:r>
            <a:r>
              <a:rPr lang="es-VE" sz="2400" dirty="0" smtClean="0">
                <a:latin typeface="Courier New" pitchFamily="49" charset="0"/>
              </a:rPr>
              <a:t>="1.0" </a:t>
            </a:r>
            <a:r>
              <a:rPr lang="es-VE" sz="2400" dirty="0" err="1" smtClean="0">
                <a:latin typeface="Courier New" pitchFamily="49" charset="0"/>
              </a:rPr>
              <a:t>encoding</a:t>
            </a:r>
            <a:r>
              <a:rPr lang="es-VE" sz="2400" dirty="0" smtClean="0">
                <a:latin typeface="Courier New" pitchFamily="49" charset="0"/>
              </a:rPr>
              <a:t>="ISO-8859-1"?&gt;</a:t>
            </a:r>
          </a:p>
          <a:p>
            <a:pPr marL="381000" lvl="1" indent="-190500"/>
            <a:r>
              <a:rPr lang="es-VE" sz="2400" dirty="0" smtClean="0">
                <a:latin typeface="Courier New" pitchFamily="49" charset="0"/>
              </a:rPr>
              <a:t>&lt;!DOCTYPE </a:t>
            </a:r>
            <a:r>
              <a:rPr lang="es-VE" sz="2400" dirty="0" err="1" smtClean="0">
                <a:latin typeface="Courier New" pitchFamily="49" charset="0"/>
              </a:rPr>
              <a:t>ResumencalificacionMateria</a:t>
            </a:r>
            <a:r>
              <a:rPr lang="es-VE" sz="2400" dirty="0" smtClean="0">
                <a:latin typeface="Courier New" pitchFamily="49" charset="0"/>
              </a:rPr>
              <a:t> PUBLIC "-//Juan//DTD CALIFICACION DE LAS MATERIAS//DISPONIBLE EN:" "http://www.urbe.edu/dtd/DTDEXTERNA.dtd"&gt;</a:t>
            </a:r>
          </a:p>
          <a:p>
            <a:pPr marL="381000" lvl="1" indent="-190500"/>
            <a:r>
              <a:rPr lang="es-VE" sz="2400" dirty="0" smtClean="0">
                <a:latin typeface="Courier New" pitchFamily="49" charset="0"/>
              </a:rPr>
              <a:t> &lt;</a:t>
            </a:r>
            <a:r>
              <a:rPr lang="es-VE" sz="2400" dirty="0" err="1" smtClean="0">
                <a:latin typeface="Courier New" pitchFamily="49" charset="0"/>
              </a:rPr>
              <a:t>ResumenCalificacionMateria</a:t>
            </a:r>
            <a:r>
              <a:rPr lang="es-VE" sz="2400" dirty="0" smtClean="0">
                <a:latin typeface="Courier New" pitchFamily="49" charset="0"/>
              </a:rPr>
              <a:t>&gt;</a:t>
            </a:r>
          </a:p>
          <a:p>
            <a:pPr marL="381000" lvl="1" indent="-190500"/>
            <a:r>
              <a:rPr lang="es-VE" sz="2400" dirty="0" smtClean="0">
                <a:latin typeface="Courier New" pitchFamily="49" charset="0"/>
              </a:rPr>
              <a:t>		&lt;Materia&gt;Matemáticas&lt;/Materia&gt;</a:t>
            </a:r>
          </a:p>
          <a:p>
            <a:pPr marL="381000" lvl="1" indent="-190500"/>
            <a:r>
              <a:rPr lang="es-VE" sz="2400" dirty="0" smtClean="0">
                <a:latin typeface="Courier New" pitchFamily="49" charset="0"/>
              </a:rPr>
              <a:t>		&lt;</a:t>
            </a:r>
            <a:r>
              <a:rPr lang="es-VE" sz="2400" dirty="0" err="1" smtClean="0">
                <a:latin typeface="Courier New" pitchFamily="49" charset="0"/>
              </a:rPr>
              <a:t>Calificacion</a:t>
            </a:r>
            <a:r>
              <a:rPr lang="es-VE" sz="2400" dirty="0" smtClean="0">
                <a:latin typeface="Courier New" pitchFamily="49" charset="0"/>
              </a:rPr>
              <a:t>&gt;A&lt;/</a:t>
            </a:r>
            <a:r>
              <a:rPr lang="es-VE" sz="2400" dirty="0" err="1" smtClean="0">
                <a:latin typeface="Courier New" pitchFamily="49" charset="0"/>
              </a:rPr>
              <a:t>Calificacion</a:t>
            </a:r>
            <a:r>
              <a:rPr lang="es-VE" sz="2400" dirty="0" smtClean="0">
                <a:latin typeface="Courier New" pitchFamily="49" charset="0"/>
              </a:rPr>
              <a:t>&gt;</a:t>
            </a:r>
          </a:p>
          <a:p>
            <a:pPr marL="381000" lvl="1" indent="-190500"/>
            <a:r>
              <a:rPr lang="es-VE" sz="2400" dirty="0" smtClean="0">
                <a:latin typeface="Courier New" pitchFamily="49" charset="0"/>
              </a:rPr>
              <a:t>	&lt;/</a:t>
            </a:r>
            <a:r>
              <a:rPr lang="es-VE" sz="2400" dirty="0" err="1" smtClean="0">
                <a:latin typeface="Courier New" pitchFamily="49" charset="0"/>
              </a:rPr>
              <a:t>ResumenCalificacionMateria</a:t>
            </a:r>
            <a:r>
              <a:rPr lang="es-VE" sz="2400" dirty="0" smtClean="0">
                <a:latin typeface="Courier New" pitchFamily="49" charset="0"/>
              </a:rPr>
              <a:t>&gt; </a:t>
            </a:r>
            <a:endParaRPr lang="es-VE" sz="2400" dirty="0">
              <a:latin typeface="Courier New" pitchFamily="49" charset="0"/>
            </a:endParaRPr>
          </a:p>
        </p:txBody>
      </p:sp>
      <p:sp>
        <p:nvSpPr>
          <p:cNvPr id="40964" name="AutoShape 4"/>
          <p:cNvSpPr>
            <a:spLocks noChangeArrowheads="1"/>
          </p:cNvSpPr>
          <p:nvPr/>
        </p:nvSpPr>
        <p:spPr bwMode="auto">
          <a:xfrm>
            <a:off x="6715140" y="4500570"/>
            <a:ext cx="2667000" cy="971550"/>
          </a:xfrm>
          <a:prstGeom prst="wedgeRectCallout">
            <a:avLst>
              <a:gd name="adj1" fmla="val 15236"/>
              <a:gd name="adj2" fmla="val -328269"/>
            </a:avLst>
          </a:prstGeom>
          <a:solidFill>
            <a:srgbClr val="00CCFF"/>
          </a:solidFill>
          <a:ln w="9525">
            <a:solidFill>
              <a:schemeClr val="tx1"/>
            </a:solidFill>
            <a:miter lim="800000"/>
            <a:headEnd/>
            <a:tailEnd/>
          </a:ln>
        </p:spPr>
        <p:txBody>
          <a:bodyPr lIns="0" tIns="0" rIns="182880" bIns="0" anchor="ctr" anchorCtr="1">
            <a:spAutoFit/>
          </a:bodyPr>
          <a:lstStyle/>
          <a:p>
            <a:pPr marL="190500" lvl="1"/>
            <a:endParaRPr lang="es-PE" sz="1400"/>
          </a:p>
          <a:p>
            <a:pPr marL="190500" lvl="1"/>
            <a:r>
              <a:rPr lang="es-PE" sz="1400"/>
              <a:t>Declaración de una DTD Externa pública.</a:t>
            </a:r>
          </a:p>
          <a:p>
            <a:pPr algn="ctr">
              <a:lnSpc>
                <a:spcPct val="100000"/>
              </a:lnSpc>
              <a:spcBef>
                <a:spcPct val="0"/>
              </a:spcBef>
            </a:pPr>
            <a:endParaRPr lang="es-ES" sz="240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100" b="1" dirty="0" smtClean="0">
                <a:solidFill>
                  <a:schemeClr val="tx2"/>
                </a:solidFill>
                <a:effectLst>
                  <a:outerShdw blurRad="31750" dist="25400" dir="5400000" algn="tl" rotWithShape="0">
                    <a:srgbClr val="000000">
                      <a:alpha val="25000"/>
                    </a:srgbClr>
                  </a:outerShdw>
                </a:effectLst>
                <a:latin typeface="+mj-lt"/>
                <a:ea typeface="+mj-ea"/>
                <a:cs typeface="+mj-cs"/>
              </a:rPr>
              <a:t>DISTRIBUCIÓN DEL CONTENIDO</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3" name="2 CuadroTexto"/>
          <p:cNvSpPr txBox="1"/>
          <p:nvPr/>
        </p:nvSpPr>
        <p:spPr>
          <a:xfrm>
            <a:off x="642910" y="1357298"/>
            <a:ext cx="8143932" cy="5078313"/>
          </a:xfrm>
          <a:prstGeom prst="rect">
            <a:avLst/>
          </a:prstGeom>
          <a:noFill/>
        </p:spPr>
        <p:txBody>
          <a:bodyPr wrap="square" rtlCol="0">
            <a:spAutoFit/>
          </a:bodyPr>
          <a:lstStyle/>
          <a:p>
            <a:r>
              <a:rPr lang="es-VE" dirty="0" smtClean="0"/>
              <a:t>Tema 1: Introducción a XML</a:t>
            </a:r>
            <a:endParaRPr lang="es-VE" sz="1200" dirty="0" smtClean="0"/>
          </a:p>
          <a:p>
            <a:pPr marL="539750" lvl="1" indent="-276225">
              <a:buFont typeface="Arial" pitchFamily="34" charset="0"/>
              <a:buChar char="•"/>
            </a:pPr>
            <a:r>
              <a:rPr lang="es-VE" dirty="0" smtClean="0"/>
              <a:t>Que es XML.</a:t>
            </a:r>
            <a:endParaRPr lang="es-VE" sz="1400" dirty="0" smtClean="0"/>
          </a:p>
          <a:p>
            <a:pPr marL="539750" lvl="1" indent="-276225">
              <a:buFont typeface="Arial" pitchFamily="34" charset="0"/>
              <a:buChar char="•"/>
            </a:pPr>
            <a:r>
              <a:rPr lang="es-VE" dirty="0" smtClean="0"/>
              <a:t>Estructura de un Documento XML.</a:t>
            </a:r>
            <a:endParaRPr lang="es-VE" sz="1400" dirty="0" smtClean="0"/>
          </a:p>
          <a:p>
            <a:pPr marL="539750" lvl="1" indent="-276225">
              <a:buFont typeface="Arial" pitchFamily="34" charset="0"/>
              <a:buChar char="•"/>
            </a:pPr>
            <a:r>
              <a:rPr lang="es-VE" dirty="0" smtClean="0"/>
              <a:t>Elementos.</a:t>
            </a:r>
            <a:endParaRPr lang="es-VE" sz="1400" dirty="0" smtClean="0"/>
          </a:p>
          <a:p>
            <a:pPr marL="539750" lvl="1" indent="-276225">
              <a:buFont typeface="Arial" pitchFamily="34" charset="0"/>
              <a:buChar char="•"/>
            </a:pPr>
            <a:r>
              <a:rPr lang="es-VE" dirty="0" smtClean="0"/>
              <a:t>Atributos.</a:t>
            </a:r>
            <a:endParaRPr lang="es-VE" sz="1400" dirty="0" smtClean="0"/>
          </a:p>
          <a:p>
            <a:pPr marL="539750" lvl="1" indent="-276225">
              <a:buFont typeface="Arial" pitchFamily="34" charset="0"/>
              <a:buChar char="•"/>
            </a:pPr>
            <a:r>
              <a:rPr lang="es-VE" dirty="0" smtClean="0"/>
              <a:t>Entidades Predefinidas.</a:t>
            </a:r>
            <a:endParaRPr lang="es-VE" sz="1400" dirty="0" smtClean="0"/>
          </a:p>
          <a:p>
            <a:pPr marL="539750" lvl="1" indent="-276225">
              <a:buFont typeface="Arial" pitchFamily="34" charset="0"/>
              <a:buChar char="•"/>
            </a:pPr>
            <a:r>
              <a:rPr lang="es-VE" dirty="0" smtClean="0"/>
              <a:t>Documentos XML bien formados. </a:t>
            </a:r>
            <a:endParaRPr lang="es-VE" sz="1400" dirty="0" smtClean="0"/>
          </a:p>
          <a:p>
            <a:pPr marL="539750" lvl="1" indent="-276225">
              <a:buFont typeface="Arial" pitchFamily="34" charset="0"/>
              <a:buChar char="•"/>
            </a:pPr>
            <a:r>
              <a:rPr lang="es-VE" dirty="0" smtClean="0"/>
              <a:t>Secciones CDATA.</a:t>
            </a:r>
            <a:endParaRPr lang="es-VE" sz="1400" dirty="0" smtClean="0"/>
          </a:p>
          <a:p>
            <a:pPr marL="539750" lvl="1" indent="-276225">
              <a:buFont typeface="Arial" pitchFamily="34" charset="0"/>
              <a:buChar char="•"/>
            </a:pPr>
            <a:r>
              <a:rPr lang="es-VE" dirty="0" smtClean="0"/>
              <a:t>Comentarios.</a:t>
            </a:r>
            <a:endParaRPr lang="es-VE" sz="1400" dirty="0" smtClean="0"/>
          </a:p>
          <a:p>
            <a:r>
              <a:rPr lang="es-VE" dirty="0" smtClean="0"/>
              <a:t> </a:t>
            </a:r>
            <a:endParaRPr lang="es-VE" sz="1200" dirty="0" smtClean="0"/>
          </a:p>
          <a:p>
            <a:r>
              <a:rPr lang="es-VE" dirty="0" smtClean="0"/>
              <a:t>Tema 2: Definición de Tipo de Documento (DTD)</a:t>
            </a:r>
            <a:endParaRPr lang="es-VE" sz="1200" dirty="0" smtClean="0"/>
          </a:p>
          <a:p>
            <a:pPr marL="539750" indent="-276225">
              <a:buFont typeface="Arial" pitchFamily="34" charset="0"/>
              <a:buChar char="•"/>
            </a:pPr>
            <a:r>
              <a:rPr lang="es-VE" dirty="0" smtClean="0"/>
              <a:t>Declaraciones de tipo elemento.</a:t>
            </a:r>
          </a:p>
          <a:p>
            <a:pPr marL="539750" indent="-276225">
              <a:buFont typeface="Arial" pitchFamily="34" charset="0"/>
              <a:buChar char="•"/>
            </a:pPr>
            <a:r>
              <a:rPr lang="es-VE" dirty="0" smtClean="0"/>
              <a:t>Modelos de contenido.</a:t>
            </a:r>
          </a:p>
          <a:p>
            <a:pPr marL="539750" indent="-276225">
              <a:buFont typeface="Arial" pitchFamily="34" charset="0"/>
              <a:buChar char="•"/>
            </a:pPr>
            <a:r>
              <a:rPr lang="es-VE" dirty="0" smtClean="0"/>
              <a:t>Declaraciones de lista de atributos.</a:t>
            </a:r>
          </a:p>
          <a:p>
            <a:pPr marL="539750" indent="-276225">
              <a:buFont typeface="Arial" pitchFamily="34" charset="0"/>
              <a:buChar char="•"/>
            </a:pPr>
            <a:r>
              <a:rPr lang="es-VE" dirty="0" smtClean="0"/>
              <a:t>Tipos de atributos.</a:t>
            </a:r>
          </a:p>
          <a:p>
            <a:pPr marL="539750" indent="-276225">
              <a:buFont typeface="Arial" pitchFamily="34" charset="0"/>
              <a:buChar char="•"/>
            </a:pPr>
            <a:r>
              <a:rPr lang="es-VE" dirty="0" smtClean="0"/>
              <a:t>Declaración de entidades. </a:t>
            </a:r>
          </a:p>
          <a:p>
            <a:pPr marL="539750" indent="-276225">
              <a:buFont typeface="Arial" pitchFamily="34" charset="0"/>
              <a:buChar char="•"/>
            </a:pPr>
            <a:r>
              <a:rPr lang="es-VE" dirty="0" smtClean="0"/>
              <a:t>Ejemplo de DTD</a:t>
            </a:r>
            <a:endParaRPr lang="es-VE" sz="1400" dirty="0" smtClean="0"/>
          </a:p>
          <a:p>
            <a:endParaRPr lang="es-VE"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80975" y="98425"/>
            <a:ext cx="8095486" cy="523220"/>
          </a:xfrm>
          <a:prstGeom prst="rect">
            <a:avLst/>
          </a:prstGeom>
          <a:noFill/>
          <a:ln w="9525">
            <a:noFill/>
            <a:miter lim="800000"/>
            <a:headEnd/>
            <a:tailEnd/>
          </a:ln>
        </p:spPr>
        <p:txBody>
          <a:bodyPr wrap="none">
            <a:spAutoFit/>
          </a:bodyPr>
          <a:lstStyle/>
          <a:p>
            <a:pPr algn="l">
              <a:lnSpc>
                <a:spcPct val="100000"/>
              </a:lnSpc>
              <a:spcBef>
                <a:spcPct val="0"/>
              </a:spcBef>
            </a:pPr>
            <a:r>
              <a:rPr lang="es-ES_tradnl" sz="2800" b="1" dirty="0"/>
              <a:t>Reglas para dar Nombres a las </a:t>
            </a:r>
            <a:r>
              <a:rPr lang="es-ES_tradnl" sz="2800" b="1" dirty="0" err="1"/>
              <a:t>DTDs</a:t>
            </a:r>
            <a:r>
              <a:rPr lang="es-ES_tradnl" sz="2800" b="1" dirty="0"/>
              <a:t> Públicas</a:t>
            </a:r>
          </a:p>
        </p:txBody>
      </p:sp>
      <p:sp>
        <p:nvSpPr>
          <p:cNvPr id="39939" name="Rectangle 3"/>
          <p:cNvSpPr>
            <a:spLocks noChangeArrowheads="1"/>
          </p:cNvSpPr>
          <p:nvPr/>
        </p:nvSpPr>
        <p:spPr bwMode="auto">
          <a:xfrm>
            <a:off x="304800" y="1143000"/>
            <a:ext cx="8229600" cy="4724400"/>
          </a:xfrm>
          <a:prstGeom prst="rect">
            <a:avLst/>
          </a:prstGeom>
          <a:noFill/>
          <a:ln w="9525">
            <a:noFill/>
            <a:miter lim="800000"/>
            <a:headEnd/>
            <a:tailEnd/>
          </a:ln>
        </p:spPr>
        <p:txBody>
          <a:bodyPr/>
          <a:lstStyle/>
          <a:p>
            <a:pPr marL="514350" lvl="1" indent="-400050" algn="just">
              <a:lnSpc>
                <a:spcPct val="90000"/>
              </a:lnSpc>
              <a:buSzPct val="85000"/>
              <a:buFont typeface="Symbol" pitchFamily="18" charset="2"/>
              <a:buChar char="¨"/>
            </a:pPr>
            <a:r>
              <a:rPr lang="es-PE" sz="2400" dirty="0"/>
              <a:t>El nombre empieza con </a:t>
            </a:r>
            <a:r>
              <a:rPr lang="es-PE" sz="2400" dirty="0">
                <a:latin typeface="Courier New" pitchFamily="49" charset="0"/>
                <a:cs typeface="Courier New" pitchFamily="49" charset="0"/>
              </a:rPr>
              <a:t>//</a:t>
            </a:r>
            <a:r>
              <a:rPr lang="es-PE" sz="2400" dirty="0"/>
              <a:t> o </a:t>
            </a:r>
            <a:r>
              <a:rPr lang="es-PE" sz="2400" dirty="0">
                <a:latin typeface="Courier New" pitchFamily="49" charset="0"/>
                <a:cs typeface="Courier New" pitchFamily="49" charset="0"/>
              </a:rPr>
              <a:t>-</a:t>
            </a:r>
            <a:r>
              <a:rPr lang="es-PE" sz="2400" dirty="0"/>
              <a:t> </a:t>
            </a:r>
          </a:p>
          <a:p>
            <a:pPr marL="514350" lvl="1" indent="-400050" algn="just">
              <a:lnSpc>
                <a:spcPct val="90000"/>
              </a:lnSpc>
              <a:buSzPct val="85000"/>
              <a:buFont typeface="Symbol" pitchFamily="18" charset="2"/>
              <a:buChar char="¨"/>
            </a:pPr>
            <a:r>
              <a:rPr lang="es-PE" sz="2400" dirty="0"/>
              <a:t>Indica que la DTD no ha sido aprobada por ningún cuerpo estándar</a:t>
            </a:r>
            <a:r>
              <a:rPr lang="es-ES" sz="2400" dirty="0"/>
              <a:t>. S</a:t>
            </a:r>
            <a:r>
              <a:rPr lang="es-PE" sz="2400" dirty="0"/>
              <a:t>e refiere al elemento raíz</a:t>
            </a:r>
            <a:r>
              <a:rPr lang="es-ES" sz="2400" dirty="0"/>
              <a:t> </a:t>
            </a:r>
          </a:p>
          <a:p>
            <a:pPr marL="514350" lvl="1" indent="-400050" algn="just">
              <a:lnSpc>
                <a:spcPct val="90000"/>
              </a:lnSpc>
              <a:buSzPct val="85000"/>
              <a:buFont typeface="Symbol" pitchFamily="18" charset="2"/>
              <a:buChar char="¨"/>
            </a:pPr>
            <a:r>
              <a:rPr lang="es-PE" sz="2400" dirty="0"/>
              <a:t>// se usa como un delimitador entre diferentes partes del nombre del DTD</a:t>
            </a:r>
            <a:r>
              <a:rPr lang="es-ES" sz="2400" dirty="0"/>
              <a:t> </a:t>
            </a:r>
          </a:p>
          <a:p>
            <a:pPr marL="514350" lvl="1" indent="-400050" algn="just">
              <a:lnSpc>
                <a:spcPct val="90000"/>
              </a:lnSpc>
              <a:buSzPct val="85000"/>
              <a:buFont typeface="Symbol" pitchFamily="18" charset="2"/>
              <a:buChar char="¨"/>
            </a:pPr>
            <a:r>
              <a:rPr lang="es-PE" sz="2400" dirty="0"/>
              <a:t>La descripción del DTD también es parte del nombre del DTD. </a:t>
            </a:r>
          </a:p>
          <a:p>
            <a:pPr marL="514350" lvl="1" indent="-400050" algn="just">
              <a:lnSpc>
                <a:spcPct val="90000"/>
              </a:lnSpc>
              <a:buSzPct val="85000"/>
              <a:buFont typeface="Symbol" pitchFamily="18" charset="2"/>
              <a:buChar char="¨"/>
            </a:pPr>
            <a:r>
              <a:rPr lang="es-PE" sz="2400" dirty="0"/>
              <a:t>Esta descripción siempre empieza con la palabra DTD</a:t>
            </a:r>
            <a:r>
              <a:rPr lang="es-ES" sz="2400" dirty="0"/>
              <a:t> </a:t>
            </a:r>
          </a:p>
          <a:p>
            <a:pPr marL="514350" lvl="1" indent="-400050" algn="just">
              <a:lnSpc>
                <a:spcPct val="90000"/>
              </a:lnSpc>
              <a:buSzPct val="85000"/>
              <a:buFont typeface="Symbol" pitchFamily="18" charset="2"/>
              <a:buChar char="¨"/>
            </a:pPr>
            <a:r>
              <a:rPr lang="es-PE" sz="2400" dirty="0"/>
              <a:t>Finalmente, termina con una abreviación que indica el lenguaje del DTD</a:t>
            </a:r>
            <a:endParaRPr lang="es-PE" sz="2400" dirty="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0975" y="49213"/>
            <a:ext cx="5043368" cy="646331"/>
          </a:xfrm>
          <a:prstGeom prst="rect">
            <a:avLst/>
          </a:prstGeom>
          <a:noFill/>
          <a:ln w="9525">
            <a:noFill/>
            <a:miter lim="800000"/>
            <a:headEnd/>
            <a:tailEnd/>
          </a:ln>
        </p:spPr>
        <p:txBody>
          <a:bodyPr wrap="none">
            <a:spAutoFit/>
          </a:bodyPr>
          <a:lstStyle/>
          <a:p>
            <a:pPr algn="l">
              <a:lnSpc>
                <a:spcPct val="100000"/>
              </a:lnSpc>
              <a:spcBef>
                <a:spcPct val="0"/>
              </a:spcBef>
            </a:pPr>
            <a:r>
              <a:rPr lang="es-ES_tradnl" sz="3600" b="1" dirty="0"/>
              <a:t>Contenido de un DTD</a:t>
            </a:r>
          </a:p>
        </p:txBody>
      </p:sp>
      <p:sp>
        <p:nvSpPr>
          <p:cNvPr id="41987" name="Rectangle 3"/>
          <p:cNvSpPr>
            <a:spLocks noChangeArrowheads="1"/>
          </p:cNvSpPr>
          <p:nvPr/>
        </p:nvSpPr>
        <p:spPr bwMode="auto">
          <a:xfrm>
            <a:off x="304800" y="1143000"/>
            <a:ext cx="8153400" cy="4343400"/>
          </a:xfrm>
          <a:prstGeom prst="rect">
            <a:avLst/>
          </a:prstGeom>
          <a:noFill/>
          <a:ln w="9525">
            <a:noFill/>
            <a:miter lim="800000"/>
            <a:headEnd/>
            <a:tailEnd/>
          </a:ln>
        </p:spPr>
        <p:txBody>
          <a:bodyPr/>
          <a:lstStyle/>
          <a:p>
            <a:pPr lvl="1" indent="-342900" algn="just">
              <a:lnSpc>
                <a:spcPct val="150000"/>
              </a:lnSpc>
              <a:buSzPct val="80000"/>
              <a:buFont typeface="Symbol" pitchFamily="18" charset="2"/>
              <a:buChar char="¨"/>
            </a:pPr>
            <a:r>
              <a:rPr lang="es-PE" dirty="0"/>
              <a:t>Una DTD contiene cuatro palabras reservadas:</a:t>
            </a:r>
            <a:r>
              <a:rPr lang="es-ES" dirty="0"/>
              <a:t> </a:t>
            </a:r>
          </a:p>
          <a:p>
            <a:pPr marL="685800" lvl="2" algn="just">
              <a:lnSpc>
                <a:spcPct val="150000"/>
              </a:lnSpc>
            </a:pPr>
            <a:r>
              <a:rPr lang="es-PE" b="1" dirty="0">
                <a:solidFill>
                  <a:srgbClr val="FF3300"/>
                </a:solidFill>
                <a:latin typeface="Courier New" pitchFamily="49" charset="0"/>
                <a:cs typeface="Courier New" pitchFamily="49" charset="0"/>
              </a:rPr>
              <a:t>ELEMENT:</a:t>
            </a:r>
            <a:r>
              <a:rPr lang="es-PE" dirty="0"/>
              <a:t> </a:t>
            </a:r>
            <a:r>
              <a:rPr lang="es-PE" dirty="0" smtClean="0"/>
              <a:t>Representa </a:t>
            </a:r>
            <a:r>
              <a:rPr lang="es-PE" dirty="0"/>
              <a:t>un nombre de tipo elemento XML y sus subelementos.</a:t>
            </a:r>
            <a:r>
              <a:rPr lang="es-ES" dirty="0"/>
              <a:t> </a:t>
            </a:r>
          </a:p>
          <a:p>
            <a:pPr marL="685800" lvl="2" algn="just">
              <a:lnSpc>
                <a:spcPct val="150000"/>
              </a:lnSpc>
            </a:pPr>
            <a:r>
              <a:rPr lang="es-PE" b="1" dirty="0">
                <a:solidFill>
                  <a:srgbClr val="FF3300"/>
                </a:solidFill>
                <a:latin typeface="Courier New" pitchFamily="49" charset="0"/>
                <a:cs typeface="Courier New" pitchFamily="49" charset="0"/>
              </a:rPr>
              <a:t>ATTLIST:</a:t>
            </a:r>
            <a:r>
              <a:rPr lang="es-PE" dirty="0"/>
              <a:t> </a:t>
            </a:r>
            <a:r>
              <a:rPr lang="es-PE" dirty="0" smtClean="0"/>
              <a:t>Declara </a:t>
            </a:r>
            <a:r>
              <a:rPr lang="es-PE" dirty="0"/>
              <a:t>nombres de atributos del elemento XML, con o sin valores permisibles o por defecto</a:t>
            </a:r>
            <a:r>
              <a:rPr lang="es-ES" dirty="0"/>
              <a:t> </a:t>
            </a:r>
          </a:p>
          <a:p>
            <a:pPr marL="685800" lvl="2" algn="just">
              <a:lnSpc>
                <a:spcPct val="150000"/>
              </a:lnSpc>
            </a:pPr>
            <a:r>
              <a:rPr lang="es-PE" b="1" dirty="0">
                <a:solidFill>
                  <a:srgbClr val="FF3300"/>
                </a:solidFill>
                <a:latin typeface="Courier New" pitchFamily="49" charset="0"/>
                <a:cs typeface="Courier New" pitchFamily="49" charset="0"/>
              </a:rPr>
              <a:t>ENTITY:</a:t>
            </a:r>
            <a:r>
              <a:rPr lang="es-PE" dirty="0">
                <a:solidFill>
                  <a:srgbClr val="FF3300"/>
                </a:solidFill>
              </a:rPr>
              <a:t> </a:t>
            </a:r>
            <a:r>
              <a:rPr lang="es-PE" dirty="0" smtClean="0"/>
              <a:t>Declara </a:t>
            </a:r>
            <a:r>
              <a:rPr lang="es-PE" dirty="0"/>
              <a:t>referencias de caracteres especiales y otras referencias externas</a:t>
            </a:r>
            <a:r>
              <a:rPr lang="es-ES" dirty="0"/>
              <a:t> </a:t>
            </a:r>
          </a:p>
          <a:p>
            <a:pPr marL="685800" lvl="2" algn="just">
              <a:lnSpc>
                <a:spcPct val="150000"/>
              </a:lnSpc>
            </a:pPr>
            <a:r>
              <a:rPr lang="es-PE" b="1" dirty="0">
                <a:solidFill>
                  <a:srgbClr val="FF3300"/>
                </a:solidFill>
                <a:latin typeface="Courier New" pitchFamily="49" charset="0"/>
                <a:cs typeface="Courier New" pitchFamily="49" charset="0"/>
              </a:rPr>
              <a:t>NOTATION:</a:t>
            </a:r>
            <a:r>
              <a:rPr lang="es-PE" dirty="0"/>
              <a:t> </a:t>
            </a:r>
            <a:r>
              <a:rPr lang="es-PE" dirty="0" smtClean="0"/>
              <a:t>Declara </a:t>
            </a:r>
            <a:r>
              <a:rPr lang="es-PE" dirty="0"/>
              <a:t>contenido externo no XML, tal como datos de imagen binaria entre otros.</a:t>
            </a:r>
            <a:r>
              <a:rPr lang="es-ES" dirty="0"/>
              <a:t> </a:t>
            </a:r>
            <a:endParaRPr lang="es-PE"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80975" y="98425"/>
            <a:ext cx="7311617" cy="523220"/>
          </a:xfrm>
          <a:prstGeom prst="rect">
            <a:avLst/>
          </a:prstGeom>
          <a:noFill/>
          <a:ln w="9525">
            <a:noFill/>
            <a:miter lim="800000"/>
            <a:headEnd/>
            <a:tailEnd/>
          </a:ln>
        </p:spPr>
        <p:txBody>
          <a:bodyPr wrap="none">
            <a:spAutoFit/>
          </a:bodyPr>
          <a:lstStyle/>
          <a:p>
            <a:pPr algn="l">
              <a:lnSpc>
                <a:spcPct val="100000"/>
              </a:lnSpc>
              <a:spcBef>
                <a:spcPct val="0"/>
              </a:spcBef>
            </a:pPr>
            <a:r>
              <a:rPr lang="es-PE" sz="2800" b="1" dirty="0">
                <a:cs typeface="Arial" pitchFamily="34" charset="0"/>
              </a:rPr>
              <a:t>Declaración de Tipo Elemento (ELEMENT)</a:t>
            </a:r>
            <a:endParaRPr lang="es-ES_tradnl" sz="2800" b="1" dirty="0"/>
          </a:p>
        </p:txBody>
      </p:sp>
      <p:sp>
        <p:nvSpPr>
          <p:cNvPr id="43011" name="Rectangle 3"/>
          <p:cNvSpPr>
            <a:spLocks noChangeArrowheads="1"/>
          </p:cNvSpPr>
          <p:nvPr/>
        </p:nvSpPr>
        <p:spPr bwMode="auto">
          <a:xfrm>
            <a:off x="304800" y="914400"/>
            <a:ext cx="8534400" cy="5486400"/>
          </a:xfrm>
          <a:prstGeom prst="rect">
            <a:avLst/>
          </a:prstGeom>
          <a:noFill/>
          <a:ln w="9525">
            <a:noFill/>
            <a:miter lim="800000"/>
            <a:headEnd/>
            <a:tailEnd/>
          </a:ln>
        </p:spPr>
        <p:txBody>
          <a:bodyPr/>
          <a:lstStyle/>
          <a:p>
            <a:pPr marL="381000" lvl="1" indent="-190500">
              <a:buFontTx/>
              <a:buChar char="•"/>
            </a:pPr>
            <a:r>
              <a:rPr lang="es-PE" sz="2400"/>
              <a:t>La sintaxis básica es la siguiente</a:t>
            </a:r>
            <a:r>
              <a:rPr lang="es-ES" sz="2400"/>
              <a:t>:</a:t>
            </a:r>
          </a:p>
          <a:p>
            <a:pPr marL="381000" lvl="1" indent="-190500"/>
            <a:r>
              <a:rPr lang="en-US" sz="2400">
                <a:latin typeface="Courier New" pitchFamily="49" charset="0"/>
                <a:cs typeface="Courier New" pitchFamily="49" charset="0"/>
              </a:rPr>
              <a:t>    &lt;!ELEMENT name datatype&gt;</a:t>
            </a:r>
          </a:p>
        </p:txBody>
      </p:sp>
      <p:grpSp>
        <p:nvGrpSpPr>
          <p:cNvPr id="2" name="Group 167"/>
          <p:cNvGrpSpPr>
            <a:grpSpLocks/>
          </p:cNvGrpSpPr>
          <p:nvPr/>
        </p:nvGrpSpPr>
        <p:grpSpPr bwMode="auto">
          <a:xfrm>
            <a:off x="685800" y="2133600"/>
            <a:ext cx="7620000" cy="4235450"/>
            <a:chOff x="-3" y="-3"/>
            <a:chExt cx="3317" cy="2956"/>
          </a:xfrm>
        </p:grpSpPr>
        <p:grpSp>
          <p:nvGrpSpPr>
            <p:cNvPr id="3" name="Group 165"/>
            <p:cNvGrpSpPr>
              <a:grpSpLocks/>
            </p:cNvGrpSpPr>
            <p:nvPr/>
          </p:nvGrpSpPr>
          <p:grpSpPr bwMode="auto">
            <a:xfrm>
              <a:off x="0" y="0"/>
              <a:ext cx="3311" cy="2950"/>
              <a:chOff x="0" y="0"/>
              <a:chExt cx="3311" cy="2950"/>
            </a:xfrm>
          </p:grpSpPr>
          <p:grpSp>
            <p:nvGrpSpPr>
              <p:cNvPr id="4" name="Group 142"/>
              <p:cNvGrpSpPr>
                <a:grpSpLocks/>
              </p:cNvGrpSpPr>
              <p:nvPr/>
            </p:nvGrpSpPr>
            <p:grpSpPr bwMode="auto">
              <a:xfrm>
                <a:off x="0" y="0"/>
                <a:ext cx="921" cy="422"/>
                <a:chOff x="0" y="0"/>
                <a:chExt cx="921" cy="422"/>
              </a:xfrm>
            </p:grpSpPr>
            <p:sp>
              <p:nvSpPr>
                <p:cNvPr id="43049" name="Rectangle 129"/>
                <p:cNvSpPr>
                  <a:spLocks noChangeArrowheads="1"/>
                </p:cNvSpPr>
                <p:nvPr/>
              </p:nvSpPr>
              <p:spPr bwMode="auto">
                <a:xfrm>
                  <a:off x="43" y="0"/>
                  <a:ext cx="835" cy="422"/>
                </a:xfrm>
                <a:prstGeom prst="rect">
                  <a:avLst/>
                </a:prstGeom>
                <a:noFill/>
                <a:ln w="9525">
                  <a:noFill/>
                  <a:miter lim="800000"/>
                  <a:headEnd/>
                  <a:tailEnd/>
                </a:ln>
              </p:spPr>
              <p:txBody>
                <a:bodyPr lIns="0" tIns="0" rIns="18288" bIns="0"/>
                <a:lstStyle/>
                <a:p>
                  <a:pPr algn="ctr">
                    <a:lnSpc>
                      <a:spcPct val="100000"/>
                    </a:lnSpc>
                    <a:spcBef>
                      <a:spcPct val="0"/>
                    </a:spcBef>
                  </a:pPr>
                  <a:r>
                    <a:rPr lang="es-PE" b="1">
                      <a:solidFill>
                        <a:srgbClr val="FF3300"/>
                      </a:solidFill>
                    </a:rPr>
                    <a:t>Categoría del Contenido</a:t>
                  </a:r>
                  <a:endParaRPr lang="en-US" b="1">
                    <a:solidFill>
                      <a:srgbClr val="FF3300"/>
                    </a:solidFill>
                  </a:endParaRPr>
                </a:p>
                <a:p>
                  <a:pPr algn="ctr" eaLnBrk="0" hangingPunct="0">
                    <a:lnSpc>
                      <a:spcPct val="100000"/>
                    </a:lnSpc>
                    <a:spcBef>
                      <a:spcPct val="0"/>
                    </a:spcBef>
                  </a:pPr>
                  <a:endParaRPr lang="en-US">
                    <a:solidFill>
                      <a:srgbClr val="FF3300"/>
                    </a:solidFill>
                  </a:endParaRPr>
                </a:p>
              </p:txBody>
            </p:sp>
            <p:sp>
              <p:nvSpPr>
                <p:cNvPr id="43050" name="Rectangle 141"/>
                <p:cNvSpPr>
                  <a:spLocks noChangeArrowheads="1"/>
                </p:cNvSpPr>
                <p:nvPr/>
              </p:nvSpPr>
              <p:spPr bwMode="auto">
                <a:xfrm>
                  <a:off x="0" y="0"/>
                  <a:ext cx="921" cy="422"/>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5" name="Group 144"/>
              <p:cNvGrpSpPr>
                <a:grpSpLocks/>
              </p:cNvGrpSpPr>
              <p:nvPr/>
            </p:nvGrpSpPr>
            <p:grpSpPr bwMode="auto">
              <a:xfrm>
                <a:off x="921" y="0"/>
                <a:ext cx="2390" cy="422"/>
                <a:chOff x="921" y="0"/>
                <a:chExt cx="2390" cy="422"/>
              </a:xfrm>
            </p:grpSpPr>
            <p:sp>
              <p:nvSpPr>
                <p:cNvPr id="43047" name="Rectangle 130"/>
                <p:cNvSpPr>
                  <a:spLocks noChangeArrowheads="1"/>
                </p:cNvSpPr>
                <p:nvPr/>
              </p:nvSpPr>
              <p:spPr bwMode="auto">
                <a:xfrm>
                  <a:off x="964" y="0"/>
                  <a:ext cx="2304" cy="422"/>
                </a:xfrm>
                <a:prstGeom prst="rect">
                  <a:avLst/>
                </a:prstGeom>
                <a:noFill/>
                <a:ln w="9525">
                  <a:noFill/>
                  <a:miter lim="800000"/>
                  <a:headEnd/>
                  <a:tailEnd/>
                </a:ln>
              </p:spPr>
              <p:txBody>
                <a:bodyPr lIns="0" tIns="0" rIns="18288" bIns="0"/>
                <a:lstStyle/>
                <a:p>
                  <a:pPr algn="ctr">
                    <a:lnSpc>
                      <a:spcPct val="100000"/>
                    </a:lnSpc>
                    <a:spcBef>
                      <a:spcPct val="0"/>
                    </a:spcBef>
                  </a:pPr>
                  <a:r>
                    <a:rPr lang="es-PE" b="1">
                      <a:solidFill>
                        <a:srgbClr val="FF3300"/>
                      </a:solidFill>
                    </a:rPr>
                    <a:t>Descripción</a:t>
                  </a:r>
                  <a:endParaRPr lang="en-US" b="1">
                    <a:solidFill>
                      <a:srgbClr val="FF3300"/>
                    </a:solidFill>
                  </a:endParaRPr>
                </a:p>
                <a:p>
                  <a:pPr algn="ctr" eaLnBrk="0" hangingPunct="0">
                    <a:lnSpc>
                      <a:spcPct val="100000"/>
                    </a:lnSpc>
                    <a:spcBef>
                      <a:spcPct val="0"/>
                    </a:spcBef>
                  </a:pPr>
                  <a:endParaRPr lang="en-US">
                    <a:solidFill>
                      <a:srgbClr val="FF3300"/>
                    </a:solidFill>
                  </a:endParaRPr>
                </a:p>
              </p:txBody>
            </p:sp>
            <p:sp>
              <p:nvSpPr>
                <p:cNvPr id="43048" name="Rectangle 143"/>
                <p:cNvSpPr>
                  <a:spLocks noChangeArrowheads="1"/>
                </p:cNvSpPr>
                <p:nvPr/>
              </p:nvSpPr>
              <p:spPr bwMode="auto">
                <a:xfrm>
                  <a:off x="921" y="0"/>
                  <a:ext cx="2390" cy="422"/>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6" name="Group 146"/>
              <p:cNvGrpSpPr>
                <a:grpSpLocks/>
              </p:cNvGrpSpPr>
              <p:nvPr/>
            </p:nvGrpSpPr>
            <p:grpSpPr bwMode="auto">
              <a:xfrm>
                <a:off x="0" y="422"/>
                <a:ext cx="921" cy="548"/>
                <a:chOff x="0" y="422"/>
                <a:chExt cx="921" cy="548"/>
              </a:xfrm>
            </p:grpSpPr>
            <p:sp>
              <p:nvSpPr>
                <p:cNvPr id="43045" name="Rectangle 131"/>
                <p:cNvSpPr>
                  <a:spLocks noChangeArrowheads="1"/>
                </p:cNvSpPr>
                <p:nvPr/>
              </p:nvSpPr>
              <p:spPr bwMode="auto">
                <a:xfrm>
                  <a:off x="43" y="422"/>
                  <a:ext cx="835" cy="548"/>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a:t>ANY</a:t>
                  </a:r>
                </a:p>
                <a:p>
                  <a:pPr algn="l" eaLnBrk="0" hangingPunct="0">
                    <a:lnSpc>
                      <a:spcPct val="100000"/>
                    </a:lnSpc>
                    <a:spcBef>
                      <a:spcPct val="0"/>
                    </a:spcBef>
                    <a:tabLst>
                      <a:tab pos="333375" algn="l"/>
                      <a:tab pos="514350" algn="ctr"/>
                    </a:tabLst>
                  </a:pPr>
                  <a:endParaRPr lang="es-PE"/>
                </a:p>
              </p:txBody>
            </p:sp>
            <p:sp>
              <p:nvSpPr>
                <p:cNvPr id="43046" name="Rectangle 145"/>
                <p:cNvSpPr>
                  <a:spLocks noChangeArrowheads="1"/>
                </p:cNvSpPr>
                <p:nvPr/>
              </p:nvSpPr>
              <p:spPr bwMode="auto">
                <a:xfrm>
                  <a:off x="0" y="422"/>
                  <a:ext cx="921" cy="548"/>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7" name="Group 148"/>
              <p:cNvGrpSpPr>
                <a:grpSpLocks/>
              </p:cNvGrpSpPr>
              <p:nvPr/>
            </p:nvGrpSpPr>
            <p:grpSpPr bwMode="auto">
              <a:xfrm>
                <a:off x="921" y="422"/>
                <a:ext cx="2390" cy="548"/>
                <a:chOff x="921" y="422"/>
                <a:chExt cx="2390" cy="548"/>
              </a:xfrm>
            </p:grpSpPr>
            <p:sp>
              <p:nvSpPr>
                <p:cNvPr id="43043" name="Rectangle 132"/>
                <p:cNvSpPr>
                  <a:spLocks noChangeArrowheads="1"/>
                </p:cNvSpPr>
                <p:nvPr/>
              </p:nvSpPr>
              <p:spPr bwMode="auto">
                <a:xfrm>
                  <a:off x="964" y="422"/>
                  <a:ext cx="2304" cy="548"/>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sz="1500" dirty="0"/>
                    <a:t>El tipo elemento puede contener cualquier elemento o dato carácter analizado. Ejemplo:</a:t>
                  </a:r>
                </a:p>
                <a:p>
                  <a:pPr algn="l" eaLnBrk="0" hangingPunct="0">
                    <a:lnSpc>
                      <a:spcPct val="100000"/>
                    </a:lnSpc>
                    <a:spcBef>
                      <a:spcPct val="0"/>
                    </a:spcBef>
                    <a:tabLst>
                      <a:tab pos="333375" algn="l"/>
                      <a:tab pos="514350" algn="ctr"/>
                    </a:tabLst>
                  </a:pPr>
                  <a:r>
                    <a:rPr lang="es-PE" sz="1500" dirty="0"/>
                    <a:t>&lt;!</a:t>
                  </a:r>
                  <a:r>
                    <a:rPr lang="es-PE" sz="1500" dirty="0" err="1"/>
                    <a:t>Element</a:t>
                  </a:r>
                  <a:r>
                    <a:rPr lang="es-PE" sz="1500" dirty="0"/>
                    <a:t> Nota ANY&gt;</a:t>
                  </a:r>
                </a:p>
                <a:p>
                  <a:pPr algn="l" eaLnBrk="0" hangingPunct="0">
                    <a:lnSpc>
                      <a:spcPct val="100000"/>
                    </a:lnSpc>
                    <a:spcBef>
                      <a:spcPct val="0"/>
                    </a:spcBef>
                    <a:tabLst>
                      <a:tab pos="333375" algn="l"/>
                      <a:tab pos="514350" algn="ctr"/>
                    </a:tabLst>
                  </a:pPr>
                  <a:endParaRPr lang="es-PE" sz="1500" dirty="0"/>
                </a:p>
              </p:txBody>
            </p:sp>
            <p:sp>
              <p:nvSpPr>
                <p:cNvPr id="43044" name="Rectangle 147"/>
                <p:cNvSpPr>
                  <a:spLocks noChangeArrowheads="1"/>
                </p:cNvSpPr>
                <p:nvPr/>
              </p:nvSpPr>
              <p:spPr bwMode="auto">
                <a:xfrm>
                  <a:off x="921" y="422"/>
                  <a:ext cx="2390" cy="548"/>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8" name="Group 150"/>
              <p:cNvGrpSpPr>
                <a:grpSpLocks/>
              </p:cNvGrpSpPr>
              <p:nvPr/>
            </p:nvGrpSpPr>
            <p:grpSpPr bwMode="auto">
              <a:xfrm>
                <a:off x="0" y="970"/>
                <a:ext cx="921" cy="548"/>
                <a:chOff x="0" y="970"/>
                <a:chExt cx="921" cy="548"/>
              </a:xfrm>
            </p:grpSpPr>
            <p:sp>
              <p:nvSpPr>
                <p:cNvPr id="43041" name="Rectangle 133"/>
                <p:cNvSpPr>
                  <a:spLocks noChangeArrowheads="1"/>
                </p:cNvSpPr>
                <p:nvPr/>
              </p:nvSpPr>
              <p:spPr bwMode="auto">
                <a:xfrm>
                  <a:off x="43" y="970"/>
                  <a:ext cx="835" cy="548"/>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a:t>Element</a:t>
                  </a:r>
                </a:p>
                <a:p>
                  <a:pPr algn="l" eaLnBrk="0" hangingPunct="0">
                    <a:lnSpc>
                      <a:spcPct val="100000"/>
                    </a:lnSpc>
                    <a:spcBef>
                      <a:spcPct val="0"/>
                    </a:spcBef>
                    <a:tabLst>
                      <a:tab pos="333375" algn="l"/>
                      <a:tab pos="514350" algn="ctr"/>
                    </a:tabLst>
                  </a:pPr>
                  <a:endParaRPr lang="es-PE"/>
                </a:p>
              </p:txBody>
            </p:sp>
            <p:sp>
              <p:nvSpPr>
                <p:cNvPr id="43042" name="Rectangle 149"/>
                <p:cNvSpPr>
                  <a:spLocks noChangeArrowheads="1"/>
                </p:cNvSpPr>
                <p:nvPr/>
              </p:nvSpPr>
              <p:spPr bwMode="auto">
                <a:xfrm>
                  <a:off x="0" y="970"/>
                  <a:ext cx="921" cy="548"/>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9" name="Group 152"/>
              <p:cNvGrpSpPr>
                <a:grpSpLocks/>
              </p:cNvGrpSpPr>
              <p:nvPr/>
            </p:nvGrpSpPr>
            <p:grpSpPr bwMode="auto">
              <a:xfrm>
                <a:off x="921" y="970"/>
                <a:ext cx="2390" cy="548"/>
                <a:chOff x="921" y="970"/>
                <a:chExt cx="2390" cy="548"/>
              </a:xfrm>
            </p:grpSpPr>
            <p:sp>
              <p:nvSpPr>
                <p:cNvPr id="43039" name="Rectangle 134"/>
                <p:cNvSpPr>
                  <a:spLocks noChangeArrowheads="1"/>
                </p:cNvSpPr>
                <p:nvPr/>
              </p:nvSpPr>
              <p:spPr bwMode="auto">
                <a:xfrm>
                  <a:off x="964" y="970"/>
                  <a:ext cx="2304" cy="548"/>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sz="1500"/>
                    <a:t>Debería contener sólo elementos hijo. Ningún dato adicional es permitido. </a:t>
                  </a:r>
                  <a:r>
                    <a:rPr lang="en-US" sz="1500"/>
                    <a:t>Ejemplo:</a:t>
                  </a:r>
                  <a:endParaRPr lang="es-PE" sz="1500"/>
                </a:p>
                <a:p>
                  <a:pPr algn="l" eaLnBrk="0" hangingPunct="0">
                    <a:lnSpc>
                      <a:spcPct val="100000"/>
                    </a:lnSpc>
                    <a:spcBef>
                      <a:spcPct val="0"/>
                    </a:spcBef>
                    <a:tabLst>
                      <a:tab pos="333375" algn="l"/>
                      <a:tab pos="514350" algn="ctr"/>
                    </a:tabLst>
                  </a:pPr>
                  <a:r>
                    <a:rPr lang="en-US" sz="1500"/>
                    <a:t>&lt;!Element Estudiante (Id, Nombre, Apellido)&gt; </a:t>
                  </a:r>
                  <a:endParaRPr lang="es-PE" sz="1500"/>
                </a:p>
                <a:p>
                  <a:pPr algn="l" eaLnBrk="0" hangingPunct="0">
                    <a:lnSpc>
                      <a:spcPct val="100000"/>
                    </a:lnSpc>
                    <a:spcBef>
                      <a:spcPct val="0"/>
                    </a:spcBef>
                    <a:tabLst>
                      <a:tab pos="333375" algn="l"/>
                      <a:tab pos="514350" algn="ctr"/>
                    </a:tabLst>
                  </a:pPr>
                  <a:endParaRPr lang="es-PE" sz="1500"/>
                </a:p>
              </p:txBody>
            </p:sp>
            <p:sp>
              <p:nvSpPr>
                <p:cNvPr id="43040" name="Rectangle 151"/>
                <p:cNvSpPr>
                  <a:spLocks noChangeArrowheads="1"/>
                </p:cNvSpPr>
                <p:nvPr/>
              </p:nvSpPr>
              <p:spPr bwMode="auto">
                <a:xfrm>
                  <a:off x="921" y="970"/>
                  <a:ext cx="2390" cy="548"/>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10" name="Group 154"/>
              <p:cNvGrpSpPr>
                <a:grpSpLocks/>
              </p:cNvGrpSpPr>
              <p:nvPr/>
            </p:nvGrpSpPr>
            <p:grpSpPr bwMode="auto">
              <a:xfrm>
                <a:off x="0" y="1518"/>
                <a:ext cx="921" cy="442"/>
                <a:chOff x="0" y="1518"/>
                <a:chExt cx="921" cy="442"/>
              </a:xfrm>
            </p:grpSpPr>
            <p:sp>
              <p:nvSpPr>
                <p:cNvPr id="43037" name="Rectangle 135"/>
                <p:cNvSpPr>
                  <a:spLocks noChangeArrowheads="1"/>
                </p:cNvSpPr>
                <p:nvPr/>
              </p:nvSpPr>
              <p:spPr bwMode="auto">
                <a:xfrm>
                  <a:off x="43" y="1518"/>
                  <a:ext cx="835" cy="442"/>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a:t>Mixed</a:t>
                  </a:r>
                </a:p>
                <a:p>
                  <a:pPr algn="l" eaLnBrk="0" hangingPunct="0">
                    <a:lnSpc>
                      <a:spcPct val="100000"/>
                    </a:lnSpc>
                    <a:spcBef>
                      <a:spcPct val="0"/>
                    </a:spcBef>
                    <a:tabLst>
                      <a:tab pos="333375" algn="l"/>
                      <a:tab pos="514350" algn="ctr"/>
                    </a:tabLst>
                  </a:pPr>
                  <a:endParaRPr lang="es-PE"/>
                </a:p>
              </p:txBody>
            </p:sp>
            <p:sp>
              <p:nvSpPr>
                <p:cNvPr id="43038" name="Rectangle 153"/>
                <p:cNvSpPr>
                  <a:spLocks noChangeArrowheads="1"/>
                </p:cNvSpPr>
                <p:nvPr/>
              </p:nvSpPr>
              <p:spPr bwMode="auto">
                <a:xfrm>
                  <a:off x="0" y="1518"/>
                  <a:ext cx="921" cy="442"/>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11" name="Group 156"/>
              <p:cNvGrpSpPr>
                <a:grpSpLocks/>
              </p:cNvGrpSpPr>
              <p:nvPr/>
            </p:nvGrpSpPr>
            <p:grpSpPr bwMode="auto">
              <a:xfrm>
                <a:off x="921" y="1518"/>
                <a:ext cx="2390" cy="442"/>
                <a:chOff x="921" y="1518"/>
                <a:chExt cx="2390" cy="442"/>
              </a:xfrm>
            </p:grpSpPr>
            <p:sp>
              <p:nvSpPr>
                <p:cNvPr id="43035" name="Rectangle 136"/>
                <p:cNvSpPr>
                  <a:spLocks noChangeArrowheads="1"/>
                </p:cNvSpPr>
                <p:nvPr/>
              </p:nvSpPr>
              <p:spPr bwMode="auto">
                <a:xfrm>
                  <a:off x="964" y="1518"/>
                  <a:ext cx="2304" cy="442"/>
                </a:xfrm>
                <a:prstGeom prst="rect">
                  <a:avLst/>
                </a:prstGeom>
                <a:noFill/>
                <a:ln w="9525">
                  <a:noFill/>
                  <a:miter lim="800000"/>
                  <a:headEnd/>
                  <a:tailEnd/>
                </a:ln>
              </p:spPr>
              <p:txBody>
                <a:bodyPr lIns="0" tIns="0" rIns="18288" bIns="0"/>
                <a:lstStyle/>
                <a:p>
                  <a:pPr>
                    <a:spcBef>
                      <a:spcPct val="0"/>
                    </a:spcBef>
                    <a:tabLst>
                      <a:tab pos="333375" algn="l"/>
                      <a:tab pos="514350" algn="ctr"/>
                    </a:tabLst>
                  </a:pPr>
                  <a:r>
                    <a:rPr lang="es-PE" sz="1500" dirty="0" err="1" smtClean="0"/>
                    <a:t>Combinacion</a:t>
                  </a:r>
                  <a:r>
                    <a:rPr lang="es-PE" sz="1500" dirty="0" smtClean="0"/>
                    <a:t> entre #PCDATA y un elemento que debe estar definido</a:t>
                  </a:r>
                </a:p>
                <a:p>
                  <a:pPr eaLnBrk="0" hangingPunct="0">
                    <a:spcBef>
                      <a:spcPct val="0"/>
                    </a:spcBef>
                    <a:tabLst>
                      <a:tab pos="333375" algn="l"/>
                      <a:tab pos="514350" algn="ctr"/>
                    </a:tabLst>
                  </a:pPr>
                  <a:r>
                    <a:rPr lang="es-PE" sz="1500" dirty="0" smtClean="0"/>
                    <a:t>&lt;!</a:t>
                  </a:r>
                  <a:r>
                    <a:rPr lang="es-PE" sz="1500" dirty="0" err="1" smtClean="0"/>
                    <a:t>Element</a:t>
                  </a:r>
                  <a:r>
                    <a:rPr lang="es-PE" sz="1500" dirty="0" smtClean="0"/>
                    <a:t> </a:t>
                  </a:r>
                  <a:r>
                    <a:rPr lang="es-PE" sz="1500" dirty="0" err="1" smtClean="0"/>
                    <a:t>Paragrafo</a:t>
                  </a:r>
                  <a:r>
                    <a:rPr lang="es-PE" sz="1500" dirty="0" smtClean="0"/>
                    <a:t> (#PCDATA | avenida)*&gt;</a:t>
                  </a:r>
                </a:p>
                <a:p>
                  <a:pPr algn="l" eaLnBrk="0" hangingPunct="0">
                    <a:lnSpc>
                      <a:spcPct val="100000"/>
                    </a:lnSpc>
                    <a:spcBef>
                      <a:spcPct val="0"/>
                    </a:spcBef>
                    <a:tabLst>
                      <a:tab pos="333375" algn="l"/>
                      <a:tab pos="514350" algn="ctr"/>
                    </a:tabLst>
                  </a:pPr>
                  <a:endParaRPr lang="es-PE" sz="1500" dirty="0"/>
                </a:p>
              </p:txBody>
            </p:sp>
            <p:sp>
              <p:nvSpPr>
                <p:cNvPr id="43036" name="Rectangle 155"/>
                <p:cNvSpPr>
                  <a:spLocks noChangeArrowheads="1"/>
                </p:cNvSpPr>
                <p:nvPr/>
              </p:nvSpPr>
              <p:spPr bwMode="auto">
                <a:xfrm>
                  <a:off x="921" y="1518"/>
                  <a:ext cx="2390" cy="442"/>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12" name="Group 158"/>
              <p:cNvGrpSpPr>
                <a:grpSpLocks/>
              </p:cNvGrpSpPr>
              <p:nvPr/>
            </p:nvGrpSpPr>
            <p:grpSpPr bwMode="auto">
              <a:xfrm>
                <a:off x="0" y="1960"/>
                <a:ext cx="921" cy="442"/>
                <a:chOff x="0" y="1960"/>
                <a:chExt cx="921" cy="442"/>
              </a:xfrm>
            </p:grpSpPr>
            <p:sp>
              <p:nvSpPr>
                <p:cNvPr id="43033" name="Rectangle 137"/>
                <p:cNvSpPr>
                  <a:spLocks noChangeArrowheads="1"/>
                </p:cNvSpPr>
                <p:nvPr/>
              </p:nvSpPr>
              <p:spPr bwMode="auto">
                <a:xfrm>
                  <a:off x="43" y="1960"/>
                  <a:ext cx="835" cy="442"/>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a:t>PCDATA</a:t>
                  </a:r>
                </a:p>
                <a:p>
                  <a:pPr algn="l" eaLnBrk="0" hangingPunct="0">
                    <a:lnSpc>
                      <a:spcPct val="100000"/>
                    </a:lnSpc>
                    <a:spcBef>
                      <a:spcPct val="0"/>
                    </a:spcBef>
                    <a:tabLst>
                      <a:tab pos="333375" algn="l"/>
                      <a:tab pos="514350" algn="ctr"/>
                    </a:tabLst>
                  </a:pPr>
                  <a:endParaRPr lang="es-PE"/>
                </a:p>
              </p:txBody>
            </p:sp>
            <p:sp>
              <p:nvSpPr>
                <p:cNvPr id="43034" name="Rectangle 157"/>
                <p:cNvSpPr>
                  <a:spLocks noChangeArrowheads="1"/>
                </p:cNvSpPr>
                <p:nvPr/>
              </p:nvSpPr>
              <p:spPr bwMode="auto">
                <a:xfrm>
                  <a:off x="0" y="1960"/>
                  <a:ext cx="921" cy="442"/>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13" name="Group 160"/>
              <p:cNvGrpSpPr>
                <a:grpSpLocks/>
              </p:cNvGrpSpPr>
              <p:nvPr/>
            </p:nvGrpSpPr>
            <p:grpSpPr bwMode="auto">
              <a:xfrm>
                <a:off x="921" y="1960"/>
                <a:ext cx="2390" cy="442"/>
                <a:chOff x="921" y="1960"/>
                <a:chExt cx="2390" cy="442"/>
              </a:xfrm>
            </p:grpSpPr>
            <p:sp>
              <p:nvSpPr>
                <p:cNvPr id="43031" name="Rectangle 138"/>
                <p:cNvSpPr>
                  <a:spLocks noChangeArrowheads="1"/>
                </p:cNvSpPr>
                <p:nvPr/>
              </p:nvSpPr>
              <p:spPr bwMode="auto">
                <a:xfrm>
                  <a:off x="964" y="1960"/>
                  <a:ext cx="2304" cy="442"/>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sz="1500" dirty="0"/>
                    <a:t>Debería contener sólo texto (datos carácter). Ejemplo:</a:t>
                  </a:r>
                </a:p>
                <a:p>
                  <a:pPr algn="l" eaLnBrk="0" hangingPunct="0">
                    <a:lnSpc>
                      <a:spcPct val="100000"/>
                    </a:lnSpc>
                    <a:spcBef>
                      <a:spcPct val="0"/>
                    </a:spcBef>
                    <a:tabLst>
                      <a:tab pos="333375" algn="l"/>
                      <a:tab pos="514350" algn="ctr"/>
                    </a:tabLst>
                  </a:pPr>
                  <a:r>
                    <a:rPr lang="es-PE" sz="1500" dirty="0"/>
                    <a:t>&lt;!</a:t>
                  </a:r>
                  <a:r>
                    <a:rPr lang="es-PE" sz="1500" dirty="0" err="1"/>
                    <a:t>Element</a:t>
                  </a:r>
                  <a:r>
                    <a:rPr lang="es-PE" sz="1500" dirty="0"/>
                    <a:t> Nombre (#PCDATA)&gt; </a:t>
                  </a:r>
                </a:p>
                <a:p>
                  <a:pPr algn="l" eaLnBrk="0" hangingPunct="0">
                    <a:lnSpc>
                      <a:spcPct val="100000"/>
                    </a:lnSpc>
                    <a:spcBef>
                      <a:spcPct val="0"/>
                    </a:spcBef>
                    <a:tabLst>
                      <a:tab pos="333375" algn="l"/>
                      <a:tab pos="514350" algn="ctr"/>
                    </a:tabLst>
                  </a:pPr>
                  <a:endParaRPr lang="es-PE" sz="1500" dirty="0"/>
                </a:p>
              </p:txBody>
            </p:sp>
            <p:sp>
              <p:nvSpPr>
                <p:cNvPr id="43032" name="Rectangle 159"/>
                <p:cNvSpPr>
                  <a:spLocks noChangeArrowheads="1"/>
                </p:cNvSpPr>
                <p:nvPr/>
              </p:nvSpPr>
              <p:spPr bwMode="auto">
                <a:xfrm>
                  <a:off x="921" y="1960"/>
                  <a:ext cx="2390" cy="442"/>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14" name="Group 162"/>
              <p:cNvGrpSpPr>
                <a:grpSpLocks/>
              </p:cNvGrpSpPr>
              <p:nvPr/>
            </p:nvGrpSpPr>
            <p:grpSpPr bwMode="auto">
              <a:xfrm>
                <a:off x="0" y="2402"/>
                <a:ext cx="921" cy="548"/>
                <a:chOff x="0" y="2402"/>
                <a:chExt cx="921" cy="548"/>
              </a:xfrm>
            </p:grpSpPr>
            <p:sp>
              <p:nvSpPr>
                <p:cNvPr id="43029" name="Rectangle 139"/>
                <p:cNvSpPr>
                  <a:spLocks noChangeArrowheads="1"/>
                </p:cNvSpPr>
                <p:nvPr/>
              </p:nvSpPr>
              <p:spPr bwMode="auto">
                <a:xfrm>
                  <a:off x="43" y="2402"/>
                  <a:ext cx="835" cy="548"/>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a:t>EMPTY</a:t>
                  </a:r>
                </a:p>
                <a:p>
                  <a:pPr algn="l" eaLnBrk="0" hangingPunct="0">
                    <a:lnSpc>
                      <a:spcPct val="100000"/>
                    </a:lnSpc>
                    <a:spcBef>
                      <a:spcPct val="0"/>
                    </a:spcBef>
                    <a:tabLst>
                      <a:tab pos="333375" algn="l"/>
                      <a:tab pos="514350" algn="ctr"/>
                    </a:tabLst>
                  </a:pPr>
                  <a:endParaRPr lang="es-PE" sz="1600"/>
                </a:p>
              </p:txBody>
            </p:sp>
            <p:sp>
              <p:nvSpPr>
                <p:cNvPr id="43030" name="Rectangle 161"/>
                <p:cNvSpPr>
                  <a:spLocks noChangeArrowheads="1"/>
                </p:cNvSpPr>
                <p:nvPr/>
              </p:nvSpPr>
              <p:spPr bwMode="auto">
                <a:xfrm>
                  <a:off x="0" y="2402"/>
                  <a:ext cx="921" cy="548"/>
                </a:xfrm>
                <a:prstGeom prst="rect">
                  <a:avLst/>
                </a:prstGeom>
                <a:noFill/>
                <a:ln w="7">
                  <a:solidFill>
                    <a:srgbClr val="A0A0A0"/>
                  </a:solidFill>
                  <a:miter lim="800000"/>
                  <a:headEnd/>
                  <a:tailEnd/>
                </a:ln>
              </p:spPr>
              <p:txBody>
                <a:bodyPr lIns="0" tIns="0" rIns="18288" bIns="0" anchor="ctr"/>
                <a:lstStyle/>
                <a:p>
                  <a:endParaRPr lang="es-ES"/>
                </a:p>
              </p:txBody>
            </p:sp>
          </p:grpSp>
          <p:grpSp>
            <p:nvGrpSpPr>
              <p:cNvPr id="15" name="Group 164"/>
              <p:cNvGrpSpPr>
                <a:grpSpLocks/>
              </p:cNvGrpSpPr>
              <p:nvPr/>
            </p:nvGrpSpPr>
            <p:grpSpPr bwMode="auto">
              <a:xfrm>
                <a:off x="921" y="2402"/>
                <a:ext cx="2390" cy="548"/>
                <a:chOff x="921" y="2402"/>
                <a:chExt cx="2390" cy="548"/>
              </a:xfrm>
            </p:grpSpPr>
            <p:sp>
              <p:nvSpPr>
                <p:cNvPr id="43027" name="Rectangle 140"/>
                <p:cNvSpPr>
                  <a:spLocks noChangeArrowheads="1"/>
                </p:cNvSpPr>
                <p:nvPr/>
              </p:nvSpPr>
              <p:spPr bwMode="auto">
                <a:xfrm>
                  <a:off x="964" y="2402"/>
                  <a:ext cx="2304" cy="548"/>
                </a:xfrm>
                <a:prstGeom prst="rect">
                  <a:avLst/>
                </a:prstGeom>
                <a:noFill/>
                <a:ln w="9525">
                  <a:noFill/>
                  <a:miter lim="800000"/>
                  <a:headEnd/>
                  <a:tailEnd/>
                </a:ln>
              </p:spPr>
              <p:txBody>
                <a:bodyPr lIns="0" tIns="0" rIns="18288" bIns="0"/>
                <a:lstStyle/>
                <a:p>
                  <a:pPr algn="l">
                    <a:lnSpc>
                      <a:spcPct val="100000"/>
                    </a:lnSpc>
                    <a:spcBef>
                      <a:spcPct val="0"/>
                    </a:spcBef>
                    <a:tabLst>
                      <a:tab pos="333375" algn="l"/>
                      <a:tab pos="514350" algn="ctr"/>
                    </a:tabLst>
                  </a:pPr>
                  <a:r>
                    <a:rPr lang="es-PE" sz="1500" dirty="0" smtClean="0"/>
                    <a:t>El elemento puede estar vacio o no</a:t>
                  </a:r>
                </a:p>
                <a:p>
                  <a:pPr algn="l">
                    <a:lnSpc>
                      <a:spcPct val="100000"/>
                    </a:lnSpc>
                    <a:spcBef>
                      <a:spcPct val="0"/>
                    </a:spcBef>
                    <a:tabLst>
                      <a:tab pos="333375" algn="l"/>
                      <a:tab pos="514350" algn="ctr"/>
                    </a:tabLst>
                  </a:pPr>
                  <a:r>
                    <a:rPr lang="es-PE" sz="1500" dirty="0" smtClean="0"/>
                    <a:t>Ejemplo</a:t>
                  </a:r>
                  <a:r>
                    <a:rPr lang="es-PE" sz="1500" dirty="0"/>
                    <a:t>:</a:t>
                  </a:r>
                </a:p>
                <a:p>
                  <a:pPr algn="l" eaLnBrk="0" hangingPunct="0">
                    <a:lnSpc>
                      <a:spcPct val="100000"/>
                    </a:lnSpc>
                    <a:spcBef>
                      <a:spcPct val="0"/>
                    </a:spcBef>
                    <a:tabLst>
                      <a:tab pos="333375" algn="l"/>
                      <a:tab pos="514350" algn="ctr"/>
                    </a:tabLst>
                  </a:pPr>
                  <a:r>
                    <a:rPr lang="es-PE" sz="1500" dirty="0"/>
                    <a:t>&lt;!</a:t>
                  </a:r>
                  <a:r>
                    <a:rPr lang="es-PE" sz="1500" dirty="0" err="1"/>
                    <a:t>Element</a:t>
                  </a:r>
                  <a:r>
                    <a:rPr lang="es-PE" sz="1500" dirty="0"/>
                    <a:t> Id EMPTY&gt; </a:t>
                  </a:r>
                </a:p>
                <a:p>
                  <a:pPr algn="l" eaLnBrk="0" hangingPunct="0">
                    <a:lnSpc>
                      <a:spcPct val="100000"/>
                    </a:lnSpc>
                    <a:spcBef>
                      <a:spcPct val="0"/>
                    </a:spcBef>
                    <a:tabLst>
                      <a:tab pos="333375" algn="l"/>
                      <a:tab pos="514350" algn="ctr"/>
                    </a:tabLst>
                  </a:pPr>
                  <a:endParaRPr lang="es-PE" sz="1500" dirty="0"/>
                </a:p>
              </p:txBody>
            </p:sp>
            <p:sp>
              <p:nvSpPr>
                <p:cNvPr id="43028" name="Rectangle 163"/>
                <p:cNvSpPr>
                  <a:spLocks noChangeArrowheads="1"/>
                </p:cNvSpPr>
                <p:nvPr/>
              </p:nvSpPr>
              <p:spPr bwMode="auto">
                <a:xfrm>
                  <a:off x="921" y="2402"/>
                  <a:ext cx="2390" cy="548"/>
                </a:xfrm>
                <a:prstGeom prst="rect">
                  <a:avLst/>
                </a:prstGeom>
                <a:noFill/>
                <a:ln w="7">
                  <a:solidFill>
                    <a:srgbClr val="A0A0A0"/>
                  </a:solidFill>
                  <a:miter lim="800000"/>
                  <a:headEnd/>
                  <a:tailEnd/>
                </a:ln>
              </p:spPr>
              <p:txBody>
                <a:bodyPr lIns="0" tIns="0" rIns="18288" bIns="0" anchor="ctr"/>
                <a:lstStyle/>
                <a:p>
                  <a:endParaRPr lang="es-ES"/>
                </a:p>
              </p:txBody>
            </p:sp>
          </p:grpSp>
        </p:grpSp>
        <p:sp>
          <p:nvSpPr>
            <p:cNvPr id="43014" name="Rectangle 166"/>
            <p:cNvSpPr>
              <a:spLocks noChangeArrowheads="1"/>
            </p:cNvSpPr>
            <p:nvPr/>
          </p:nvSpPr>
          <p:spPr bwMode="auto">
            <a:xfrm>
              <a:off x="-3" y="-3"/>
              <a:ext cx="3317" cy="2956"/>
            </a:xfrm>
            <a:prstGeom prst="rect">
              <a:avLst/>
            </a:prstGeom>
            <a:noFill/>
            <a:ln w="9525">
              <a:solidFill>
                <a:srgbClr val="A0A0A0"/>
              </a:solidFill>
              <a:miter lim="800000"/>
              <a:headEnd/>
              <a:tailEnd/>
            </a:ln>
          </p:spPr>
          <p:txBody>
            <a:bodyPr lIns="0" tIns="0" rIns="18288" bIns="0" anchor="ctr"/>
            <a:lstStyle/>
            <a:p>
              <a:endParaRPr lang="es-E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80975" y="147638"/>
            <a:ext cx="8963025" cy="707886"/>
          </a:xfrm>
          <a:prstGeom prst="rect">
            <a:avLst/>
          </a:prstGeom>
          <a:noFill/>
          <a:ln w="9525">
            <a:noFill/>
            <a:miter lim="800000"/>
            <a:headEnd/>
            <a:tailEnd/>
          </a:ln>
        </p:spPr>
        <p:txBody>
          <a:bodyPr wrap="square">
            <a:spAutoFit/>
          </a:bodyPr>
          <a:lstStyle/>
          <a:p>
            <a:pPr algn="ctr">
              <a:lnSpc>
                <a:spcPct val="100000"/>
              </a:lnSpc>
              <a:spcBef>
                <a:spcPct val="0"/>
              </a:spcBef>
            </a:pPr>
            <a:r>
              <a:rPr lang="es-ES_tradnl" sz="2000" b="1" dirty="0"/>
              <a:t>Ejemplo de Declaración del tipo </a:t>
            </a:r>
            <a:r>
              <a:rPr lang="es-ES_tradnl" sz="2000" b="1" dirty="0" smtClean="0"/>
              <a:t>ELEMENT tomando en cuenta: ANY, #PCDATA Y ELEMENT</a:t>
            </a:r>
            <a:endParaRPr lang="es-ES_tradnl" sz="2000" b="1" dirty="0"/>
          </a:p>
        </p:txBody>
      </p:sp>
      <p:sp>
        <p:nvSpPr>
          <p:cNvPr id="44035"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algn="l">
              <a:lnSpc>
                <a:spcPct val="100000"/>
              </a:lnSpc>
              <a:spcBef>
                <a:spcPct val="0"/>
              </a:spcBef>
            </a:pPr>
            <a:r>
              <a:rPr lang="en-US" sz="1800" dirty="0">
                <a:latin typeface="Courier New" pitchFamily="49" charset="0"/>
              </a:rPr>
              <a:t>&lt;?xml version="1.0" encoding="ISO-8859-1"?&gt;</a:t>
            </a:r>
          </a:p>
          <a:p>
            <a:pPr algn="l">
              <a:lnSpc>
                <a:spcPct val="100000"/>
              </a:lnSpc>
              <a:spcBef>
                <a:spcPct val="0"/>
              </a:spcBef>
            </a:pPr>
            <a:r>
              <a:rPr lang="en-US" sz="1800" dirty="0">
                <a:latin typeface="Courier New" pitchFamily="49" charset="0"/>
              </a:rPr>
              <a:t>&lt;!DOCTYPE </a:t>
            </a:r>
            <a:r>
              <a:rPr lang="en-US" sz="1800" dirty="0" err="1">
                <a:latin typeface="Courier New" pitchFamily="49" charset="0"/>
              </a:rPr>
              <a:t>ResumenCalificacionMateria</a:t>
            </a:r>
            <a:r>
              <a:rPr lang="en-US" sz="1800" dirty="0">
                <a:latin typeface="Courier New" pitchFamily="49" charset="0"/>
              </a:rPr>
              <a:t>[</a:t>
            </a:r>
          </a:p>
          <a:p>
            <a:pPr algn="l">
              <a:lnSpc>
                <a:spcPct val="100000"/>
              </a:lnSpc>
              <a:spcBef>
                <a:spcPct val="0"/>
              </a:spcBef>
            </a:pPr>
            <a:r>
              <a:rPr lang="en-US" sz="1800" dirty="0">
                <a:latin typeface="Courier New" pitchFamily="49" charset="0"/>
              </a:rPr>
              <a:t>&lt;!ELEMENT </a:t>
            </a:r>
            <a:r>
              <a:rPr lang="en-US" sz="1800" dirty="0" err="1">
                <a:latin typeface="Courier New" pitchFamily="49" charset="0"/>
              </a:rPr>
              <a:t>ResumenCalificacionMateria</a:t>
            </a:r>
            <a:r>
              <a:rPr lang="en-US" sz="1800" dirty="0">
                <a:latin typeface="Courier New" pitchFamily="49" charset="0"/>
              </a:rPr>
              <a:t> (</a:t>
            </a:r>
            <a:r>
              <a:rPr lang="en-US" sz="1800" dirty="0" err="1">
                <a:latin typeface="Courier New" pitchFamily="49" charset="0"/>
              </a:rPr>
              <a:t>Estudiante</a:t>
            </a:r>
            <a:r>
              <a:rPr lang="en-US" sz="1800" dirty="0">
                <a:latin typeface="Courier New" pitchFamily="49" charset="0"/>
              </a:rPr>
              <a:t>, </a:t>
            </a:r>
            <a:r>
              <a:rPr lang="en-US" sz="1800" dirty="0" err="1">
                <a:latin typeface="Courier New" pitchFamily="49" charset="0"/>
              </a:rPr>
              <a:t>Materia</a:t>
            </a:r>
            <a:r>
              <a:rPr lang="en-US" sz="1800" dirty="0">
                <a:latin typeface="Courier New" pitchFamily="49" charset="0"/>
              </a:rPr>
              <a:t>, </a:t>
            </a:r>
            <a:r>
              <a:rPr lang="en-US" sz="1800" dirty="0" err="1">
                <a:latin typeface="Courier New" pitchFamily="49" charset="0"/>
              </a:rPr>
              <a:t>Calificacion</a:t>
            </a:r>
            <a:r>
              <a:rPr lang="en-US" sz="1800" dirty="0">
                <a:latin typeface="Courier New" pitchFamily="49" charset="0"/>
              </a:rPr>
              <a:t>)&gt;</a:t>
            </a:r>
          </a:p>
          <a:p>
            <a:pPr algn="l">
              <a:lnSpc>
                <a:spcPct val="100000"/>
              </a:lnSpc>
              <a:spcBef>
                <a:spcPct val="0"/>
              </a:spcBef>
            </a:pPr>
            <a:r>
              <a:rPr lang="en-US" sz="1800" dirty="0">
                <a:latin typeface="Courier New" pitchFamily="49" charset="0"/>
              </a:rPr>
              <a:t>&lt;!ELEMENT </a:t>
            </a:r>
            <a:r>
              <a:rPr lang="en-US" sz="1800" dirty="0" err="1">
                <a:latin typeface="Courier New" pitchFamily="49" charset="0"/>
              </a:rPr>
              <a:t>Estudiante</a:t>
            </a:r>
            <a:r>
              <a:rPr lang="en-US" sz="1800" dirty="0">
                <a:latin typeface="Courier New" pitchFamily="49" charset="0"/>
              </a:rPr>
              <a:t> (</a:t>
            </a:r>
            <a:r>
              <a:rPr lang="en-US" sz="1800" dirty="0" err="1">
                <a:latin typeface="Courier New" pitchFamily="49" charset="0"/>
              </a:rPr>
              <a:t>Nombre,ID,Nota</a:t>
            </a:r>
            <a:r>
              <a:rPr lang="en-US" sz="1800" dirty="0">
                <a:latin typeface="Courier New" pitchFamily="49" charset="0"/>
              </a:rPr>
              <a:t>)&gt;</a:t>
            </a:r>
          </a:p>
          <a:p>
            <a:pPr algn="l">
              <a:lnSpc>
                <a:spcPct val="100000"/>
              </a:lnSpc>
              <a:spcBef>
                <a:spcPct val="0"/>
              </a:spcBef>
            </a:pPr>
            <a:r>
              <a:rPr lang="en-US" sz="1800" dirty="0">
                <a:latin typeface="Courier New" pitchFamily="49" charset="0"/>
              </a:rPr>
              <a:t>&lt;!ELEMENT </a:t>
            </a:r>
            <a:r>
              <a:rPr lang="en-US" sz="1800" dirty="0" err="1">
                <a:latin typeface="Courier New" pitchFamily="49" charset="0"/>
              </a:rPr>
              <a:t>Materia</a:t>
            </a:r>
            <a:r>
              <a:rPr lang="en-US" sz="1800" dirty="0">
                <a:latin typeface="Courier New" pitchFamily="49" charset="0"/>
              </a:rPr>
              <a:t> (#PCDATA)&gt;</a:t>
            </a:r>
          </a:p>
          <a:p>
            <a:pPr algn="l">
              <a:lnSpc>
                <a:spcPct val="100000"/>
              </a:lnSpc>
              <a:spcBef>
                <a:spcPct val="0"/>
              </a:spcBef>
            </a:pPr>
            <a:r>
              <a:rPr lang="en-US" sz="1800" dirty="0">
                <a:latin typeface="Courier New" pitchFamily="49" charset="0"/>
              </a:rPr>
              <a:t>&lt;!ELEMENT </a:t>
            </a:r>
            <a:r>
              <a:rPr lang="en-US" sz="1800" dirty="0" err="1">
                <a:latin typeface="Courier New" pitchFamily="49" charset="0"/>
              </a:rPr>
              <a:t>Calificacion</a:t>
            </a:r>
            <a:r>
              <a:rPr lang="en-US" sz="1800" dirty="0">
                <a:latin typeface="Courier New" pitchFamily="49" charset="0"/>
              </a:rPr>
              <a:t> (#PCDATA)&gt;</a:t>
            </a:r>
          </a:p>
          <a:p>
            <a:pPr algn="l">
              <a:lnSpc>
                <a:spcPct val="100000"/>
              </a:lnSpc>
              <a:spcBef>
                <a:spcPct val="0"/>
              </a:spcBef>
            </a:pPr>
            <a:r>
              <a:rPr lang="en-US" sz="1800" dirty="0">
                <a:latin typeface="Courier New" pitchFamily="49" charset="0"/>
              </a:rPr>
              <a:t>&lt;!ELEMENT </a:t>
            </a:r>
            <a:r>
              <a:rPr lang="en-US" sz="1800" dirty="0" err="1">
                <a:latin typeface="Courier New" pitchFamily="49" charset="0"/>
              </a:rPr>
              <a:t>Nombre</a:t>
            </a:r>
            <a:r>
              <a:rPr lang="en-US" sz="1800" dirty="0">
                <a:latin typeface="Courier New" pitchFamily="49" charset="0"/>
              </a:rPr>
              <a:t> (#PCDATA)&gt;</a:t>
            </a:r>
          </a:p>
          <a:p>
            <a:pPr algn="l">
              <a:lnSpc>
                <a:spcPct val="100000"/>
              </a:lnSpc>
              <a:spcBef>
                <a:spcPct val="0"/>
              </a:spcBef>
            </a:pPr>
            <a:r>
              <a:rPr lang="en-US" sz="1800" dirty="0">
                <a:latin typeface="Courier New" pitchFamily="49" charset="0"/>
              </a:rPr>
              <a:t>&lt;!ELEMENT ID (#PCDATA)&gt;</a:t>
            </a:r>
          </a:p>
          <a:p>
            <a:pPr algn="l">
              <a:lnSpc>
                <a:spcPct val="100000"/>
              </a:lnSpc>
              <a:spcBef>
                <a:spcPct val="0"/>
              </a:spcBef>
            </a:pPr>
            <a:r>
              <a:rPr lang="en-US" sz="1800" dirty="0">
                <a:latin typeface="Courier New" pitchFamily="49" charset="0"/>
              </a:rPr>
              <a:t>&lt;!ELEMENT Nota ANY &gt;</a:t>
            </a:r>
          </a:p>
          <a:p>
            <a:pPr algn="l">
              <a:lnSpc>
                <a:spcPct val="100000"/>
              </a:lnSpc>
              <a:spcBef>
                <a:spcPct val="0"/>
              </a:spcBef>
            </a:pPr>
            <a:r>
              <a:rPr lang="en-US" sz="1800" dirty="0">
                <a:latin typeface="Courier New" pitchFamily="49" charset="0"/>
              </a:rPr>
              <a:t>]&gt;</a:t>
            </a:r>
          </a:p>
          <a:p>
            <a:pPr algn="l">
              <a:lnSpc>
                <a:spcPct val="100000"/>
              </a:lnSpc>
              <a:spcBef>
                <a:spcPct val="0"/>
              </a:spcBef>
            </a:pPr>
            <a:r>
              <a:rPr lang="en-US" sz="1800" dirty="0">
                <a:latin typeface="Courier New" pitchFamily="49" charset="0"/>
              </a:rPr>
              <a:t>&lt;</a:t>
            </a:r>
            <a:r>
              <a:rPr lang="en-US" sz="1800" dirty="0" err="1">
                <a:latin typeface="Courier New" pitchFamily="49" charset="0"/>
              </a:rPr>
              <a:t>ResumenCalificacionMateria</a:t>
            </a:r>
            <a:r>
              <a:rPr lang="en-US" sz="1800" dirty="0">
                <a:latin typeface="Courier New" pitchFamily="49" charset="0"/>
              </a:rPr>
              <a:t>&gt;</a:t>
            </a:r>
          </a:p>
          <a:p>
            <a:pPr algn="l">
              <a:lnSpc>
                <a:spcPct val="100000"/>
              </a:lnSpc>
              <a:spcBef>
                <a:spcPct val="0"/>
              </a:spcBef>
            </a:pPr>
            <a:r>
              <a:rPr lang="en-US" sz="1800" dirty="0">
                <a:latin typeface="Courier New" pitchFamily="49" charset="0"/>
              </a:rPr>
              <a:t>	&lt;</a:t>
            </a:r>
            <a:r>
              <a:rPr lang="en-US" sz="1800" dirty="0" err="1">
                <a:latin typeface="Courier New" pitchFamily="49" charset="0"/>
              </a:rPr>
              <a:t>Estudiante</a:t>
            </a:r>
            <a:r>
              <a:rPr lang="en-US" sz="1800" dirty="0">
                <a:latin typeface="Courier New" pitchFamily="49" charset="0"/>
              </a:rPr>
              <a:t>&gt;</a:t>
            </a:r>
          </a:p>
          <a:p>
            <a:pPr algn="l">
              <a:lnSpc>
                <a:spcPct val="100000"/>
              </a:lnSpc>
              <a:spcBef>
                <a:spcPct val="0"/>
              </a:spcBef>
            </a:pPr>
            <a:r>
              <a:rPr lang="en-US" sz="1800" dirty="0">
                <a:latin typeface="Courier New" pitchFamily="49" charset="0"/>
              </a:rPr>
              <a:t>		&lt;</a:t>
            </a:r>
            <a:r>
              <a:rPr lang="en-US" sz="1800" dirty="0" err="1">
                <a:latin typeface="Courier New" pitchFamily="49" charset="0"/>
              </a:rPr>
              <a:t>Nombre</a:t>
            </a:r>
            <a:r>
              <a:rPr lang="en-US" sz="1800" dirty="0">
                <a:latin typeface="Courier New" pitchFamily="49" charset="0"/>
              </a:rPr>
              <a:t>&gt; </a:t>
            </a:r>
            <a:r>
              <a:rPr lang="es-VE" sz="1800" dirty="0">
                <a:latin typeface="Courier New" pitchFamily="49" charset="0"/>
              </a:rPr>
              <a:t>Pedro </a:t>
            </a:r>
            <a:r>
              <a:rPr lang="es-VE" sz="1800" dirty="0" err="1">
                <a:latin typeface="Courier New" pitchFamily="49" charset="0"/>
              </a:rPr>
              <a:t>Villalba</a:t>
            </a:r>
            <a:r>
              <a:rPr lang="es-ES" sz="1800" dirty="0">
                <a:latin typeface="Courier New" pitchFamily="49" charset="0"/>
              </a:rPr>
              <a:t> </a:t>
            </a:r>
            <a:r>
              <a:rPr lang="en-US" sz="1800" dirty="0">
                <a:latin typeface="Courier New" pitchFamily="49" charset="0"/>
              </a:rPr>
              <a:t>&lt;/</a:t>
            </a:r>
            <a:r>
              <a:rPr lang="en-US" sz="1800" dirty="0" err="1">
                <a:latin typeface="Courier New" pitchFamily="49" charset="0"/>
              </a:rPr>
              <a:t>Nombre</a:t>
            </a:r>
            <a:r>
              <a:rPr lang="en-US" sz="1800" dirty="0">
                <a:latin typeface="Courier New" pitchFamily="49" charset="0"/>
              </a:rPr>
              <a:t>&gt;</a:t>
            </a:r>
          </a:p>
          <a:p>
            <a:pPr algn="l">
              <a:lnSpc>
                <a:spcPct val="100000"/>
              </a:lnSpc>
              <a:spcBef>
                <a:spcPct val="0"/>
              </a:spcBef>
            </a:pPr>
            <a:r>
              <a:rPr lang="en-US" sz="1800" dirty="0">
                <a:latin typeface="Courier New" pitchFamily="49" charset="0"/>
              </a:rPr>
              <a:t>		&lt;ID&gt; 2002B54 &lt;/ID&gt;</a:t>
            </a:r>
          </a:p>
          <a:p>
            <a:pPr algn="l">
              <a:lnSpc>
                <a:spcPct val="100000"/>
              </a:lnSpc>
              <a:spcBef>
                <a:spcPct val="0"/>
              </a:spcBef>
            </a:pPr>
            <a:r>
              <a:rPr lang="en-US" sz="1800" dirty="0">
                <a:latin typeface="Courier New" pitchFamily="49" charset="0"/>
              </a:rPr>
              <a:t>		&lt;Nota&gt; </a:t>
            </a:r>
            <a:r>
              <a:rPr lang="es-VE" sz="1800" dirty="0">
                <a:latin typeface="Courier New" pitchFamily="49" charset="0"/>
              </a:rPr>
              <a:t>La afición de Pedro es escalar montañas</a:t>
            </a:r>
          </a:p>
          <a:p>
            <a:pPr algn="l">
              <a:lnSpc>
                <a:spcPct val="100000"/>
              </a:lnSpc>
              <a:spcBef>
                <a:spcPct val="0"/>
              </a:spcBef>
            </a:pPr>
            <a:r>
              <a:rPr lang="es-VE" sz="1800" dirty="0">
                <a:latin typeface="Courier New" pitchFamily="49" charset="0"/>
              </a:rPr>
              <a:t>             &lt;/Nota&gt;</a:t>
            </a:r>
            <a:endParaRPr lang="en-US" sz="1800" dirty="0">
              <a:latin typeface="Courier New" pitchFamily="49" charset="0"/>
            </a:endParaRPr>
          </a:p>
          <a:p>
            <a:pPr algn="l">
              <a:lnSpc>
                <a:spcPct val="100000"/>
              </a:lnSpc>
              <a:spcBef>
                <a:spcPct val="0"/>
              </a:spcBef>
            </a:pPr>
            <a:r>
              <a:rPr lang="en-US" sz="1800" dirty="0">
                <a:latin typeface="Courier New" pitchFamily="49" charset="0"/>
              </a:rPr>
              <a:t>	&lt;/</a:t>
            </a:r>
            <a:r>
              <a:rPr lang="en-US" sz="1800" dirty="0" err="1">
                <a:latin typeface="Courier New" pitchFamily="49" charset="0"/>
              </a:rPr>
              <a:t>Estudiante</a:t>
            </a:r>
            <a:r>
              <a:rPr lang="en-US" sz="1800" dirty="0">
                <a:latin typeface="Courier New" pitchFamily="49" charset="0"/>
              </a:rPr>
              <a:t>&gt;</a:t>
            </a:r>
          </a:p>
          <a:p>
            <a:pPr algn="l">
              <a:lnSpc>
                <a:spcPct val="100000"/>
              </a:lnSpc>
              <a:spcBef>
                <a:spcPct val="0"/>
              </a:spcBef>
            </a:pPr>
            <a:r>
              <a:rPr lang="en-US" sz="1800" dirty="0">
                <a:latin typeface="Courier New" pitchFamily="49" charset="0"/>
              </a:rPr>
              <a:t>	&lt;</a:t>
            </a:r>
            <a:r>
              <a:rPr lang="en-US" sz="1800" dirty="0" err="1">
                <a:latin typeface="Courier New" pitchFamily="49" charset="0"/>
              </a:rPr>
              <a:t>Materia</a:t>
            </a:r>
            <a:r>
              <a:rPr lang="en-US" sz="1800" dirty="0">
                <a:latin typeface="Courier New" pitchFamily="49" charset="0"/>
              </a:rPr>
              <a:t>&gt;</a:t>
            </a:r>
            <a:r>
              <a:rPr lang="en-US" sz="1800" dirty="0" err="1">
                <a:latin typeface="Courier New" pitchFamily="49" charset="0"/>
              </a:rPr>
              <a:t>Matemáticas</a:t>
            </a:r>
            <a:r>
              <a:rPr lang="en-US" sz="1800" dirty="0">
                <a:latin typeface="Courier New" pitchFamily="49" charset="0"/>
              </a:rPr>
              <a:t>&lt;/</a:t>
            </a:r>
            <a:r>
              <a:rPr lang="en-US" sz="1800" dirty="0" err="1">
                <a:latin typeface="Courier New" pitchFamily="49" charset="0"/>
              </a:rPr>
              <a:t>Materia</a:t>
            </a:r>
            <a:r>
              <a:rPr lang="en-US" sz="1800" dirty="0">
                <a:latin typeface="Courier New" pitchFamily="49" charset="0"/>
              </a:rPr>
              <a:t>&gt;</a:t>
            </a:r>
          </a:p>
          <a:p>
            <a:pPr algn="l">
              <a:lnSpc>
                <a:spcPct val="100000"/>
              </a:lnSpc>
              <a:spcBef>
                <a:spcPct val="0"/>
              </a:spcBef>
            </a:pPr>
            <a:r>
              <a:rPr lang="en-US" sz="1800" dirty="0">
                <a:latin typeface="Courier New" pitchFamily="49" charset="0"/>
              </a:rPr>
              <a:t>	&lt;</a:t>
            </a:r>
            <a:r>
              <a:rPr lang="en-US" sz="1800" dirty="0" err="1">
                <a:latin typeface="Courier New" pitchFamily="49" charset="0"/>
              </a:rPr>
              <a:t>Calificacion</a:t>
            </a:r>
            <a:r>
              <a:rPr lang="en-US" sz="1800" dirty="0">
                <a:latin typeface="Courier New" pitchFamily="49" charset="0"/>
              </a:rPr>
              <a:t>&gt;A&lt;/</a:t>
            </a:r>
            <a:r>
              <a:rPr lang="en-US" sz="1800" dirty="0" err="1">
                <a:latin typeface="Courier New" pitchFamily="49" charset="0"/>
              </a:rPr>
              <a:t>Calificacion</a:t>
            </a:r>
            <a:r>
              <a:rPr lang="en-US" sz="1800" dirty="0">
                <a:latin typeface="Courier New" pitchFamily="49" charset="0"/>
              </a:rPr>
              <a:t>&gt;</a:t>
            </a:r>
          </a:p>
          <a:p>
            <a:pPr algn="l">
              <a:lnSpc>
                <a:spcPct val="100000"/>
              </a:lnSpc>
              <a:spcBef>
                <a:spcPct val="0"/>
              </a:spcBef>
            </a:pPr>
            <a:r>
              <a:rPr lang="en-US" sz="1800" dirty="0">
                <a:latin typeface="Courier New" pitchFamily="49" charset="0"/>
              </a:rPr>
              <a:t>&lt;/</a:t>
            </a:r>
            <a:r>
              <a:rPr lang="en-US" sz="1800" dirty="0" err="1">
                <a:latin typeface="Courier New" pitchFamily="49" charset="0"/>
              </a:rPr>
              <a:t>ResumenCalificacionMateria</a:t>
            </a:r>
            <a:r>
              <a:rPr lang="en-US" sz="1800" dirty="0">
                <a:latin typeface="Courier New" pitchFamily="49" charset="0"/>
              </a:rPr>
              <a:t>&gt;</a:t>
            </a:r>
          </a:p>
          <a:p>
            <a:pPr algn="l">
              <a:lnSpc>
                <a:spcPct val="100000"/>
              </a:lnSpc>
              <a:spcBef>
                <a:spcPct val="0"/>
              </a:spcBef>
            </a:pPr>
            <a:endParaRPr lang="es-ES" sz="1800" dirty="0">
              <a:latin typeface="Courier New" pitchFamily="49" charset="0"/>
            </a:endParaRPr>
          </a:p>
        </p:txBody>
      </p:sp>
      <p:sp>
        <p:nvSpPr>
          <p:cNvPr id="44036" name="AutoShape 4"/>
          <p:cNvSpPr>
            <a:spLocks noChangeArrowheads="1"/>
          </p:cNvSpPr>
          <p:nvPr/>
        </p:nvSpPr>
        <p:spPr bwMode="auto">
          <a:xfrm>
            <a:off x="5715000" y="2971800"/>
            <a:ext cx="2895600" cy="822325"/>
          </a:xfrm>
          <a:prstGeom prst="wedgeRectCallout">
            <a:avLst>
              <a:gd name="adj1" fmla="val -105264"/>
              <a:gd name="adj2" fmla="val -125292"/>
            </a:avLst>
          </a:prstGeom>
          <a:gradFill rotWithShape="0">
            <a:gsLst>
              <a:gs pos="0">
                <a:srgbClr val="009DC4"/>
              </a:gs>
              <a:gs pos="50000">
                <a:srgbClr val="00CCFF"/>
              </a:gs>
              <a:gs pos="100000">
                <a:srgbClr val="009DC4"/>
              </a:gs>
            </a:gsLst>
            <a:lin ang="5400000" scaled="1"/>
          </a:gradFill>
          <a:ln w="9525">
            <a:solidFill>
              <a:schemeClr val="tx1"/>
            </a:solidFill>
            <a:miter lim="800000"/>
            <a:headEnd/>
            <a:tailEnd/>
          </a:ln>
        </p:spPr>
        <p:txBody>
          <a:bodyPr lIns="0" tIns="0" rIns="0" bIns="0" anchor="ctr" anchorCtr="1">
            <a:spAutoFit/>
          </a:bodyPr>
          <a:lstStyle/>
          <a:p>
            <a:pPr marL="190500" lvl="1"/>
            <a:endParaRPr lang="es-PE" sz="1400"/>
          </a:p>
          <a:p>
            <a:pPr marL="190500" lvl="1"/>
            <a:r>
              <a:rPr lang="es-PE" sz="1400"/>
              <a:t>Definición del tipo ELEMENT</a:t>
            </a:r>
          </a:p>
          <a:p>
            <a:pPr algn="ctr">
              <a:lnSpc>
                <a:spcPct val="100000"/>
              </a:lnSpc>
              <a:spcBef>
                <a:spcPct val="0"/>
              </a:spcBef>
            </a:pPr>
            <a:endParaRPr lang="es-ES" sz="240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85852" y="1285860"/>
            <a:ext cx="6500842" cy="3416320"/>
          </a:xfrm>
          <a:prstGeom prst="rect">
            <a:avLst/>
          </a:prstGeom>
        </p:spPr>
        <p:txBody>
          <a:bodyPr wrap="square">
            <a:spAutoFit/>
          </a:bodyPr>
          <a:lstStyle/>
          <a:p>
            <a:r>
              <a:rPr lang="es-VE" dirty="0" smtClean="0"/>
              <a:t>&lt;?</a:t>
            </a:r>
            <a:r>
              <a:rPr lang="es-VE" dirty="0" err="1" smtClean="0"/>
              <a:t>xml</a:t>
            </a:r>
            <a:r>
              <a:rPr lang="es-VE" dirty="0" smtClean="0"/>
              <a:t> </a:t>
            </a:r>
            <a:r>
              <a:rPr lang="es-VE" dirty="0" err="1" smtClean="0"/>
              <a:t>version</a:t>
            </a:r>
            <a:r>
              <a:rPr lang="es-VE" dirty="0" smtClean="0"/>
              <a:t>="1.0" </a:t>
            </a:r>
            <a:r>
              <a:rPr lang="es-VE" dirty="0" err="1" smtClean="0"/>
              <a:t>encoding</a:t>
            </a:r>
            <a:r>
              <a:rPr lang="es-VE" dirty="0" smtClean="0"/>
              <a:t>="UTF-8"?&gt;</a:t>
            </a:r>
          </a:p>
          <a:p>
            <a:r>
              <a:rPr lang="es-VE" dirty="0" smtClean="0"/>
              <a:t>&lt;!DOCTYPE </a:t>
            </a:r>
            <a:r>
              <a:rPr lang="es-VE" dirty="0" err="1" smtClean="0"/>
              <a:t>address</a:t>
            </a:r>
            <a:r>
              <a:rPr lang="es-VE" dirty="0" smtClean="0"/>
              <a:t> [</a:t>
            </a:r>
          </a:p>
          <a:p>
            <a:r>
              <a:rPr lang="es-VE" dirty="0" smtClean="0"/>
              <a:t>   &lt;!ELEMENT </a:t>
            </a:r>
            <a:r>
              <a:rPr lang="es-VE" dirty="0" err="1" smtClean="0"/>
              <a:t>address</a:t>
            </a:r>
            <a:r>
              <a:rPr lang="es-VE" dirty="0" smtClean="0"/>
              <a:t> (#</a:t>
            </a:r>
            <a:r>
              <a:rPr lang="es-VE" dirty="0" err="1" smtClean="0"/>
              <a:t>PCDATA|name</a:t>
            </a:r>
            <a:r>
              <a:rPr lang="es-VE" dirty="0" smtClean="0"/>
              <a:t>)*&gt;</a:t>
            </a:r>
          </a:p>
          <a:p>
            <a:r>
              <a:rPr lang="es-VE" dirty="0" smtClean="0"/>
              <a:t>   &lt;!ELEMENT </a:t>
            </a:r>
            <a:r>
              <a:rPr lang="es-VE" dirty="0" err="1" smtClean="0"/>
              <a:t>name</a:t>
            </a:r>
            <a:r>
              <a:rPr lang="es-VE" dirty="0" smtClean="0"/>
              <a:t> (#PCDATA)&gt;</a:t>
            </a:r>
          </a:p>
          <a:p>
            <a:r>
              <a:rPr lang="es-VE" dirty="0" smtClean="0"/>
              <a:t>   &lt;!ELEMENT sector EMPTY&gt; </a:t>
            </a:r>
          </a:p>
          <a:p>
            <a:r>
              <a:rPr lang="es-VE" dirty="0" smtClean="0"/>
              <a:t>]&gt;</a:t>
            </a:r>
          </a:p>
          <a:p>
            <a:r>
              <a:rPr lang="es-VE" dirty="0" smtClean="0"/>
              <a:t>&lt;</a:t>
            </a:r>
            <a:r>
              <a:rPr lang="es-VE" dirty="0" err="1" smtClean="0"/>
              <a:t>address</a:t>
            </a:r>
            <a:r>
              <a:rPr lang="es-VE" dirty="0" smtClean="0"/>
              <a:t>&gt;</a:t>
            </a:r>
          </a:p>
          <a:p>
            <a:r>
              <a:rPr lang="es-VE" dirty="0" smtClean="0"/>
              <a:t>   LAS SIGUIENTES PERSONAS VIVEN EN MARACAIBO</a:t>
            </a:r>
          </a:p>
          <a:p>
            <a:r>
              <a:rPr lang="es-VE" dirty="0" smtClean="0"/>
              <a:t>   &lt;</a:t>
            </a:r>
            <a:r>
              <a:rPr lang="es-VE" dirty="0" err="1" smtClean="0"/>
              <a:t>name</a:t>
            </a:r>
            <a:r>
              <a:rPr lang="es-VE" dirty="0" smtClean="0"/>
              <a:t>&gt;MARIA ANDRADE&lt;/</a:t>
            </a:r>
            <a:r>
              <a:rPr lang="es-VE" dirty="0" err="1" smtClean="0"/>
              <a:t>name</a:t>
            </a:r>
            <a:r>
              <a:rPr lang="es-VE" dirty="0" smtClean="0"/>
              <a:t>&gt;</a:t>
            </a:r>
          </a:p>
          <a:p>
            <a:r>
              <a:rPr lang="es-VE" dirty="0" smtClean="0"/>
              <a:t>   &lt;</a:t>
            </a:r>
            <a:r>
              <a:rPr lang="es-VE" dirty="0" err="1" smtClean="0"/>
              <a:t>name</a:t>
            </a:r>
            <a:r>
              <a:rPr lang="es-VE" dirty="0" smtClean="0"/>
              <a:t>&gt;PEDRO SUAREZ&lt;/</a:t>
            </a:r>
            <a:r>
              <a:rPr lang="es-VE" dirty="0" err="1" smtClean="0"/>
              <a:t>name</a:t>
            </a:r>
            <a:r>
              <a:rPr lang="es-VE" dirty="0" smtClean="0"/>
              <a:t>&gt;</a:t>
            </a:r>
          </a:p>
          <a:p>
            <a:r>
              <a:rPr lang="es-VE" dirty="0" smtClean="0"/>
              <a:t>   &lt;sector&gt; &lt;/sector&gt;</a:t>
            </a:r>
          </a:p>
          <a:p>
            <a:r>
              <a:rPr lang="es-VE" dirty="0" smtClean="0"/>
              <a:t>&lt;/</a:t>
            </a:r>
            <a:r>
              <a:rPr lang="es-VE" dirty="0" err="1" smtClean="0"/>
              <a:t>address</a:t>
            </a:r>
            <a:r>
              <a:rPr lang="es-VE" dirty="0" smtClean="0"/>
              <a:t>&gt;</a:t>
            </a:r>
            <a:endParaRPr lang="es-VE" dirty="0"/>
          </a:p>
        </p:txBody>
      </p:sp>
      <p:sp>
        <p:nvSpPr>
          <p:cNvPr id="3" name="Text Box 2"/>
          <p:cNvSpPr txBox="1">
            <a:spLocks noChangeArrowheads="1"/>
          </p:cNvSpPr>
          <p:nvPr/>
        </p:nvSpPr>
        <p:spPr bwMode="auto">
          <a:xfrm>
            <a:off x="428596" y="214290"/>
            <a:ext cx="8034363" cy="707886"/>
          </a:xfrm>
          <a:prstGeom prst="rect">
            <a:avLst/>
          </a:prstGeom>
          <a:noFill/>
          <a:ln w="9525">
            <a:noFill/>
            <a:miter lim="800000"/>
            <a:headEnd/>
            <a:tailEnd/>
          </a:ln>
        </p:spPr>
        <p:txBody>
          <a:bodyPr wrap="square">
            <a:spAutoFit/>
          </a:bodyPr>
          <a:lstStyle/>
          <a:p>
            <a:pPr algn="ctr">
              <a:lnSpc>
                <a:spcPct val="100000"/>
              </a:lnSpc>
              <a:spcBef>
                <a:spcPct val="0"/>
              </a:spcBef>
            </a:pPr>
            <a:r>
              <a:rPr lang="es-ES_tradnl" sz="2000" b="1" dirty="0"/>
              <a:t>Ejemplo de Declaración del tipo </a:t>
            </a:r>
            <a:r>
              <a:rPr lang="es-ES_tradnl" sz="2000" b="1" dirty="0" smtClean="0"/>
              <a:t>ELEMENT tomando en cuenta: MIXED Y EMPTY</a:t>
            </a:r>
            <a:endParaRPr lang="es-ES_tradnl" sz="20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85728"/>
            <a:ext cx="7643866" cy="430887"/>
          </a:xfrm>
          <a:prstGeom prst="rect">
            <a:avLst/>
          </a:prstGeom>
        </p:spPr>
        <p:txBody>
          <a:bodyPr wrap="square">
            <a:spAutoFit/>
          </a:bodyPr>
          <a:lstStyle/>
          <a:p>
            <a:r>
              <a:rPr lang="es-VE" sz="2200" b="1" dirty="0" smtClean="0"/>
              <a:t>Cardinalidad de los elementos en una DTD</a:t>
            </a:r>
            <a:endParaRPr lang="es-VE" sz="2200" b="1" dirty="0"/>
          </a:p>
        </p:txBody>
      </p:sp>
      <p:sp>
        <p:nvSpPr>
          <p:cNvPr id="3" name="2 Rectángulo"/>
          <p:cNvSpPr/>
          <p:nvPr/>
        </p:nvSpPr>
        <p:spPr>
          <a:xfrm>
            <a:off x="285720" y="714356"/>
            <a:ext cx="8572560" cy="923330"/>
          </a:xfrm>
          <a:prstGeom prst="rect">
            <a:avLst/>
          </a:prstGeom>
        </p:spPr>
        <p:txBody>
          <a:bodyPr wrap="square">
            <a:spAutoFit/>
          </a:bodyPr>
          <a:lstStyle/>
          <a:p>
            <a:pPr algn="just"/>
            <a:r>
              <a:rPr lang="es-VE" dirty="0" smtClean="0"/>
              <a:t>En una DTD, para definir el número de veces que pueden aparecer los elementos de un documento XML, se pueden utilizar los </a:t>
            </a:r>
            <a:r>
              <a:rPr lang="es-VE" i="1" dirty="0" smtClean="0"/>
              <a:t>operadores de </a:t>
            </a:r>
            <a:r>
              <a:rPr lang="es-VE" i="1" dirty="0" err="1" smtClean="0"/>
              <a:t>cardinalidad</a:t>
            </a:r>
            <a:r>
              <a:rPr lang="es-VE" dirty="0" smtClean="0"/>
              <a:t> mostrados en la siguiente tabla:</a:t>
            </a:r>
            <a:endParaRPr lang="es-VE" dirty="0"/>
          </a:p>
        </p:txBody>
      </p:sp>
      <p:grpSp>
        <p:nvGrpSpPr>
          <p:cNvPr id="4" name="Group 77"/>
          <p:cNvGrpSpPr>
            <a:grpSpLocks/>
          </p:cNvGrpSpPr>
          <p:nvPr/>
        </p:nvGrpSpPr>
        <p:grpSpPr bwMode="auto">
          <a:xfrm>
            <a:off x="609600" y="1890733"/>
            <a:ext cx="7848600" cy="4538663"/>
            <a:chOff x="384" y="1008"/>
            <a:chExt cx="4944" cy="2859"/>
          </a:xfrm>
        </p:grpSpPr>
        <p:grpSp>
          <p:nvGrpSpPr>
            <p:cNvPr id="5" name="Group 76"/>
            <p:cNvGrpSpPr>
              <a:grpSpLocks/>
            </p:cNvGrpSpPr>
            <p:nvPr/>
          </p:nvGrpSpPr>
          <p:grpSpPr bwMode="auto">
            <a:xfrm>
              <a:off x="389" y="1013"/>
              <a:ext cx="4934" cy="2849"/>
              <a:chOff x="389" y="1013"/>
              <a:chExt cx="4934" cy="2849"/>
            </a:xfrm>
          </p:grpSpPr>
          <p:grpSp>
            <p:nvGrpSpPr>
              <p:cNvPr id="7" name="Group 54"/>
              <p:cNvGrpSpPr>
                <a:grpSpLocks/>
              </p:cNvGrpSpPr>
              <p:nvPr/>
            </p:nvGrpSpPr>
            <p:grpSpPr bwMode="auto">
              <a:xfrm>
                <a:off x="389" y="1013"/>
                <a:ext cx="1503" cy="642"/>
                <a:chOff x="0" y="0"/>
                <a:chExt cx="921" cy="422"/>
              </a:xfrm>
            </p:grpSpPr>
            <p:sp>
              <p:nvSpPr>
                <p:cNvPr id="35" name="Rectangle 43"/>
                <p:cNvSpPr>
                  <a:spLocks noChangeArrowheads="1"/>
                </p:cNvSpPr>
                <p:nvPr/>
              </p:nvSpPr>
              <p:spPr bwMode="auto">
                <a:xfrm>
                  <a:off x="43" y="0"/>
                  <a:ext cx="835" cy="422"/>
                </a:xfrm>
                <a:prstGeom prst="rect">
                  <a:avLst/>
                </a:prstGeom>
                <a:noFill/>
                <a:ln w="9525">
                  <a:noFill/>
                  <a:miter lim="800000"/>
                  <a:headEnd/>
                  <a:tailEnd/>
                </a:ln>
              </p:spPr>
              <p:txBody>
                <a:bodyPr lIns="0" tIns="91440" rIns="0" bIns="0"/>
                <a:lstStyle/>
                <a:p>
                  <a:pPr algn="ctr">
                    <a:lnSpc>
                      <a:spcPct val="100000"/>
                    </a:lnSpc>
                    <a:spcBef>
                      <a:spcPct val="0"/>
                    </a:spcBef>
                  </a:pPr>
                  <a:r>
                    <a:rPr lang="es-PE" sz="2400" b="1">
                      <a:solidFill>
                        <a:srgbClr val="FF3300"/>
                      </a:solidFill>
                      <a:latin typeface="Times New Roman" pitchFamily="18" charset="0"/>
                    </a:rPr>
                    <a:t>Operador de Cardinalidad</a:t>
                  </a:r>
                  <a:endParaRPr lang="en-US" sz="2400" b="1">
                    <a:solidFill>
                      <a:srgbClr val="FF3300"/>
                    </a:solidFill>
                    <a:latin typeface="Times New Roman" pitchFamily="18" charset="0"/>
                  </a:endParaRPr>
                </a:p>
                <a:p>
                  <a:pPr algn="ctr" eaLnBrk="0" hangingPunct="0">
                    <a:lnSpc>
                      <a:spcPct val="100000"/>
                    </a:lnSpc>
                    <a:spcBef>
                      <a:spcPct val="0"/>
                    </a:spcBef>
                  </a:pPr>
                  <a:endParaRPr lang="en-US" sz="2400">
                    <a:latin typeface="Times New Roman" pitchFamily="18" charset="0"/>
                  </a:endParaRPr>
                </a:p>
              </p:txBody>
            </p:sp>
            <p:sp>
              <p:nvSpPr>
                <p:cNvPr id="36" name="Rectangle 53"/>
                <p:cNvSpPr>
                  <a:spLocks noChangeArrowheads="1"/>
                </p:cNvSpPr>
                <p:nvPr/>
              </p:nvSpPr>
              <p:spPr bwMode="auto">
                <a:xfrm>
                  <a:off x="0" y="0"/>
                  <a:ext cx="921" cy="422"/>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8" name="Group 56"/>
              <p:cNvGrpSpPr>
                <a:grpSpLocks/>
              </p:cNvGrpSpPr>
              <p:nvPr/>
            </p:nvGrpSpPr>
            <p:grpSpPr bwMode="auto">
              <a:xfrm>
                <a:off x="1892" y="1013"/>
                <a:ext cx="3431" cy="642"/>
                <a:chOff x="921" y="0"/>
                <a:chExt cx="2102" cy="422"/>
              </a:xfrm>
            </p:grpSpPr>
            <p:sp>
              <p:nvSpPr>
                <p:cNvPr id="33" name="Rectangle 44"/>
                <p:cNvSpPr>
                  <a:spLocks noChangeArrowheads="1"/>
                </p:cNvSpPr>
                <p:nvPr/>
              </p:nvSpPr>
              <p:spPr bwMode="auto">
                <a:xfrm>
                  <a:off x="964" y="0"/>
                  <a:ext cx="2016" cy="422"/>
                </a:xfrm>
                <a:prstGeom prst="rect">
                  <a:avLst/>
                </a:prstGeom>
                <a:noFill/>
                <a:ln w="9525">
                  <a:noFill/>
                  <a:miter lim="800000"/>
                  <a:headEnd/>
                  <a:tailEnd/>
                </a:ln>
              </p:spPr>
              <p:txBody>
                <a:bodyPr lIns="0" tIns="91440" rIns="0" bIns="0"/>
                <a:lstStyle/>
                <a:p>
                  <a:pPr algn="ctr">
                    <a:lnSpc>
                      <a:spcPct val="100000"/>
                    </a:lnSpc>
                    <a:spcBef>
                      <a:spcPct val="0"/>
                    </a:spcBef>
                  </a:pPr>
                  <a:endParaRPr lang="es-PE" sz="2400" b="1">
                    <a:solidFill>
                      <a:srgbClr val="FF3300"/>
                    </a:solidFill>
                    <a:latin typeface="Times New Roman" pitchFamily="18" charset="0"/>
                  </a:endParaRPr>
                </a:p>
                <a:p>
                  <a:pPr algn="ctr">
                    <a:lnSpc>
                      <a:spcPct val="100000"/>
                    </a:lnSpc>
                    <a:spcBef>
                      <a:spcPct val="0"/>
                    </a:spcBef>
                  </a:pPr>
                  <a:r>
                    <a:rPr lang="es-PE" sz="2400" b="1">
                      <a:solidFill>
                        <a:srgbClr val="FF3300"/>
                      </a:solidFill>
                      <a:latin typeface="Times New Roman" pitchFamily="18" charset="0"/>
                    </a:rPr>
                    <a:t>Descripción</a:t>
                  </a:r>
                  <a:endParaRPr lang="en-US" sz="2400" b="1">
                    <a:solidFill>
                      <a:srgbClr val="FF3300"/>
                    </a:solidFill>
                    <a:latin typeface="Times New Roman" pitchFamily="18" charset="0"/>
                  </a:endParaRPr>
                </a:p>
                <a:p>
                  <a:pPr algn="ctr" eaLnBrk="0" hangingPunct="0">
                    <a:lnSpc>
                      <a:spcPct val="100000"/>
                    </a:lnSpc>
                    <a:spcBef>
                      <a:spcPct val="0"/>
                    </a:spcBef>
                  </a:pPr>
                  <a:endParaRPr lang="en-US" sz="2400">
                    <a:latin typeface="Times New Roman" pitchFamily="18" charset="0"/>
                  </a:endParaRPr>
                </a:p>
              </p:txBody>
            </p:sp>
            <p:sp>
              <p:nvSpPr>
                <p:cNvPr id="34" name="Rectangle 55"/>
                <p:cNvSpPr>
                  <a:spLocks noChangeArrowheads="1"/>
                </p:cNvSpPr>
                <p:nvPr/>
              </p:nvSpPr>
              <p:spPr bwMode="auto">
                <a:xfrm>
                  <a:off x="921" y="0"/>
                  <a:ext cx="2102" cy="422"/>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9" name="Group 58"/>
              <p:cNvGrpSpPr>
                <a:grpSpLocks/>
              </p:cNvGrpSpPr>
              <p:nvPr/>
            </p:nvGrpSpPr>
            <p:grpSpPr bwMode="auto">
              <a:xfrm>
                <a:off x="389" y="1655"/>
                <a:ext cx="1503" cy="673"/>
                <a:chOff x="0" y="422"/>
                <a:chExt cx="921" cy="442"/>
              </a:xfrm>
            </p:grpSpPr>
            <p:sp>
              <p:nvSpPr>
                <p:cNvPr id="31" name="Rectangle 45"/>
                <p:cNvSpPr>
                  <a:spLocks noChangeArrowheads="1"/>
                </p:cNvSpPr>
                <p:nvPr/>
              </p:nvSpPr>
              <p:spPr bwMode="auto">
                <a:xfrm>
                  <a:off x="43" y="422"/>
                  <a:ext cx="835" cy="442"/>
                </a:xfrm>
                <a:prstGeom prst="rect">
                  <a:avLst/>
                </a:prstGeom>
                <a:noFill/>
                <a:ln w="9525">
                  <a:noFill/>
                  <a:miter lim="800000"/>
                  <a:headEnd/>
                  <a:tailEnd/>
                </a:ln>
              </p:spPr>
              <p:txBody>
                <a:bodyPr lIns="0" tIns="91440" rIns="0" bIns="0"/>
                <a:lstStyle/>
                <a:p>
                  <a:pPr algn="ctr">
                    <a:lnSpc>
                      <a:spcPct val="100000"/>
                    </a:lnSpc>
                    <a:spcBef>
                      <a:spcPct val="0"/>
                    </a:spcBef>
                    <a:tabLst>
                      <a:tab pos="333375" algn="l"/>
                      <a:tab pos="514350" algn="ctr"/>
                    </a:tabLst>
                  </a:pPr>
                  <a:endParaRPr lang="es-PE" sz="2400" b="1">
                    <a:latin typeface="Times New Roman" pitchFamily="18" charset="0"/>
                    <a:cs typeface="Courier New" pitchFamily="49" charset="0"/>
                  </a:endParaRPr>
                </a:p>
                <a:p>
                  <a:pPr algn="ctr">
                    <a:lnSpc>
                      <a:spcPct val="100000"/>
                    </a:lnSpc>
                    <a:spcBef>
                      <a:spcPct val="0"/>
                    </a:spcBef>
                    <a:tabLst>
                      <a:tab pos="333375" algn="l"/>
                      <a:tab pos="514350" algn="ctr"/>
                    </a:tabLst>
                  </a:pPr>
                  <a:r>
                    <a:rPr lang="es-PE" sz="2400" b="1">
                      <a:latin typeface="Times New Roman" pitchFamily="18" charset="0"/>
                      <a:cs typeface="Courier New" pitchFamily="49" charset="0"/>
                    </a:rPr>
                    <a:t>[none]</a:t>
                  </a:r>
                  <a:endParaRPr lang="en-US" sz="2400" b="1">
                    <a:latin typeface="Times New Roman" pitchFamily="18" charset="0"/>
                  </a:endParaRPr>
                </a:p>
                <a:p>
                  <a:pPr algn="ctr" eaLnBrk="0" hangingPunct="0">
                    <a:lnSpc>
                      <a:spcPct val="100000"/>
                    </a:lnSpc>
                    <a:spcBef>
                      <a:spcPct val="0"/>
                    </a:spcBef>
                    <a:tabLst>
                      <a:tab pos="333375" algn="l"/>
                      <a:tab pos="514350" algn="ctr"/>
                    </a:tabLst>
                  </a:pPr>
                  <a:endParaRPr lang="en-US" sz="2400" b="1">
                    <a:latin typeface="Times New Roman" pitchFamily="18" charset="0"/>
                  </a:endParaRPr>
                </a:p>
              </p:txBody>
            </p:sp>
            <p:sp>
              <p:nvSpPr>
                <p:cNvPr id="32" name="Rectangle 57"/>
                <p:cNvSpPr>
                  <a:spLocks noChangeArrowheads="1"/>
                </p:cNvSpPr>
                <p:nvPr/>
              </p:nvSpPr>
              <p:spPr bwMode="auto">
                <a:xfrm>
                  <a:off x="0" y="422"/>
                  <a:ext cx="921" cy="442"/>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0" name="Group 60"/>
              <p:cNvGrpSpPr>
                <a:grpSpLocks/>
              </p:cNvGrpSpPr>
              <p:nvPr/>
            </p:nvGrpSpPr>
            <p:grpSpPr bwMode="auto">
              <a:xfrm>
                <a:off x="1892" y="1655"/>
                <a:ext cx="3431" cy="673"/>
                <a:chOff x="921" y="422"/>
                <a:chExt cx="2102" cy="442"/>
              </a:xfrm>
            </p:grpSpPr>
            <p:sp>
              <p:nvSpPr>
                <p:cNvPr id="29" name="Rectangle 46"/>
                <p:cNvSpPr>
                  <a:spLocks noChangeArrowheads="1"/>
                </p:cNvSpPr>
                <p:nvPr/>
              </p:nvSpPr>
              <p:spPr bwMode="auto">
                <a:xfrm>
                  <a:off x="964" y="422"/>
                  <a:ext cx="2016" cy="442"/>
                </a:xfrm>
                <a:prstGeom prst="rect">
                  <a:avLst/>
                </a:prstGeom>
                <a:noFill/>
                <a:ln w="9525">
                  <a:noFill/>
                  <a:miter lim="800000"/>
                  <a:headEnd/>
                  <a:tailEnd/>
                </a:ln>
              </p:spPr>
              <p:txBody>
                <a:bodyPr lIns="0" tIns="91440" rIns="0" bIns="0"/>
                <a:lstStyle/>
                <a:p>
                  <a:pPr>
                    <a:lnSpc>
                      <a:spcPct val="80000"/>
                    </a:lnSpc>
                    <a:spcBef>
                      <a:spcPct val="0"/>
                    </a:spcBef>
                    <a:tabLst>
                      <a:tab pos="333375" algn="l"/>
                      <a:tab pos="514350" algn="ctr"/>
                    </a:tabLst>
                  </a:pPr>
                  <a:r>
                    <a:rPr lang="es-PE" sz="2400">
                      <a:latin typeface="Times New Roman" pitchFamily="18" charset="0"/>
                    </a:rPr>
                    <a:t>Si no se especifica ningún operador, implica que sólo se permite una y sólo una instancia del hijo</a:t>
                  </a:r>
                  <a:endParaRPr lang="en-US" sz="2400">
                    <a:latin typeface="Times New Roman" pitchFamily="18" charset="0"/>
                  </a:endParaRPr>
                </a:p>
                <a:p>
                  <a:pPr eaLnBrk="0" hangingPunct="0">
                    <a:lnSpc>
                      <a:spcPct val="100000"/>
                    </a:lnSpc>
                    <a:spcBef>
                      <a:spcPct val="0"/>
                    </a:spcBef>
                    <a:tabLst>
                      <a:tab pos="333375" algn="l"/>
                      <a:tab pos="514350" algn="ctr"/>
                    </a:tabLst>
                  </a:pPr>
                  <a:endParaRPr lang="en-US" sz="2400">
                    <a:latin typeface="Times New Roman" pitchFamily="18" charset="0"/>
                  </a:endParaRPr>
                </a:p>
              </p:txBody>
            </p:sp>
            <p:sp>
              <p:nvSpPr>
                <p:cNvPr id="30" name="Rectangle 59"/>
                <p:cNvSpPr>
                  <a:spLocks noChangeArrowheads="1"/>
                </p:cNvSpPr>
                <p:nvPr/>
              </p:nvSpPr>
              <p:spPr bwMode="auto">
                <a:xfrm>
                  <a:off x="921" y="422"/>
                  <a:ext cx="2102" cy="442"/>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1" name="Group 62"/>
              <p:cNvGrpSpPr>
                <a:grpSpLocks/>
              </p:cNvGrpSpPr>
              <p:nvPr/>
            </p:nvGrpSpPr>
            <p:grpSpPr bwMode="auto">
              <a:xfrm>
                <a:off x="389" y="2328"/>
                <a:ext cx="1503" cy="511"/>
                <a:chOff x="0" y="864"/>
                <a:chExt cx="921" cy="336"/>
              </a:xfrm>
            </p:grpSpPr>
            <p:sp>
              <p:nvSpPr>
                <p:cNvPr id="27" name="Rectangle 47"/>
                <p:cNvSpPr>
                  <a:spLocks noChangeArrowheads="1"/>
                </p:cNvSpPr>
                <p:nvPr/>
              </p:nvSpPr>
              <p:spPr bwMode="auto">
                <a:xfrm>
                  <a:off x="43" y="864"/>
                  <a:ext cx="835" cy="336"/>
                </a:xfrm>
                <a:prstGeom prst="rect">
                  <a:avLst/>
                </a:prstGeom>
                <a:noFill/>
                <a:ln w="9525">
                  <a:noFill/>
                  <a:miter lim="800000"/>
                  <a:headEnd/>
                  <a:tailEnd/>
                </a:ln>
              </p:spPr>
              <p:txBody>
                <a:bodyPr lIns="0" tIns="91440" rIns="0" bIns="0"/>
                <a:lstStyle/>
                <a:p>
                  <a:pPr algn="ctr">
                    <a:lnSpc>
                      <a:spcPct val="100000"/>
                    </a:lnSpc>
                    <a:spcBef>
                      <a:spcPct val="0"/>
                    </a:spcBef>
                    <a:tabLst>
                      <a:tab pos="333375" algn="l"/>
                      <a:tab pos="514350" algn="ctr"/>
                    </a:tabLst>
                  </a:pPr>
                  <a:r>
                    <a:rPr lang="es-PE" sz="2400" b="1">
                      <a:latin typeface="Times New Roman" pitchFamily="18" charset="0"/>
                      <a:cs typeface="Courier New" pitchFamily="49" charset="0"/>
                    </a:rPr>
                    <a:t>?</a:t>
                  </a:r>
                  <a:endParaRPr lang="en-US" sz="2400" b="1">
                    <a:latin typeface="Times New Roman" pitchFamily="18" charset="0"/>
                  </a:endParaRPr>
                </a:p>
                <a:p>
                  <a:pPr algn="ctr" eaLnBrk="0" hangingPunct="0">
                    <a:lnSpc>
                      <a:spcPct val="100000"/>
                    </a:lnSpc>
                    <a:spcBef>
                      <a:spcPct val="0"/>
                    </a:spcBef>
                    <a:tabLst>
                      <a:tab pos="333375" algn="l"/>
                      <a:tab pos="514350" algn="ctr"/>
                    </a:tabLst>
                  </a:pPr>
                  <a:endParaRPr lang="en-US" sz="2400">
                    <a:latin typeface="Times New Roman" pitchFamily="18" charset="0"/>
                  </a:endParaRPr>
                </a:p>
              </p:txBody>
            </p:sp>
            <p:sp>
              <p:nvSpPr>
                <p:cNvPr id="28" name="Rectangle 61"/>
                <p:cNvSpPr>
                  <a:spLocks noChangeArrowheads="1"/>
                </p:cNvSpPr>
                <p:nvPr/>
              </p:nvSpPr>
              <p:spPr bwMode="auto">
                <a:xfrm>
                  <a:off x="0" y="864"/>
                  <a:ext cx="921" cy="336"/>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2" name="Group 64"/>
              <p:cNvGrpSpPr>
                <a:grpSpLocks/>
              </p:cNvGrpSpPr>
              <p:nvPr/>
            </p:nvGrpSpPr>
            <p:grpSpPr bwMode="auto">
              <a:xfrm>
                <a:off x="1892" y="2328"/>
                <a:ext cx="3431" cy="511"/>
                <a:chOff x="921" y="864"/>
                <a:chExt cx="2102" cy="336"/>
              </a:xfrm>
            </p:grpSpPr>
            <p:sp>
              <p:nvSpPr>
                <p:cNvPr id="25" name="Rectangle 48"/>
                <p:cNvSpPr>
                  <a:spLocks noChangeArrowheads="1"/>
                </p:cNvSpPr>
                <p:nvPr/>
              </p:nvSpPr>
              <p:spPr bwMode="auto">
                <a:xfrm>
                  <a:off x="964" y="864"/>
                  <a:ext cx="2016" cy="336"/>
                </a:xfrm>
                <a:prstGeom prst="rect">
                  <a:avLst/>
                </a:prstGeom>
                <a:noFill/>
                <a:ln w="9525">
                  <a:noFill/>
                  <a:miter lim="800000"/>
                  <a:headEnd/>
                  <a:tailEnd/>
                </a:ln>
              </p:spPr>
              <p:txBody>
                <a:bodyPr lIns="0" tIns="91440" rIns="0" bIns="0"/>
                <a:lstStyle/>
                <a:p>
                  <a:pPr algn="l">
                    <a:lnSpc>
                      <a:spcPct val="100000"/>
                    </a:lnSpc>
                    <a:spcBef>
                      <a:spcPct val="0"/>
                    </a:spcBef>
                    <a:tabLst>
                      <a:tab pos="333375" algn="l"/>
                      <a:tab pos="514350" algn="ctr"/>
                    </a:tabLst>
                  </a:pPr>
                  <a:r>
                    <a:rPr lang="es-PE" sz="2400">
                      <a:latin typeface="Times New Roman" pitchFamily="18" charset="0"/>
                    </a:rPr>
                    <a:t>Cero o un elemento hijo</a:t>
                  </a:r>
                  <a:endParaRPr lang="en-US" sz="2400">
                    <a:latin typeface="Times New Roman" pitchFamily="18" charset="0"/>
                  </a:endParaRPr>
                </a:p>
                <a:p>
                  <a:pPr algn="ctr" eaLnBrk="0" hangingPunct="0">
                    <a:lnSpc>
                      <a:spcPct val="100000"/>
                    </a:lnSpc>
                    <a:spcBef>
                      <a:spcPct val="0"/>
                    </a:spcBef>
                    <a:tabLst>
                      <a:tab pos="333375" algn="l"/>
                      <a:tab pos="514350" algn="ctr"/>
                    </a:tabLst>
                  </a:pPr>
                  <a:endParaRPr lang="en-US" sz="2400">
                    <a:latin typeface="Times New Roman" pitchFamily="18" charset="0"/>
                  </a:endParaRPr>
                </a:p>
              </p:txBody>
            </p:sp>
            <p:sp>
              <p:nvSpPr>
                <p:cNvPr id="26" name="Rectangle 63"/>
                <p:cNvSpPr>
                  <a:spLocks noChangeArrowheads="1"/>
                </p:cNvSpPr>
                <p:nvPr/>
              </p:nvSpPr>
              <p:spPr bwMode="auto">
                <a:xfrm>
                  <a:off x="921" y="864"/>
                  <a:ext cx="2102" cy="336"/>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3" name="Group 66"/>
              <p:cNvGrpSpPr>
                <a:grpSpLocks/>
              </p:cNvGrpSpPr>
              <p:nvPr/>
            </p:nvGrpSpPr>
            <p:grpSpPr bwMode="auto">
              <a:xfrm>
                <a:off x="389" y="2839"/>
                <a:ext cx="1503" cy="512"/>
                <a:chOff x="0" y="1200"/>
                <a:chExt cx="921" cy="336"/>
              </a:xfrm>
            </p:grpSpPr>
            <p:sp>
              <p:nvSpPr>
                <p:cNvPr id="23" name="Rectangle 49"/>
                <p:cNvSpPr>
                  <a:spLocks noChangeArrowheads="1"/>
                </p:cNvSpPr>
                <p:nvPr/>
              </p:nvSpPr>
              <p:spPr bwMode="auto">
                <a:xfrm>
                  <a:off x="43" y="1200"/>
                  <a:ext cx="835" cy="336"/>
                </a:xfrm>
                <a:prstGeom prst="rect">
                  <a:avLst/>
                </a:prstGeom>
                <a:noFill/>
                <a:ln w="9525">
                  <a:noFill/>
                  <a:miter lim="800000"/>
                  <a:headEnd/>
                  <a:tailEnd/>
                </a:ln>
              </p:spPr>
              <p:txBody>
                <a:bodyPr lIns="0" tIns="91440" rIns="0" bIns="0"/>
                <a:lstStyle/>
                <a:p>
                  <a:pPr algn="ctr">
                    <a:lnSpc>
                      <a:spcPct val="100000"/>
                    </a:lnSpc>
                    <a:spcBef>
                      <a:spcPct val="0"/>
                    </a:spcBef>
                    <a:tabLst>
                      <a:tab pos="333375" algn="l"/>
                      <a:tab pos="514350" algn="ctr"/>
                    </a:tabLst>
                  </a:pPr>
                  <a:r>
                    <a:rPr lang="es-PE" sz="2400" b="1">
                      <a:latin typeface="Times New Roman" pitchFamily="18" charset="0"/>
                      <a:cs typeface="Courier New" pitchFamily="49" charset="0"/>
                    </a:rPr>
                    <a:t>*</a:t>
                  </a:r>
                  <a:endParaRPr lang="en-US" sz="2400" b="1">
                    <a:latin typeface="Times New Roman" pitchFamily="18" charset="0"/>
                  </a:endParaRPr>
                </a:p>
                <a:p>
                  <a:pPr algn="ctr" eaLnBrk="0" hangingPunct="0">
                    <a:lnSpc>
                      <a:spcPct val="100000"/>
                    </a:lnSpc>
                    <a:spcBef>
                      <a:spcPct val="0"/>
                    </a:spcBef>
                    <a:tabLst>
                      <a:tab pos="333375" algn="l"/>
                      <a:tab pos="514350" algn="ctr"/>
                    </a:tabLst>
                  </a:pPr>
                  <a:endParaRPr lang="en-US" sz="2400" b="1">
                    <a:latin typeface="Times New Roman" pitchFamily="18" charset="0"/>
                  </a:endParaRPr>
                </a:p>
              </p:txBody>
            </p:sp>
            <p:sp>
              <p:nvSpPr>
                <p:cNvPr id="24" name="Rectangle 65"/>
                <p:cNvSpPr>
                  <a:spLocks noChangeArrowheads="1"/>
                </p:cNvSpPr>
                <p:nvPr/>
              </p:nvSpPr>
              <p:spPr bwMode="auto">
                <a:xfrm>
                  <a:off x="0" y="1200"/>
                  <a:ext cx="921" cy="336"/>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4" name="Group 68"/>
              <p:cNvGrpSpPr>
                <a:grpSpLocks/>
              </p:cNvGrpSpPr>
              <p:nvPr/>
            </p:nvGrpSpPr>
            <p:grpSpPr bwMode="auto">
              <a:xfrm>
                <a:off x="1892" y="2839"/>
                <a:ext cx="3431" cy="512"/>
                <a:chOff x="921" y="1200"/>
                <a:chExt cx="2102" cy="336"/>
              </a:xfrm>
            </p:grpSpPr>
            <p:sp>
              <p:nvSpPr>
                <p:cNvPr id="21" name="Rectangle 50"/>
                <p:cNvSpPr>
                  <a:spLocks noChangeArrowheads="1"/>
                </p:cNvSpPr>
                <p:nvPr/>
              </p:nvSpPr>
              <p:spPr bwMode="auto">
                <a:xfrm>
                  <a:off x="964" y="1200"/>
                  <a:ext cx="2016" cy="336"/>
                </a:xfrm>
                <a:prstGeom prst="rect">
                  <a:avLst/>
                </a:prstGeom>
                <a:noFill/>
                <a:ln w="9525">
                  <a:noFill/>
                  <a:miter lim="800000"/>
                  <a:headEnd/>
                  <a:tailEnd/>
                </a:ln>
              </p:spPr>
              <p:txBody>
                <a:bodyPr lIns="0" tIns="91440" rIns="0" bIns="0"/>
                <a:lstStyle/>
                <a:p>
                  <a:pPr algn="l">
                    <a:lnSpc>
                      <a:spcPct val="100000"/>
                    </a:lnSpc>
                    <a:spcBef>
                      <a:spcPct val="0"/>
                    </a:spcBef>
                    <a:tabLst>
                      <a:tab pos="333375" algn="l"/>
                      <a:tab pos="514350" algn="ctr"/>
                    </a:tabLst>
                  </a:pPr>
                  <a:r>
                    <a:rPr lang="es-PE" sz="2400">
                      <a:latin typeface="Times New Roman" pitchFamily="18" charset="0"/>
                    </a:rPr>
                    <a:t>Cero o más elementos hijo</a:t>
                  </a:r>
                  <a:endParaRPr lang="en-US" sz="2400">
                    <a:latin typeface="Times New Roman" pitchFamily="18" charset="0"/>
                  </a:endParaRPr>
                </a:p>
                <a:p>
                  <a:pPr algn="ctr" eaLnBrk="0" hangingPunct="0">
                    <a:lnSpc>
                      <a:spcPct val="100000"/>
                    </a:lnSpc>
                    <a:spcBef>
                      <a:spcPct val="0"/>
                    </a:spcBef>
                    <a:tabLst>
                      <a:tab pos="333375" algn="l"/>
                      <a:tab pos="514350" algn="ctr"/>
                    </a:tabLst>
                  </a:pPr>
                  <a:endParaRPr lang="en-US" sz="2400">
                    <a:latin typeface="Times New Roman" pitchFamily="18" charset="0"/>
                  </a:endParaRPr>
                </a:p>
              </p:txBody>
            </p:sp>
            <p:sp>
              <p:nvSpPr>
                <p:cNvPr id="22" name="Rectangle 67"/>
                <p:cNvSpPr>
                  <a:spLocks noChangeArrowheads="1"/>
                </p:cNvSpPr>
                <p:nvPr/>
              </p:nvSpPr>
              <p:spPr bwMode="auto">
                <a:xfrm>
                  <a:off x="921" y="1200"/>
                  <a:ext cx="2102" cy="336"/>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5" name="Group 70"/>
              <p:cNvGrpSpPr>
                <a:grpSpLocks/>
              </p:cNvGrpSpPr>
              <p:nvPr/>
            </p:nvGrpSpPr>
            <p:grpSpPr bwMode="auto">
              <a:xfrm>
                <a:off x="389" y="3351"/>
                <a:ext cx="1503" cy="511"/>
                <a:chOff x="0" y="1536"/>
                <a:chExt cx="921" cy="336"/>
              </a:xfrm>
            </p:grpSpPr>
            <p:sp>
              <p:nvSpPr>
                <p:cNvPr id="19" name="Rectangle 51"/>
                <p:cNvSpPr>
                  <a:spLocks noChangeArrowheads="1"/>
                </p:cNvSpPr>
                <p:nvPr/>
              </p:nvSpPr>
              <p:spPr bwMode="auto">
                <a:xfrm>
                  <a:off x="43" y="1536"/>
                  <a:ext cx="835" cy="336"/>
                </a:xfrm>
                <a:prstGeom prst="rect">
                  <a:avLst/>
                </a:prstGeom>
                <a:noFill/>
                <a:ln w="9525">
                  <a:noFill/>
                  <a:miter lim="800000"/>
                  <a:headEnd/>
                  <a:tailEnd/>
                </a:ln>
              </p:spPr>
              <p:txBody>
                <a:bodyPr lIns="0" tIns="91440" rIns="0" bIns="0"/>
                <a:lstStyle/>
                <a:p>
                  <a:pPr algn="ctr">
                    <a:lnSpc>
                      <a:spcPct val="100000"/>
                    </a:lnSpc>
                    <a:spcBef>
                      <a:spcPct val="0"/>
                    </a:spcBef>
                    <a:tabLst>
                      <a:tab pos="333375" algn="l"/>
                      <a:tab pos="514350" algn="ctr"/>
                    </a:tabLst>
                  </a:pPr>
                  <a:r>
                    <a:rPr lang="es-PE" sz="2400" b="1">
                      <a:latin typeface="Times New Roman" pitchFamily="18" charset="0"/>
                      <a:cs typeface="Courier New" pitchFamily="49" charset="0"/>
                    </a:rPr>
                    <a:t>+</a:t>
                  </a:r>
                  <a:endParaRPr lang="en-US" sz="2400" b="1">
                    <a:latin typeface="Times New Roman" pitchFamily="18" charset="0"/>
                  </a:endParaRPr>
                </a:p>
                <a:p>
                  <a:pPr algn="ctr" eaLnBrk="0" hangingPunct="0">
                    <a:lnSpc>
                      <a:spcPct val="100000"/>
                    </a:lnSpc>
                    <a:spcBef>
                      <a:spcPct val="0"/>
                    </a:spcBef>
                    <a:tabLst>
                      <a:tab pos="333375" algn="l"/>
                      <a:tab pos="514350" algn="ctr"/>
                    </a:tabLst>
                  </a:pPr>
                  <a:endParaRPr lang="en-US" sz="2400" b="1">
                    <a:latin typeface="Times New Roman" pitchFamily="18" charset="0"/>
                  </a:endParaRPr>
                </a:p>
              </p:txBody>
            </p:sp>
            <p:sp>
              <p:nvSpPr>
                <p:cNvPr id="20" name="Rectangle 69"/>
                <p:cNvSpPr>
                  <a:spLocks noChangeArrowheads="1"/>
                </p:cNvSpPr>
                <p:nvPr/>
              </p:nvSpPr>
              <p:spPr bwMode="auto">
                <a:xfrm>
                  <a:off x="0" y="1536"/>
                  <a:ext cx="921" cy="336"/>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nvGrpSpPr>
              <p:cNvPr id="16" name="Group 72"/>
              <p:cNvGrpSpPr>
                <a:grpSpLocks/>
              </p:cNvGrpSpPr>
              <p:nvPr/>
            </p:nvGrpSpPr>
            <p:grpSpPr bwMode="auto">
              <a:xfrm>
                <a:off x="1892" y="3351"/>
                <a:ext cx="3431" cy="511"/>
                <a:chOff x="921" y="1536"/>
                <a:chExt cx="2102" cy="336"/>
              </a:xfrm>
            </p:grpSpPr>
            <p:sp>
              <p:nvSpPr>
                <p:cNvPr id="17" name="Rectangle 52"/>
                <p:cNvSpPr>
                  <a:spLocks noChangeArrowheads="1"/>
                </p:cNvSpPr>
                <p:nvPr/>
              </p:nvSpPr>
              <p:spPr bwMode="auto">
                <a:xfrm>
                  <a:off x="964" y="1536"/>
                  <a:ext cx="2016" cy="336"/>
                </a:xfrm>
                <a:prstGeom prst="rect">
                  <a:avLst/>
                </a:prstGeom>
                <a:noFill/>
                <a:ln w="9525">
                  <a:noFill/>
                  <a:miter lim="800000"/>
                  <a:headEnd/>
                  <a:tailEnd/>
                </a:ln>
              </p:spPr>
              <p:txBody>
                <a:bodyPr lIns="0" tIns="91440" rIns="0" bIns="0"/>
                <a:lstStyle/>
                <a:p>
                  <a:pPr algn="l">
                    <a:lnSpc>
                      <a:spcPct val="100000"/>
                    </a:lnSpc>
                    <a:spcBef>
                      <a:spcPct val="0"/>
                    </a:spcBef>
                    <a:tabLst>
                      <a:tab pos="333375" algn="l"/>
                      <a:tab pos="514350" algn="ctr"/>
                    </a:tabLst>
                  </a:pPr>
                  <a:r>
                    <a:rPr lang="es-PE" sz="2400">
                      <a:latin typeface="Times New Roman" pitchFamily="18" charset="0"/>
                    </a:rPr>
                    <a:t>Uno o más elementos hijo</a:t>
                  </a:r>
                  <a:endParaRPr lang="en-US" sz="2400">
                    <a:latin typeface="Times New Roman" pitchFamily="18" charset="0"/>
                  </a:endParaRPr>
                </a:p>
                <a:p>
                  <a:pPr algn="ctr" eaLnBrk="0" hangingPunct="0">
                    <a:lnSpc>
                      <a:spcPct val="100000"/>
                    </a:lnSpc>
                    <a:spcBef>
                      <a:spcPct val="0"/>
                    </a:spcBef>
                    <a:tabLst>
                      <a:tab pos="333375" algn="l"/>
                      <a:tab pos="514350" algn="ctr"/>
                    </a:tabLst>
                  </a:pPr>
                  <a:endParaRPr lang="en-US" sz="2400">
                    <a:latin typeface="Times New Roman" pitchFamily="18" charset="0"/>
                  </a:endParaRPr>
                </a:p>
              </p:txBody>
            </p:sp>
            <p:sp>
              <p:nvSpPr>
                <p:cNvPr id="18" name="Rectangle 71"/>
                <p:cNvSpPr>
                  <a:spLocks noChangeArrowheads="1"/>
                </p:cNvSpPr>
                <p:nvPr/>
              </p:nvSpPr>
              <p:spPr bwMode="auto">
                <a:xfrm>
                  <a:off x="921" y="1536"/>
                  <a:ext cx="2102" cy="336"/>
                </a:xfrm>
                <a:prstGeom prst="rect">
                  <a:avLst/>
                </a:prstGeom>
                <a:noFill/>
                <a:ln w="7">
                  <a:solidFill>
                    <a:srgbClr val="A0A0A0"/>
                  </a:solidFill>
                  <a:miter lim="800000"/>
                  <a:headEnd/>
                  <a:tailEnd/>
                </a:ln>
              </p:spPr>
              <p:txBody>
                <a:bodyPr lIns="0" tIns="91440" rIns="0" bIns="0" anchor="ctr" anchorCtr="1">
                  <a:spAutoFit/>
                </a:bodyPr>
                <a:lstStyle/>
                <a:p>
                  <a:endParaRPr lang="es-ES"/>
                </a:p>
              </p:txBody>
            </p:sp>
          </p:grpSp>
        </p:grpSp>
        <p:sp>
          <p:nvSpPr>
            <p:cNvPr id="6" name="Rectangle 74"/>
            <p:cNvSpPr>
              <a:spLocks noChangeArrowheads="1"/>
            </p:cNvSpPr>
            <p:nvPr/>
          </p:nvSpPr>
          <p:spPr bwMode="auto">
            <a:xfrm>
              <a:off x="384" y="1008"/>
              <a:ext cx="4944" cy="2859"/>
            </a:xfrm>
            <a:prstGeom prst="rect">
              <a:avLst/>
            </a:prstGeom>
            <a:noFill/>
            <a:ln w="9525">
              <a:solidFill>
                <a:srgbClr val="A0A0A0"/>
              </a:solidFill>
              <a:miter lim="800000"/>
              <a:headEnd/>
              <a:tailEnd/>
            </a:ln>
          </p:spPr>
          <p:txBody>
            <a:bodyPr lIns="0" tIns="91440" rIns="0" bIns="0" anchor="ctr" anchorCtr="1">
              <a:spAutoFit/>
            </a:bodyPr>
            <a:lstStyle/>
            <a:p>
              <a:endParaRPr lang="es-E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1438" y="785794"/>
            <a:ext cx="4071934" cy="3693319"/>
          </a:xfrm>
          <a:prstGeom prst="rect">
            <a:avLst/>
          </a:prstGeom>
          <a:ln>
            <a:solidFill>
              <a:schemeClr val="accent1"/>
            </a:solidFill>
          </a:ln>
        </p:spPr>
        <p:txBody>
          <a:bodyPr wrap="square">
            <a:spAutoFit/>
          </a:bodyPr>
          <a:lstStyle/>
          <a:p>
            <a:r>
              <a:rPr lang="es-VE" dirty="0" smtClean="0"/>
              <a:t>&lt;?</a:t>
            </a:r>
            <a:r>
              <a:rPr lang="es-VE" dirty="0" err="1" smtClean="0"/>
              <a:t>xml</a:t>
            </a:r>
            <a:r>
              <a:rPr lang="es-VE" dirty="0" smtClean="0"/>
              <a:t> </a:t>
            </a:r>
            <a:r>
              <a:rPr lang="es-VE" dirty="0" err="1" smtClean="0"/>
              <a:t>version</a:t>
            </a:r>
            <a:r>
              <a:rPr lang="es-VE" dirty="0" smtClean="0"/>
              <a:t>="1.0" </a:t>
            </a:r>
            <a:r>
              <a:rPr lang="es-VE" dirty="0" err="1" smtClean="0"/>
              <a:t>encoding</a:t>
            </a:r>
            <a:r>
              <a:rPr lang="es-VE" dirty="0" smtClean="0"/>
              <a:t>="UTF-8"?&gt;</a:t>
            </a:r>
          </a:p>
          <a:p>
            <a:r>
              <a:rPr lang="es-VE" dirty="0" smtClean="0"/>
              <a:t>&lt;!DOCTYPE personas [</a:t>
            </a:r>
          </a:p>
          <a:p>
            <a:r>
              <a:rPr lang="es-VE" dirty="0" smtClean="0"/>
              <a:t>   &lt;!ELEMENT personas (nombre+)&gt;</a:t>
            </a:r>
          </a:p>
          <a:p>
            <a:r>
              <a:rPr lang="es-VE" dirty="0" smtClean="0"/>
              <a:t>   &lt;!ELEMENT nombre (#PCDATA)&gt;</a:t>
            </a:r>
          </a:p>
          <a:p>
            <a:r>
              <a:rPr lang="es-VE" dirty="0" smtClean="0"/>
              <a:t>]&gt;</a:t>
            </a:r>
          </a:p>
          <a:p>
            <a:endParaRPr lang="es-VE" dirty="0" smtClean="0"/>
          </a:p>
          <a:p>
            <a:r>
              <a:rPr lang="es-VE" dirty="0" smtClean="0"/>
              <a:t>&lt;personas&gt;</a:t>
            </a:r>
          </a:p>
          <a:p>
            <a:r>
              <a:rPr lang="es-VE" dirty="0" smtClean="0"/>
              <a:t>   &lt;nombre&gt;Ana&lt;/nombre&gt;</a:t>
            </a:r>
          </a:p>
          <a:p>
            <a:r>
              <a:rPr lang="es-VE" dirty="0" smtClean="0"/>
              <a:t>   &lt;nombre&gt;</a:t>
            </a:r>
            <a:r>
              <a:rPr lang="es-VE" dirty="0" err="1" smtClean="0"/>
              <a:t>Iker</a:t>
            </a:r>
            <a:r>
              <a:rPr lang="es-VE" dirty="0" smtClean="0"/>
              <a:t>&lt;/nombre&gt;</a:t>
            </a:r>
          </a:p>
          <a:p>
            <a:r>
              <a:rPr lang="es-VE" dirty="0" smtClean="0"/>
              <a:t>   &lt;nombre&gt;Elsa&lt;/nombre&gt;</a:t>
            </a:r>
          </a:p>
          <a:p>
            <a:r>
              <a:rPr lang="es-VE" dirty="0" smtClean="0"/>
              <a:t>&lt;/personas&gt;</a:t>
            </a:r>
            <a:endParaRPr lang="es-VE" dirty="0"/>
          </a:p>
        </p:txBody>
      </p:sp>
      <p:sp>
        <p:nvSpPr>
          <p:cNvPr id="3" name="2 Rectángulo"/>
          <p:cNvSpPr/>
          <p:nvPr/>
        </p:nvSpPr>
        <p:spPr>
          <a:xfrm>
            <a:off x="214282" y="285728"/>
            <a:ext cx="4071966" cy="430887"/>
          </a:xfrm>
          <a:prstGeom prst="rect">
            <a:avLst/>
          </a:prstGeom>
        </p:spPr>
        <p:txBody>
          <a:bodyPr wrap="square">
            <a:spAutoFit/>
          </a:bodyPr>
          <a:lstStyle/>
          <a:p>
            <a:r>
              <a:rPr lang="es-VE" sz="2200" b="1" dirty="0" smtClean="0"/>
              <a:t>Ejemplo Cardinalidad +</a:t>
            </a:r>
            <a:endParaRPr lang="es-VE" sz="2200" b="1" dirty="0"/>
          </a:p>
        </p:txBody>
      </p:sp>
      <p:sp>
        <p:nvSpPr>
          <p:cNvPr id="4" name="3 Rectángulo"/>
          <p:cNvSpPr/>
          <p:nvPr/>
        </p:nvSpPr>
        <p:spPr>
          <a:xfrm>
            <a:off x="4429124" y="1928802"/>
            <a:ext cx="4572000" cy="4801314"/>
          </a:xfrm>
          <a:prstGeom prst="rect">
            <a:avLst/>
          </a:prstGeom>
          <a:ln>
            <a:solidFill>
              <a:schemeClr val="accent1"/>
            </a:solidFill>
          </a:ln>
        </p:spPr>
        <p:txBody>
          <a:bodyPr>
            <a:spAutoFit/>
          </a:bodyPr>
          <a:lstStyle/>
          <a:p>
            <a:r>
              <a:rPr lang="es-VE" dirty="0" smtClean="0"/>
              <a:t>&lt;?</a:t>
            </a:r>
            <a:r>
              <a:rPr lang="es-VE" dirty="0" err="1" smtClean="0"/>
              <a:t>xml</a:t>
            </a:r>
            <a:r>
              <a:rPr lang="es-VE" dirty="0" smtClean="0"/>
              <a:t> </a:t>
            </a:r>
            <a:r>
              <a:rPr lang="es-VE" dirty="0" err="1" smtClean="0"/>
              <a:t>version</a:t>
            </a:r>
            <a:r>
              <a:rPr lang="es-VE" dirty="0" smtClean="0"/>
              <a:t>="1.0" </a:t>
            </a:r>
            <a:r>
              <a:rPr lang="es-VE" dirty="0" err="1" smtClean="0"/>
              <a:t>encoding</a:t>
            </a:r>
            <a:r>
              <a:rPr lang="es-VE" dirty="0" smtClean="0"/>
              <a:t>="UTF-8"?&gt;</a:t>
            </a:r>
          </a:p>
          <a:p>
            <a:r>
              <a:rPr lang="es-VE" dirty="0" smtClean="0"/>
              <a:t>&lt;!DOCTYPE </a:t>
            </a:r>
            <a:r>
              <a:rPr lang="es-VE" dirty="0" err="1" smtClean="0"/>
              <a:t>receta_de_cocina</a:t>
            </a:r>
            <a:r>
              <a:rPr lang="es-VE" dirty="0" smtClean="0"/>
              <a:t> [</a:t>
            </a:r>
          </a:p>
          <a:p>
            <a:r>
              <a:rPr lang="es-VE" dirty="0" smtClean="0"/>
              <a:t>   &lt;!ELEMENT </a:t>
            </a:r>
            <a:r>
              <a:rPr lang="es-VE" dirty="0" err="1" smtClean="0"/>
              <a:t>receta_de_cocina</a:t>
            </a:r>
            <a:r>
              <a:rPr lang="es-VE" dirty="0" smtClean="0"/>
              <a:t> (nombre, ingrediente*)&gt;</a:t>
            </a:r>
          </a:p>
          <a:p>
            <a:r>
              <a:rPr lang="es-VE" dirty="0" smtClean="0"/>
              <a:t>   &lt;!ELEMENT nombre (#PCDATA)&gt;</a:t>
            </a:r>
          </a:p>
          <a:p>
            <a:r>
              <a:rPr lang="es-VE" dirty="0" smtClean="0"/>
              <a:t>   &lt;!ELEMENT ingrediente (#PCDATA)&gt;</a:t>
            </a:r>
          </a:p>
          <a:p>
            <a:r>
              <a:rPr lang="es-VE" dirty="0" smtClean="0"/>
              <a:t>]&gt;</a:t>
            </a:r>
          </a:p>
          <a:p>
            <a:endParaRPr lang="es-VE" dirty="0" smtClean="0"/>
          </a:p>
          <a:p>
            <a:r>
              <a:rPr lang="es-VE" dirty="0" smtClean="0"/>
              <a:t>&lt;</a:t>
            </a:r>
            <a:r>
              <a:rPr lang="es-VE" dirty="0" err="1" smtClean="0"/>
              <a:t>receta_de_cocina</a:t>
            </a:r>
            <a:r>
              <a:rPr lang="es-VE" dirty="0" smtClean="0"/>
              <a:t>&gt;</a:t>
            </a:r>
          </a:p>
          <a:p>
            <a:r>
              <a:rPr lang="es-VE" dirty="0" smtClean="0"/>
              <a:t>   &lt;nombre&gt;Tortilla de patatas&lt;/nombre&gt;</a:t>
            </a:r>
          </a:p>
          <a:p>
            <a:r>
              <a:rPr lang="es-VE" dirty="0" smtClean="0"/>
              <a:t>   &lt;ingrediente&gt;Huevo&lt;/ingrediente&gt;</a:t>
            </a:r>
          </a:p>
          <a:p>
            <a:r>
              <a:rPr lang="es-VE" dirty="0" smtClean="0"/>
              <a:t>   &lt;ingrediente&gt;Patata&lt;/ingrediente&gt;</a:t>
            </a:r>
          </a:p>
          <a:p>
            <a:r>
              <a:rPr lang="es-VE" dirty="0" smtClean="0"/>
              <a:t>   &lt;ingrediente&gt;Aceite&lt;/ingrediente&gt;</a:t>
            </a:r>
          </a:p>
          <a:p>
            <a:r>
              <a:rPr lang="es-VE" dirty="0" smtClean="0"/>
              <a:t>   &lt;ingrediente&gt;Sal&lt;/ingrediente&gt;</a:t>
            </a:r>
          </a:p>
          <a:p>
            <a:r>
              <a:rPr lang="es-VE" dirty="0" smtClean="0"/>
              <a:t>&lt;/</a:t>
            </a:r>
            <a:r>
              <a:rPr lang="es-VE" dirty="0" err="1" smtClean="0"/>
              <a:t>receta_de_cocina</a:t>
            </a:r>
            <a:r>
              <a:rPr lang="es-VE" dirty="0" smtClean="0"/>
              <a:t>&gt;</a:t>
            </a:r>
            <a:endParaRPr lang="es-VE" dirty="0"/>
          </a:p>
        </p:txBody>
      </p:sp>
      <p:sp>
        <p:nvSpPr>
          <p:cNvPr id="5" name="4 Rectángulo"/>
          <p:cNvSpPr/>
          <p:nvPr/>
        </p:nvSpPr>
        <p:spPr>
          <a:xfrm>
            <a:off x="4643438" y="1428736"/>
            <a:ext cx="4071966" cy="430887"/>
          </a:xfrm>
          <a:prstGeom prst="rect">
            <a:avLst/>
          </a:prstGeom>
        </p:spPr>
        <p:txBody>
          <a:bodyPr wrap="square">
            <a:spAutoFit/>
          </a:bodyPr>
          <a:lstStyle/>
          <a:p>
            <a:pPr algn="ctr"/>
            <a:r>
              <a:rPr lang="es-VE" sz="2200" b="1" dirty="0" smtClean="0"/>
              <a:t>Ejemplo Cardinalidad *</a:t>
            </a:r>
            <a:endParaRPr lang="es-VE" sz="2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71670" y="1214422"/>
            <a:ext cx="4572000" cy="3693319"/>
          </a:xfrm>
          <a:prstGeom prst="rect">
            <a:avLst/>
          </a:prstGeom>
        </p:spPr>
        <p:txBody>
          <a:bodyPr>
            <a:spAutoFit/>
          </a:bodyPr>
          <a:lstStyle/>
          <a:p>
            <a:r>
              <a:rPr lang="es-VE" dirty="0" smtClean="0"/>
              <a:t>&lt;?</a:t>
            </a:r>
            <a:r>
              <a:rPr lang="es-VE" dirty="0" err="1" smtClean="0"/>
              <a:t>xml</a:t>
            </a:r>
            <a:r>
              <a:rPr lang="es-VE" dirty="0" smtClean="0"/>
              <a:t> </a:t>
            </a:r>
            <a:r>
              <a:rPr lang="es-VE" dirty="0" err="1" smtClean="0"/>
              <a:t>version</a:t>
            </a:r>
            <a:r>
              <a:rPr lang="es-VE" dirty="0" smtClean="0"/>
              <a:t>="1.0" </a:t>
            </a:r>
            <a:r>
              <a:rPr lang="es-VE" dirty="0" err="1" smtClean="0"/>
              <a:t>encoding</a:t>
            </a:r>
            <a:r>
              <a:rPr lang="es-VE" dirty="0" smtClean="0"/>
              <a:t>="UTF-8"?&gt;</a:t>
            </a:r>
          </a:p>
          <a:p>
            <a:r>
              <a:rPr lang="es-VE" dirty="0" smtClean="0"/>
              <a:t>&lt;!DOCTYPE persona [</a:t>
            </a:r>
          </a:p>
          <a:p>
            <a:r>
              <a:rPr lang="es-VE" dirty="0" smtClean="0"/>
              <a:t>   &lt;!ELEMENT persona (nombre, </a:t>
            </a:r>
            <a:r>
              <a:rPr lang="es-VE" dirty="0" err="1" smtClean="0"/>
              <a:t>mayor_de_edad</a:t>
            </a:r>
            <a:r>
              <a:rPr lang="es-VE" dirty="0" smtClean="0"/>
              <a:t>?)&gt;</a:t>
            </a:r>
          </a:p>
          <a:p>
            <a:r>
              <a:rPr lang="es-VE" dirty="0" smtClean="0"/>
              <a:t>   &lt;!ELEMENT nombre (#PCDATA)&gt;</a:t>
            </a:r>
          </a:p>
          <a:p>
            <a:r>
              <a:rPr lang="es-VE" dirty="0" smtClean="0"/>
              <a:t>   &lt;!ELEMENT </a:t>
            </a:r>
            <a:r>
              <a:rPr lang="es-VE" dirty="0" err="1" smtClean="0"/>
              <a:t>mayor_de_edad</a:t>
            </a:r>
            <a:r>
              <a:rPr lang="es-VE" dirty="0" smtClean="0"/>
              <a:t> EMPTY&gt;</a:t>
            </a:r>
          </a:p>
          <a:p>
            <a:r>
              <a:rPr lang="es-VE" dirty="0" smtClean="0"/>
              <a:t>]&gt;</a:t>
            </a:r>
          </a:p>
          <a:p>
            <a:endParaRPr lang="es-VE" dirty="0" smtClean="0"/>
          </a:p>
          <a:p>
            <a:r>
              <a:rPr lang="es-VE" dirty="0" smtClean="0"/>
              <a:t>&lt;persona&gt;</a:t>
            </a:r>
          </a:p>
          <a:p>
            <a:r>
              <a:rPr lang="es-VE" dirty="0" smtClean="0"/>
              <a:t>   &lt;nombre&gt;</a:t>
            </a:r>
            <a:r>
              <a:rPr lang="es-VE" dirty="0" err="1" smtClean="0"/>
              <a:t>Iker</a:t>
            </a:r>
            <a:r>
              <a:rPr lang="es-VE" dirty="0" smtClean="0"/>
              <a:t>&lt;/nombre&gt;</a:t>
            </a:r>
          </a:p>
          <a:p>
            <a:r>
              <a:rPr lang="es-VE" dirty="0" smtClean="0"/>
              <a:t>   &lt;</a:t>
            </a:r>
            <a:r>
              <a:rPr lang="es-VE" dirty="0" err="1" smtClean="0"/>
              <a:t>mayor_de_edad</a:t>
            </a:r>
            <a:r>
              <a:rPr lang="es-VE" dirty="0" smtClean="0"/>
              <a:t>/&gt;</a:t>
            </a:r>
          </a:p>
          <a:p>
            <a:r>
              <a:rPr lang="es-VE" dirty="0" smtClean="0"/>
              <a:t>&lt;/persona&gt;</a:t>
            </a:r>
            <a:endParaRPr lang="es-VE" dirty="0"/>
          </a:p>
        </p:txBody>
      </p:sp>
      <p:sp>
        <p:nvSpPr>
          <p:cNvPr id="3" name="2 Rectángulo"/>
          <p:cNvSpPr/>
          <p:nvPr/>
        </p:nvSpPr>
        <p:spPr>
          <a:xfrm>
            <a:off x="2214546" y="571480"/>
            <a:ext cx="4071966" cy="430887"/>
          </a:xfrm>
          <a:prstGeom prst="rect">
            <a:avLst/>
          </a:prstGeom>
        </p:spPr>
        <p:txBody>
          <a:bodyPr wrap="square">
            <a:spAutoFit/>
          </a:bodyPr>
          <a:lstStyle/>
          <a:p>
            <a:pPr algn="ctr"/>
            <a:r>
              <a:rPr lang="es-VE" sz="2200" b="1" dirty="0" smtClean="0"/>
              <a:t>Ejemplo Cardinalidad ?</a:t>
            </a:r>
            <a:endParaRPr lang="es-VE" sz="2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0975" y="49213"/>
            <a:ext cx="7220246"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Declaraciones de Lista de Atributos</a:t>
            </a:r>
          </a:p>
        </p:txBody>
      </p:sp>
      <p:sp>
        <p:nvSpPr>
          <p:cNvPr id="47107" name="Rectangle 3"/>
          <p:cNvSpPr>
            <a:spLocks noChangeArrowheads="1"/>
          </p:cNvSpPr>
          <p:nvPr/>
        </p:nvSpPr>
        <p:spPr bwMode="auto">
          <a:xfrm>
            <a:off x="304800" y="914400"/>
            <a:ext cx="8153400" cy="4838700"/>
          </a:xfrm>
          <a:prstGeom prst="rect">
            <a:avLst/>
          </a:prstGeom>
          <a:noFill/>
          <a:ln w="9525">
            <a:noFill/>
            <a:miter lim="800000"/>
            <a:headEnd/>
            <a:tailEnd/>
          </a:ln>
        </p:spPr>
        <p:txBody>
          <a:bodyPr/>
          <a:lstStyle/>
          <a:p>
            <a:pPr marL="514350" lvl="1" indent="-342900" algn="just">
              <a:lnSpc>
                <a:spcPct val="80000"/>
              </a:lnSpc>
              <a:spcBef>
                <a:spcPct val="90000"/>
              </a:spcBef>
              <a:buSzPct val="80000"/>
              <a:buFont typeface="Symbol" pitchFamily="18" charset="2"/>
              <a:buChar char="¨"/>
            </a:pPr>
            <a:r>
              <a:rPr lang="es-PE" sz="2400" dirty="0"/>
              <a:t>Los atributos de </a:t>
            </a:r>
            <a:r>
              <a:rPr lang="es-PE" sz="2400" dirty="0" err="1"/>
              <a:t>Element</a:t>
            </a:r>
            <a:r>
              <a:rPr lang="es-PE" sz="2400" dirty="0"/>
              <a:t> se declaran usando la declaración de lista de atributos (</a:t>
            </a:r>
            <a:r>
              <a:rPr lang="es-PE" sz="2400" dirty="0">
                <a:latin typeface="Courier New" pitchFamily="49" charset="0"/>
                <a:cs typeface="Courier New" pitchFamily="49" charset="0"/>
              </a:rPr>
              <a:t>ATTLIST</a:t>
            </a:r>
            <a:r>
              <a:rPr lang="es-PE" sz="2400" dirty="0"/>
              <a:t>)</a:t>
            </a:r>
            <a:endParaRPr lang="es-ES" sz="2400" dirty="0"/>
          </a:p>
          <a:p>
            <a:pPr marL="514350" lvl="1" indent="-342900" algn="just">
              <a:lnSpc>
                <a:spcPct val="80000"/>
              </a:lnSpc>
              <a:spcBef>
                <a:spcPct val="90000"/>
              </a:spcBef>
              <a:buSzPct val="80000"/>
              <a:buFont typeface="Symbol" pitchFamily="18" charset="2"/>
              <a:buChar char="¨"/>
            </a:pPr>
            <a:r>
              <a:rPr lang="es-ES" sz="2400" dirty="0"/>
              <a:t>La sintaxis de una lista de atributos es la siguiente:</a:t>
            </a:r>
          </a:p>
          <a:p>
            <a:pPr marL="514350" lvl="1" indent="-342900" algn="just"/>
            <a:r>
              <a:rPr lang="en-US" dirty="0">
                <a:latin typeface="Courier New" pitchFamily="49" charset="0"/>
                <a:cs typeface="Courier New" pitchFamily="49" charset="0"/>
              </a:rPr>
              <a:t>  &lt;!ATTLIST </a:t>
            </a:r>
            <a:r>
              <a:rPr lang="en-US" dirty="0" err="1">
                <a:latin typeface="Courier New" pitchFamily="49" charset="0"/>
                <a:cs typeface="Courier New" pitchFamily="49" charset="0"/>
              </a:rPr>
              <a:t>nombre_elemento</a:t>
            </a:r>
            <a:r>
              <a:rPr lang="en-US" dirty="0">
                <a:latin typeface="Courier New" pitchFamily="49" charset="0"/>
                <a:cs typeface="Courier New" pitchFamily="49" charset="0"/>
              </a:rPr>
              <a:t> </a:t>
            </a:r>
            <a:r>
              <a:rPr lang="en-US" dirty="0" err="1">
                <a:latin typeface="Courier New" pitchFamily="49" charset="0"/>
                <a:cs typeface="Courier New" pitchFamily="49" charset="0"/>
              </a:rPr>
              <a:t>nombre_atributo</a:t>
            </a:r>
            <a:r>
              <a:rPr lang="en-US" dirty="0">
                <a:latin typeface="Courier New" pitchFamily="49" charset="0"/>
                <a:cs typeface="Courier New" pitchFamily="49" charset="0"/>
              </a:rPr>
              <a:t> </a:t>
            </a:r>
            <a:r>
              <a:rPr lang="en-US" dirty="0" err="1">
                <a:latin typeface="Courier New" pitchFamily="49" charset="0"/>
                <a:cs typeface="Courier New" pitchFamily="49" charset="0"/>
              </a:rPr>
              <a:t>tipo_atributo</a:t>
            </a:r>
            <a:r>
              <a:rPr lang="en-US" dirty="0">
                <a:latin typeface="Courier New" pitchFamily="49" charset="0"/>
                <a:cs typeface="Courier New" pitchFamily="49" charset="0"/>
              </a:rPr>
              <a:t> </a:t>
            </a:r>
            <a:r>
              <a:rPr lang="es-PE" dirty="0" err="1">
                <a:latin typeface="Courier New" pitchFamily="49" charset="0"/>
              </a:rPr>
              <a:t>atributo_defecto</a:t>
            </a:r>
            <a:r>
              <a:rPr lang="es-PE" dirty="0">
                <a:latin typeface="Courier New" pitchFamily="49" charset="0"/>
              </a:rPr>
              <a:t> </a:t>
            </a:r>
            <a:r>
              <a:rPr lang="es-PE" dirty="0" err="1">
                <a:latin typeface="Courier New" pitchFamily="49" charset="0"/>
              </a:rPr>
              <a:t>valor_por_defecto</a:t>
            </a:r>
            <a:r>
              <a:rPr lang="es-PE" dirty="0">
                <a:latin typeface="Courier New" pitchFamily="49" charset="0"/>
              </a:rPr>
              <a:t> &gt;</a:t>
            </a:r>
            <a:r>
              <a:rPr lang="es-ES" sz="2400" dirty="0"/>
              <a:t> </a:t>
            </a:r>
          </a:p>
          <a:p>
            <a:pPr marL="514350" lvl="1" indent="-342900" algn="just">
              <a:lnSpc>
                <a:spcPct val="80000"/>
              </a:lnSpc>
              <a:spcBef>
                <a:spcPct val="90000"/>
              </a:spcBef>
              <a:buSzPct val="80000"/>
              <a:buFont typeface="Symbol" pitchFamily="18" charset="2"/>
              <a:buChar char="¨"/>
            </a:pPr>
            <a:r>
              <a:rPr lang="es-PE" sz="2400" dirty="0"/>
              <a:t>Si el atributo es obligatorio, entonces se usa </a:t>
            </a:r>
            <a:r>
              <a:rPr lang="es-PE" sz="2400" dirty="0">
                <a:latin typeface="Courier New" pitchFamily="49" charset="0"/>
                <a:cs typeface="Courier New" pitchFamily="49" charset="0"/>
              </a:rPr>
              <a:t>#REQUIRED</a:t>
            </a:r>
            <a:r>
              <a:rPr lang="es-PE" sz="2400" dirty="0"/>
              <a:t> para especificar esto</a:t>
            </a:r>
            <a:endParaRPr lang="es-ES" sz="2400" dirty="0"/>
          </a:p>
          <a:p>
            <a:pPr marL="514350" lvl="1" indent="-342900" algn="just">
              <a:lnSpc>
                <a:spcPct val="80000"/>
              </a:lnSpc>
              <a:spcBef>
                <a:spcPct val="90000"/>
              </a:spcBef>
              <a:buSzPct val="80000"/>
              <a:buFont typeface="Symbol" pitchFamily="18" charset="2"/>
              <a:buChar char="¨"/>
            </a:pPr>
            <a:r>
              <a:rPr lang="es-PE" sz="2400" dirty="0"/>
              <a:t>El elemento y su lista de atributos pueden declararse en la DTD como sigue:</a:t>
            </a:r>
            <a:r>
              <a:rPr lang="es-ES" sz="2400" dirty="0"/>
              <a:t> </a:t>
            </a:r>
          </a:p>
          <a:p>
            <a:pPr marL="514350" lvl="1" indent="-342900" algn="just"/>
            <a:r>
              <a:rPr lang="en-US" dirty="0">
                <a:latin typeface="Courier New" pitchFamily="49" charset="0"/>
                <a:cs typeface="Courier New" pitchFamily="49" charset="0"/>
              </a:rPr>
              <a:t>   &lt;!ELEMENT </a:t>
            </a:r>
            <a:r>
              <a:rPr lang="en-US" dirty="0" err="1">
                <a:latin typeface="Courier New" pitchFamily="49" charset="0"/>
                <a:cs typeface="Courier New" pitchFamily="49" charset="0"/>
              </a:rPr>
              <a:t>Estudiante</a:t>
            </a:r>
            <a:r>
              <a:rPr lang="en-US" dirty="0">
                <a:latin typeface="Courier New" pitchFamily="49" charset="0"/>
                <a:cs typeface="Courier New" pitchFamily="49" charset="0"/>
              </a:rPr>
              <a:t>(#PCDATA)&gt;</a:t>
            </a:r>
          </a:p>
          <a:p>
            <a:pPr marL="514350" lvl="1" indent="-342900" algn="just"/>
            <a:r>
              <a:rPr lang="es-PE" dirty="0">
                <a:latin typeface="Courier New" pitchFamily="49" charset="0"/>
              </a:rPr>
              <a:t>   &lt;!ATTLIST Estudiante SID CDATA #REQUIRED &gt;</a:t>
            </a:r>
            <a:r>
              <a:rPr lang="es-ES" sz="2400" dirty="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0975" y="49213"/>
            <a:ext cx="6607706"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dirty="0">
                <a:latin typeface="Arial" pitchFamily="34" charset="0"/>
                <a:cs typeface="Arial" pitchFamily="34" charset="0"/>
              </a:rPr>
              <a:t>Declaraciones de Lista de Atributos</a:t>
            </a:r>
          </a:p>
        </p:txBody>
      </p:sp>
      <p:sp>
        <p:nvSpPr>
          <p:cNvPr id="47107" name="Rectangle 3"/>
          <p:cNvSpPr>
            <a:spLocks noChangeArrowheads="1"/>
          </p:cNvSpPr>
          <p:nvPr/>
        </p:nvSpPr>
        <p:spPr bwMode="auto">
          <a:xfrm>
            <a:off x="304800" y="914400"/>
            <a:ext cx="8153400" cy="4838700"/>
          </a:xfrm>
          <a:prstGeom prst="rect">
            <a:avLst/>
          </a:prstGeom>
          <a:noFill/>
          <a:ln w="9525">
            <a:noFill/>
            <a:miter lim="800000"/>
            <a:headEnd/>
            <a:tailEnd/>
          </a:ln>
        </p:spPr>
        <p:txBody>
          <a:bodyPr/>
          <a:lstStyle/>
          <a:p>
            <a:pPr marL="514350" lvl="1" indent="-342900">
              <a:lnSpc>
                <a:spcPct val="80000"/>
              </a:lnSpc>
              <a:spcBef>
                <a:spcPct val="90000"/>
              </a:spcBef>
              <a:buSzPct val="80000"/>
              <a:buFont typeface="Symbol" pitchFamily="18" charset="2"/>
              <a:buChar char="¨"/>
            </a:pPr>
            <a:r>
              <a:rPr lang="es-PE" sz="2400" dirty="0"/>
              <a:t>Los atributos de </a:t>
            </a:r>
            <a:r>
              <a:rPr lang="es-PE" sz="2400" dirty="0" err="1"/>
              <a:t>Element</a:t>
            </a:r>
            <a:r>
              <a:rPr lang="es-PE" sz="2400" dirty="0"/>
              <a:t> se declaran usando la declaración de lista de atributos (</a:t>
            </a:r>
            <a:r>
              <a:rPr lang="es-PE" sz="2400" dirty="0">
                <a:latin typeface="Courier New" pitchFamily="49" charset="0"/>
                <a:cs typeface="Courier New" pitchFamily="49" charset="0"/>
              </a:rPr>
              <a:t>ATTLIST</a:t>
            </a:r>
            <a:r>
              <a:rPr lang="es-PE" sz="2400" dirty="0"/>
              <a:t>)</a:t>
            </a:r>
            <a:endParaRPr lang="es-ES" sz="2400" dirty="0"/>
          </a:p>
          <a:p>
            <a:pPr marL="514350" lvl="1" indent="-342900">
              <a:lnSpc>
                <a:spcPct val="80000"/>
              </a:lnSpc>
              <a:spcBef>
                <a:spcPct val="90000"/>
              </a:spcBef>
              <a:buSzPct val="80000"/>
              <a:buFont typeface="Symbol" pitchFamily="18" charset="2"/>
              <a:buChar char="¨"/>
            </a:pPr>
            <a:r>
              <a:rPr lang="es-ES" sz="2400" dirty="0"/>
              <a:t>La sintaxis de una lista de atributos es la siguiente:</a:t>
            </a:r>
          </a:p>
          <a:p>
            <a:pPr marL="514350" lvl="1" indent="-342900"/>
            <a:r>
              <a:rPr lang="en-US" dirty="0">
                <a:latin typeface="Courier New" pitchFamily="49" charset="0"/>
                <a:cs typeface="Courier New" pitchFamily="49" charset="0"/>
              </a:rPr>
              <a:t>  &lt;!ATTLIST </a:t>
            </a:r>
            <a:r>
              <a:rPr lang="en-US" dirty="0" err="1">
                <a:latin typeface="Courier New" pitchFamily="49" charset="0"/>
                <a:cs typeface="Courier New" pitchFamily="49" charset="0"/>
              </a:rPr>
              <a:t>nombre_elemento</a:t>
            </a:r>
            <a:r>
              <a:rPr lang="en-US" dirty="0">
                <a:latin typeface="Courier New" pitchFamily="49" charset="0"/>
                <a:cs typeface="Courier New" pitchFamily="49" charset="0"/>
              </a:rPr>
              <a:t> </a:t>
            </a:r>
            <a:r>
              <a:rPr lang="en-US" dirty="0" err="1">
                <a:latin typeface="Courier New" pitchFamily="49" charset="0"/>
                <a:cs typeface="Courier New" pitchFamily="49" charset="0"/>
              </a:rPr>
              <a:t>nombre_atributo</a:t>
            </a:r>
            <a:r>
              <a:rPr lang="en-US" dirty="0">
                <a:latin typeface="Courier New" pitchFamily="49" charset="0"/>
                <a:cs typeface="Courier New" pitchFamily="49" charset="0"/>
              </a:rPr>
              <a:t> </a:t>
            </a:r>
            <a:r>
              <a:rPr lang="en-US" dirty="0" err="1">
                <a:latin typeface="Courier New" pitchFamily="49" charset="0"/>
                <a:cs typeface="Courier New" pitchFamily="49" charset="0"/>
              </a:rPr>
              <a:t>tipo_atributo</a:t>
            </a:r>
            <a:r>
              <a:rPr lang="en-US" dirty="0">
                <a:latin typeface="Courier New" pitchFamily="49" charset="0"/>
                <a:cs typeface="Courier New" pitchFamily="49" charset="0"/>
              </a:rPr>
              <a:t> </a:t>
            </a:r>
            <a:r>
              <a:rPr lang="es-PE" dirty="0" err="1">
                <a:latin typeface="Courier New" pitchFamily="49" charset="0"/>
              </a:rPr>
              <a:t>atributo_defecto</a:t>
            </a:r>
            <a:r>
              <a:rPr lang="es-PE" dirty="0">
                <a:latin typeface="Courier New" pitchFamily="49" charset="0"/>
              </a:rPr>
              <a:t> </a:t>
            </a:r>
            <a:r>
              <a:rPr lang="es-PE" dirty="0" err="1">
                <a:latin typeface="Courier New" pitchFamily="49" charset="0"/>
              </a:rPr>
              <a:t>valor_por_defecto</a:t>
            </a:r>
            <a:r>
              <a:rPr lang="es-PE" dirty="0">
                <a:latin typeface="Courier New" pitchFamily="49" charset="0"/>
              </a:rPr>
              <a:t> &gt;</a:t>
            </a:r>
            <a:r>
              <a:rPr lang="es-ES" sz="2400" dirty="0"/>
              <a:t> </a:t>
            </a:r>
          </a:p>
          <a:p>
            <a:pPr marL="514350" lvl="1" indent="-342900">
              <a:lnSpc>
                <a:spcPct val="80000"/>
              </a:lnSpc>
              <a:spcBef>
                <a:spcPct val="90000"/>
              </a:spcBef>
              <a:buSzPct val="80000"/>
              <a:buFont typeface="Symbol" pitchFamily="18" charset="2"/>
              <a:buChar char="¨"/>
            </a:pPr>
            <a:r>
              <a:rPr lang="es-PE" sz="2400" dirty="0"/>
              <a:t>Si el atributo es obligatorio, entonces se usa </a:t>
            </a:r>
            <a:r>
              <a:rPr lang="es-PE" sz="2400" dirty="0">
                <a:latin typeface="Courier New" pitchFamily="49" charset="0"/>
                <a:cs typeface="Courier New" pitchFamily="49" charset="0"/>
              </a:rPr>
              <a:t>#REQUIRED</a:t>
            </a:r>
            <a:r>
              <a:rPr lang="es-PE" sz="2400" dirty="0"/>
              <a:t> para especificar esto</a:t>
            </a:r>
            <a:endParaRPr lang="es-ES" sz="2400" dirty="0"/>
          </a:p>
          <a:p>
            <a:pPr marL="514350" lvl="1" indent="-342900">
              <a:lnSpc>
                <a:spcPct val="80000"/>
              </a:lnSpc>
              <a:spcBef>
                <a:spcPct val="90000"/>
              </a:spcBef>
              <a:buSzPct val="80000"/>
              <a:buFont typeface="Symbol" pitchFamily="18" charset="2"/>
              <a:buChar char="¨"/>
            </a:pPr>
            <a:r>
              <a:rPr lang="es-PE" sz="2400" dirty="0"/>
              <a:t>El elemento y su lista de atributos pueden declararse en la DTD como sigue:</a:t>
            </a:r>
            <a:r>
              <a:rPr lang="es-ES" sz="2400" dirty="0"/>
              <a:t> </a:t>
            </a:r>
          </a:p>
          <a:p>
            <a:pPr marL="514350" lvl="1" indent="-342900"/>
            <a:r>
              <a:rPr lang="en-US" dirty="0">
                <a:latin typeface="Courier New" pitchFamily="49" charset="0"/>
                <a:cs typeface="Courier New" pitchFamily="49" charset="0"/>
              </a:rPr>
              <a:t>   &lt;!ELEMENT </a:t>
            </a:r>
            <a:r>
              <a:rPr lang="en-US" dirty="0" err="1">
                <a:latin typeface="Courier New" pitchFamily="49" charset="0"/>
                <a:cs typeface="Courier New" pitchFamily="49" charset="0"/>
              </a:rPr>
              <a:t>Estudiante</a:t>
            </a:r>
            <a:r>
              <a:rPr lang="en-US" dirty="0">
                <a:latin typeface="Courier New" pitchFamily="49" charset="0"/>
                <a:cs typeface="Courier New" pitchFamily="49" charset="0"/>
              </a:rPr>
              <a:t>(#PCDATA)&gt;</a:t>
            </a:r>
          </a:p>
          <a:p>
            <a:pPr marL="514350" lvl="1" indent="-342900"/>
            <a:r>
              <a:rPr lang="es-PE" dirty="0">
                <a:latin typeface="Courier New" pitchFamily="49" charset="0"/>
              </a:rPr>
              <a:t>   &lt;!ATTLIST Estudiante SID CDATA #REQUIRED &gt;</a:t>
            </a:r>
            <a:r>
              <a:rPr lang="es-ES" sz="2400"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100" b="1" dirty="0" smtClean="0">
                <a:solidFill>
                  <a:schemeClr val="tx2"/>
                </a:solidFill>
                <a:effectLst>
                  <a:outerShdw blurRad="31750" dist="25400" dir="5400000" algn="tl" rotWithShape="0">
                    <a:srgbClr val="000000">
                      <a:alpha val="25000"/>
                    </a:srgbClr>
                  </a:outerShdw>
                </a:effectLst>
                <a:latin typeface="+mj-lt"/>
                <a:ea typeface="+mj-ea"/>
                <a:cs typeface="+mj-cs"/>
              </a:rPr>
              <a:t>DISTRIBUCIÓN DEL CONTENIDO</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3" name="2 CuadroTexto"/>
          <p:cNvSpPr txBox="1"/>
          <p:nvPr/>
        </p:nvSpPr>
        <p:spPr>
          <a:xfrm>
            <a:off x="428596" y="1643050"/>
            <a:ext cx="8358214" cy="3139321"/>
          </a:xfrm>
          <a:prstGeom prst="rect">
            <a:avLst/>
          </a:prstGeom>
          <a:noFill/>
        </p:spPr>
        <p:txBody>
          <a:bodyPr wrap="square" rtlCol="0">
            <a:spAutoFit/>
          </a:bodyPr>
          <a:lstStyle/>
          <a:p>
            <a:r>
              <a:rPr lang="es-VE" dirty="0" smtClean="0"/>
              <a:t>Tema 3: Espacios de Nombre y Esquemas XML</a:t>
            </a:r>
          </a:p>
          <a:p>
            <a:r>
              <a:rPr lang="es-VE" dirty="0" smtClean="0"/>
              <a:t>               3.1. Concepto básico de espacios de nombre.</a:t>
            </a:r>
          </a:p>
          <a:p>
            <a:r>
              <a:rPr lang="es-VE" dirty="0" smtClean="0"/>
              <a:t>               3.2. Declaración de espacios de nombre.</a:t>
            </a:r>
          </a:p>
          <a:p>
            <a:r>
              <a:rPr lang="es-VE" dirty="0" smtClean="0"/>
              <a:t>               3.3. Nombres cualificados.</a:t>
            </a:r>
          </a:p>
          <a:p>
            <a:r>
              <a:rPr lang="es-VE" dirty="0" smtClean="0"/>
              <a:t>               3.4. Aplicación de espacios de nombre a elementos y atributos.</a:t>
            </a:r>
          </a:p>
          <a:p>
            <a:r>
              <a:rPr lang="es-VE" dirty="0" smtClean="0"/>
              <a:t>               3.5. Definición XML esquemas</a:t>
            </a:r>
          </a:p>
          <a:p>
            <a:r>
              <a:rPr lang="es-VE" dirty="0" smtClean="0"/>
              <a:t>               3.6. Ventajas de XML esquemas sobre DTD</a:t>
            </a:r>
          </a:p>
          <a:p>
            <a:r>
              <a:rPr lang="es-VE" dirty="0" smtClean="0"/>
              <a:t>               3.7. Tipos simples y complejos</a:t>
            </a:r>
          </a:p>
          <a:p>
            <a:r>
              <a:rPr lang="es-VE" dirty="0" smtClean="0"/>
              <a:t>               3.8. Declaraciones locales y globales</a:t>
            </a:r>
          </a:p>
          <a:p>
            <a:r>
              <a:rPr lang="es-VE" dirty="0" smtClean="0"/>
              <a:t>               3.9. Ejemplo de un esquema.   </a:t>
            </a:r>
          </a:p>
          <a:p>
            <a:endParaRPr lang="es-VE"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80975" y="49213"/>
            <a:ext cx="3882794"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Tipos de Atributos</a:t>
            </a:r>
          </a:p>
        </p:txBody>
      </p:sp>
      <p:grpSp>
        <p:nvGrpSpPr>
          <p:cNvPr id="2" name="Group 68"/>
          <p:cNvGrpSpPr>
            <a:grpSpLocks/>
          </p:cNvGrpSpPr>
          <p:nvPr/>
        </p:nvGrpSpPr>
        <p:grpSpPr bwMode="auto">
          <a:xfrm>
            <a:off x="152400" y="595313"/>
            <a:ext cx="8839200" cy="6132512"/>
            <a:chOff x="96" y="375"/>
            <a:chExt cx="5568" cy="3863"/>
          </a:xfrm>
        </p:grpSpPr>
        <p:grpSp>
          <p:nvGrpSpPr>
            <p:cNvPr id="3" name="Group 67"/>
            <p:cNvGrpSpPr>
              <a:grpSpLocks/>
            </p:cNvGrpSpPr>
            <p:nvPr/>
          </p:nvGrpSpPr>
          <p:grpSpPr bwMode="auto">
            <a:xfrm>
              <a:off x="101" y="375"/>
              <a:ext cx="5558" cy="3863"/>
              <a:chOff x="101" y="375"/>
              <a:chExt cx="5558" cy="3863"/>
            </a:xfrm>
          </p:grpSpPr>
          <p:grpSp>
            <p:nvGrpSpPr>
              <p:cNvPr id="4" name="Group 25"/>
              <p:cNvGrpSpPr>
                <a:grpSpLocks/>
              </p:cNvGrpSpPr>
              <p:nvPr/>
            </p:nvGrpSpPr>
            <p:grpSpPr bwMode="auto">
              <a:xfrm>
                <a:off x="101" y="375"/>
                <a:ext cx="1210" cy="441"/>
                <a:chOff x="0" y="-83"/>
                <a:chExt cx="777" cy="491"/>
              </a:xfrm>
            </p:grpSpPr>
            <p:sp>
              <p:nvSpPr>
                <p:cNvPr id="48192" name="Rectangle 4"/>
                <p:cNvSpPr>
                  <a:spLocks noChangeArrowheads="1"/>
                </p:cNvSpPr>
                <p:nvPr/>
              </p:nvSpPr>
              <p:spPr bwMode="auto">
                <a:xfrm>
                  <a:off x="45" y="-83"/>
                  <a:ext cx="689" cy="491"/>
                </a:xfrm>
                <a:prstGeom prst="rect">
                  <a:avLst/>
                </a:prstGeom>
                <a:noFill/>
                <a:ln w="9525">
                  <a:noFill/>
                  <a:miter lim="800000"/>
                  <a:headEnd/>
                  <a:tailEnd/>
                </a:ln>
              </p:spPr>
              <p:txBody>
                <a:bodyPr lIns="0" tIns="182880" rIns="0" bIns="0" anchor="ctr">
                  <a:spAutoFit/>
                </a:bodyPr>
                <a:lstStyle/>
                <a:p>
                  <a:pPr algn="ctr">
                    <a:lnSpc>
                      <a:spcPct val="100000"/>
                    </a:lnSpc>
                    <a:spcBef>
                      <a:spcPct val="0"/>
                    </a:spcBef>
                  </a:pPr>
                  <a:r>
                    <a:rPr lang="es-PE" sz="1700" b="1">
                      <a:solidFill>
                        <a:srgbClr val="FF3300"/>
                      </a:solidFill>
                      <a:latin typeface="Times New Roman" pitchFamily="18" charset="0"/>
                    </a:rPr>
                    <a:t>Tipo de Atributo</a:t>
                  </a:r>
                  <a:endParaRPr lang="en-US" sz="1700" b="1">
                    <a:solidFill>
                      <a:srgbClr val="FF3300"/>
                    </a:solidFill>
                    <a:latin typeface="Times New Roman" pitchFamily="18" charset="0"/>
                  </a:endParaRPr>
                </a:p>
                <a:p>
                  <a:pPr algn="ctr" eaLnBrk="0" hangingPunct="0">
                    <a:lnSpc>
                      <a:spcPct val="100000"/>
                    </a:lnSpc>
                    <a:spcBef>
                      <a:spcPct val="0"/>
                    </a:spcBef>
                  </a:pPr>
                  <a:endParaRPr lang="en-US" sz="1700">
                    <a:solidFill>
                      <a:srgbClr val="FF3300"/>
                    </a:solidFill>
                    <a:latin typeface="Times New Roman" pitchFamily="18" charset="0"/>
                  </a:endParaRPr>
                </a:p>
              </p:txBody>
            </p:sp>
            <p:sp>
              <p:nvSpPr>
                <p:cNvPr id="48193" name="Rectangle 24"/>
                <p:cNvSpPr>
                  <a:spLocks noChangeArrowheads="1"/>
                </p:cNvSpPr>
                <p:nvPr/>
              </p:nvSpPr>
              <p:spPr bwMode="auto">
                <a:xfrm>
                  <a:off x="0" y="0"/>
                  <a:ext cx="777" cy="326"/>
                </a:xfrm>
                <a:prstGeom prst="rect">
                  <a:avLst/>
                </a:prstGeom>
                <a:noFill/>
                <a:ln w="7">
                  <a:solidFill>
                    <a:srgbClr val="A0A0A0"/>
                  </a:solidFill>
                  <a:miter lim="800000"/>
                  <a:headEnd/>
                  <a:tailEnd/>
                </a:ln>
              </p:spPr>
              <p:txBody>
                <a:bodyPr lIns="0" tIns="182880" rIns="0" bIns="0" anchor="ctr" anchorCtr="1">
                  <a:spAutoFit/>
                </a:bodyPr>
                <a:lstStyle/>
                <a:p>
                  <a:endParaRPr lang="es-ES"/>
                </a:p>
              </p:txBody>
            </p:sp>
          </p:grpSp>
          <p:grpSp>
            <p:nvGrpSpPr>
              <p:cNvPr id="5" name="Group 27"/>
              <p:cNvGrpSpPr>
                <a:grpSpLocks/>
              </p:cNvGrpSpPr>
              <p:nvPr/>
            </p:nvGrpSpPr>
            <p:grpSpPr bwMode="auto">
              <a:xfrm>
                <a:off x="1311" y="375"/>
                <a:ext cx="4348" cy="441"/>
                <a:chOff x="777" y="-83"/>
                <a:chExt cx="2793" cy="491"/>
              </a:xfrm>
            </p:grpSpPr>
            <p:sp>
              <p:nvSpPr>
                <p:cNvPr id="48190" name="Rectangle 5"/>
                <p:cNvSpPr>
                  <a:spLocks noChangeArrowheads="1"/>
                </p:cNvSpPr>
                <p:nvPr/>
              </p:nvSpPr>
              <p:spPr bwMode="auto">
                <a:xfrm>
                  <a:off x="820" y="-83"/>
                  <a:ext cx="2706" cy="491"/>
                </a:xfrm>
                <a:prstGeom prst="rect">
                  <a:avLst/>
                </a:prstGeom>
                <a:noFill/>
                <a:ln w="9525">
                  <a:noFill/>
                  <a:miter lim="800000"/>
                  <a:headEnd/>
                  <a:tailEnd/>
                </a:ln>
              </p:spPr>
              <p:txBody>
                <a:bodyPr lIns="0" tIns="182880" rIns="0" bIns="0" anchor="ctr">
                  <a:spAutoFit/>
                </a:bodyPr>
                <a:lstStyle/>
                <a:p>
                  <a:pPr algn="ctr">
                    <a:lnSpc>
                      <a:spcPct val="100000"/>
                    </a:lnSpc>
                    <a:spcBef>
                      <a:spcPct val="0"/>
                    </a:spcBef>
                  </a:pPr>
                  <a:r>
                    <a:rPr lang="es-PE" sz="1700" b="1">
                      <a:solidFill>
                        <a:srgbClr val="FF3300"/>
                      </a:solidFill>
                      <a:latin typeface="Times New Roman" pitchFamily="18" charset="0"/>
                    </a:rPr>
                    <a:t>Descripción</a:t>
                  </a:r>
                  <a:endParaRPr lang="en-US" sz="1700" b="1">
                    <a:solidFill>
                      <a:srgbClr val="FF3300"/>
                    </a:solidFill>
                    <a:latin typeface="Times New Roman" pitchFamily="18" charset="0"/>
                  </a:endParaRPr>
                </a:p>
                <a:p>
                  <a:pPr algn="ctr" eaLnBrk="0" hangingPunct="0">
                    <a:lnSpc>
                      <a:spcPct val="100000"/>
                    </a:lnSpc>
                    <a:spcBef>
                      <a:spcPct val="0"/>
                    </a:spcBef>
                  </a:pPr>
                  <a:endParaRPr lang="en-US" sz="1700">
                    <a:latin typeface="Times New Roman" pitchFamily="18" charset="0"/>
                  </a:endParaRPr>
                </a:p>
              </p:txBody>
            </p:sp>
            <p:sp>
              <p:nvSpPr>
                <p:cNvPr id="48191" name="Rectangle 26"/>
                <p:cNvSpPr>
                  <a:spLocks noChangeArrowheads="1"/>
                </p:cNvSpPr>
                <p:nvPr/>
              </p:nvSpPr>
              <p:spPr bwMode="auto">
                <a:xfrm>
                  <a:off x="777" y="0"/>
                  <a:ext cx="2793" cy="326"/>
                </a:xfrm>
                <a:prstGeom prst="rect">
                  <a:avLst/>
                </a:prstGeom>
                <a:noFill/>
                <a:ln w="7">
                  <a:solidFill>
                    <a:srgbClr val="A0A0A0"/>
                  </a:solidFill>
                  <a:miter lim="800000"/>
                  <a:headEnd/>
                  <a:tailEnd/>
                </a:ln>
              </p:spPr>
              <p:txBody>
                <a:bodyPr lIns="0" tIns="182880" rIns="0" bIns="0" anchor="ctr" anchorCtr="1">
                  <a:spAutoFit/>
                </a:bodyPr>
                <a:lstStyle/>
                <a:p>
                  <a:endParaRPr lang="es-ES"/>
                </a:p>
              </p:txBody>
            </p:sp>
          </p:grpSp>
          <p:grpSp>
            <p:nvGrpSpPr>
              <p:cNvPr id="6" name="Group 29"/>
              <p:cNvGrpSpPr>
                <a:grpSpLocks/>
              </p:cNvGrpSpPr>
              <p:nvPr/>
            </p:nvGrpSpPr>
            <p:grpSpPr bwMode="auto">
              <a:xfrm>
                <a:off x="101" y="743"/>
                <a:ext cx="1210" cy="587"/>
                <a:chOff x="0" y="326"/>
                <a:chExt cx="777" cy="654"/>
              </a:xfrm>
            </p:grpSpPr>
            <p:sp>
              <p:nvSpPr>
                <p:cNvPr id="48188" name="Rectangle 6"/>
                <p:cNvSpPr>
                  <a:spLocks noChangeArrowheads="1"/>
                </p:cNvSpPr>
                <p:nvPr/>
              </p:nvSpPr>
              <p:spPr bwMode="auto">
                <a:xfrm>
                  <a:off x="45" y="407"/>
                  <a:ext cx="689" cy="492"/>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CDATA</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89" name="Rectangle 28"/>
                <p:cNvSpPr>
                  <a:spLocks noChangeArrowheads="1"/>
                </p:cNvSpPr>
                <p:nvPr/>
              </p:nvSpPr>
              <p:spPr bwMode="auto">
                <a:xfrm>
                  <a:off x="0" y="326"/>
                  <a:ext cx="777" cy="654"/>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7" name="Group 31"/>
              <p:cNvGrpSpPr>
                <a:grpSpLocks/>
              </p:cNvGrpSpPr>
              <p:nvPr/>
            </p:nvGrpSpPr>
            <p:grpSpPr bwMode="auto">
              <a:xfrm>
                <a:off x="1311" y="742"/>
                <a:ext cx="4348" cy="588"/>
                <a:chOff x="777" y="326"/>
                <a:chExt cx="2793" cy="654"/>
              </a:xfrm>
            </p:grpSpPr>
            <p:sp>
              <p:nvSpPr>
                <p:cNvPr id="48186" name="Rectangle 7"/>
                <p:cNvSpPr>
                  <a:spLocks noChangeArrowheads="1"/>
                </p:cNvSpPr>
                <p:nvPr/>
              </p:nvSpPr>
              <p:spPr bwMode="auto">
                <a:xfrm>
                  <a:off x="820" y="469"/>
                  <a:ext cx="2706" cy="173"/>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600" dirty="0" smtClean="0"/>
                    <a:t>El atributo contiene caracteres (sin restricciones).</a:t>
                  </a:r>
                  <a:endParaRPr lang="en-US" sz="1700" dirty="0">
                    <a:latin typeface="Times New Roman" pitchFamily="18" charset="0"/>
                  </a:endParaRPr>
                </a:p>
              </p:txBody>
            </p:sp>
            <p:sp>
              <p:nvSpPr>
                <p:cNvPr id="48187" name="Rectangle 30"/>
                <p:cNvSpPr>
                  <a:spLocks noChangeArrowheads="1"/>
                </p:cNvSpPr>
                <p:nvPr/>
              </p:nvSpPr>
              <p:spPr bwMode="auto">
                <a:xfrm>
                  <a:off x="777" y="326"/>
                  <a:ext cx="2793" cy="654"/>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8" name="Group 33"/>
              <p:cNvGrpSpPr>
                <a:grpSpLocks/>
              </p:cNvGrpSpPr>
              <p:nvPr/>
            </p:nvGrpSpPr>
            <p:grpSpPr bwMode="auto">
              <a:xfrm>
                <a:off x="101" y="1306"/>
                <a:ext cx="1210" cy="441"/>
                <a:chOff x="0" y="953"/>
                <a:chExt cx="777" cy="492"/>
              </a:xfrm>
            </p:grpSpPr>
            <p:sp>
              <p:nvSpPr>
                <p:cNvPr id="48184" name="Rectangle 8"/>
                <p:cNvSpPr>
                  <a:spLocks noChangeArrowheads="1"/>
                </p:cNvSpPr>
                <p:nvPr/>
              </p:nvSpPr>
              <p:spPr bwMode="auto">
                <a:xfrm>
                  <a:off x="45" y="953"/>
                  <a:ext cx="689" cy="492"/>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ID</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85" name="Rectangle 32"/>
                <p:cNvSpPr>
                  <a:spLocks noChangeArrowheads="1"/>
                </p:cNvSpPr>
                <p:nvPr/>
              </p:nvSpPr>
              <p:spPr bwMode="auto">
                <a:xfrm>
                  <a:off x="0" y="980"/>
                  <a:ext cx="777" cy="442"/>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9" name="Group 35"/>
              <p:cNvGrpSpPr>
                <a:grpSpLocks/>
              </p:cNvGrpSpPr>
              <p:nvPr/>
            </p:nvGrpSpPr>
            <p:grpSpPr bwMode="auto">
              <a:xfrm>
                <a:off x="1311" y="1330"/>
                <a:ext cx="4348" cy="396"/>
                <a:chOff x="777" y="980"/>
                <a:chExt cx="2793" cy="442"/>
              </a:xfrm>
            </p:grpSpPr>
            <p:sp>
              <p:nvSpPr>
                <p:cNvPr id="48182" name="Rectangle 9"/>
                <p:cNvSpPr>
                  <a:spLocks noChangeArrowheads="1"/>
                </p:cNvSpPr>
                <p:nvPr/>
              </p:nvSpPr>
              <p:spPr bwMode="auto">
                <a:xfrm>
                  <a:off x="820" y="1018"/>
                  <a:ext cx="2706" cy="346"/>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600" dirty="0" smtClean="0"/>
                    <a:t>El valor del atributo (no el nombre) debe ser único y no se puede repetir en otros elementos o atributos</a:t>
                  </a:r>
                  <a:endParaRPr lang="en-US" sz="1700" dirty="0">
                    <a:latin typeface="Times New Roman" pitchFamily="18" charset="0"/>
                  </a:endParaRPr>
                </a:p>
              </p:txBody>
            </p:sp>
            <p:sp>
              <p:nvSpPr>
                <p:cNvPr id="48183" name="Rectangle 34"/>
                <p:cNvSpPr>
                  <a:spLocks noChangeArrowheads="1"/>
                </p:cNvSpPr>
                <p:nvPr/>
              </p:nvSpPr>
              <p:spPr bwMode="auto">
                <a:xfrm>
                  <a:off x="777" y="980"/>
                  <a:ext cx="2793" cy="442"/>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10" name="Group 37"/>
              <p:cNvGrpSpPr>
                <a:grpSpLocks/>
              </p:cNvGrpSpPr>
              <p:nvPr/>
            </p:nvGrpSpPr>
            <p:grpSpPr bwMode="auto">
              <a:xfrm>
                <a:off x="101" y="1702"/>
                <a:ext cx="1210" cy="441"/>
                <a:chOff x="0" y="1395"/>
                <a:chExt cx="777" cy="491"/>
              </a:xfrm>
            </p:grpSpPr>
            <p:sp>
              <p:nvSpPr>
                <p:cNvPr id="48180" name="Rectangle 10"/>
                <p:cNvSpPr>
                  <a:spLocks noChangeArrowheads="1"/>
                </p:cNvSpPr>
                <p:nvPr/>
              </p:nvSpPr>
              <p:spPr bwMode="auto">
                <a:xfrm>
                  <a:off x="45" y="1395"/>
                  <a:ext cx="689" cy="491"/>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IDREF</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81" name="Rectangle 36"/>
                <p:cNvSpPr>
                  <a:spLocks noChangeArrowheads="1"/>
                </p:cNvSpPr>
                <p:nvPr/>
              </p:nvSpPr>
              <p:spPr bwMode="auto">
                <a:xfrm>
                  <a:off x="0" y="1422"/>
                  <a:ext cx="777" cy="442"/>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11" name="Group 39"/>
              <p:cNvGrpSpPr>
                <a:grpSpLocks/>
              </p:cNvGrpSpPr>
              <p:nvPr/>
            </p:nvGrpSpPr>
            <p:grpSpPr bwMode="auto">
              <a:xfrm>
                <a:off x="1311" y="1726"/>
                <a:ext cx="4348" cy="397"/>
                <a:chOff x="777" y="1422"/>
                <a:chExt cx="2793" cy="442"/>
              </a:xfrm>
            </p:grpSpPr>
            <p:sp>
              <p:nvSpPr>
                <p:cNvPr id="48178" name="Rectangle 11"/>
                <p:cNvSpPr>
                  <a:spLocks noChangeArrowheads="1"/>
                </p:cNvSpPr>
                <p:nvPr/>
              </p:nvSpPr>
              <p:spPr bwMode="auto">
                <a:xfrm>
                  <a:off x="820" y="1461"/>
                  <a:ext cx="2706" cy="345"/>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600" dirty="0" smtClean="0"/>
                    <a:t>El valor del atributo debe coincidir con el valor del atributo ID de otro elemento</a:t>
                  </a:r>
                  <a:endParaRPr lang="en-US" sz="1700" dirty="0">
                    <a:latin typeface="Times New Roman" pitchFamily="18" charset="0"/>
                  </a:endParaRPr>
                </a:p>
              </p:txBody>
            </p:sp>
            <p:sp>
              <p:nvSpPr>
                <p:cNvPr id="48179" name="Rectangle 38"/>
                <p:cNvSpPr>
                  <a:spLocks noChangeArrowheads="1"/>
                </p:cNvSpPr>
                <p:nvPr/>
              </p:nvSpPr>
              <p:spPr bwMode="auto">
                <a:xfrm>
                  <a:off x="777" y="1422"/>
                  <a:ext cx="2793" cy="442"/>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12" name="Group 41"/>
              <p:cNvGrpSpPr>
                <a:grpSpLocks/>
              </p:cNvGrpSpPr>
              <p:nvPr/>
            </p:nvGrpSpPr>
            <p:grpSpPr bwMode="auto">
              <a:xfrm>
                <a:off x="101" y="2053"/>
                <a:ext cx="1210" cy="441"/>
                <a:chOff x="0" y="1787"/>
                <a:chExt cx="777" cy="490"/>
              </a:xfrm>
            </p:grpSpPr>
            <p:sp>
              <p:nvSpPr>
                <p:cNvPr id="48176" name="Rectangle 12"/>
                <p:cNvSpPr>
                  <a:spLocks noChangeArrowheads="1"/>
                </p:cNvSpPr>
                <p:nvPr/>
              </p:nvSpPr>
              <p:spPr bwMode="auto">
                <a:xfrm>
                  <a:off x="45" y="1787"/>
                  <a:ext cx="689" cy="490"/>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IDREFS</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77" name="Rectangle 40"/>
                <p:cNvSpPr>
                  <a:spLocks noChangeArrowheads="1"/>
                </p:cNvSpPr>
                <p:nvPr/>
              </p:nvSpPr>
              <p:spPr bwMode="auto">
                <a:xfrm>
                  <a:off x="0" y="1864"/>
                  <a:ext cx="777" cy="336"/>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13" name="Group 43"/>
              <p:cNvGrpSpPr>
                <a:grpSpLocks/>
              </p:cNvGrpSpPr>
              <p:nvPr/>
            </p:nvGrpSpPr>
            <p:grpSpPr bwMode="auto">
              <a:xfrm>
                <a:off x="1311" y="2123"/>
                <a:ext cx="4348" cy="302"/>
                <a:chOff x="777" y="1864"/>
                <a:chExt cx="2793" cy="336"/>
              </a:xfrm>
            </p:grpSpPr>
            <p:sp>
              <p:nvSpPr>
                <p:cNvPr id="48174" name="Rectangle 13"/>
                <p:cNvSpPr>
                  <a:spLocks noChangeArrowheads="1"/>
                </p:cNvSpPr>
                <p:nvPr/>
              </p:nvSpPr>
              <p:spPr bwMode="auto">
                <a:xfrm>
                  <a:off x="820" y="1939"/>
                  <a:ext cx="2706" cy="258"/>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200" dirty="0" smtClean="0"/>
                    <a:t>El valor del atributo es una serie de valores separados por espacios que coinciden con el valor del atributo ID de otros elementos</a:t>
                  </a:r>
                  <a:endParaRPr lang="en-US" sz="1200" dirty="0">
                    <a:latin typeface="Times New Roman" pitchFamily="18" charset="0"/>
                  </a:endParaRPr>
                </a:p>
              </p:txBody>
            </p:sp>
            <p:sp>
              <p:nvSpPr>
                <p:cNvPr id="48175" name="Rectangle 42"/>
                <p:cNvSpPr>
                  <a:spLocks noChangeArrowheads="1"/>
                </p:cNvSpPr>
                <p:nvPr/>
              </p:nvSpPr>
              <p:spPr bwMode="auto">
                <a:xfrm>
                  <a:off x="777" y="1864"/>
                  <a:ext cx="2793" cy="336"/>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14" name="Group 45"/>
              <p:cNvGrpSpPr>
                <a:grpSpLocks/>
              </p:cNvGrpSpPr>
              <p:nvPr/>
            </p:nvGrpSpPr>
            <p:grpSpPr bwMode="auto">
              <a:xfrm>
                <a:off x="101" y="2425"/>
                <a:ext cx="1210" cy="492"/>
                <a:chOff x="0" y="2200"/>
                <a:chExt cx="777" cy="548"/>
              </a:xfrm>
            </p:grpSpPr>
            <p:sp>
              <p:nvSpPr>
                <p:cNvPr id="48172" name="Rectangle 14"/>
                <p:cNvSpPr>
                  <a:spLocks noChangeArrowheads="1"/>
                </p:cNvSpPr>
                <p:nvPr/>
              </p:nvSpPr>
              <p:spPr bwMode="auto">
                <a:xfrm>
                  <a:off x="45" y="2229"/>
                  <a:ext cx="689" cy="491"/>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NMTOKEN</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73" name="Rectangle 44"/>
                <p:cNvSpPr>
                  <a:spLocks noChangeArrowheads="1"/>
                </p:cNvSpPr>
                <p:nvPr/>
              </p:nvSpPr>
              <p:spPr bwMode="auto">
                <a:xfrm>
                  <a:off x="0" y="2200"/>
                  <a:ext cx="777" cy="548"/>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15" name="Group 47"/>
              <p:cNvGrpSpPr>
                <a:grpSpLocks/>
              </p:cNvGrpSpPr>
              <p:nvPr/>
            </p:nvGrpSpPr>
            <p:grpSpPr bwMode="auto">
              <a:xfrm>
                <a:off x="1311" y="2425"/>
                <a:ext cx="4348" cy="492"/>
                <a:chOff x="777" y="2200"/>
                <a:chExt cx="2793" cy="548"/>
              </a:xfrm>
            </p:grpSpPr>
            <p:sp>
              <p:nvSpPr>
                <p:cNvPr id="48170" name="Rectangle 15"/>
                <p:cNvSpPr>
                  <a:spLocks noChangeArrowheads="1"/>
                </p:cNvSpPr>
                <p:nvPr/>
              </p:nvSpPr>
              <p:spPr bwMode="auto">
                <a:xfrm>
                  <a:off x="820" y="2311"/>
                  <a:ext cx="2706" cy="346"/>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600" dirty="0" smtClean="0"/>
                    <a:t>El atributo sólo contiene letras, dígitos, y los caracteres punto ".", guión "-", subrayado "_" y dos puntos ":".</a:t>
                  </a:r>
                  <a:endParaRPr lang="en-US" sz="1700" dirty="0">
                    <a:latin typeface="Times New Roman" pitchFamily="18" charset="0"/>
                  </a:endParaRPr>
                </a:p>
              </p:txBody>
            </p:sp>
            <p:sp>
              <p:nvSpPr>
                <p:cNvPr id="48171" name="Rectangle 46"/>
                <p:cNvSpPr>
                  <a:spLocks noChangeArrowheads="1"/>
                </p:cNvSpPr>
                <p:nvPr/>
              </p:nvSpPr>
              <p:spPr bwMode="auto">
                <a:xfrm>
                  <a:off x="777" y="2200"/>
                  <a:ext cx="2793" cy="548"/>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16" name="Group 49"/>
              <p:cNvGrpSpPr>
                <a:grpSpLocks/>
              </p:cNvGrpSpPr>
              <p:nvPr/>
            </p:nvGrpSpPr>
            <p:grpSpPr bwMode="auto">
              <a:xfrm>
                <a:off x="101" y="2846"/>
                <a:ext cx="1210" cy="441"/>
                <a:chOff x="0" y="2670"/>
                <a:chExt cx="777" cy="491"/>
              </a:xfrm>
            </p:grpSpPr>
            <p:sp>
              <p:nvSpPr>
                <p:cNvPr id="48168" name="Rectangle 16"/>
                <p:cNvSpPr>
                  <a:spLocks noChangeArrowheads="1"/>
                </p:cNvSpPr>
                <p:nvPr/>
              </p:nvSpPr>
              <p:spPr bwMode="auto">
                <a:xfrm>
                  <a:off x="45" y="2670"/>
                  <a:ext cx="689" cy="491"/>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NMTOKENS</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69" name="Rectangle 48"/>
                <p:cNvSpPr>
                  <a:spLocks noChangeArrowheads="1"/>
                </p:cNvSpPr>
                <p:nvPr/>
              </p:nvSpPr>
              <p:spPr bwMode="auto">
                <a:xfrm>
                  <a:off x="0" y="2748"/>
                  <a:ext cx="777" cy="336"/>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17" name="Group 51"/>
              <p:cNvGrpSpPr>
                <a:grpSpLocks/>
              </p:cNvGrpSpPr>
              <p:nvPr/>
            </p:nvGrpSpPr>
            <p:grpSpPr bwMode="auto">
              <a:xfrm>
                <a:off x="1311" y="2917"/>
                <a:ext cx="4348" cy="301"/>
                <a:chOff x="777" y="2748"/>
                <a:chExt cx="2793" cy="336"/>
              </a:xfrm>
            </p:grpSpPr>
            <p:sp>
              <p:nvSpPr>
                <p:cNvPr id="48166" name="Rectangle 17"/>
                <p:cNvSpPr>
                  <a:spLocks noChangeArrowheads="1"/>
                </p:cNvSpPr>
                <p:nvPr/>
              </p:nvSpPr>
              <p:spPr bwMode="auto">
                <a:xfrm>
                  <a:off x="820" y="2824"/>
                  <a:ext cx="2706" cy="173"/>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600" dirty="0" smtClean="0"/>
                    <a:t>(como el tipo NMTOKEN) y también espacios en blanco.</a:t>
                  </a:r>
                  <a:endParaRPr lang="en-US" sz="1700" dirty="0">
                    <a:latin typeface="Times New Roman" pitchFamily="18" charset="0"/>
                  </a:endParaRPr>
                </a:p>
              </p:txBody>
            </p:sp>
            <p:sp>
              <p:nvSpPr>
                <p:cNvPr id="48167" name="Rectangle 50"/>
                <p:cNvSpPr>
                  <a:spLocks noChangeArrowheads="1"/>
                </p:cNvSpPr>
                <p:nvPr/>
              </p:nvSpPr>
              <p:spPr bwMode="auto">
                <a:xfrm>
                  <a:off x="777" y="2748"/>
                  <a:ext cx="2793" cy="336"/>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18" name="Group 53"/>
              <p:cNvGrpSpPr>
                <a:grpSpLocks/>
              </p:cNvGrpSpPr>
              <p:nvPr/>
            </p:nvGrpSpPr>
            <p:grpSpPr bwMode="auto">
              <a:xfrm>
                <a:off x="101" y="3147"/>
                <a:ext cx="1210" cy="441"/>
                <a:chOff x="0" y="3004"/>
                <a:chExt cx="777" cy="493"/>
              </a:xfrm>
            </p:grpSpPr>
            <p:sp>
              <p:nvSpPr>
                <p:cNvPr id="48164" name="Rectangle 18"/>
                <p:cNvSpPr>
                  <a:spLocks noChangeArrowheads="1"/>
                </p:cNvSpPr>
                <p:nvPr/>
              </p:nvSpPr>
              <p:spPr bwMode="auto">
                <a:xfrm>
                  <a:off x="45" y="3004"/>
                  <a:ext cx="689" cy="493"/>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ENTITY</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65" name="Rectangle 52"/>
                <p:cNvSpPr>
                  <a:spLocks noChangeArrowheads="1"/>
                </p:cNvSpPr>
                <p:nvPr/>
              </p:nvSpPr>
              <p:spPr bwMode="auto">
                <a:xfrm>
                  <a:off x="0" y="3084"/>
                  <a:ext cx="777" cy="336"/>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19" name="Group 55"/>
              <p:cNvGrpSpPr>
                <a:grpSpLocks/>
              </p:cNvGrpSpPr>
              <p:nvPr/>
            </p:nvGrpSpPr>
            <p:grpSpPr bwMode="auto">
              <a:xfrm>
                <a:off x="1311" y="3218"/>
                <a:ext cx="4348" cy="302"/>
                <a:chOff x="777" y="3084"/>
                <a:chExt cx="2793" cy="336"/>
              </a:xfrm>
            </p:grpSpPr>
            <p:sp>
              <p:nvSpPr>
                <p:cNvPr id="48162" name="Rectangle 19"/>
                <p:cNvSpPr>
                  <a:spLocks noChangeArrowheads="1"/>
                </p:cNvSpPr>
                <p:nvPr/>
              </p:nvSpPr>
              <p:spPr bwMode="auto">
                <a:xfrm>
                  <a:off x="820" y="3161"/>
                  <a:ext cx="2706" cy="173"/>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600" dirty="0" smtClean="0"/>
                    <a:t>El valor del atributo es alguna entidad definida en la DTD.</a:t>
                  </a:r>
                  <a:endParaRPr lang="en-US" sz="1700" dirty="0">
                    <a:latin typeface="Times New Roman" pitchFamily="18" charset="0"/>
                  </a:endParaRPr>
                </a:p>
              </p:txBody>
            </p:sp>
            <p:sp>
              <p:nvSpPr>
                <p:cNvPr id="48163" name="Rectangle 54"/>
                <p:cNvSpPr>
                  <a:spLocks noChangeArrowheads="1"/>
                </p:cNvSpPr>
                <p:nvPr/>
              </p:nvSpPr>
              <p:spPr bwMode="auto">
                <a:xfrm>
                  <a:off x="777" y="3084"/>
                  <a:ext cx="2793" cy="336"/>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20" name="Group 57"/>
              <p:cNvGrpSpPr>
                <a:grpSpLocks/>
              </p:cNvGrpSpPr>
              <p:nvPr/>
            </p:nvGrpSpPr>
            <p:grpSpPr bwMode="auto">
              <a:xfrm>
                <a:off x="101" y="3447"/>
                <a:ext cx="1210" cy="441"/>
                <a:chOff x="0" y="3340"/>
                <a:chExt cx="777" cy="490"/>
              </a:xfrm>
            </p:grpSpPr>
            <p:sp>
              <p:nvSpPr>
                <p:cNvPr id="48160" name="Rectangle 20"/>
                <p:cNvSpPr>
                  <a:spLocks noChangeArrowheads="1"/>
                </p:cNvSpPr>
                <p:nvPr/>
              </p:nvSpPr>
              <p:spPr bwMode="auto">
                <a:xfrm>
                  <a:off x="45" y="3340"/>
                  <a:ext cx="689" cy="490"/>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ENTITIES</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61" name="Rectangle 56"/>
                <p:cNvSpPr>
                  <a:spLocks noChangeArrowheads="1"/>
                </p:cNvSpPr>
                <p:nvPr/>
              </p:nvSpPr>
              <p:spPr bwMode="auto">
                <a:xfrm>
                  <a:off x="0" y="3420"/>
                  <a:ext cx="777" cy="336"/>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21" name="Group 59"/>
              <p:cNvGrpSpPr>
                <a:grpSpLocks/>
              </p:cNvGrpSpPr>
              <p:nvPr/>
            </p:nvGrpSpPr>
            <p:grpSpPr bwMode="auto">
              <a:xfrm>
                <a:off x="1311" y="3520"/>
                <a:ext cx="4348" cy="301"/>
                <a:chOff x="777" y="3420"/>
                <a:chExt cx="2793" cy="336"/>
              </a:xfrm>
            </p:grpSpPr>
            <p:sp>
              <p:nvSpPr>
                <p:cNvPr id="48158" name="Rectangle 21"/>
                <p:cNvSpPr>
                  <a:spLocks noChangeArrowheads="1"/>
                </p:cNvSpPr>
                <p:nvPr/>
              </p:nvSpPr>
              <p:spPr bwMode="auto">
                <a:xfrm>
                  <a:off x="813" y="3459"/>
                  <a:ext cx="2706" cy="260"/>
                </a:xfrm>
                <a:prstGeom prst="rect">
                  <a:avLst/>
                </a:prstGeom>
                <a:noFill/>
                <a:ln w="9525">
                  <a:noFill/>
                  <a:miter lim="800000"/>
                  <a:headEnd/>
                  <a:tailEnd/>
                </a:ln>
              </p:spPr>
              <p:txBody>
                <a:bodyPr lIns="0" tIns="0" rIns="0" bIns="0" anchor="ctr">
                  <a:spAutoFit/>
                </a:bodyPr>
                <a:lstStyle/>
                <a:p>
                  <a:pPr>
                    <a:spcBef>
                      <a:spcPct val="0"/>
                    </a:spcBef>
                    <a:tabLst>
                      <a:tab pos="333375" algn="l"/>
                      <a:tab pos="514350" algn="ctr"/>
                    </a:tabLst>
                  </a:pPr>
                  <a:r>
                    <a:rPr lang="es-VE" sz="1200" dirty="0" smtClean="0"/>
                    <a:t>El valor del atributo es alguna de las entidades de una lista de entidades definida en la DTD.</a:t>
                  </a:r>
                  <a:endParaRPr lang="en-US" sz="1200" dirty="0">
                    <a:latin typeface="Times New Roman" pitchFamily="18" charset="0"/>
                  </a:endParaRPr>
                </a:p>
              </p:txBody>
            </p:sp>
            <p:sp>
              <p:nvSpPr>
                <p:cNvPr id="48159" name="Rectangle 58"/>
                <p:cNvSpPr>
                  <a:spLocks noChangeArrowheads="1"/>
                </p:cNvSpPr>
                <p:nvPr/>
              </p:nvSpPr>
              <p:spPr bwMode="auto">
                <a:xfrm>
                  <a:off x="777" y="3420"/>
                  <a:ext cx="2793" cy="336"/>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nvGrpSpPr>
              <p:cNvPr id="22" name="Group 61"/>
              <p:cNvGrpSpPr>
                <a:grpSpLocks/>
              </p:cNvGrpSpPr>
              <p:nvPr/>
            </p:nvGrpSpPr>
            <p:grpSpPr bwMode="auto">
              <a:xfrm>
                <a:off x="101" y="3797"/>
                <a:ext cx="1210" cy="441"/>
                <a:chOff x="0" y="3729"/>
                <a:chExt cx="777" cy="491"/>
              </a:xfrm>
            </p:grpSpPr>
            <p:sp>
              <p:nvSpPr>
                <p:cNvPr id="48156" name="Rectangle 22"/>
                <p:cNvSpPr>
                  <a:spLocks noChangeArrowheads="1"/>
                </p:cNvSpPr>
                <p:nvPr/>
              </p:nvSpPr>
              <p:spPr bwMode="auto">
                <a:xfrm>
                  <a:off x="45" y="3729"/>
                  <a:ext cx="689" cy="491"/>
                </a:xfrm>
                <a:prstGeom prst="rect">
                  <a:avLst/>
                </a:prstGeom>
                <a:noFill/>
                <a:ln w="9525">
                  <a:noFill/>
                  <a:miter lim="800000"/>
                  <a:headEnd/>
                  <a:tailEnd/>
                </a:ln>
              </p:spPr>
              <p:txBody>
                <a:bodyPr lIns="274320" tIns="182880" rIns="0" bIns="0" anchor="ctr">
                  <a:spAutoFit/>
                </a:bodyPr>
                <a:lstStyle/>
                <a:p>
                  <a:pPr algn="l">
                    <a:lnSpc>
                      <a:spcPct val="100000"/>
                    </a:lnSpc>
                    <a:spcBef>
                      <a:spcPct val="0"/>
                    </a:spcBef>
                    <a:tabLst>
                      <a:tab pos="333375" algn="l"/>
                      <a:tab pos="514350" algn="ctr"/>
                    </a:tabLst>
                  </a:pPr>
                  <a:r>
                    <a:rPr lang="es-PE" sz="1700" b="1">
                      <a:latin typeface="Courier New" pitchFamily="49" charset="0"/>
                      <a:cs typeface="Courier New" pitchFamily="49" charset="0"/>
                    </a:rPr>
                    <a:t>NOTATION</a:t>
                  </a:r>
                  <a:endParaRPr lang="en-US" sz="1700" b="1"/>
                </a:p>
                <a:p>
                  <a:pPr algn="l" eaLnBrk="0" hangingPunct="0">
                    <a:lnSpc>
                      <a:spcPct val="100000"/>
                    </a:lnSpc>
                    <a:spcBef>
                      <a:spcPct val="0"/>
                    </a:spcBef>
                    <a:tabLst>
                      <a:tab pos="333375" algn="l"/>
                      <a:tab pos="514350" algn="ctr"/>
                    </a:tabLst>
                  </a:pPr>
                  <a:endParaRPr lang="en-US" sz="1700" b="1">
                    <a:latin typeface="Times New Roman" pitchFamily="18" charset="0"/>
                  </a:endParaRPr>
                </a:p>
              </p:txBody>
            </p:sp>
            <p:sp>
              <p:nvSpPr>
                <p:cNvPr id="48157" name="Rectangle 60"/>
                <p:cNvSpPr>
                  <a:spLocks noChangeArrowheads="1"/>
                </p:cNvSpPr>
                <p:nvPr/>
              </p:nvSpPr>
              <p:spPr bwMode="auto">
                <a:xfrm>
                  <a:off x="0" y="3756"/>
                  <a:ext cx="777" cy="442"/>
                </a:xfrm>
                <a:prstGeom prst="rect">
                  <a:avLst/>
                </a:prstGeom>
                <a:noFill/>
                <a:ln w="7">
                  <a:solidFill>
                    <a:srgbClr val="A0A0A0"/>
                  </a:solidFill>
                  <a:miter lim="800000"/>
                  <a:headEnd/>
                  <a:tailEnd/>
                </a:ln>
              </p:spPr>
              <p:txBody>
                <a:bodyPr lIns="274320" tIns="182880" rIns="0" bIns="0" anchor="ctr" anchorCtr="1">
                  <a:spAutoFit/>
                </a:bodyPr>
                <a:lstStyle/>
                <a:p>
                  <a:endParaRPr lang="es-ES"/>
                </a:p>
              </p:txBody>
            </p:sp>
          </p:grpSp>
          <p:grpSp>
            <p:nvGrpSpPr>
              <p:cNvPr id="23" name="Group 63"/>
              <p:cNvGrpSpPr>
                <a:grpSpLocks/>
              </p:cNvGrpSpPr>
              <p:nvPr/>
            </p:nvGrpSpPr>
            <p:grpSpPr bwMode="auto">
              <a:xfrm>
                <a:off x="1311" y="3821"/>
                <a:ext cx="4348" cy="397"/>
                <a:chOff x="777" y="3756"/>
                <a:chExt cx="2793" cy="442"/>
              </a:xfrm>
            </p:grpSpPr>
            <p:sp>
              <p:nvSpPr>
                <p:cNvPr id="48154" name="Rectangle 23"/>
                <p:cNvSpPr>
                  <a:spLocks noChangeArrowheads="1"/>
                </p:cNvSpPr>
                <p:nvPr/>
              </p:nvSpPr>
              <p:spPr bwMode="auto">
                <a:xfrm>
                  <a:off x="820" y="3793"/>
                  <a:ext cx="2706" cy="363"/>
                </a:xfrm>
                <a:prstGeom prst="rect">
                  <a:avLst/>
                </a:prstGeom>
                <a:noFill/>
                <a:ln w="9525">
                  <a:noFill/>
                  <a:miter lim="800000"/>
                  <a:headEnd/>
                  <a:tailEnd/>
                </a:ln>
              </p:spPr>
              <p:txBody>
                <a:bodyPr lIns="0" tIns="0" rIns="0" bIns="0" anchor="ctr">
                  <a:spAutoFit/>
                </a:bodyPr>
                <a:lstStyle/>
                <a:p>
                  <a:pPr algn="l">
                    <a:lnSpc>
                      <a:spcPct val="100000"/>
                    </a:lnSpc>
                    <a:spcBef>
                      <a:spcPct val="0"/>
                    </a:spcBef>
                    <a:tabLst>
                      <a:tab pos="333375" algn="l"/>
                      <a:tab pos="514350" algn="ctr"/>
                    </a:tabLst>
                  </a:pPr>
                  <a:r>
                    <a:rPr lang="es-PE" sz="1700" dirty="0">
                      <a:latin typeface="Times New Roman" pitchFamily="18" charset="0"/>
                    </a:rPr>
                    <a:t>El valor del atributo debe ser un tipo de notación que está explícitamente declarado en otra parte del DTD</a:t>
                  </a:r>
                  <a:endParaRPr lang="en-US" sz="1700" dirty="0">
                    <a:latin typeface="Times New Roman" pitchFamily="18" charset="0"/>
                  </a:endParaRPr>
                </a:p>
              </p:txBody>
            </p:sp>
            <p:sp>
              <p:nvSpPr>
                <p:cNvPr id="48155" name="Rectangle 62"/>
                <p:cNvSpPr>
                  <a:spLocks noChangeArrowheads="1"/>
                </p:cNvSpPr>
                <p:nvPr/>
              </p:nvSpPr>
              <p:spPr bwMode="auto">
                <a:xfrm>
                  <a:off x="777" y="3756"/>
                  <a:ext cx="2793" cy="442"/>
                </a:xfrm>
                <a:prstGeom prst="rect">
                  <a:avLst/>
                </a:prstGeom>
                <a:noFill/>
                <a:ln w="7">
                  <a:solidFill>
                    <a:srgbClr val="A0A0A0"/>
                  </a:solidFill>
                  <a:miter lim="800000"/>
                  <a:headEnd/>
                  <a:tailEnd/>
                </a:ln>
              </p:spPr>
              <p:txBody>
                <a:bodyPr lIns="0" tIns="0" rIns="0" bIns="0" anchor="ctr" anchorCtr="1">
                  <a:spAutoFit/>
                </a:bodyPr>
                <a:lstStyle/>
                <a:p>
                  <a:endParaRPr lang="es-ES"/>
                </a:p>
              </p:txBody>
            </p:sp>
          </p:grpSp>
        </p:grpSp>
        <p:sp>
          <p:nvSpPr>
            <p:cNvPr id="48133" name="Rectangle 65"/>
            <p:cNvSpPr>
              <a:spLocks noChangeArrowheads="1"/>
            </p:cNvSpPr>
            <p:nvPr/>
          </p:nvSpPr>
          <p:spPr bwMode="auto">
            <a:xfrm>
              <a:off x="96" y="447"/>
              <a:ext cx="5568" cy="3774"/>
            </a:xfrm>
            <a:prstGeom prst="rect">
              <a:avLst/>
            </a:prstGeom>
            <a:noFill/>
            <a:ln w="9525">
              <a:solidFill>
                <a:srgbClr val="A0A0A0"/>
              </a:solidFill>
              <a:miter lim="800000"/>
              <a:headEnd/>
              <a:tailEnd/>
            </a:ln>
          </p:spPr>
          <p:txBody>
            <a:bodyPr lIns="0" tIns="0" rIns="0" bIns="0" anchor="ctr" anchorCtr="1">
              <a:spAutoFit/>
            </a:bodyPr>
            <a:lstStyle/>
            <a:p>
              <a:endParaRPr lang="es-ES"/>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80975" y="0"/>
            <a:ext cx="4490332"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El Tipo de Atributo ID</a:t>
            </a:r>
          </a:p>
        </p:txBody>
      </p:sp>
      <p:sp>
        <p:nvSpPr>
          <p:cNvPr id="49155"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381000" lvl="1" indent="-190500"/>
            <a:r>
              <a:rPr lang="en-US" dirty="0">
                <a:latin typeface="Courier New" pitchFamily="49" charset="0"/>
              </a:rPr>
              <a:t>&lt;!DOCTYPE </a:t>
            </a:r>
            <a:r>
              <a:rPr lang="en-US" dirty="0" err="1">
                <a:latin typeface="Courier New" pitchFamily="49" charset="0"/>
              </a:rPr>
              <a:t>Estudiante</a:t>
            </a:r>
            <a:r>
              <a:rPr lang="en-US" dirty="0">
                <a:latin typeface="Courier New" pitchFamily="49" charset="0"/>
              </a:rPr>
              <a:t> [</a:t>
            </a:r>
          </a:p>
          <a:p>
            <a:pPr marL="381000" lvl="1" indent="-190500"/>
            <a:r>
              <a:rPr lang="en-US" dirty="0">
                <a:latin typeface="Courier New" pitchFamily="49" charset="0"/>
              </a:rPr>
              <a:t>   &lt;!ELEMENT </a:t>
            </a:r>
            <a:r>
              <a:rPr lang="en-US" dirty="0" err="1">
                <a:latin typeface="Courier New" pitchFamily="49" charset="0"/>
              </a:rPr>
              <a:t>Estudiante</a:t>
            </a:r>
            <a:r>
              <a:rPr lang="en-US" dirty="0">
                <a:latin typeface="Courier New" pitchFamily="49" charset="0"/>
              </a:rPr>
              <a:t> (</a:t>
            </a:r>
            <a:r>
              <a:rPr lang="en-US" dirty="0" err="1">
                <a:latin typeface="Courier New" pitchFamily="49" charset="0"/>
              </a:rPr>
              <a:t>EstudianteNombre</a:t>
            </a:r>
            <a:r>
              <a:rPr lang="en-US" dirty="0">
                <a:latin typeface="Courier New" pitchFamily="49" charset="0"/>
              </a:rPr>
              <a:t>)&gt;</a:t>
            </a:r>
          </a:p>
          <a:p>
            <a:pPr marL="381000" lvl="1" indent="-190500"/>
            <a:r>
              <a:rPr lang="en-US" dirty="0">
                <a:latin typeface="Courier New" pitchFamily="49" charset="0"/>
              </a:rPr>
              <a:t>   &lt;!ELEMENT </a:t>
            </a:r>
            <a:r>
              <a:rPr lang="en-US" dirty="0" err="1">
                <a:latin typeface="Courier New" pitchFamily="49" charset="0"/>
              </a:rPr>
              <a:t>EstudianteNombre</a:t>
            </a:r>
            <a:r>
              <a:rPr lang="en-US" dirty="0">
                <a:latin typeface="Courier New" pitchFamily="49" charset="0"/>
              </a:rPr>
              <a:t> (#PCDATA)&gt;</a:t>
            </a:r>
          </a:p>
          <a:p>
            <a:pPr marL="381000" lvl="1" indent="-190500"/>
            <a:r>
              <a:rPr lang="en-US" dirty="0">
                <a:latin typeface="Courier New" pitchFamily="49" charset="0"/>
              </a:rPr>
              <a:t>   &lt;!ATTLIST </a:t>
            </a:r>
            <a:r>
              <a:rPr lang="en-US" dirty="0" err="1">
                <a:latin typeface="Courier New" pitchFamily="49" charset="0"/>
              </a:rPr>
              <a:t>Estudiante</a:t>
            </a:r>
            <a:r>
              <a:rPr lang="en-US" dirty="0">
                <a:latin typeface="Courier New" pitchFamily="49" charset="0"/>
              </a:rPr>
              <a:t> </a:t>
            </a:r>
            <a:r>
              <a:rPr lang="en-US" dirty="0" err="1">
                <a:latin typeface="Courier New" pitchFamily="49" charset="0"/>
              </a:rPr>
              <a:t>cedula</a:t>
            </a:r>
            <a:r>
              <a:rPr lang="en-US" dirty="0">
                <a:latin typeface="Courier New" pitchFamily="49" charset="0"/>
              </a:rPr>
              <a:t> ID #REQUIRED&gt;</a:t>
            </a:r>
          </a:p>
          <a:p>
            <a:pPr marL="381000" lvl="1" indent="-190500"/>
            <a:r>
              <a:rPr lang="es-PE" dirty="0">
                <a:latin typeface="Courier New" pitchFamily="49" charset="0"/>
              </a:rPr>
              <a:t>]&gt;</a:t>
            </a:r>
            <a:endParaRPr lang="en-US" dirty="0">
              <a:latin typeface="Courier New" pitchFamily="49" charset="0"/>
            </a:endParaRPr>
          </a:p>
          <a:p>
            <a:pPr marL="381000" lvl="1" indent="-190500"/>
            <a:endParaRPr lang="es-ES" dirty="0">
              <a:latin typeface="Courier New" pitchFamily="49" charset="0"/>
            </a:endParaRPr>
          </a:p>
        </p:txBody>
      </p:sp>
      <p:sp>
        <p:nvSpPr>
          <p:cNvPr id="49156" name="AutoShape 5"/>
          <p:cNvSpPr>
            <a:spLocks noChangeArrowheads="1"/>
          </p:cNvSpPr>
          <p:nvPr/>
        </p:nvSpPr>
        <p:spPr bwMode="auto">
          <a:xfrm>
            <a:off x="533400" y="4057650"/>
            <a:ext cx="8001000" cy="2130425"/>
          </a:xfrm>
          <a:prstGeom prst="wedgeRectCallout">
            <a:avLst>
              <a:gd name="adj1" fmla="val -5954"/>
              <a:gd name="adj2" fmla="val -127347"/>
            </a:avLst>
          </a:prstGeom>
          <a:solidFill>
            <a:srgbClr val="00CCFF"/>
          </a:solidFill>
          <a:ln w="9525">
            <a:solidFill>
              <a:schemeClr val="tx1"/>
            </a:solidFill>
            <a:miter lim="800000"/>
            <a:headEnd/>
            <a:tailEnd/>
          </a:ln>
        </p:spPr>
        <p:txBody>
          <a:bodyPr lIns="0" tIns="0" rIns="182880" bIns="0" anchor="ctr" anchorCtr="1">
            <a:spAutoFit/>
          </a:bodyPr>
          <a:lstStyle/>
          <a:p>
            <a:pPr marL="400050" lvl="1" indent="-228600"/>
            <a:endParaRPr lang="es-PE" sz="1400"/>
          </a:p>
          <a:p>
            <a:pPr marL="400050" lvl="1" indent="-228600">
              <a:lnSpc>
                <a:spcPct val="80000"/>
              </a:lnSpc>
              <a:buFontTx/>
              <a:buChar char="•"/>
            </a:pPr>
            <a:r>
              <a:rPr lang="es-PE" sz="2400"/>
              <a:t>El tipo</a:t>
            </a:r>
            <a:r>
              <a:rPr lang="es-PE" sz="2400">
                <a:latin typeface="Courier New" pitchFamily="49" charset="0"/>
                <a:cs typeface="Courier New" pitchFamily="49" charset="0"/>
              </a:rPr>
              <a:t> ID</a:t>
            </a:r>
            <a:r>
              <a:rPr lang="es-PE" sz="2400"/>
              <a:t> proporciona un nombre único de identificación para una instancia dada</a:t>
            </a:r>
            <a:r>
              <a:rPr lang="es-ES" sz="2400"/>
              <a:t>.</a:t>
            </a:r>
          </a:p>
          <a:p>
            <a:pPr marL="400050" lvl="1" indent="-228600">
              <a:lnSpc>
                <a:spcPct val="80000"/>
              </a:lnSpc>
              <a:buFontTx/>
              <a:buChar char="•"/>
            </a:pPr>
            <a:r>
              <a:rPr lang="es-ES" sz="2400"/>
              <a:t>U</a:t>
            </a:r>
            <a:r>
              <a:rPr lang="es-PE" sz="2400"/>
              <a:t>n atributo </a:t>
            </a:r>
            <a:r>
              <a:rPr lang="es-PE" sz="2400">
                <a:latin typeface="Courier New" pitchFamily="49" charset="0"/>
                <a:cs typeface="Courier New" pitchFamily="49" charset="0"/>
              </a:rPr>
              <a:t>ID</a:t>
            </a:r>
            <a:r>
              <a:rPr lang="es-PE" sz="2400"/>
              <a:t> debe seguir las reglas para nombres XML, y el valor debe también ser único dentro de un documento</a:t>
            </a:r>
            <a:r>
              <a:rPr lang="es-ES" sz="180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80975" y="49213"/>
            <a:ext cx="7436651"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Valores por Defecto de los Atributos</a:t>
            </a:r>
          </a:p>
        </p:txBody>
      </p:sp>
      <p:sp>
        <p:nvSpPr>
          <p:cNvPr id="50179" name="Rectangle 3"/>
          <p:cNvSpPr>
            <a:spLocks noChangeArrowheads="1"/>
          </p:cNvSpPr>
          <p:nvPr/>
        </p:nvSpPr>
        <p:spPr bwMode="auto">
          <a:xfrm>
            <a:off x="304800" y="838200"/>
            <a:ext cx="8534400" cy="5638800"/>
          </a:xfrm>
          <a:prstGeom prst="rect">
            <a:avLst/>
          </a:prstGeom>
          <a:noFill/>
          <a:ln w="9525">
            <a:noFill/>
            <a:miter lim="800000"/>
            <a:headEnd/>
            <a:tailEnd/>
          </a:ln>
        </p:spPr>
        <p:txBody>
          <a:bodyPr/>
          <a:lstStyle/>
          <a:p>
            <a:pPr lvl="1" indent="-342900">
              <a:buSzPct val="80000"/>
              <a:buFont typeface="Symbol" pitchFamily="18" charset="2"/>
              <a:buChar char="¨"/>
            </a:pPr>
            <a:r>
              <a:rPr lang="es-PE" sz="1600" dirty="0"/>
              <a:t>Hay cuatro valores por defecto para los atributos:</a:t>
            </a:r>
          </a:p>
          <a:p>
            <a:pPr marL="685800" lvl="2"/>
            <a:r>
              <a:rPr lang="es-PE" sz="1600" b="1" dirty="0">
                <a:solidFill>
                  <a:srgbClr val="FF3300"/>
                </a:solidFill>
                <a:latin typeface="Courier New" pitchFamily="49" charset="0"/>
              </a:rPr>
              <a:t>#REQUIRED</a:t>
            </a:r>
            <a:r>
              <a:rPr lang="es-PE" sz="1600" dirty="0">
                <a:solidFill>
                  <a:srgbClr val="FF3300"/>
                </a:solidFill>
                <a:latin typeface="Courier New" pitchFamily="49" charset="0"/>
              </a:rPr>
              <a:t> -</a:t>
            </a:r>
            <a:r>
              <a:rPr lang="es-PE" sz="1600" dirty="0"/>
              <a:t> El atributo debe aparecer en cada instancia del elemento en el documento XML</a:t>
            </a:r>
          </a:p>
          <a:p>
            <a:pPr marL="685800" lvl="2">
              <a:spcBef>
                <a:spcPct val="40000"/>
              </a:spcBef>
            </a:pPr>
            <a:r>
              <a:rPr lang="en-US" sz="1600" dirty="0">
                <a:latin typeface="Courier New" pitchFamily="49" charset="0"/>
                <a:cs typeface="Courier New" pitchFamily="49" charset="0"/>
              </a:rPr>
              <a:t>   &lt;!ELEMENT </a:t>
            </a:r>
            <a:r>
              <a:rPr lang="en-US" sz="1600" dirty="0" err="1">
                <a:latin typeface="Courier New" pitchFamily="49" charset="0"/>
                <a:cs typeface="Courier New" pitchFamily="49" charset="0"/>
              </a:rPr>
              <a:t>Estudiante</a:t>
            </a:r>
            <a:r>
              <a:rPr lang="en-US" sz="1600" dirty="0">
                <a:latin typeface="Courier New" pitchFamily="49" charset="0"/>
                <a:cs typeface="Courier New" pitchFamily="49" charset="0"/>
              </a:rPr>
              <a:t>(#PCDATA)&gt;</a:t>
            </a:r>
          </a:p>
          <a:p>
            <a:pPr marL="685800" lvl="2">
              <a:spcBef>
                <a:spcPct val="40000"/>
              </a:spcBef>
            </a:pPr>
            <a:r>
              <a:rPr lang="en-US" sz="1600" dirty="0">
                <a:latin typeface="Courier New" pitchFamily="49" charset="0"/>
                <a:cs typeface="Courier New" pitchFamily="49" charset="0"/>
              </a:rPr>
              <a:t>   &lt;!ATTLIST </a:t>
            </a:r>
            <a:r>
              <a:rPr lang="en-US" sz="1600" dirty="0" err="1">
                <a:latin typeface="Courier New" pitchFamily="49" charset="0"/>
                <a:cs typeface="Courier New" pitchFamily="49" charset="0"/>
              </a:rPr>
              <a:t>Estudiante</a:t>
            </a:r>
            <a:r>
              <a:rPr lang="en-US" sz="1600" dirty="0">
                <a:latin typeface="Courier New" pitchFamily="49" charset="0"/>
                <a:cs typeface="Courier New" pitchFamily="49" charset="0"/>
              </a:rPr>
              <a:t> SID CDATA #REQUIRED &gt;</a:t>
            </a:r>
          </a:p>
          <a:p>
            <a:pPr marL="685800" lvl="2">
              <a:spcBef>
                <a:spcPct val="90000"/>
              </a:spcBef>
            </a:pPr>
            <a:r>
              <a:rPr lang="es-PE" sz="1600" b="1" dirty="0">
                <a:solidFill>
                  <a:srgbClr val="FF3300"/>
                </a:solidFill>
                <a:latin typeface="Courier New" pitchFamily="49" charset="0"/>
              </a:rPr>
              <a:t>#IMPLIED</a:t>
            </a:r>
            <a:r>
              <a:rPr lang="es-PE" sz="1600" dirty="0">
                <a:solidFill>
                  <a:srgbClr val="FF3300"/>
                </a:solidFill>
                <a:latin typeface="Courier New" pitchFamily="49" charset="0"/>
              </a:rPr>
              <a:t> -</a:t>
            </a:r>
            <a:r>
              <a:rPr lang="es-PE" sz="1600" dirty="0"/>
              <a:t> El atributo es opcional</a:t>
            </a:r>
          </a:p>
          <a:p>
            <a:pPr marL="685800" lvl="2">
              <a:spcBef>
                <a:spcPct val="40000"/>
              </a:spcBef>
            </a:pPr>
            <a:r>
              <a:rPr lang="en-US" sz="1600" dirty="0">
                <a:latin typeface="Courier New" pitchFamily="49" charset="0"/>
                <a:cs typeface="Courier New" pitchFamily="49" charset="0"/>
              </a:rPr>
              <a:t>   &lt;!ELEMENT p (#PCDATA)&gt;</a:t>
            </a:r>
          </a:p>
          <a:p>
            <a:pPr marL="685800" lvl="2">
              <a:spcBef>
                <a:spcPct val="40000"/>
              </a:spcBef>
            </a:pPr>
            <a:r>
              <a:rPr lang="en-US" sz="1600" dirty="0">
                <a:latin typeface="Courier New" pitchFamily="49" charset="0"/>
                <a:cs typeface="Courier New" pitchFamily="49" charset="0"/>
              </a:rPr>
              <a:t>   &lt;!ATTLIST p </a:t>
            </a:r>
            <a:r>
              <a:rPr lang="en-US" sz="1600" dirty="0" err="1">
                <a:latin typeface="Courier New" pitchFamily="49" charset="0"/>
                <a:cs typeface="Courier New" pitchFamily="49" charset="0"/>
              </a:rPr>
              <a:t>alineacion</a:t>
            </a:r>
            <a:r>
              <a:rPr lang="en-US" sz="1600" dirty="0">
                <a:latin typeface="Courier New" pitchFamily="49" charset="0"/>
                <a:cs typeface="Courier New" pitchFamily="49" charset="0"/>
              </a:rPr>
              <a:t> CDATA #IMPLIED&gt;</a:t>
            </a:r>
          </a:p>
          <a:p>
            <a:pPr marL="685800" lvl="2">
              <a:spcBef>
                <a:spcPct val="90000"/>
              </a:spcBef>
            </a:pPr>
            <a:r>
              <a:rPr lang="es-PE" sz="1600" b="1" dirty="0">
                <a:solidFill>
                  <a:srgbClr val="FF3300"/>
                </a:solidFill>
                <a:latin typeface="Courier New" pitchFamily="49" charset="0"/>
              </a:rPr>
              <a:t>#FIXED</a:t>
            </a:r>
            <a:r>
              <a:rPr lang="es-PE" sz="1600" b="1" dirty="0"/>
              <a:t> </a:t>
            </a:r>
            <a:r>
              <a:rPr lang="es-PE" sz="1600" b="1" dirty="0" err="1">
                <a:solidFill>
                  <a:srgbClr val="FF3300"/>
                </a:solidFill>
              </a:rPr>
              <a:t>ValorDefecto</a:t>
            </a:r>
            <a:r>
              <a:rPr lang="es-PE" sz="1600" dirty="0">
                <a:solidFill>
                  <a:srgbClr val="FF3300"/>
                </a:solidFill>
              </a:rPr>
              <a:t> -</a:t>
            </a:r>
            <a:r>
              <a:rPr lang="es-PE" sz="1600" dirty="0"/>
              <a:t> Este atributo puede o no aparecer en el documento</a:t>
            </a:r>
          </a:p>
          <a:p>
            <a:pPr marL="685800" lvl="2">
              <a:spcBef>
                <a:spcPct val="40000"/>
              </a:spcBef>
            </a:pPr>
            <a:r>
              <a:rPr lang="en-US" sz="1600" dirty="0">
                <a:latin typeface="Courier New" pitchFamily="49" charset="0"/>
                <a:cs typeface="Courier New" pitchFamily="49" charset="0"/>
              </a:rPr>
              <a:t>   &lt;!ELEMENT </a:t>
            </a:r>
            <a:r>
              <a:rPr lang="en-US" sz="1600" dirty="0" err="1">
                <a:latin typeface="Courier New" pitchFamily="49" charset="0"/>
                <a:cs typeface="Courier New" pitchFamily="49" charset="0"/>
              </a:rPr>
              <a:t>empresa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ubicacion,direccion</a:t>
            </a:r>
            <a:r>
              <a:rPr lang="en-US" sz="1600" dirty="0">
                <a:latin typeface="Courier New" pitchFamily="49" charset="0"/>
                <a:cs typeface="Courier New" pitchFamily="49" charset="0"/>
              </a:rPr>
              <a:t>)&gt;</a:t>
            </a:r>
          </a:p>
          <a:p>
            <a:pPr marL="685800" lvl="2">
              <a:spcBef>
                <a:spcPct val="40000"/>
              </a:spcBef>
            </a:pPr>
            <a:r>
              <a:rPr lang="en-US" sz="1600" dirty="0">
                <a:latin typeface="Courier New" pitchFamily="49" charset="0"/>
                <a:cs typeface="Courier New" pitchFamily="49" charset="0"/>
              </a:rPr>
              <a:t>   &lt;!ATTLIST </a:t>
            </a:r>
            <a:r>
              <a:rPr lang="en-US" sz="1600" dirty="0" err="1">
                <a:latin typeface="Courier New" pitchFamily="49" charset="0"/>
                <a:cs typeface="Courier New" pitchFamily="49" charset="0"/>
              </a:rPr>
              <a:t>empresa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nombre</a:t>
            </a:r>
            <a:r>
              <a:rPr lang="en-US" sz="1600" dirty="0">
                <a:latin typeface="Courier New" pitchFamily="49" charset="0"/>
                <a:cs typeface="Courier New" pitchFamily="49" charset="0"/>
              </a:rPr>
              <a:t> CDATA #FIXED “URBE"&gt;</a:t>
            </a:r>
          </a:p>
          <a:p>
            <a:pPr marL="685800" lvl="2">
              <a:spcBef>
                <a:spcPct val="90000"/>
              </a:spcBef>
            </a:pPr>
            <a:r>
              <a:rPr lang="es-ES" sz="1600" b="1" dirty="0">
                <a:solidFill>
                  <a:srgbClr val="FF3300"/>
                </a:solidFill>
              </a:rPr>
              <a:t>Lista de Valores por defecto</a:t>
            </a:r>
            <a:r>
              <a:rPr lang="es-ES" sz="1600" dirty="0">
                <a:solidFill>
                  <a:srgbClr val="FF3300"/>
                </a:solidFill>
              </a:rPr>
              <a:t> -</a:t>
            </a:r>
            <a:r>
              <a:rPr lang="es-ES" sz="1600" dirty="0"/>
              <a:t> </a:t>
            </a:r>
            <a:r>
              <a:rPr lang="es-PE" sz="1600" dirty="0"/>
              <a:t>Lista de valores por defecto. El atributo puede o no aparecer</a:t>
            </a:r>
            <a:r>
              <a:rPr lang="es-ES" sz="1600" dirty="0"/>
              <a:t>. </a:t>
            </a:r>
          </a:p>
          <a:p>
            <a:pPr marL="685800" lvl="2">
              <a:spcBef>
                <a:spcPct val="40000"/>
              </a:spcBef>
            </a:pPr>
            <a:r>
              <a:rPr lang="es-PE" sz="1600" dirty="0">
                <a:latin typeface="Courier New" pitchFamily="49" charset="0"/>
              </a:rPr>
              <a:t>   &lt;!ATTLIST sexo genero( M | F ) "F"&gt;</a:t>
            </a:r>
            <a:r>
              <a:rPr lang="es-ES" sz="1600" dirty="0">
                <a:latin typeface="Courier New" pitchFamily="49"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14282" y="714356"/>
            <a:ext cx="7358114" cy="5847755"/>
          </a:xfrm>
          <a:prstGeom prst="rect">
            <a:avLst/>
          </a:prstGeom>
        </p:spPr>
        <p:txBody>
          <a:bodyPr wrap="square">
            <a:spAutoFit/>
          </a:bodyPr>
          <a:lstStyle/>
          <a:p>
            <a:r>
              <a:rPr lang="es-VE" sz="1100" dirty="0" smtClean="0"/>
              <a:t>&lt;?</a:t>
            </a:r>
            <a:r>
              <a:rPr lang="es-VE" sz="1100" dirty="0" err="1" smtClean="0"/>
              <a:t>xml</a:t>
            </a:r>
            <a:r>
              <a:rPr lang="es-VE" sz="1100" dirty="0" smtClean="0"/>
              <a:t> </a:t>
            </a:r>
            <a:r>
              <a:rPr lang="es-VE" sz="1100" dirty="0" err="1" smtClean="0"/>
              <a:t>version</a:t>
            </a:r>
            <a:r>
              <a:rPr lang="es-VE" sz="1100" dirty="0" smtClean="0"/>
              <a:t>="1.0" </a:t>
            </a:r>
            <a:r>
              <a:rPr lang="es-VE" sz="1100" dirty="0" err="1" smtClean="0"/>
              <a:t>encoding</a:t>
            </a:r>
            <a:r>
              <a:rPr lang="es-VE" sz="1100" dirty="0" smtClean="0"/>
              <a:t>="ISO-8859-1"?&gt;</a:t>
            </a:r>
          </a:p>
          <a:p>
            <a:endParaRPr lang="es-VE" sz="1100" dirty="0" smtClean="0"/>
          </a:p>
          <a:p>
            <a:r>
              <a:rPr lang="es-VE" sz="1100" dirty="0" smtClean="0"/>
              <a:t>&lt;!DOCTYPE </a:t>
            </a:r>
            <a:r>
              <a:rPr lang="es-VE" sz="1100" dirty="0" err="1" smtClean="0"/>
              <a:t>tienda_animales</a:t>
            </a:r>
            <a:r>
              <a:rPr lang="es-VE" sz="1100" dirty="0" smtClean="0"/>
              <a:t> [</a:t>
            </a:r>
          </a:p>
          <a:p>
            <a:endParaRPr lang="es-VE" sz="1100" dirty="0" smtClean="0"/>
          </a:p>
          <a:p>
            <a:endParaRPr lang="es-VE" sz="1100" dirty="0" smtClean="0"/>
          </a:p>
          <a:p>
            <a:r>
              <a:rPr lang="es-VE" sz="1100" dirty="0" smtClean="0"/>
              <a:t>&lt;!-- Esta parte ya es familiar --&gt;</a:t>
            </a:r>
          </a:p>
          <a:p>
            <a:endParaRPr lang="es-VE" sz="1100" dirty="0" smtClean="0"/>
          </a:p>
          <a:p>
            <a:r>
              <a:rPr lang="es-VE" sz="1100" dirty="0" smtClean="0"/>
              <a:t>&lt;!ELEMENT </a:t>
            </a:r>
            <a:r>
              <a:rPr lang="es-VE" sz="1100" dirty="0" err="1" smtClean="0"/>
              <a:t>tienda_animales</a:t>
            </a:r>
            <a:r>
              <a:rPr lang="es-VE" sz="1100" dirty="0" smtClean="0"/>
              <a:t> (perro)*&gt;</a:t>
            </a:r>
          </a:p>
          <a:p>
            <a:endParaRPr lang="es-VE" sz="1100" dirty="0" smtClean="0"/>
          </a:p>
          <a:p>
            <a:r>
              <a:rPr lang="es-VE" sz="1100" dirty="0" smtClean="0"/>
              <a:t>&lt;!ELEMENT perro (#PCDATA | nombre | raza)*&gt;</a:t>
            </a:r>
          </a:p>
          <a:p>
            <a:endParaRPr lang="es-VE" sz="1100" dirty="0" smtClean="0"/>
          </a:p>
          <a:p>
            <a:r>
              <a:rPr lang="es-VE" sz="1100" dirty="0" smtClean="0"/>
              <a:t>&lt;!ELEMENT nombre (#PCDATA)&gt;</a:t>
            </a:r>
          </a:p>
          <a:p>
            <a:endParaRPr lang="es-VE" sz="1100" dirty="0" smtClean="0"/>
          </a:p>
          <a:p>
            <a:r>
              <a:rPr lang="es-VE" sz="1100" dirty="0" smtClean="0"/>
              <a:t>&lt;!ELEMENT raza (#PCDATA)&gt;</a:t>
            </a:r>
          </a:p>
          <a:p>
            <a:endParaRPr lang="es-VE" sz="1100" dirty="0" smtClean="0"/>
          </a:p>
          <a:p>
            <a:r>
              <a:rPr lang="es-VE" sz="1100" dirty="0" smtClean="0"/>
              <a:t>&lt;!ATTLIST perro </a:t>
            </a:r>
            <a:r>
              <a:rPr lang="es-VE" sz="1100" dirty="0" err="1" smtClean="0"/>
              <a:t>fecha_nacimiento</a:t>
            </a:r>
            <a:r>
              <a:rPr lang="es-VE" sz="1100" dirty="0" smtClean="0"/>
              <a:t> CDATA #REQUIRED&gt;</a:t>
            </a:r>
          </a:p>
          <a:p>
            <a:endParaRPr lang="es-VE" sz="1100" dirty="0" smtClean="0"/>
          </a:p>
          <a:p>
            <a:r>
              <a:rPr lang="es-VE" sz="1100" dirty="0" smtClean="0"/>
              <a:t>&lt;!ATTLIST perro sexo (macho | hembra) #REQUIRED&gt;</a:t>
            </a:r>
          </a:p>
          <a:p>
            <a:endParaRPr lang="es-VE" sz="1100" dirty="0" smtClean="0"/>
          </a:p>
          <a:p>
            <a:r>
              <a:rPr lang="es-VE" sz="1100" dirty="0" smtClean="0"/>
              <a:t>&lt;!ATTLIST perro ID </a:t>
            </a:r>
            <a:r>
              <a:rPr lang="es-VE" sz="1100" dirty="0" err="1" smtClean="0"/>
              <a:t>ID</a:t>
            </a:r>
            <a:r>
              <a:rPr lang="es-VE" sz="1100" dirty="0" smtClean="0"/>
              <a:t> #REQUIRED&gt;</a:t>
            </a:r>
          </a:p>
          <a:p>
            <a:endParaRPr lang="es-VE" sz="1100" dirty="0" smtClean="0"/>
          </a:p>
          <a:p>
            <a:r>
              <a:rPr lang="es-VE" sz="1100" dirty="0" smtClean="0"/>
              <a:t>&lt;!ATTLIST perro madre IDREF #IMPLIED&gt;</a:t>
            </a:r>
          </a:p>
          <a:p>
            <a:endParaRPr lang="es-VE" sz="1100" dirty="0" smtClean="0"/>
          </a:p>
          <a:p>
            <a:r>
              <a:rPr lang="es-VE" sz="1100" dirty="0" smtClean="0"/>
              <a:t>&lt;!ATTLIST perro padre IDREF #IMPLIED&gt;</a:t>
            </a:r>
          </a:p>
          <a:p>
            <a:endParaRPr lang="es-VE" sz="1100" dirty="0" smtClean="0"/>
          </a:p>
          <a:p>
            <a:r>
              <a:rPr lang="es-VE" sz="1100" dirty="0" smtClean="0"/>
              <a:t>&lt;!ATTLIST perro </a:t>
            </a:r>
            <a:r>
              <a:rPr lang="es-VE" sz="1100" dirty="0" err="1" smtClean="0"/>
              <a:t>otrosnombres</a:t>
            </a:r>
            <a:r>
              <a:rPr lang="es-VE" sz="1100" dirty="0" smtClean="0"/>
              <a:t> NMTOKENS #IMPLIED&gt;</a:t>
            </a:r>
          </a:p>
          <a:p>
            <a:endParaRPr lang="es-VE" sz="1100" dirty="0" smtClean="0"/>
          </a:p>
          <a:p>
            <a:r>
              <a:rPr lang="es-VE" sz="1100" dirty="0" smtClean="0"/>
              <a:t>&lt;!ATTLIST perro fotos ENTITIES #IMPLIED&gt;</a:t>
            </a:r>
          </a:p>
          <a:p>
            <a:endParaRPr lang="es-VE" sz="1100" dirty="0" smtClean="0"/>
          </a:p>
          <a:p>
            <a:r>
              <a:rPr lang="es-VE" sz="1100" dirty="0" smtClean="0"/>
              <a:t>&lt;!ATTLIST perro veterinario CDATA #FIXED "</a:t>
            </a:r>
            <a:r>
              <a:rPr lang="es-VE" sz="1100" dirty="0" err="1" smtClean="0"/>
              <a:t>Felix</a:t>
            </a:r>
            <a:r>
              <a:rPr lang="es-VE" sz="1100" dirty="0" smtClean="0"/>
              <a:t> </a:t>
            </a:r>
            <a:r>
              <a:rPr lang="es-VE" sz="1100" dirty="0" err="1" smtClean="0"/>
              <a:t>Marquez</a:t>
            </a:r>
            <a:r>
              <a:rPr lang="es-VE" sz="1100" dirty="0" smtClean="0"/>
              <a:t> Sanz"&gt;</a:t>
            </a:r>
          </a:p>
          <a:p>
            <a:endParaRPr lang="es-VE" sz="1100" dirty="0" smtClean="0"/>
          </a:p>
          <a:p>
            <a:r>
              <a:rPr lang="es-VE" sz="1100" dirty="0" smtClean="0"/>
              <a:t>]&gt;</a:t>
            </a:r>
          </a:p>
          <a:p>
            <a:endParaRPr lang="es-VE" sz="1100" dirty="0" smtClean="0"/>
          </a:p>
          <a:p>
            <a:endParaRPr lang="es-VE" sz="1100" dirty="0"/>
          </a:p>
        </p:txBody>
      </p:sp>
      <p:sp>
        <p:nvSpPr>
          <p:cNvPr id="4" name="Text Box 2"/>
          <p:cNvSpPr txBox="1">
            <a:spLocks noChangeArrowheads="1"/>
          </p:cNvSpPr>
          <p:nvPr/>
        </p:nvSpPr>
        <p:spPr bwMode="auto">
          <a:xfrm>
            <a:off x="180975" y="49213"/>
            <a:ext cx="7263527" cy="477054"/>
          </a:xfrm>
          <a:prstGeom prst="rect">
            <a:avLst/>
          </a:prstGeom>
          <a:noFill/>
          <a:ln w="9525">
            <a:noFill/>
            <a:miter lim="800000"/>
            <a:headEnd/>
            <a:tailEnd/>
          </a:ln>
        </p:spPr>
        <p:txBody>
          <a:bodyPr wrap="none">
            <a:spAutoFit/>
          </a:bodyPr>
          <a:lstStyle/>
          <a:p>
            <a:pPr algn="l">
              <a:lnSpc>
                <a:spcPct val="100000"/>
              </a:lnSpc>
              <a:spcBef>
                <a:spcPct val="0"/>
              </a:spcBef>
            </a:pPr>
            <a:r>
              <a:rPr lang="es-ES_tradnl" sz="2500" b="1" dirty="0" smtClean="0"/>
              <a:t>Ejemplo con los atributos antes mencionados</a:t>
            </a:r>
            <a:endParaRPr lang="es-ES_tradnl" sz="25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58" y="536604"/>
            <a:ext cx="7215238" cy="5678478"/>
          </a:xfrm>
          <a:prstGeom prst="rect">
            <a:avLst/>
          </a:prstGeom>
        </p:spPr>
        <p:txBody>
          <a:bodyPr wrap="square">
            <a:spAutoFit/>
          </a:bodyPr>
          <a:lstStyle/>
          <a:p>
            <a:r>
              <a:rPr lang="es-VE" sz="1100" dirty="0" smtClean="0"/>
              <a:t>&lt;</a:t>
            </a:r>
            <a:r>
              <a:rPr lang="es-VE" sz="1100" dirty="0" err="1" smtClean="0"/>
              <a:t>tienda_animales</a:t>
            </a:r>
            <a:r>
              <a:rPr lang="es-VE" sz="1100" dirty="0" smtClean="0"/>
              <a:t>&gt;</a:t>
            </a:r>
          </a:p>
          <a:p>
            <a:endParaRPr lang="es-VE" sz="1100" dirty="0" smtClean="0"/>
          </a:p>
          <a:p>
            <a:r>
              <a:rPr lang="es-VE" sz="1100" dirty="0" smtClean="0"/>
              <a:t>&lt;perro </a:t>
            </a:r>
            <a:r>
              <a:rPr lang="es-VE" sz="1100" dirty="0" err="1" smtClean="0"/>
              <a:t>fecha_nacimiento</a:t>
            </a:r>
            <a:r>
              <a:rPr lang="es-VE" sz="1100" dirty="0" smtClean="0"/>
              <a:t>="1/4/1994" sexo="hembra" ID="P040"&gt; Extraordinaria hembra &lt;raza&gt;labrador&lt;/raza&gt;, </a:t>
            </a:r>
          </a:p>
          <a:p>
            <a:r>
              <a:rPr lang="es-VE" sz="1100" dirty="0" smtClean="0"/>
              <a:t>se trajo a la tienda con una herida en una pata trasera que ...</a:t>
            </a:r>
          </a:p>
          <a:p>
            <a:endParaRPr lang="es-VE" sz="1100" dirty="0" smtClean="0"/>
          </a:p>
          <a:p>
            <a:r>
              <a:rPr lang="es-VE" sz="1100" dirty="0" smtClean="0"/>
              <a:t>&lt;/perro&gt;</a:t>
            </a:r>
          </a:p>
          <a:p>
            <a:endParaRPr lang="es-VE" sz="1100" dirty="0" smtClean="0"/>
          </a:p>
          <a:p>
            <a:r>
              <a:rPr lang="es-VE" sz="1100" dirty="0" smtClean="0"/>
              <a:t>...</a:t>
            </a:r>
          </a:p>
          <a:p>
            <a:endParaRPr lang="es-VE" sz="1100" dirty="0" smtClean="0"/>
          </a:p>
          <a:p>
            <a:r>
              <a:rPr lang="es-VE" sz="1100" dirty="0" smtClean="0"/>
              <a:t>&lt;perro </a:t>
            </a:r>
            <a:r>
              <a:rPr lang="es-VE" sz="1100" dirty="0" err="1" smtClean="0"/>
              <a:t>fecha_nacimiento</a:t>
            </a:r>
            <a:r>
              <a:rPr lang="es-VE" sz="1100" dirty="0" smtClean="0"/>
              <a:t>="30/5/1996" sexo="macho" ID="P050"&gt; Macho &lt;raza&gt;labrador&lt;/raza&gt; con un pelaje fantástico</a:t>
            </a:r>
          </a:p>
          <a:p>
            <a:endParaRPr lang="es-VE" sz="1100" dirty="0" smtClean="0"/>
          </a:p>
          <a:p>
            <a:r>
              <a:rPr lang="es-VE" sz="1100" dirty="0" smtClean="0"/>
              <a:t>y una gran fortaleza,...</a:t>
            </a:r>
          </a:p>
          <a:p>
            <a:endParaRPr lang="es-VE" sz="1100" dirty="0" smtClean="0"/>
          </a:p>
          <a:p>
            <a:r>
              <a:rPr lang="es-VE" sz="1100" dirty="0" smtClean="0"/>
              <a:t>&lt;/perro&gt;</a:t>
            </a:r>
          </a:p>
          <a:p>
            <a:endParaRPr lang="es-VE" sz="1100" dirty="0" smtClean="0"/>
          </a:p>
          <a:p>
            <a:r>
              <a:rPr lang="es-VE" sz="1100" dirty="0" smtClean="0"/>
              <a:t>...</a:t>
            </a:r>
          </a:p>
          <a:p>
            <a:endParaRPr lang="es-VE" sz="1100" dirty="0" smtClean="0"/>
          </a:p>
          <a:p>
            <a:r>
              <a:rPr lang="es-VE" sz="1100" dirty="0" smtClean="0"/>
              <a:t>&lt;perro </a:t>
            </a:r>
            <a:r>
              <a:rPr lang="es-VE" sz="1100" dirty="0" err="1" smtClean="0"/>
              <a:t>fecha_nacimiento</a:t>
            </a:r>
            <a:r>
              <a:rPr lang="es-VE" sz="1100" dirty="0" smtClean="0"/>
              <a:t>="19/7/2000" sexo="macho" ID="P250" madre="P040" padre="P050" </a:t>
            </a:r>
            <a:r>
              <a:rPr lang="es-VE" sz="1100" dirty="0" err="1" smtClean="0"/>
              <a:t>otrosnombres</a:t>
            </a:r>
            <a:r>
              <a:rPr lang="es-VE" sz="1100" dirty="0" smtClean="0"/>
              <a:t>="Barullo Canela" fotos="P250-01 P250-02 P250-03"&gt;</a:t>
            </a:r>
          </a:p>
          <a:p>
            <a:endParaRPr lang="es-VE" sz="1100" dirty="0" smtClean="0"/>
          </a:p>
          <a:p>
            <a:r>
              <a:rPr lang="es-VE" sz="1100" dirty="0" smtClean="0"/>
              <a:t>Este es un estupendo ejemplar de perro &lt;raza&gt;labrador&lt;/raza&gt;, en</a:t>
            </a:r>
          </a:p>
          <a:p>
            <a:endParaRPr lang="es-VE" sz="1100" dirty="0" smtClean="0"/>
          </a:p>
          <a:p>
            <a:r>
              <a:rPr lang="es-VE" sz="1100" dirty="0" smtClean="0"/>
              <a:t>la tienda le conocemos como &lt;nombre&gt;Chispa&lt;/nombre&gt; por la viveza</a:t>
            </a:r>
          </a:p>
          <a:p>
            <a:endParaRPr lang="es-VE" sz="1100" dirty="0" smtClean="0"/>
          </a:p>
          <a:p>
            <a:r>
              <a:rPr lang="es-VE" sz="1100" dirty="0" smtClean="0"/>
              <a:t>de sus ojos. Su piel es de color canela...</a:t>
            </a:r>
          </a:p>
          <a:p>
            <a:endParaRPr lang="es-VE" sz="1100" dirty="0" smtClean="0"/>
          </a:p>
          <a:p>
            <a:r>
              <a:rPr lang="es-VE" sz="1100" dirty="0" smtClean="0"/>
              <a:t>&lt;/perro&gt;</a:t>
            </a:r>
          </a:p>
          <a:p>
            <a:endParaRPr lang="es-VE" sz="1100" dirty="0" smtClean="0"/>
          </a:p>
          <a:p>
            <a:r>
              <a:rPr lang="es-VE" sz="1100" dirty="0" smtClean="0"/>
              <a:t>...</a:t>
            </a:r>
          </a:p>
          <a:p>
            <a:endParaRPr lang="es-VE" sz="1100" dirty="0" smtClean="0"/>
          </a:p>
          <a:p>
            <a:r>
              <a:rPr lang="es-VE" sz="1100" dirty="0" smtClean="0"/>
              <a:t>&lt;/</a:t>
            </a:r>
            <a:r>
              <a:rPr lang="es-VE" sz="1100" dirty="0" err="1" smtClean="0"/>
              <a:t>tienda_animales</a:t>
            </a:r>
            <a:r>
              <a:rPr lang="es-VE" sz="1100" dirty="0" smtClean="0"/>
              <a:t>&gt;</a:t>
            </a:r>
            <a:endParaRPr lang="es-VE" sz="1100" dirty="0"/>
          </a:p>
        </p:txBody>
      </p:sp>
      <p:sp>
        <p:nvSpPr>
          <p:cNvPr id="3" name="Text Box 2"/>
          <p:cNvSpPr txBox="1">
            <a:spLocks noChangeArrowheads="1"/>
          </p:cNvSpPr>
          <p:nvPr/>
        </p:nvSpPr>
        <p:spPr bwMode="auto">
          <a:xfrm>
            <a:off x="180975" y="49213"/>
            <a:ext cx="5078634" cy="477054"/>
          </a:xfrm>
          <a:prstGeom prst="rect">
            <a:avLst/>
          </a:prstGeom>
          <a:noFill/>
          <a:ln w="9525">
            <a:noFill/>
            <a:miter lim="800000"/>
            <a:headEnd/>
            <a:tailEnd/>
          </a:ln>
        </p:spPr>
        <p:txBody>
          <a:bodyPr wrap="none">
            <a:spAutoFit/>
          </a:bodyPr>
          <a:lstStyle/>
          <a:p>
            <a:pPr algn="l">
              <a:lnSpc>
                <a:spcPct val="100000"/>
              </a:lnSpc>
              <a:spcBef>
                <a:spcPct val="0"/>
              </a:spcBef>
            </a:pPr>
            <a:r>
              <a:rPr lang="es-ES_tradnl" sz="2500" b="1" dirty="0" smtClean="0"/>
              <a:t>Continuación ejercicio anterior:</a:t>
            </a:r>
            <a:endParaRPr lang="es-ES_tradnl" sz="2500" b="1" dirty="0"/>
          </a:p>
        </p:txBody>
      </p:sp>
      <p:sp>
        <p:nvSpPr>
          <p:cNvPr id="4" name="3 Rectángulo"/>
          <p:cNvSpPr/>
          <p:nvPr/>
        </p:nvSpPr>
        <p:spPr>
          <a:xfrm>
            <a:off x="3929058" y="5715016"/>
            <a:ext cx="4572000" cy="923330"/>
          </a:xfrm>
          <a:prstGeom prst="rect">
            <a:avLst/>
          </a:prstGeom>
        </p:spPr>
        <p:txBody>
          <a:bodyPr>
            <a:spAutoFit/>
          </a:bodyPr>
          <a:lstStyle/>
          <a:p>
            <a:r>
              <a:rPr lang="es-VE" dirty="0" smtClean="0"/>
              <a:t>Mas información: </a:t>
            </a:r>
          </a:p>
          <a:p>
            <a:r>
              <a:rPr lang="es-VE" dirty="0" smtClean="0"/>
              <a:t>http://www.mclibre.org/consultar/xml/lecciones/xml_dtd.html#L843</a:t>
            </a:r>
            <a:endParaRPr lang="es-VE"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80975" y="71414"/>
            <a:ext cx="2117887"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Entidades</a:t>
            </a:r>
          </a:p>
        </p:txBody>
      </p:sp>
      <p:sp>
        <p:nvSpPr>
          <p:cNvPr id="51203" name="Rectangle 3"/>
          <p:cNvSpPr>
            <a:spLocks noChangeArrowheads="1"/>
          </p:cNvSpPr>
          <p:nvPr/>
        </p:nvSpPr>
        <p:spPr bwMode="auto">
          <a:xfrm>
            <a:off x="381000" y="714356"/>
            <a:ext cx="8153400" cy="4572000"/>
          </a:xfrm>
          <a:prstGeom prst="rect">
            <a:avLst/>
          </a:prstGeom>
          <a:noFill/>
          <a:ln w="9525">
            <a:noFill/>
            <a:miter lim="800000"/>
            <a:headEnd/>
            <a:tailEnd/>
          </a:ln>
        </p:spPr>
        <p:txBody>
          <a:bodyPr/>
          <a:lstStyle/>
          <a:p>
            <a:pPr marL="571500" lvl="1" indent="-381000" algn="just">
              <a:buSzPct val="80000"/>
              <a:buFont typeface="Symbol" pitchFamily="18" charset="2"/>
              <a:buChar char="¨"/>
            </a:pPr>
            <a:r>
              <a:rPr lang="es-VE" dirty="0" smtClean="0"/>
              <a:t>Una entidad consiste en un nombre y su valor (son similares a las constantes en los lenguajes de programación). Con algunas excepciones, el procesador XML sustituye las referencias a entidades por sus valores antes de procesar el documento. Una vez definida la entidad, se puede utilizar en el documento escribiendo una referencia a la entidad, que empieza con el </a:t>
            </a:r>
            <a:r>
              <a:rPr lang="es-VE" dirty="0" err="1" smtClean="0"/>
              <a:t>caracter</a:t>
            </a:r>
            <a:r>
              <a:rPr lang="es-VE" dirty="0" smtClean="0"/>
              <a:t> "&amp;", sigue con el nombre de la entidad y termina con ";". (es decir, &amp;</a:t>
            </a:r>
            <a:r>
              <a:rPr lang="es-VE" dirty="0" err="1" smtClean="0"/>
              <a:t>nombreEntidad</a:t>
            </a:r>
            <a:r>
              <a:rPr lang="es-VE" dirty="0" smtClean="0"/>
              <a:t>;)</a:t>
            </a:r>
          </a:p>
          <a:p>
            <a:pPr marL="571500" lvl="1" indent="-381000" algn="just">
              <a:buSzPct val="80000"/>
            </a:pPr>
            <a:endParaRPr lang="es-VE" dirty="0" smtClean="0"/>
          </a:p>
          <a:p>
            <a:pPr marL="571500" lvl="1" indent="-381000" algn="just">
              <a:buSzPct val="80000"/>
              <a:buFont typeface="Symbol" pitchFamily="18" charset="2"/>
              <a:buChar char="¨"/>
            </a:pPr>
            <a:r>
              <a:rPr lang="es-PE" dirty="0" smtClean="0"/>
              <a:t>Existen </a:t>
            </a:r>
            <a:r>
              <a:rPr lang="es-PE" dirty="0"/>
              <a:t>dos categorías de entidades:</a:t>
            </a:r>
          </a:p>
          <a:p>
            <a:pPr marL="1200150" lvl="2" indent="-285750" algn="just">
              <a:spcBef>
                <a:spcPct val="40000"/>
              </a:spcBef>
              <a:buSzPct val="80000"/>
              <a:buFont typeface="Wingdings" pitchFamily="2" charset="2"/>
              <a:buChar char="ü"/>
            </a:pPr>
            <a:r>
              <a:rPr lang="es-PE" dirty="0"/>
              <a:t>Entidades Generales</a:t>
            </a:r>
          </a:p>
          <a:p>
            <a:pPr marL="1200150" lvl="2" indent="-285750" algn="just">
              <a:spcBef>
                <a:spcPct val="40000"/>
              </a:spcBef>
              <a:buSzPct val="80000"/>
              <a:buFont typeface="Wingdings" pitchFamily="2" charset="2"/>
              <a:buChar char="ü"/>
            </a:pPr>
            <a:r>
              <a:rPr lang="es-PE" dirty="0"/>
              <a:t>Entidades de </a:t>
            </a:r>
            <a:r>
              <a:rPr lang="es-PE" dirty="0" smtClean="0"/>
              <a:t>Parámetros</a:t>
            </a:r>
          </a:p>
          <a:p>
            <a:pPr marL="1200150" lvl="2" indent="-285750" algn="just">
              <a:spcBef>
                <a:spcPct val="40000"/>
              </a:spcBef>
              <a:buSzPct val="80000"/>
            </a:pPr>
            <a:endParaRPr lang="es-PE" dirty="0"/>
          </a:p>
          <a:p>
            <a:pPr marL="571500" lvl="1" indent="-381000" algn="just">
              <a:buSzPct val="80000"/>
              <a:buFont typeface="Symbol" pitchFamily="18" charset="2"/>
              <a:buChar char="¨"/>
            </a:pPr>
            <a:r>
              <a:rPr lang="es-PE" dirty="0"/>
              <a:t>Las entidades generales se usan dentro de cualquier documento XML</a:t>
            </a:r>
            <a:r>
              <a:rPr lang="es-ES" dirty="0"/>
              <a:t>. Estas pueden ser cualquiera de las siguientes mencionadas a continuación:</a:t>
            </a:r>
          </a:p>
          <a:p>
            <a:pPr marL="1200150" lvl="2" indent="-285750" algn="just">
              <a:buSzPct val="80000"/>
              <a:buFontTx/>
              <a:buChar char="•"/>
            </a:pPr>
            <a:r>
              <a:rPr lang="es-ES" dirty="0"/>
              <a:t>Entidades generales internas</a:t>
            </a:r>
          </a:p>
          <a:p>
            <a:pPr marL="1200150" lvl="2" indent="-285750" algn="just">
              <a:buSzPct val="80000"/>
              <a:buFontTx/>
              <a:buChar char="•"/>
            </a:pPr>
            <a:r>
              <a:rPr lang="es-ES" dirty="0"/>
              <a:t>Entidades generales externas analizables</a:t>
            </a:r>
          </a:p>
          <a:p>
            <a:pPr marL="1200150" lvl="2" indent="-285750" algn="just">
              <a:buSzPct val="80000"/>
              <a:buFontTx/>
              <a:buChar char="•"/>
            </a:pPr>
            <a:r>
              <a:rPr lang="es-ES" dirty="0"/>
              <a:t>Entidades generales externas no analizables</a:t>
            </a:r>
          </a:p>
          <a:p>
            <a:pPr marL="1200150" lvl="2" indent="-285750" algn="just">
              <a:buSzPct val="80000"/>
              <a:buFontTx/>
              <a:buChar char="•"/>
            </a:pPr>
            <a:endParaRPr lang="es-E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261966" y="1009663"/>
            <a:ext cx="8382000" cy="3919535"/>
          </a:xfrm>
          <a:prstGeom prst="rect">
            <a:avLst/>
          </a:prstGeom>
          <a:noFill/>
          <a:ln w="9525">
            <a:noFill/>
            <a:miter lim="800000"/>
            <a:headEnd/>
            <a:tailEnd/>
          </a:ln>
        </p:spPr>
        <p:txBody>
          <a:bodyPr lIns="0" tIns="0" rIns="18288" bIns="0">
            <a:spAutoFit/>
          </a:bodyPr>
          <a:lstStyle/>
          <a:p>
            <a:pPr marL="757238" lvl="1" indent="-471488" algn="just">
              <a:lnSpc>
                <a:spcPct val="80000"/>
              </a:lnSpc>
              <a:spcBef>
                <a:spcPct val="50000"/>
              </a:spcBef>
              <a:buSzPct val="80000"/>
              <a:buFont typeface="Symbol" pitchFamily="18" charset="2"/>
              <a:buChar char="¨"/>
            </a:pPr>
            <a:r>
              <a:rPr lang="es-ES" dirty="0"/>
              <a:t>La sintaxis de las </a:t>
            </a:r>
            <a:r>
              <a:rPr lang="es-ES" b="1" dirty="0"/>
              <a:t>entidades generales internas</a:t>
            </a:r>
            <a:r>
              <a:rPr lang="es-ES" dirty="0"/>
              <a:t> es la siguiente:</a:t>
            </a:r>
          </a:p>
          <a:p>
            <a:pPr marL="757238" lvl="1" indent="-471488" algn="just">
              <a:lnSpc>
                <a:spcPct val="80000"/>
              </a:lnSpc>
              <a:spcBef>
                <a:spcPct val="50000"/>
              </a:spcBef>
            </a:pPr>
            <a:r>
              <a:rPr lang="es-PE" dirty="0">
                <a:latin typeface="Courier New" pitchFamily="49" charset="0"/>
              </a:rPr>
              <a:t>  &lt;!ENTITY nombre "Valor"&gt;</a:t>
            </a:r>
            <a:r>
              <a:rPr lang="es-ES" dirty="0"/>
              <a:t> </a:t>
            </a:r>
          </a:p>
          <a:p>
            <a:pPr marL="757238" lvl="1" indent="-471488" algn="just">
              <a:lnSpc>
                <a:spcPct val="80000"/>
              </a:lnSpc>
              <a:spcBef>
                <a:spcPct val="50000"/>
              </a:spcBef>
            </a:pPr>
            <a:endParaRPr lang="es-PE" dirty="0"/>
          </a:p>
          <a:p>
            <a:pPr marL="757238" lvl="1" indent="-471488" algn="just">
              <a:lnSpc>
                <a:spcPct val="80000"/>
              </a:lnSpc>
              <a:spcBef>
                <a:spcPct val="50000"/>
              </a:spcBef>
              <a:buFont typeface="Symbol" pitchFamily="18" charset="2"/>
              <a:buChar char="¨"/>
            </a:pPr>
            <a:r>
              <a:rPr lang="es-PE" dirty="0"/>
              <a:t>La sintaxis para declarar </a:t>
            </a:r>
            <a:r>
              <a:rPr lang="es-PE" b="1" dirty="0"/>
              <a:t>entidades generales externas</a:t>
            </a:r>
            <a:r>
              <a:rPr lang="es-PE" dirty="0"/>
              <a:t> </a:t>
            </a:r>
            <a:r>
              <a:rPr lang="es-PE" b="1" dirty="0"/>
              <a:t>analizables</a:t>
            </a:r>
            <a:r>
              <a:rPr lang="es-PE" dirty="0"/>
              <a:t> dentro del DTD es como sigue:</a:t>
            </a:r>
            <a:endParaRPr lang="en-US" dirty="0"/>
          </a:p>
          <a:p>
            <a:pPr marL="757238" lvl="1" indent="-471488" algn="just">
              <a:lnSpc>
                <a:spcPct val="80000"/>
              </a:lnSpc>
              <a:spcBef>
                <a:spcPct val="50000"/>
              </a:spcBef>
            </a:pPr>
            <a:r>
              <a:rPr lang="en-US" dirty="0">
                <a:latin typeface="Courier New" pitchFamily="49" charset="0"/>
                <a:cs typeface="Courier New" pitchFamily="49" charset="0"/>
              </a:rPr>
              <a:t>	&lt;!ENTITY </a:t>
            </a:r>
            <a:r>
              <a:rPr lang="en-US" dirty="0" err="1">
                <a:latin typeface="Courier New" pitchFamily="49" charset="0"/>
                <a:cs typeface="Courier New" pitchFamily="49" charset="0"/>
              </a:rPr>
              <a:t>nombre</a:t>
            </a:r>
            <a:r>
              <a:rPr lang="en-US" dirty="0">
                <a:latin typeface="Courier New" pitchFamily="49" charset="0"/>
                <a:cs typeface="Courier New" pitchFamily="49" charset="0"/>
              </a:rPr>
              <a:t> SYSTEM "</a:t>
            </a:r>
            <a:r>
              <a:rPr lang="en-US" dirty="0" err="1">
                <a:latin typeface="Courier New" pitchFamily="49" charset="0"/>
                <a:cs typeface="Courier New" pitchFamily="49" charset="0"/>
              </a:rPr>
              <a:t>uri</a:t>
            </a:r>
            <a:r>
              <a:rPr lang="en-US" dirty="0">
                <a:latin typeface="Courier New" pitchFamily="49" charset="0"/>
                <a:cs typeface="Courier New" pitchFamily="49" charset="0"/>
              </a:rPr>
              <a:t>"&gt;</a:t>
            </a:r>
          </a:p>
          <a:p>
            <a:pPr marL="757238" lvl="1" indent="-471488" algn="just">
              <a:lnSpc>
                <a:spcPct val="80000"/>
              </a:lnSpc>
              <a:spcBef>
                <a:spcPct val="50000"/>
              </a:spcBef>
            </a:pPr>
            <a:r>
              <a:rPr lang="en-US" dirty="0">
                <a:latin typeface="Courier New" pitchFamily="49" charset="0"/>
                <a:cs typeface="Courier New" pitchFamily="49" charset="0"/>
              </a:rPr>
              <a:t>	&lt;!ENTITY </a:t>
            </a:r>
            <a:r>
              <a:rPr lang="en-US" dirty="0" err="1">
                <a:latin typeface="Courier New" pitchFamily="49" charset="0"/>
                <a:cs typeface="Courier New" pitchFamily="49" charset="0"/>
              </a:rPr>
              <a:t>nombre</a:t>
            </a:r>
            <a:r>
              <a:rPr lang="en-US" dirty="0">
                <a:latin typeface="Courier New" pitchFamily="49" charset="0"/>
                <a:cs typeface="Courier New" pitchFamily="49" charset="0"/>
              </a:rPr>
              <a:t> PUBLIC "</a:t>
            </a:r>
            <a:r>
              <a:rPr lang="en-US" dirty="0" err="1">
                <a:latin typeface="Courier New" pitchFamily="49" charset="0"/>
                <a:cs typeface="Courier New" pitchFamily="49" charset="0"/>
              </a:rPr>
              <a:t>id_public</a:t>
            </a:r>
            <a:r>
              <a:rPr lang="en-US" dirty="0">
                <a:latin typeface="Courier New" pitchFamily="49" charset="0"/>
                <a:cs typeface="Courier New" pitchFamily="49" charset="0"/>
              </a:rPr>
              <a:t>" "</a:t>
            </a:r>
            <a:r>
              <a:rPr lang="en-US" dirty="0" err="1">
                <a:latin typeface="Courier New" pitchFamily="49" charset="0"/>
                <a:cs typeface="Courier New" pitchFamily="49" charset="0"/>
              </a:rPr>
              <a:t>uri</a:t>
            </a:r>
            <a:r>
              <a:rPr lang="en-US" dirty="0">
                <a:latin typeface="Courier New" pitchFamily="49" charset="0"/>
                <a:cs typeface="Courier New" pitchFamily="49" charset="0"/>
              </a:rPr>
              <a:t>"&gt;</a:t>
            </a:r>
          </a:p>
          <a:p>
            <a:pPr marL="757238" lvl="1" indent="-471488" algn="just">
              <a:lnSpc>
                <a:spcPct val="80000"/>
              </a:lnSpc>
              <a:spcBef>
                <a:spcPct val="50000"/>
              </a:spcBef>
            </a:pPr>
            <a:endParaRPr lang="en-US" dirty="0">
              <a:latin typeface="Courier New" pitchFamily="49" charset="0"/>
              <a:cs typeface="Courier New" pitchFamily="49" charset="0"/>
            </a:endParaRPr>
          </a:p>
          <a:p>
            <a:pPr marL="757238" lvl="1" indent="-471488" algn="just">
              <a:lnSpc>
                <a:spcPct val="80000"/>
              </a:lnSpc>
              <a:spcBef>
                <a:spcPct val="50000"/>
              </a:spcBef>
              <a:buFont typeface="Symbol" pitchFamily="18" charset="2"/>
              <a:buChar char="¨"/>
            </a:pPr>
            <a:r>
              <a:rPr lang="es-PE" dirty="0"/>
              <a:t>La sintaxis para declarar </a:t>
            </a:r>
            <a:r>
              <a:rPr lang="es-PE" b="1" dirty="0"/>
              <a:t>entidades generales externas no analizables</a:t>
            </a:r>
            <a:r>
              <a:rPr lang="es-PE" dirty="0"/>
              <a:t> dentro del DTD es como sigue:</a:t>
            </a:r>
            <a:endParaRPr lang="en-US" dirty="0"/>
          </a:p>
          <a:p>
            <a:pPr marL="757238" lvl="1" indent="-471488" algn="just">
              <a:lnSpc>
                <a:spcPct val="80000"/>
              </a:lnSpc>
              <a:spcBef>
                <a:spcPct val="50000"/>
              </a:spcBef>
            </a:pPr>
            <a:r>
              <a:rPr lang="en-US" dirty="0">
                <a:latin typeface="Courier New" pitchFamily="49" charset="0"/>
                <a:cs typeface="Courier New" pitchFamily="49" charset="0"/>
              </a:rPr>
              <a:t>	&lt;!ENTITY </a:t>
            </a:r>
            <a:r>
              <a:rPr lang="en-US" dirty="0" err="1">
                <a:latin typeface="Courier New" pitchFamily="49" charset="0"/>
                <a:cs typeface="Courier New" pitchFamily="49" charset="0"/>
              </a:rPr>
              <a:t>nombre</a:t>
            </a:r>
            <a:r>
              <a:rPr lang="en-US" dirty="0">
                <a:latin typeface="Courier New" pitchFamily="49" charset="0"/>
                <a:cs typeface="Courier New" pitchFamily="49" charset="0"/>
              </a:rPr>
              <a:t> SYSTEM "</a:t>
            </a:r>
            <a:r>
              <a:rPr lang="en-US" dirty="0" err="1">
                <a:latin typeface="Courier New" pitchFamily="49" charset="0"/>
                <a:cs typeface="Courier New" pitchFamily="49" charset="0"/>
              </a:rPr>
              <a:t>uri</a:t>
            </a:r>
            <a:r>
              <a:rPr lang="en-US" dirty="0">
                <a:latin typeface="Courier New" pitchFamily="49" charset="0"/>
                <a:cs typeface="Courier New" pitchFamily="49" charset="0"/>
              </a:rPr>
              <a:t>" NDATA </a:t>
            </a:r>
            <a:r>
              <a:rPr lang="en-US" dirty="0" err="1">
                <a:latin typeface="Courier New" pitchFamily="49" charset="0"/>
                <a:cs typeface="Courier New" pitchFamily="49" charset="0"/>
              </a:rPr>
              <a:t>nombre_notacion</a:t>
            </a:r>
            <a:r>
              <a:rPr lang="en-US" dirty="0">
                <a:latin typeface="Courier New" pitchFamily="49" charset="0"/>
                <a:cs typeface="Courier New" pitchFamily="49" charset="0"/>
              </a:rPr>
              <a:t>&gt;</a:t>
            </a:r>
          </a:p>
          <a:p>
            <a:pPr marL="757238" lvl="1" indent="-471488" algn="just">
              <a:lnSpc>
                <a:spcPct val="80000"/>
              </a:lnSpc>
              <a:spcBef>
                <a:spcPct val="50000"/>
              </a:spcBef>
            </a:pPr>
            <a:endParaRPr lang="es-PE" dirty="0"/>
          </a:p>
        </p:txBody>
      </p:sp>
      <p:sp>
        <p:nvSpPr>
          <p:cNvPr id="4" name="Text Box 2"/>
          <p:cNvSpPr txBox="1">
            <a:spLocks noChangeArrowheads="1"/>
          </p:cNvSpPr>
          <p:nvPr/>
        </p:nvSpPr>
        <p:spPr bwMode="auto">
          <a:xfrm>
            <a:off x="180975" y="201019"/>
            <a:ext cx="2117887"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Entidades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p:cNvSpPr>
            <a:spLocks noChangeArrowheads="1"/>
          </p:cNvSpPr>
          <p:nvPr/>
        </p:nvSpPr>
        <p:spPr bwMode="auto">
          <a:xfrm>
            <a:off x="304800" y="762000"/>
            <a:ext cx="8382000" cy="5969968"/>
          </a:xfrm>
          <a:prstGeom prst="rect">
            <a:avLst/>
          </a:prstGeom>
          <a:noFill/>
          <a:ln w="9525">
            <a:noFill/>
            <a:miter lim="800000"/>
            <a:headEnd/>
            <a:tailEnd/>
          </a:ln>
        </p:spPr>
        <p:txBody>
          <a:bodyPr lIns="0" tIns="0" rIns="18288" bIns="0">
            <a:spAutoFit/>
          </a:bodyPr>
          <a:lstStyle/>
          <a:p>
            <a:pPr algn="just">
              <a:lnSpc>
                <a:spcPct val="150000"/>
              </a:lnSpc>
              <a:spcBef>
                <a:spcPct val="50000"/>
              </a:spcBef>
              <a:buSzPct val="80000"/>
              <a:buFont typeface="Symbol" pitchFamily="18" charset="2"/>
              <a:buChar char="¨"/>
            </a:pPr>
            <a:r>
              <a:rPr lang="es-PE" sz="1700" dirty="0"/>
              <a:t>Las entidades de parámetros se pueden usar sólo en la DTD</a:t>
            </a:r>
            <a:r>
              <a:rPr lang="es-ES" sz="1700" dirty="0"/>
              <a:t> . </a:t>
            </a:r>
          </a:p>
          <a:p>
            <a:pPr algn="just">
              <a:lnSpc>
                <a:spcPct val="150000"/>
              </a:lnSpc>
              <a:spcBef>
                <a:spcPct val="50000"/>
              </a:spcBef>
              <a:buSzPct val="80000"/>
              <a:buFont typeface="Symbol" pitchFamily="18" charset="2"/>
              <a:buChar char="¨"/>
            </a:pPr>
            <a:r>
              <a:rPr lang="es-PE" sz="1700" dirty="0"/>
              <a:t>Estas Entidades pueden ser de cualquiera de los tipos mencionados a continuación:</a:t>
            </a:r>
          </a:p>
          <a:p>
            <a:pPr lvl="2" indent="323850" algn="just">
              <a:lnSpc>
                <a:spcPct val="150000"/>
              </a:lnSpc>
              <a:buSzPct val="80000"/>
              <a:buFontTx/>
              <a:buChar char="•"/>
            </a:pPr>
            <a:r>
              <a:rPr lang="es-ES" sz="1700" dirty="0"/>
              <a:t>Entidades de parámetros internas analizables</a:t>
            </a:r>
          </a:p>
          <a:p>
            <a:pPr lvl="2" indent="323850" algn="just">
              <a:lnSpc>
                <a:spcPct val="150000"/>
              </a:lnSpc>
              <a:buSzPct val="80000"/>
              <a:buFontTx/>
              <a:buChar char="•"/>
            </a:pPr>
            <a:r>
              <a:rPr lang="es-ES" sz="1700" dirty="0"/>
              <a:t>Entidades de parámetros externas analizables</a:t>
            </a:r>
            <a:endParaRPr lang="es-PE" sz="1700" dirty="0">
              <a:latin typeface="Times New Roman" pitchFamily="18" charset="0"/>
            </a:endParaRPr>
          </a:p>
          <a:p>
            <a:pPr lvl="2" indent="323850" algn="just">
              <a:lnSpc>
                <a:spcPct val="150000"/>
              </a:lnSpc>
              <a:spcBef>
                <a:spcPct val="50000"/>
              </a:spcBef>
              <a:buSzPct val="80000"/>
              <a:buFont typeface="Symbol" pitchFamily="18" charset="2"/>
              <a:buChar char="¨"/>
            </a:pPr>
            <a:r>
              <a:rPr lang="es-PE" sz="1700" dirty="0">
                <a:cs typeface="Arial" pitchFamily="34" charset="0"/>
              </a:rPr>
              <a:t>La sintaxis para declarar </a:t>
            </a:r>
            <a:r>
              <a:rPr lang="es-PE" sz="1700" b="1" dirty="0">
                <a:cs typeface="Arial" pitchFamily="34" charset="0"/>
              </a:rPr>
              <a:t>entidades de par</a:t>
            </a:r>
            <a:r>
              <a:rPr lang="es-PE" sz="1700" b="1" dirty="0">
                <a:latin typeface="Times New Roman" pitchFamily="18" charset="0"/>
                <a:cs typeface="Arial" pitchFamily="34" charset="0"/>
              </a:rPr>
              <a:t>á</a:t>
            </a:r>
            <a:r>
              <a:rPr lang="es-PE" sz="1700" b="1" dirty="0">
                <a:cs typeface="Arial" pitchFamily="34" charset="0"/>
              </a:rPr>
              <a:t>metros internas</a:t>
            </a:r>
            <a:r>
              <a:rPr lang="es-PE" sz="1700" dirty="0">
                <a:cs typeface="Arial" pitchFamily="34" charset="0"/>
              </a:rPr>
              <a:t> analizables dentro del DTD es como sigue:</a:t>
            </a:r>
            <a:endParaRPr lang="en-US" sz="1700" dirty="0">
              <a:cs typeface="Arial" pitchFamily="34" charset="0"/>
            </a:endParaRPr>
          </a:p>
          <a:p>
            <a:pPr lvl="2" indent="323850" algn="just">
              <a:lnSpc>
                <a:spcPct val="150000"/>
              </a:lnSpc>
              <a:spcBef>
                <a:spcPct val="50000"/>
              </a:spcBef>
              <a:buSzPct val="80000"/>
              <a:buFont typeface="Symbol" pitchFamily="18" charset="2"/>
              <a:buNone/>
            </a:pPr>
            <a:r>
              <a:rPr lang="en-US" sz="1700" dirty="0">
                <a:latin typeface="Courier New" pitchFamily="49" charset="0"/>
                <a:cs typeface="Courier New" pitchFamily="49" charset="0"/>
              </a:rPr>
              <a:t>	&lt;!ENTITY %</a:t>
            </a:r>
            <a:r>
              <a:rPr lang="en-US" sz="1700" dirty="0" err="1">
                <a:latin typeface="Courier New" pitchFamily="49" charset="0"/>
                <a:cs typeface="Courier New" pitchFamily="49" charset="0"/>
              </a:rPr>
              <a:t>nombre</a:t>
            </a:r>
            <a:r>
              <a:rPr lang="en-US" sz="1700" dirty="0">
                <a:latin typeface="Courier New" pitchFamily="49" charset="0"/>
                <a:cs typeface="Courier New" pitchFamily="49" charset="0"/>
              </a:rPr>
              <a:t> "Valor"&gt;</a:t>
            </a:r>
          </a:p>
          <a:p>
            <a:pPr lvl="2" indent="323850" algn="just">
              <a:lnSpc>
                <a:spcPct val="150000"/>
              </a:lnSpc>
              <a:spcBef>
                <a:spcPct val="50000"/>
              </a:spcBef>
              <a:buSzPct val="80000"/>
              <a:buFont typeface="Symbol" pitchFamily="18" charset="2"/>
              <a:buChar char="¨"/>
            </a:pPr>
            <a:r>
              <a:rPr lang="es-PE" sz="1700" dirty="0">
                <a:cs typeface="Arial" pitchFamily="34" charset="0"/>
              </a:rPr>
              <a:t>La sintaxis para declarar </a:t>
            </a:r>
            <a:r>
              <a:rPr lang="es-PE" sz="1700" b="1" dirty="0">
                <a:cs typeface="Arial" pitchFamily="34" charset="0"/>
              </a:rPr>
              <a:t>entidades de par</a:t>
            </a:r>
            <a:r>
              <a:rPr lang="es-PE" sz="1700" b="1" dirty="0">
                <a:latin typeface="Times New Roman" pitchFamily="18" charset="0"/>
                <a:cs typeface="Arial" pitchFamily="34" charset="0"/>
              </a:rPr>
              <a:t>á</a:t>
            </a:r>
            <a:r>
              <a:rPr lang="es-PE" sz="1700" b="1" dirty="0">
                <a:cs typeface="Arial" pitchFamily="34" charset="0"/>
              </a:rPr>
              <a:t>metros externas</a:t>
            </a:r>
            <a:r>
              <a:rPr lang="es-PE" sz="1700" dirty="0">
                <a:cs typeface="Arial" pitchFamily="34" charset="0"/>
              </a:rPr>
              <a:t> analizables dentro del DTD es como sigue:</a:t>
            </a:r>
            <a:endParaRPr lang="en-US" sz="1700" dirty="0">
              <a:cs typeface="Arial" pitchFamily="34" charset="0"/>
            </a:endParaRPr>
          </a:p>
          <a:p>
            <a:pPr lvl="2" indent="323850" algn="just">
              <a:lnSpc>
                <a:spcPct val="150000"/>
              </a:lnSpc>
              <a:spcBef>
                <a:spcPct val="50000"/>
              </a:spcBef>
              <a:buSzPct val="80000"/>
              <a:buFont typeface="Symbol" pitchFamily="18" charset="2"/>
              <a:buNone/>
            </a:pPr>
            <a:r>
              <a:rPr lang="en-US" sz="1700" dirty="0">
                <a:latin typeface="Courier New" pitchFamily="49" charset="0"/>
                <a:cs typeface="Courier New" pitchFamily="49" charset="0"/>
              </a:rPr>
              <a:t>	&lt;!ENTITY %</a:t>
            </a:r>
            <a:r>
              <a:rPr lang="en-US" sz="1700" dirty="0" err="1">
                <a:latin typeface="Courier New" pitchFamily="49" charset="0"/>
                <a:cs typeface="Courier New" pitchFamily="49" charset="0"/>
              </a:rPr>
              <a:t>nombre</a:t>
            </a:r>
            <a:r>
              <a:rPr lang="en-US" sz="1700" dirty="0">
                <a:latin typeface="Courier New" pitchFamily="49" charset="0"/>
                <a:cs typeface="Courier New" pitchFamily="49" charset="0"/>
              </a:rPr>
              <a:t> SYSTEM "</a:t>
            </a:r>
            <a:r>
              <a:rPr lang="en-US" sz="1700" dirty="0" err="1">
                <a:latin typeface="Courier New" pitchFamily="49" charset="0"/>
                <a:cs typeface="Courier New" pitchFamily="49" charset="0"/>
              </a:rPr>
              <a:t>uri</a:t>
            </a:r>
            <a:r>
              <a:rPr lang="en-US" sz="1700" dirty="0">
                <a:latin typeface="Courier New" pitchFamily="49" charset="0"/>
                <a:cs typeface="Courier New" pitchFamily="49" charset="0"/>
              </a:rPr>
              <a:t>"&gt;</a:t>
            </a:r>
          </a:p>
          <a:p>
            <a:pPr lvl="2" indent="323850" algn="just">
              <a:lnSpc>
                <a:spcPct val="150000"/>
              </a:lnSpc>
              <a:spcBef>
                <a:spcPct val="50000"/>
              </a:spcBef>
              <a:buSzPct val="80000"/>
              <a:buFont typeface="Symbol" pitchFamily="18" charset="2"/>
              <a:buNone/>
            </a:pPr>
            <a:r>
              <a:rPr lang="en-US" sz="1700" dirty="0">
                <a:latin typeface="Courier New" pitchFamily="49" charset="0"/>
                <a:cs typeface="Courier New" pitchFamily="49" charset="0"/>
              </a:rPr>
              <a:t>	&lt;!ENTITY %</a:t>
            </a:r>
            <a:r>
              <a:rPr lang="en-US" sz="1700" dirty="0" err="1">
                <a:latin typeface="Courier New" pitchFamily="49" charset="0"/>
                <a:cs typeface="Courier New" pitchFamily="49" charset="0"/>
              </a:rPr>
              <a:t>nombre</a:t>
            </a:r>
            <a:r>
              <a:rPr lang="en-US" sz="1700" dirty="0">
                <a:latin typeface="Courier New" pitchFamily="49" charset="0"/>
                <a:cs typeface="Courier New" pitchFamily="49" charset="0"/>
              </a:rPr>
              <a:t> PUBLIC "</a:t>
            </a:r>
            <a:r>
              <a:rPr lang="en-US" sz="1700" dirty="0" err="1">
                <a:latin typeface="Courier New" pitchFamily="49" charset="0"/>
                <a:cs typeface="Courier New" pitchFamily="49" charset="0"/>
              </a:rPr>
              <a:t>id_public</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uri</a:t>
            </a:r>
            <a:r>
              <a:rPr lang="en-US" sz="1700" dirty="0">
                <a:latin typeface="Courier New" pitchFamily="49" charset="0"/>
                <a:cs typeface="Courier New" pitchFamily="49" charset="0"/>
              </a:rPr>
              <a:t>"&gt;</a:t>
            </a:r>
          </a:p>
          <a:p>
            <a:pPr lvl="2" indent="323850" algn="just">
              <a:lnSpc>
                <a:spcPct val="150000"/>
              </a:lnSpc>
              <a:spcBef>
                <a:spcPct val="50000"/>
              </a:spcBef>
              <a:buSzPct val="80000"/>
              <a:buFont typeface="Symbol" pitchFamily="18" charset="2"/>
              <a:buChar char="¨"/>
            </a:pPr>
            <a:endParaRPr lang="en-US" sz="1700" dirty="0">
              <a:latin typeface="Times New Roman" pitchFamily="18" charset="0"/>
            </a:endParaRPr>
          </a:p>
        </p:txBody>
      </p:sp>
      <p:sp>
        <p:nvSpPr>
          <p:cNvPr id="53252" name="Rectangle 9"/>
          <p:cNvSpPr>
            <a:spLocks noChangeArrowheads="1"/>
          </p:cNvSpPr>
          <p:nvPr/>
        </p:nvSpPr>
        <p:spPr bwMode="auto">
          <a:xfrm>
            <a:off x="0" y="4743450"/>
            <a:ext cx="9144000" cy="0"/>
          </a:xfrm>
          <a:prstGeom prst="rect">
            <a:avLst/>
          </a:prstGeom>
          <a:noFill/>
          <a:ln w="9525">
            <a:noFill/>
            <a:miter lim="800000"/>
            <a:headEnd/>
            <a:tailEnd/>
          </a:ln>
        </p:spPr>
        <p:txBody>
          <a:bodyPr lIns="0" tIns="0" rIns="18288" bIns="0">
            <a:spAutoFit/>
          </a:bodyPr>
          <a:lstStyle/>
          <a:p>
            <a:endParaRPr lang="es-ES"/>
          </a:p>
        </p:txBody>
      </p:sp>
      <p:sp>
        <p:nvSpPr>
          <p:cNvPr id="5" name="Text Box 2"/>
          <p:cNvSpPr txBox="1">
            <a:spLocks noChangeArrowheads="1"/>
          </p:cNvSpPr>
          <p:nvPr/>
        </p:nvSpPr>
        <p:spPr bwMode="auto">
          <a:xfrm>
            <a:off x="180975" y="129581"/>
            <a:ext cx="2117887"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Entidades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80975" y="0"/>
            <a:ext cx="4451860"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Ejemplo de Entidades</a:t>
            </a:r>
          </a:p>
        </p:txBody>
      </p:sp>
      <p:sp>
        <p:nvSpPr>
          <p:cNvPr id="6" name="5 Rectángulo"/>
          <p:cNvSpPr/>
          <p:nvPr/>
        </p:nvSpPr>
        <p:spPr>
          <a:xfrm>
            <a:off x="357158" y="857232"/>
            <a:ext cx="4572000" cy="3139321"/>
          </a:xfrm>
          <a:prstGeom prst="rect">
            <a:avLst/>
          </a:prstGeom>
          <a:ln>
            <a:solidFill>
              <a:schemeClr val="accent1"/>
            </a:solidFill>
          </a:ln>
        </p:spPr>
        <p:txBody>
          <a:bodyPr>
            <a:spAutoFit/>
          </a:bodyPr>
          <a:lstStyle/>
          <a:p>
            <a:r>
              <a:rPr lang="es-VE" b="1" dirty="0" smtClean="0"/>
              <a:t>Entidad de texto Interna</a:t>
            </a:r>
          </a:p>
          <a:p>
            <a:r>
              <a:rPr lang="es-VE" sz="1500" dirty="0" smtClean="0"/>
              <a:t>&lt;?</a:t>
            </a:r>
            <a:r>
              <a:rPr lang="es-VE" sz="1500" dirty="0" err="1" smtClean="0"/>
              <a:t>xml</a:t>
            </a:r>
            <a:r>
              <a:rPr lang="es-VE" sz="1500" dirty="0" smtClean="0"/>
              <a:t> </a:t>
            </a:r>
            <a:r>
              <a:rPr lang="es-VE" sz="1500" dirty="0" err="1" smtClean="0"/>
              <a:t>version</a:t>
            </a:r>
            <a:r>
              <a:rPr lang="es-VE" sz="1500" dirty="0" smtClean="0"/>
              <a:t>="1.0" </a:t>
            </a:r>
            <a:r>
              <a:rPr lang="es-VE" sz="1500" dirty="0" err="1" smtClean="0"/>
              <a:t>encoding</a:t>
            </a:r>
            <a:r>
              <a:rPr lang="es-VE" sz="1500" dirty="0" smtClean="0"/>
              <a:t>="UTF-8"?&gt;</a:t>
            </a:r>
          </a:p>
          <a:p>
            <a:r>
              <a:rPr lang="es-VE" sz="1500" dirty="0" smtClean="0"/>
              <a:t> &lt;!DOCTYPE autor [</a:t>
            </a:r>
          </a:p>
          <a:p>
            <a:r>
              <a:rPr lang="es-VE" sz="1500" dirty="0" smtClean="0"/>
              <a:t>	&lt;!ELEMENT autor (nombre, email)&gt;</a:t>
            </a:r>
          </a:p>
          <a:p>
            <a:r>
              <a:rPr lang="es-VE" sz="1500" dirty="0" smtClean="0"/>
              <a:t>        &lt;!ELEMENT nombre (#PCDATA)&gt;</a:t>
            </a:r>
          </a:p>
          <a:p>
            <a:r>
              <a:rPr lang="es-VE" sz="1500" dirty="0" smtClean="0"/>
              <a:t>        &lt;!ELEMENT email (#PCDATA)&gt;</a:t>
            </a:r>
          </a:p>
          <a:p>
            <a:r>
              <a:rPr lang="es-VE" sz="1500" dirty="0" smtClean="0"/>
              <a:t>	&lt;!ENTITY </a:t>
            </a:r>
            <a:r>
              <a:rPr lang="es-VE" sz="1500" dirty="0" err="1" smtClean="0"/>
              <a:t>js</a:t>
            </a:r>
            <a:r>
              <a:rPr lang="es-VE" sz="1500" dirty="0" smtClean="0"/>
              <a:t> "Juan Suarez"&gt;</a:t>
            </a:r>
          </a:p>
          <a:p>
            <a:r>
              <a:rPr lang="es-VE" sz="1500" dirty="0" smtClean="0"/>
              <a:t>    ]&gt;</a:t>
            </a:r>
          </a:p>
          <a:p>
            <a:endParaRPr lang="es-VE" sz="1500" dirty="0" smtClean="0"/>
          </a:p>
          <a:p>
            <a:r>
              <a:rPr lang="es-VE" sz="1500" dirty="0" smtClean="0"/>
              <a:t> &lt;autor&gt;</a:t>
            </a:r>
          </a:p>
          <a:p>
            <a:r>
              <a:rPr lang="es-VE" sz="1500" dirty="0" smtClean="0"/>
              <a:t>     &lt;nombre&gt; &amp;</a:t>
            </a:r>
            <a:r>
              <a:rPr lang="es-VE" sz="1500" dirty="0" err="1" smtClean="0"/>
              <a:t>js</a:t>
            </a:r>
            <a:r>
              <a:rPr lang="es-VE" sz="1500" dirty="0" smtClean="0"/>
              <a:t>; &lt;/nombre&gt;</a:t>
            </a:r>
          </a:p>
          <a:p>
            <a:r>
              <a:rPr lang="es-VE" sz="1500" dirty="0" smtClean="0"/>
              <a:t>     &lt;email&gt; juan@gmail.com &lt;/email&gt;</a:t>
            </a:r>
          </a:p>
          <a:p>
            <a:r>
              <a:rPr lang="es-VE" sz="1500" dirty="0" smtClean="0"/>
              <a:t> &lt;/autor&gt;</a:t>
            </a:r>
            <a:endParaRPr lang="es-VE" sz="1500" dirty="0"/>
          </a:p>
        </p:txBody>
      </p:sp>
      <p:sp>
        <p:nvSpPr>
          <p:cNvPr id="4" name="3 CuadroTexto"/>
          <p:cNvSpPr txBox="1"/>
          <p:nvPr/>
        </p:nvSpPr>
        <p:spPr>
          <a:xfrm>
            <a:off x="5148064" y="864420"/>
            <a:ext cx="3528392" cy="3570208"/>
          </a:xfrm>
          <a:prstGeom prst="rect">
            <a:avLst/>
          </a:prstGeom>
          <a:noFill/>
          <a:ln>
            <a:solidFill>
              <a:schemeClr val="accent1"/>
            </a:solidFill>
          </a:ln>
        </p:spPr>
        <p:txBody>
          <a:bodyPr wrap="square" rtlCol="0">
            <a:spAutoFit/>
          </a:bodyPr>
          <a:lstStyle/>
          <a:p>
            <a:r>
              <a:rPr lang="en-US" b="1" dirty="0" err="1" smtClean="0"/>
              <a:t>Entidades</a:t>
            </a:r>
            <a:r>
              <a:rPr lang="en-US" b="1" dirty="0" smtClean="0"/>
              <a:t> </a:t>
            </a:r>
            <a:r>
              <a:rPr lang="en-US" b="1" dirty="0" err="1" smtClean="0"/>
              <a:t>Externas</a:t>
            </a:r>
            <a:r>
              <a:rPr lang="en-US" b="1" dirty="0" smtClean="0"/>
              <a:t> Locales</a:t>
            </a:r>
          </a:p>
          <a:p>
            <a:r>
              <a:rPr lang="en-US" sz="1600" dirty="0" smtClean="0"/>
              <a:t>&lt;?xml version="1.0" encoding="UTF-8" standalone="yes"?&gt;</a:t>
            </a:r>
          </a:p>
          <a:p>
            <a:r>
              <a:rPr lang="en-US" sz="1600" dirty="0" smtClean="0"/>
              <a:t>&lt;!DOCTYPE address SYSTEM "address.dtd"&gt;</a:t>
            </a:r>
          </a:p>
          <a:p>
            <a:r>
              <a:rPr lang="en-US" sz="1600" dirty="0" smtClean="0"/>
              <a:t>&lt;address&gt;</a:t>
            </a:r>
          </a:p>
          <a:p>
            <a:r>
              <a:rPr lang="en-US" sz="1600" dirty="0" smtClean="0"/>
              <a:t>   &lt;name&gt;</a:t>
            </a:r>
            <a:r>
              <a:rPr lang="en-US" sz="1600" dirty="0" err="1" smtClean="0"/>
              <a:t>Tanmay</a:t>
            </a:r>
            <a:r>
              <a:rPr lang="en-US" sz="1600" dirty="0" smtClean="0"/>
              <a:t> </a:t>
            </a:r>
            <a:r>
              <a:rPr lang="en-US" sz="1600" dirty="0" err="1" smtClean="0"/>
              <a:t>Patil</a:t>
            </a:r>
            <a:r>
              <a:rPr lang="en-US" sz="1600" dirty="0" smtClean="0"/>
              <a:t>&lt;/name&gt;</a:t>
            </a:r>
          </a:p>
          <a:p>
            <a:r>
              <a:rPr lang="en-US" sz="1600" dirty="0" smtClean="0"/>
              <a:t>   &lt;company&gt;</a:t>
            </a:r>
            <a:r>
              <a:rPr lang="en-US" sz="1600" dirty="0" err="1" smtClean="0"/>
              <a:t>TutorialsPoint</a:t>
            </a:r>
            <a:r>
              <a:rPr lang="en-US" sz="1600" dirty="0" smtClean="0"/>
              <a:t>&lt;/company&gt;</a:t>
            </a:r>
          </a:p>
          <a:p>
            <a:r>
              <a:rPr lang="en-US" sz="1600" dirty="0" smtClean="0"/>
              <a:t>   &lt;phone&gt;(011) 123-4567&lt;/phone&gt;</a:t>
            </a:r>
          </a:p>
          <a:p>
            <a:r>
              <a:rPr lang="en-US" sz="1600" dirty="0" smtClean="0"/>
              <a:t>&lt;/address&gt;</a:t>
            </a:r>
            <a:endParaRPr lang="es-VE" sz="1600" dirty="0"/>
          </a:p>
        </p:txBody>
      </p:sp>
      <p:sp>
        <p:nvSpPr>
          <p:cNvPr id="5" name="4 Rectángulo"/>
          <p:cNvSpPr/>
          <p:nvPr/>
        </p:nvSpPr>
        <p:spPr>
          <a:xfrm>
            <a:off x="4139952" y="4653136"/>
            <a:ext cx="4572000" cy="2031325"/>
          </a:xfrm>
          <a:prstGeom prst="rect">
            <a:avLst/>
          </a:prstGeom>
          <a:ln>
            <a:solidFill>
              <a:schemeClr val="accent1"/>
            </a:solidFill>
          </a:ln>
        </p:spPr>
        <p:txBody>
          <a:bodyPr>
            <a:spAutoFit/>
          </a:bodyPr>
          <a:lstStyle/>
          <a:p>
            <a:r>
              <a:rPr lang="en-US" b="1" dirty="0" err="1" smtClean="0"/>
              <a:t>Dtd</a:t>
            </a:r>
            <a:r>
              <a:rPr lang="en-US" b="1" dirty="0" smtClean="0"/>
              <a:t> de la </a:t>
            </a:r>
            <a:r>
              <a:rPr lang="en-US" b="1" dirty="0" err="1" smtClean="0"/>
              <a:t>Entidad</a:t>
            </a:r>
            <a:r>
              <a:rPr lang="en-US" b="1" dirty="0" smtClean="0"/>
              <a:t> </a:t>
            </a:r>
            <a:r>
              <a:rPr lang="en-US" b="1" dirty="0" err="1" smtClean="0"/>
              <a:t>Externa</a:t>
            </a:r>
            <a:r>
              <a:rPr lang="en-US" b="1" dirty="0" smtClean="0"/>
              <a:t> Local</a:t>
            </a:r>
          </a:p>
          <a:p>
            <a:endParaRPr lang="en-US" b="1" dirty="0" smtClean="0"/>
          </a:p>
          <a:p>
            <a:r>
              <a:rPr lang="en-US" dirty="0" smtClean="0"/>
              <a:t>&lt;!ELEMENT address (name, company, phone)&gt;</a:t>
            </a:r>
          </a:p>
          <a:p>
            <a:r>
              <a:rPr lang="en-US" dirty="0" smtClean="0"/>
              <a:t>&lt;!ELEMENT name (#PCDATA)&gt;</a:t>
            </a:r>
          </a:p>
          <a:p>
            <a:r>
              <a:rPr lang="en-US" dirty="0" smtClean="0"/>
              <a:t>&lt;!ELEMENT company (#PCDATA)&gt;</a:t>
            </a:r>
          </a:p>
          <a:p>
            <a:r>
              <a:rPr lang="en-US" dirty="0" smtClean="0"/>
              <a:t>&lt;!ELEMENT phone (#PCDATA)&gt;</a:t>
            </a:r>
            <a:endParaRPr lang="es-VE"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39752" y="1052736"/>
            <a:ext cx="4572000" cy="4247317"/>
          </a:xfrm>
          <a:prstGeom prst="rect">
            <a:avLst/>
          </a:prstGeom>
        </p:spPr>
        <p:txBody>
          <a:bodyPr>
            <a:spAutoFit/>
          </a:bodyPr>
          <a:lstStyle/>
          <a:p>
            <a:r>
              <a:rPr lang="es-VE" dirty="0" smtClean="0"/>
              <a:t>&lt;?</a:t>
            </a:r>
            <a:r>
              <a:rPr lang="es-VE" dirty="0" err="1" smtClean="0"/>
              <a:t>xml</a:t>
            </a:r>
            <a:r>
              <a:rPr lang="es-VE" dirty="0" smtClean="0"/>
              <a:t> </a:t>
            </a:r>
            <a:r>
              <a:rPr lang="es-VE" dirty="0" err="1" smtClean="0"/>
              <a:t>version</a:t>
            </a:r>
            <a:r>
              <a:rPr lang="es-VE" dirty="0" smtClean="0"/>
              <a:t>="1.0" </a:t>
            </a:r>
            <a:r>
              <a:rPr lang="es-VE" dirty="0" err="1" smtClean="0"/>
              <a:t>encoding</a:t>
            </a:r>
            <a:r>
              <a:rPr lang="es-VE" dirty="0" smtClean="0"/>
              <a:t>="UTF-8" </a:t>
            </a:r>
            <a:r>
              <a:rPr lang="es-VE" dirty="0" err="1" smtClean="0"/>
              <a:t>standalone</a:t>
            </a:r>
            <a:r>
              <a:rPr lang="es-VE" dirty="0" smtClean="0"/>
              <a:t>="no"?&gt;</a:t>
            </a:r>
          </a:p>
          <a:p>
            <a:r>
              <a:rPr lang="es-VE" dirty="0" smtClean="0"/>
              <a:t>&lt;!DOCTYPE persona [</a:t>
            </a:r>
          </a:p>
          <a:p>
            <a:r>
              <a:rPr lang="es-VE" dirty="0" smtClean="0"/>
              <a:t>   &lt;!ENTITY % persona PUBLIC "-//W3C//TEXT persona//EN" "http://www.abrirllave.com/dtd/persona.dtd"&gt;</a:t>
            </a:r>
          </a:p>
          <a:p>
            <a:r>
              <a:rPr lang="es-VE" dirty="0" smtClean="0"/>
              <a:t>   %persona;</a:t>
            </a:r>
          </a:p>
          <a:p>
            <a:r>
              <a:rPr lang="es-VE" dirty="0" smtClean="0"/>
              <a:t>]&gt;</a:t>
            </a:r>
          </a:p>
          <a:p>
            <a:endParaRPr lang="es-VE" dirty="0" smtClean="0"/>
          </a:p>
          <a:p>
            <a:r>
              <a:rPr lang="es-VE" dirty="0" smtClean="0"/>
              <a:t>&lt;persona&gt;</a:t>
            </a:r>
          </a:p>
          <a:p>
            <a:r>
              <a:rPr lang="es-VE" dirty="0" smtClean="0"/>
              <a:t>   &lt;nombre&gt;</a:t>
            </a:r>
            <a:r>
              <a:rPr lang="es-VE" dirty="0" err="1" smtClean="0"/>
              <a:t>Iker</a:t>
            </a:r>
            <a:r>
              <a:rPr lang="es-VE" dirty="0" smtClean="0"/>
              <a:t>&lt;/nombre&gt;</a:t>
            </a:r>
          </a:p>
          <a:p>
            <a:r>
              <a:rPr lang="es-VE" dirty="0" smtClean="0"/>
              <a:t>   &lt;</a:t>
            </a:r>
            <a:r>
              <a:rPr lang="es-VE" dirty="0" err="1" smtClean="0"/>
              <a:t>mayor_de_edad</a:t>
            </a:r>
            <a:r>
              <a:rPr lang="es-VE" dirty="0" smtClean="0"/>
              <a:t>/&gt;</a:t>
            </a:r>
          </a:p>
          <a:p>
            <a:r>
              <a:rPr lang="es-VE" dirty="0" smtClean="0"/>
              <a:t>   &lt;ciudad&gt;Pamplona&lt;/ciudad&gt;</a:t>
            </a:r>
          </a:p>
          <a:p>
            <a:r>
              <a:rPr lang="es-VE" dirty="0" smtClean="0"/>
              <a:t>&lt;/persona&gt;</a:t>
            </a:r>
            <a:endParaRPr lang="es-VE" dirty="0"/>
          </a:p>
        </p:txBody>
      </p:sp>
      <p:sp>
        <p:nvSpPr>
          <p:cNvPr id="3" name="2 Rectángulo"/>
          <p:cNvSpPr/>
          <p:nvPr/>
        </p:nvSpPr>
        <p:spPr>
          <a:xfrm>
            <a:off x="251520" y="260648"/>
            <a:ext cx="3600666" cy="369332"/>
          </a:xfrm>
          <a:prstGeom prst="rect">
            <a:avLst/>
          </a:prstGeom>
        </p:spPr>
        <p:txBody>
          <a:bodyPr wrap="none">
            <a:spAutoFit/>
          </a:bodyPr>
          <a:lstStyle/>
          <a:p>
            <a:r>
              <a:rPr lang="es-VE" b="1" dirty="0" smtClean="0"/>
              <a:t>EJEMPLO DE ENTIDAD PUBLICA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100" b="1" dirty="0" smtClean="0">
                <a:solidFill>
                  <a:schemeClr val="tx2"/>
                </a:solidFill>
                <a:effectLst>
                  <a:outerShdw blurRad="31750" dist="25400" dir="5400000" algn="tl" rotWithShape="0">
                    <a:srgbClr val="000000">
                      <a:alpha val="25000"/>
                    </a:srgbClr>
                  </a:outerShdw>
                </a:effectLst>
                <a:latin typeface="+mj-lt"/>
                <a:ea typeface="+mj-ea"/>
                <a:cs typeface="+mj-cs"/>
              </a:rPr>
              <a:t>DISTRIBUCIÓN DEL CONTENIDO</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1025" name="Rectangle 1"/>
          <p:cNvSpPr>
            <a:spLocks noChangeArrowheads="1"/>
          </p:cNvSpPr>
          <p:nvPr/>
        </p:nvSpPr>
        <p:spPr bwMode="auto">
          <a:xfrm>
            <a:off x="0" y="128586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Tema 1: Introducción al AJAX</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1.1. Breve historia de AJAX</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1.2. La primera aplicación</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1.3. Métodos y propiedades del objeto </a:t>
            </a:r>
            <a:r>
              <a:rPr kumimoji="0" lang="es-E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XMLHttpRequest</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1.4. Utilidades y objetos para AJAX</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1.5. Interacción con el servidor</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1.6. Aplicaciones complejas</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1.7. Seguridad</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Tema 2: Técnicas Básicas con AJAX</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2.1. Listas desplegables encadenadas</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2.2. Teclado virtual</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2.3. Autocompletar</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VE"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Tema 3: Técnicas Avanzadas con AJAX</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3.1. Monitorización de servidores remotos</a:t>
            </a:r>
            <a:endParaRPr kumimoji="0" lang="es-VE" b="0" i="0" u="none" strike="noStrike" cap="none" normalizeH="0" baseline="0" dirty="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3.2. Lector RSS</a:t>
            </a:r>
            <a:endParaRPr kumimoji="0" lang="es-E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80975" y="49213"/>
            <a:ext cx="2672526" cy="646331"/>
          </a:xfrm>
          <a:prstGeom prst="rect">
            <a:avLst/>
          </a:prstGeom>
          <a:noFill/>
          <a:ln w="9525">
            <a:noFill/>
            <a:miter lim="800000"/>
            <a:headEnd/>
            <a:tailEnd/>
          </a:ln>
        </p:spPr>
        <p:txBody>
          <a:bodyPr wrap="none">
            <a:spAutoFit/>
          </a:bodyPr>
          <a:lstStyle/>
          <a:p>
            <a:pPr algn="l">
              <a:lnSpc>
                <a:spcPct val="100000"/>
              </a:lnSpc>
              <a:spcBef>
                <a:spcPct val="0"/>
              </a:spcBef>
            </a:pPr>
            <a:r>
              <a:rPr lang="es-ES_tradnl" sz="3600" b="1" dirty="0"/>
              <a:t>Notaciones</a:t>
            </a:r>
          </a:p>
        </p:txBody>
      </p:sp>
      <p:sp>
        <p:nvSpPr>
          <p:cNvPr id="55299" name="Rectangle 3"/>
          <p:cNvSpPr>
            <a:spLocks noChangeArrowheads="1"/>
          </p:cNvSpPr>
          <p:nvPr/>
        </p:nvSpPr>
        <p:spPr bwMode="auto">
          <a:xfrm>
            <a:off x="304800" y="1066800"/>
            <a:ext cx="8229600" cy="4953000"/>
          </a:xfrm>
          <a:prstGeom prst="rect">
            <a:avLst/>
          </a:prstGeom>
          <a:noFill/>
          <a:ln w="9525">
            <a:noFill/>
            <a:miter lim="800000"/>
            <a:headEnd/>
            <a:tailEnd/>
          </a:ln>
        </p:spPr>
        <p:txBody>
          <a:bodyPr/>
          <a:lstStyle/>
          <a:p>
            <a:pPr marL="514350" lvl="1" algn="just">
              <a:lnSpc>
                <a:spcPct val="150000"/>
              </a:lnSpc>
              <a:buSzPct val="80000"/>
              <a:buFont typeface="Symbol" pitchFamily="18" charset="2"/>
              <a:buChar char="¨"/>
            </a:pPr>
            <a:r>
              <a:rPr lang="es-VE" dirty="0" smtClean="0"/>
              <a:t>Existe otro tipo de atributo parecido, llamado de notación (NOTATION). Este tipo de atributo permite al </a:t>
            </a:r>
            <a:r>
              <a:rPr lang="es-VE" dirty="0" smtClean="0"/>
              <a:t>elemento </a:t>
            </a:r>
            <a:r>
              <a:rPr lang="es-VE" dirty="0" smtClean="0"/>
              <a:t>declarar que su valor se ajusta a una notación declarada</a:t>
            </a:r>
            <a:r>
              <a:rPr lang="es-VE" dirty="0" smtClean="0"/>
              <a:t>. </a:t>
            </a:r>
            <a:r>
              <a:rPr lang="es-PE" dirty="0" smtClean="0"/>
              <a:t>Las </a:t>
            </a:r>
            <a:r>
              <a:rPr lang="es-PE" dirty="0"/>
              <a:t>sintaxis de las Notaciones son las siguientes:</a:t>
            </a:r>
          </a:p>
          <a:p>
            <a:pPr marL="514350" lvl="1" algn="just">
              <a:lnSpc>
                <a:spcPct val="150000"/>
              </a:lnSpc>
              <a:spcBef>
                <a:spcPct val="40000"/>
              </a:spcBef>
            </a:pPr>
            <a:r>
              <a:rPr lang="en-US" dirty="0">
                <a:latin typeface="Courier New" pitchFamily="49" charset="0"/>
                <a:cs typeface="Courier New" pitchFamily="49" charset="0"/>
              </a:rPr>
              <a:t>    &lt;!NOTATION </a:t>
            </a:r>
            <a:r>
              <a:rPr lang="en-US" dirty="0" err="1">
                <a:latin typeface="Courier New" pitchFamily="49" charset="0"/>
                <a:cs typeface="Courier New" pitchFamily="49" charset="0"/>
              </a:rPr>
              <a:t>nombre</a:t>
            </a:r>
            <a:r>
              <a:rPr lang="en-US" dirty="0">
                <a:latin typeface="Courier New" pitchFamily="49" charset="0"/>
                <a:cs typeface="Courier New" pitchFamily="49" charset="0"/>
              </a:rPr>
              <a:t> SYSTEM "URI"&gt; o</a:t>
            </a:r>
          </a:p>
          <a:p>
            <a:pPr marL="514350" lvl="1" algn="just">
              <a:lnSpc>
                <a:spcPct val="150000"/>
              </a:lnSpc>
              <a:spcBef>
                <a:spcPct val="40000"/>
              </a:spcBef>
            </a:pPr>
            <a:r>
              <a:rPr lang="en-US" dirty="0">
                <a:latin typeface="Courier New" pitchFamily="49" charset="0"/>
                <a:cs typeface="Courier New" pitchFamily="49" charset="0"/>
              </a:rPr>
              <a:t>    !NOTATION </a:t>
            </a:r>
            <a:r>
              <a:rPr lang="en-US" dirty="0" err="1">
                <a:latin typeface="Courier New" pitchFamily="49" charset="0"/>
                <a:cs typeface="Courier New" pitchFamily="49" charset="0"/>
              </a:rPr>
              <a:t>nombre</a:t>
            </a:r>
            <a:r>
              <a:rPr lang="en-US" dirty="0">
                <a:latin typeface="Courier New" pitchFamily="49" charset="0"/>
                <a:cs typeface="Courier New" pitchFamily="49" charset="0"/>
              </a:rPr>
              <a:t> PUBLIC "</a:t>
            </a:r>
            <a:r>
              <a:rPr lang="en-US" dirty="0" err="1">
                <a:latin typeface="Courier New" pitchFamily="49" charset="0"/>
                <a:cs typeface="Courier New" pitchFamily="49" charset="0"/>
              </a:rPr>
              <a:t>public_ID</a:t>
            </a:r>
            <a:r>
              <a:rPr lang="en-US" dirty="0">
                <a:latin typeface="Courier New" pitchFamily="49" charset="0"/>
                <a:cs typeface="Courier New" pitchFamily="49" charset="0"/>
              </a:rPr>
              <a:t>"&gt; o</a:t>
            </a:r>
          </a:p>
          <a:p>
            <a:pPr marL="514350" lvl="1" algn="just">
              <a:lnSpc>
                <a:spcPct val="150000"/>
              </a:lnSpc>
              <a:spcBef>
                <a:spcPct val="40000"/>
              </a:spcBef>
            </a:pPr>
            <a:r>
              <a:rPr lang="en-US" dirty="0">
                <a:latin typeface="Courier New" pitchFamily="49" charset="0"/>
                <a:cs typeface="Courier New" pitchFamily="49" charset="0"/>
              </a:rPr>
              <a:t>    &lt;!NOTATION </a:t>
            </a:r>
            <a:r>
              <a:rPr lang="en-US" dirty="0" err="1">
                <a:latin typeface="Courier New" pitchFamily="49" charset="0"/>
                <a:cs typeface="Courier New" pitchFamily="49" charset="0"/>
              </a:rPr>
              <a:t>nombre</a:t>
            </a:r>
            <a:r>
              <a:rPr lang="en-US" dirty="0">
                <a:latin typeface="Courier New" pitchFamily="49" charset="0"/>
                <a:cs typeface="Courier New" pitchFamily="49" charset="0"/>
              </a:rPr>
              <a:t> PUBLIC "</a:t>
            </a:r>
            <a:r>
              <a:rPr lang="en-US" dirty="0" err="1">
                <a:latin typeface="Courier New" pitchFamily="49" charset="0"/>
                <a:cs typeface="Courier New" pitchFamily="49" charset="0"/>
              </a:rPr>
              <a:t>public_ID</a:t>
            </a:r>
            <a:r>
              <a:rPr lang="en-US" dirty="0">
                <a:latin typeface="Courier New" pitchFamily="49" charset="0"/>
                <a:cs typeface="Courier New" pitchFamily="49" charset="0"/>
              </a:rPr>
              <a:t>" "URI"&gt;</a:t>
            </a:r>
            <a:endParaRPr lang="es-PE" dirty="0"/>
          </a:p>
          <a:p>
            <a:pPr marL="514350" lvl="1" algn="just">
              <a:lnSpc>
                <a:spcPct val="150000"/>
              </a:lnSpc>
              <a:buSzPct val="80000"/>
              <a:buFont typeface="Symbol" pitchFamily="18" charset="2"/>
              <a:buChar char="¨"/>
            </a:pPr>
            <a:r>
              <a:rPr lang="es-PE" dirty="0"/>
              <a:t>En las sintaxis anteriores </a:t>
            </a:r>
            <a:r>
              <a:rPr lang="es-PE" dirty="0">
                <a:latin typeface="Courier New" pitchFamily="49" charset="0"/>
                <a:cs typeface="Courier New" pitchFamily="49" charset="0"/>
              </a:rPr>
              <a:t>URI</a:t>
            </a:r>
            <a:r>
              <a:rPr lang="es-PE" dirty="0"/>
              <a:t> es simplemente un URI donde se puede encontrar la notación externa</a:t>
            </a:r>
          </a:p>
          <a:p>
            <a:pPr marL="514350" lvl="1" algn="just">
              <a:lnSpc>
                <a:spcPct val="150000"/>
              </a:lnSpc>
              <a:buSzPct val="80000"/>
              <a:buFont typeface="Symbol" pitchFamily="18" charset="2"/>
              <a:buChar char="¨"/>
            </a:pPr>
            <a:r>
              <a:rPr lang="es-PE" dirty="0" err="1">
                <a:latin typeface="Courier New" pitchFamily="49" charset="0"/>
                <a:cs typeface="Courier New" pitchFamily="49" charset="0"/>
              </a:rPr>
              <a:t>public_ID</a:t>
            </a:r>
            <a:r>
              <a:rPr lang="es-PE" dirty="0"/>
              <a:t> puede ser usado por un procesador XML para generar un URI alterno donde se puede encontrar la notación externa</a:t>
            </a:r>
            <a:r>
              <a:rPr lang="es-ES" dirty="0"/>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80975" y="49213"/>
            <a:ext cx="5299849" cy="646331"/>
          </a:xfrm>
          <a:prstGeom prst="rect">
            <a:avLst/>
          </a:prstGeom>
          <a:noFill/>
          <a:ln w="9525">
            <a:noFill/>
            <a:miter lim="800000"/>
            <a:headEnd/>
            <a:tailEnd/>
          </a:ln>
        </p:spPr>
        <p:txBody>
          <a:bodyPr wrap="none">
            <a:spAutoFit/>
          </a:bodyPr>
          <a:lstStyle/>
          <a:p>
            <a:pPr algn="l">
              <a:lnSpc>
                <a:spcPct val="100000"/>
              </a:lnSpc>
              <a:spcBef>
                <a:spcPct val="0"/>
              </a:spcBef>
            </a:pPr>
            <a:r>
              <a:rPr lang="es-ES_tradnl" sz="3600" b="1" dirty="0"/>
              <a:t>Ejemplo de Notaciones</a:t>
            </a:r>
          </a:p>
        </p:txBody>
      </p:sp>
      <p:sp>
        <p:nvSpPr>
          <p:cNvPr id="56323" name="Rectangle 3"/>
          <p:cNvSpPr>
            <a:spLocks noChangeArrowheads="1"/>
          </p:cNvSpPr>
          <p:nvPr/>
        </p:nvSpPr>
        <p:spPr bwMode="auto">
          <a:xfrm>
            <a:off x="304800" y="1219200"/>
            <a:ext cx="8534400" cy="4724400"/>
          </a:xfrm>
          <a:prstGeom prst="rect">
            <a:avLst/>
          </a:prstGeom>
          <a:noFill/>
          <a:ln w="9525">
            <a:noFill/>
            <a:miter lim="800000"/>
            <a:headEnd/>
            <a:tailEnd/>
          </a:ln>
        </p:spPr>
        <p:txBody>
          <a:bodyPr/>
          <a:lstStyle/>
          <a:p>
            <a:pPr marL="381000" lvl="1" indent="-190500"/>
            <a:r>
              <a:rPr lang="en-US" sz="2400" dirty="0">
                <a:latin typeface="Courier New" pitchFamily="49" charset="0"/>
                <a:cs typeface="Courier New" pitchFamily="49" charset="0"/>
              </a:rPr>
              <a:t>&lt;?xml version="1.0" standalone="no" ?&gt;</a:t>
            </a:r>
          </a:p>
          <a:p>
            <a:pPr marL="381000" lvl="1" indent="-190500"/>
            <a:r>
              <a:rPr lang="en-US" sz="2400" dirty="0">
                <a:latin typeface="Courier New" pitchFamily="49" charset="0"/>
                <a:cs typeface="Courier New" pitchFamily="49" charset="0"/>
              </a:rPr>
              <a:t>&lt;!DOCTYPE </a:t>
            </a:r>
            <a:r>
              <a:rPr lang="en-US" sz="2400" dirty="0" err="1">
                <a:latin typeface="Courier New" pitchFamily="49" charset="0"/>
                <a:cs typeface="Courier New" pitchFamily="49" charset="0"/>
              </a:rPr>
              <a:t>imagen</a:t>
            </a:r>
            <a:r>
              <a:rPr lang="en-US" sz="2400" dirty="0">
                <a:latin typeface="Courier New" pitchFamily="49" charset="0"/>
                <a:cs typeface="Courier New" pitchFamily="49" charset="0"/>
              </a:rPr>
              <a:t> [</a:t>
            </a:r>
          </a:p>
          <a:p>
            <a:pPr marL="381000" lvl="1" indent="-190500"/>
            <a:r>
              <a:rPr lang="en-US" sz="2400" dirty="0">
                <a:latin typeface="Courier New" pitchFamily="49" charset="0"/>
                <a:cs typeface="Courier New" pitchFamily="49" charset="0"/>
              </a:rPr>
              <a:t>  &lt;!ELEMENT </a:t>
            </a:r>
            <a:r>
              <a:rPr lang="en-US" sz="2400" dirty="0" err="1">
                <a:latin typeface="Courier New" pitchFamily="49" charset="0"/>
                <a:cs typeface="Courier New" pitchFamily="49" charset="0"/>
              </a:rPr>
              <a:t>imagen</a:t>
            </a:r>
            <a:r>
              <a:rPr lang="en-US" sz="2400" dirty="0">
                <a:latin typeface="Courier New" pitchFamily="49" charset="0"/>
                <a:cs typeface="Courier New" pitchFamily="49" charset="0"/>
              </a:rPr>
              <a:t> EMPTY&gt;</a:t>
            </a:r>
          </a:p>
          <a:p>
            <a:pPr marL="381000" lvl="1" indent="-190500"/>
            <a:r>
              <a:rPr lang="en-US" sz="2400" dirty="0">
                <a:latin typeface="Courier New" pitchFamily="49" charset="0"/>
                <a:cs typeface="Courier New" pitchFamily="49" charset="0"/>
              </a:rPr>
              <a:t>  &lt;!ATTLIST </a:t>
            </a:r>
            <a:r>
              <a:rPr lang="en-US" sz="2400" dirty="0" err="1">
                <a:latin typeface="Courier New" pitchFamily="49" charset="0"/>
                <a:cs typeface="Courier New" pitchFamily="49" charset="0"/>
              </a:rPr>
              <a:t>imagen</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formato</a:t>
            </a:r>
            <a:r>
              <a:rPr lang="en-US" sz="2400" dirty="0">
                <a:latin typeface="Courier New" pitchFamily="49" charset="0"/>
                <a:cs typeface="Courier New" pitchFamily="49" charset="0"/>
              </a:rPr>
              <a:t> ENTITY #REQUIRED&gt;</a:t>
            </a:r>
          </a:p>
          <a:p>
            <a:pPr marL="381000" lvl="1" indent="-190500"/>
            <a:r>
              <a:rPr lang="en-US" sz="2400" dirty="0">
                <a:latin typeface="Courier New" pitchFamily="49" charset="0"/>
                <a:cs typeface="Courier New" pitchFamily="49" charset="0"/>
              </a:rPr>
              <a:t>  &lt;!ENTITY </a:t>
            </a:r>
            <a:r>
              <a:rPr lang="en-US" sz="2400" dirty="0" err="1">
                <a:latin typeface="Courier New" pitchFamily="49" charset="0"/>
                <a:cs typeface="Courier New" pitchFamily="49" charset="0"/>
              </a:rPr>
              <a:t>caricatura</a:t>
            </a:r>
            <a:r>
              <a:rPr lang="en-US" sz="2400" dirty="0">
                <a:latin typeface="Courier New" pitchFamily="49" charset="0"/>
                <a:cs typeface="Courier New" pitchFamily="49" charset="0"/>
              </a:rPr>
              <a:t> SYSTEM</a:t>
            </a:r>
          </a:p>
          <a:p>
            <a:pPr marL="381000" lvl="1" indent="-190500"/>
            <a:r>
              <a:rPr lang="en-US" sz="2400" dirty="0">
                <a:latin typeface="Courier New" pitchFamily="49" charset="0"/>
                <a:cs typeface="Courier New" pitchFamily="49" charset="0"/>
              </a:rPr>
              <a:t>    "caricatura.gif" NDATA gif&gt;</a:t>
            </a:r>
          </a:p>
          <a:p>
            <a:pPr marL="381000" lvl="1" indent="-190500"/>
            <a:r>
              <a:rPr lang="en-US" sz="2400" dirty="0">
                <a:latin typeface="Courier New" pitchFamily="49" charset="0"/>
                <a:cs typeface="Courier New" pitchFamily="49" charset="0"/>
              </a:rPr>
              <a:t>  &lt;!NOTATION gif PUBLIC “visor gif"&gt;</a:t>
            </a:r>
          </a:p>
          <a:p>
            <a:pPr marL="381000" lvl="1" indent="-190500"/>
            <a:r>
              <a:rPr lang="es-PE" sz="2400" dirty="0">
                <a:latin typeface="Courier New" pitchFamily="49" charset="0"/>
                <a:cs typeface="Courier New" pitchFamily="49" charset="0"/>
              </a:rPr>
              <a:t>]&gt;</a:t>
            </a:r>
            <a:endParaRPr lang="en-US" sz="2400" dirty="0">
              <a:latin typeface="Courier New" pitchFamily="49" charset="0"/>
              <a:cs typeface="Courier New" pitchFamily="49" charset="0"/>
            </a:endParaRPr>
          </a:p>
          <a:p>
            <a:pPr marL="381000" lvl="1" indent="-190500"/>
            <a:r>
              <a:rPr lang="es-PE" sz="2400" dirty="0">
                <a:latin typeface="Courier New" pitchFamily="49" charset="0"/>
                <a:cs typeface="Courier New" pitchFamily="49" charset="0"/>
              </a:rPr>
              <a:t>&lt;imagen formato="caricatura"/&gt;</a:t>
            </a:r>
            <a:endParaRPr lang="en-US" sz="2400" dirty="0">
              <a:latin typeface="Courier New" pitchFamily="49" charset="0"/>
              <a:cs typeface="Courier New" pitchFamily="49" charset="0"/>
            </a:endParaRPr>
          </a:p>
          <a:p>
            <a:pPr marL="381000" lvl="1" indent="-190500"/>
            <a:endParaRPr lang="es-ES" sz="24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80975" y="49213"/>
            <a:ext cx="7051930"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Validar Archivos XML Contra </a:t>
            </a:r>
            <a:r>
              <a:rPr lang="es-ES_tradnl" sz="3200" b="1" dirty="0" err="1"/>
              <a:t>DTDs</a:t>
            </a:r>
            <a:endParaRPr lang="es-ES_tradnl" sz="3200" b="1" dirty="0"/>
          </a:p>
        </p:txBody>
      </p:sp>
      <p:sp>
        <p:nvSpPr>
          <p:cNvPr id="57347" name="Rectangle 3"/>
          <p:cNvSpPr>
            <a:spLocks noChangeArrowheads="1"/>
          </p:cNvSpPr>
          <p:nvPr/>
        </p:nvSpPr>
        <p:spPr bwMode="auto">
          <a:xfrm>
            <a:off x="304800" y="1143000"/>
            <a:ext cx="8305800" cy="4724400"/>
          </a:xfrm>
          <a:prstGeom prst="rect">
            <a:avLst/>
          </a:prstGeom>
          <a:noFill/>
          <a:ln w="9525">
            <a:noFill/>
            <a:miter lim="800000"/>
            <a:headEnd/>
            <a:tailEnd/>
          </a:ln>
        </p:spPr>
        <p:txBody>
          <a:bodyPr/>
          <a:lstStyle/>
          <a:p>
            <a:pPr marL="514350" lvl="1" indent="-400050" algn="just">
              <a:lnSpc>
                <a:spcPct val="90000"/>
              </a:lnSpc>
              <a:buSzPct val="80000"/>
              <a:buFont typeface="Symbol" pitchFamily="18" charset="2"/>
              <a:buChar char="¨"/>
            </a:pPr>
            <a:r>
              <a:rPr lang="es-PE" sz="2400" dirty="0"/>
              <a:t>Existen muchos analizadores (</a:t>
            </a:r>
            <a:r>
              <a:rPr lang="es-PE" sz="2400" dirty="0" err="1"/>
              <a:t>parsers</a:t>
            </a:r>
            <a:r>
              <a:rPr lang="es-PE" sz="2400" dirty="0"/>
              <a:t>) los cuales verifican la validez de los documentos XML.</a:t>
            </a:r>
            <a:r>
              <a:rPr lang="es-ES" sz="2400" dirty="0"/>
              <a:t> </a:t>
            </a:r>
          </a:p>
          <a:p>
            <a:pPr marL="514350" lvl="1" indent="-400050" algn="just">
              <a:lnSpc>
                <a:spcPct val="90000"/>
              </a:lnSpc>
              <a:buSzPct val="80000"/>
              <a:buFont typeface="Symbol" pitchFamily="18" charset="2"/>
              <a:buChar char="¨"/>
            </a:pPr>
            <a:r>
              <a:rPr lang="es-ES" sz="2400" dirty="0"/>
              <a:t>Los analizadores pueden ser con o sin validación.</a:t>
            </a:r>
          </a:p>
          <a:p>
            <a:pPr marL="514350" lvl="1" indent="-400050" algn="just">
              <a:lnSpc>
                <a:spcPct val="90000"/>
              </a:lnSpc>
              <a:buSzPct val="80000"/>
              <a:buFont typeface="Symbol" pitchFamily="18" charset="2"/>
              <a:buChar char="¨"/>
            </a:pPr>
            <a:r>
              <a:rPr lang="es-PE" sz="2400" dirty="0"/>
              <a:t>Para la validación, se puede usar </a:t>
            </a:r>
            <a:r>
              <a:rPr lang="es-PE" sz="2400" dirty="0" err="1"/>
              <a:t>parsers</a:t>
            </a:r>
            <a:r>
              <a:rPr lang="es-PE" sz="2400" dirty="0"/>
              <a:t> XML como </a:t>
            </a:r>
            <a:r>
              <a:rPr lang="es-PE" sz="2400" dirty="0" err="1"/>
              <a:t>Xerces</a:t>
            </a:r>
            <a:r>
              <a:rPr lang="es-PE" sz="2400" dirty="0"/>
              <a:t> o MSXML.</a:t>
            </a:r>
            <a:endParaRPr lang="es-ES" sz="2400" dirty="0"/>
          </a:p>
          <a:p>
            <a:pPr marL="514350" lvl="1" indent="-400050" algn="just">
              <a:lnSpc>
                <a:spcPct val="90000"/>
              </a:lnSpc>
              <a:buSzPct val="80000"/>
              <a:buFont typeface="Symbol" pitchFamily="18" charset="2"/>
              <a:buChar char="¨"/>
            </a:pPr>
            <a:r>
              <a:rPr lang="es-PE" sz="2400" dirty="0"/>
              <a:t>Los más populares son </a:t>
            </a:r>
            <a:r>
              <a:rPr lang="es-PE" sz="2400" dirty="0" err="1"/>
              <a:t>Xerces</a:t>
            </a:r>
            <a:r>
              <a:rPr lang="es-PE" sz="2400" dirty="0"/>
              <a:t> de Apache, MSXML de Microsoft.</a:t>
            </a:r>
            <a:r>
              <a:rPr lang="es-ES" sz="2400" dirty="0"/>
              <a:t> </a:t>
            </a:r>
          </a:p>
          <a:p>
            <a:pPr marL="514350" lvl="1" indent="-400050" algn="just">
              <a:lnSpc>
                <a:spcPct val="90000"/>
              </a:lnSpc>
              <a:buSzPct val="80000"/>
              <a:buFont typeface="Symbol" pitchFamily="18" charset="2"/>
              <a:buChar char="¨"/>
            </a:pPr>
            <a:r>
              <a:rPr lang="es-PE" sz="2400" dirty="0" err="1"/>
              <a:t>Xerces</a:t>
            </a:r>
            <a:r>
              <a:rPr lang="es-PE" sz="2400" dirty="0"/>
              <a:t> puede ser descargado gratuitamente del </a:t>
            </a:r>
            <a:r>
              <a:rPr lang="es-PE" sz="2400" dirty="0" err="1"/>
              <a:t>Website</a:t>
            </a:r>
            <a:r>
              <a:rPr lang="es-PE" sz="2400" dirty="0"/>
              <a:t> de Apache y, MSXML viene junto con Microsoft Internet Explorer</a:t>
            </a:r>
            <a:r>
              <a:rPr lang="es-ES" sz="2400" dirty="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80975" y="0"/>
            <a:ext cx="2005677" cy="584775"/>
          </a:xfrm>
          <a:prstGeom prst="rect">
            <a:avLst/>
          </a:prstGeom>
          <a:noFill/>
          <a:ln w="9525">
            <a:noFill/>
            <a:miter lim="800000"/>
            <a:headEnd/>
            <a:tailEnd/>
          </a:ln>
        </p:spPr>
        <p:txBody>
          <a:bodyPr wrap="none">
            <a:spAutoFit/>
          </a:bodyPr>
          <a:lstStyle/>
          <a:p>
            <a:pPr algn="l">
              <a:lnSpc>
                <a:spcPct val="100000"/>
              </a:lnSpc>
              <a:spcBef>
                <a:spcPct val="0"/>
              </a:spcBef>
            </a:pPr>
            <a:r>
              <a:rPr lang="es-ES_tradnl" sz="3200" b="1" dirty="0"/>
              <a:t>Resumen</a:t>
            </a:r>
          </a:p>
        </p:txBody>
      </p:sp>
      <p:sp>
        <p:nvSpPr>
          <p:cNvPr id="58371" name="Rectangle 3"/>
          <p:cNvSpPr>
            <a:spLocks noChangeArrowheads="1"/>
          </p:cNvSpPr>
          <p:nvPr/>
        </p:nvSpPr>
        <p:spPr bwMode="auto">
          <a:xfrm>
            <a:off x="304800" y="838200"/>
            <a:ext cx="8382000" cy="5562600"/>
          </a:xfrm>
          <a:prstGeom prst="rect">
            <a:avLst/>
          </a:prstGeom>
          <a:noFill/>
          <a:ln w="9525">
            <a:noFill/>
            <a:miter lim="800000"/>
            <a:headEnd/>
            <a:tailEnd/>
          </a:ln>
        </p:spPr>
        <p:txBody>
          <a:bodyPr/>
          <a:lstStyle/>
          <a:p>
            <a:pPr marL="571500" indent="-304800" algn="just">
              <a:lnSpc>
                <a:spcPct val="90000"/>
              </a:lnSpc>
              <a:buSzPct val="80000"/>
              <a:buFont typeface="Symbol" pitchFamily="18" charset="2"/>
              <a:buChar char="¨"/>
            </a:pPr>
            <a:r>
              <a:rPr lang="es-PE" sz="2800" dirty="0"/>
              <a:t>Se describieron las características de la Definición de Tipo de Documento (DTD -</a:t>
            </a:r>
            <a:r>
              <a:rPr lang="es-PE" sz="2800" dirty="0" err="1"/>
              <a:t>Document</a:t>
            </a:r>
            <a:r>
              <a:rPr lang="es-PE" sz="2800" dirty="0"/>
              <a:t> </a:t>
            </a:r>
            <a:r>
              <a:rPr lang="es-PE" sz="2800" dirty="0" err="1"/>
              <a:t>Type</a:t>
            </a:r>
            <a:r>
              <a:rPr lang="es-PE" sz="2800" dirty="0"/>
              <a:t> </a:t>
            </a:r>
            <a:r>
              <a:rPr lang="es-PE" sz="2800" dirty="0" err="1"/>
              <a:t>Definition</a:t>
            </a:r>
            <a:r>
              <a:rPr lang="es-PE" sz="2800" dirty="0"/>
              <a:t>)</a:t>
            </a:r>
            <a:r>
              <a:rPr lang="es-ES" sz="2800" dirty="0"/>
              <a:t> </a:t>
            </a:r>
          </a:p>
          <a:p>
            <a:pPr marL="571500" indent="-304800" algn="just">
              <a:lnSpc>
                <a:spcPct val="90000"/>
              </a:lnSpc>
              <a:buFontTx/>
              <a:buChar char="•"/>
            </a:pPr>
            <a:r>
              <a:rPr lang="es-PE" sz="2800" dirty="0"/>
              <a:t>Se discutió el propósito de las </a:t>
            </a:r>
            <a:r>
              <a:rPr lang="es-PE" sz="2800" dirty="0" err="1"/>
              <a:t>DTDs</a:t>
            </a:r>
            <a:r>
              <a:rPr lang="es-PE" sz="2800" dirty="0"/>
              <a:t>, símbolos y significados</a:t>
            </a:r>
            <a:r>
              <a:rPr lang="es-ES" sz="2800" dirty="0"/>
              <a:t> </a:t>
            </a:r>
          </a:p>
          <a:p>
            <a:pPr marL="571500" indent="-304800" algn="just">
              <a:lnSpc>
                <a:spcPct val="90000"/>
              </a:lnSpc>
              <a:buFontTx/>
              <a:buChar char="•"/>
            </a:pPr>
            <a:r>
              <a:rPr lang="es-PE" sz="2800" dirty="0"/>
              <a:t>Se discutieron los elementos, atributos y entidades de las </a:t>
            </a:r>
            <a:r>
              <a:rPr lang="es-PE" sz="2800" dirty="0" err="1"/>
              <a:t>DTDs</a:t>
            </a:r>
            <a:r>
              <a:rPr lang="es-ES" sz="2800" dirty="0"/>
              <a:t> </a:t>
            </a:r>
          </a:p>
          <a:p>
            <a:pPr marL="571500" indent="-304800" algn="just">
              <a:lnSpc>
                <a:spcPct val="90000"/>
              </a:lnSpc>
              <a:buFontTx/>
              <a:buChar char="•"/>
            </a:pPr>
            <a:r>
              <a:rPr lang="es-PE" sz="2800" dirty="0"/>
              <a:t>Se explicaron las declaraciones de listas de atributos y las declaraciones de notación</a:t>
            </a:r>
            <a:r>
              <a:rPr lang="es-ES" sz="2800" dirty="0"/>
              <a:t> </a:t>
            </a:r>
          </a:p>
          <a:p>
            <a:pPr marL="571500" indent="-304800" algn="just">
              <a:lnSpc>
                <a:spcPct val="90000"/>
              </a:lnSpc>
              <a:buFontTx/>
              <a:buChar char="•"/>
            </a:pPr>
            <a:r>
              <a:rPr lang="es-PE" sz="2800" dirty="0"/>
              <a:t>Se explicó cómo crear la DTD para un archivo XML existente</a:t>
            </a:r>
            <a:r>
              <a:rPr lang="es-ES" sz="2800" dirty="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1520" y="2204864"/>
            <a:ext cx="8280920" cy="1754326"/>
          </a:xfrm>
          <a:prstGeom prst="rect">
            <a:avLst/>
          </a:prstGeom>
          <a:noFill/>
        </p:spPr>
        <p:txBody>
          <a:bodyPr wrap="square" rtlCol="0">
            <a:spAutoFit/>
          </a:bodyPr>
          <a:lstStyle/>
          <a:p>
            <a:pPr marL="87313" lvl="1" indent="-9525" algn="just"/>
            <a:r>
              <a:rPr lang="es-ES" dirty="0" smtClean="0"/>
              <a:t>ACTIVIDAD: AL ARCHIVO ANTERIOR RELACIONADO CON TIENDA DE ROPA, ASIGNARLE UNA DTD INTERNA Y MANEJANDO LAS PALABRAS RESERVADAS: ELEMENT Y ATTLIST</a:t>
            </a:r>
          </a:p>
          <a:p>
            <a:pPr marL="87313" lvl="1" indent="-9525" algn="just"/>
            <a:r>
              <a:rPr lang="es-ES" dirty="0" smtClean="0"/>
              <a:t>SI DESEA MODIFICAR EL ARCHIVO XML Y AGREGARLE NUEVOS ELEMENTOS LO PUEDE REALIZAR.</a:t>
            </a:r>
          </a:p>
          <a:p>
            <a:endParaRPr lang="es-V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8572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100" b="1" dirty="0" smtClean="0">
                <a:solidFill>
                  <a:schemeClr val="tx2"/>
                </a:solidFill>
                <a:effectLst>
                  <a:outerShdw blurRad="31750" dist="25400" dir="5400000" algn="tl" rotWithShape="0">
                    <a:srgbClr val="000000">
                      <a:alpha val="25000"/>
                    </a:srgbClr>
                  </a:outerShdw>
                </a:effectLst>
                <a:latin typeface="+mj-lt"/>
                <a:ea typeface="+mj-ea"/>
                <a:cs typeface="+mj-cs"/>
              </a:rPr>
              <a:t>DISTRIBUCIÓN DE LAS EVALUACIONES</a:t>
            </a:r>
            <a:endParaRPr kumimoji="0" lang="es-VE"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3" name="2 Tabla"/>
          <p:cNvGraphicFramePr>
            <a:graphicFrameLocks noGrp="1"/>
          </p:cNvGraphicFramePr>
          <p:nvPr/>
        </p:nvGraphicFramePr>
        <p:xfrm>
          <a:off x="583918" y="2240812"/>
          <a:ext cx="8001056" cy="1785949"/>
        </p:xfrm>
        <a:graphic>
          <a:graphicData uri="http://schemas.openxmlformats.org/drawingml/2006/table">
            <a:tbl>
              <a:tblPr firstRow="1" bandRow="1">
                <a:tableStyleId>{5C22544A-7EE6-4342-B048-85BDC9FD1C3A}</a:tableStyleId>
              </a:tblPr>
              <a:tblGrid>
                <a:gridCol w="2000264"/>
                <a:gridCol w="2000264"/>
                <a:gridCol w="2000264"/>
                <a:gridCol w="2000264"/>
              </a:tblGrid>
              <a:tr h="827315">
                <a:tc>
                  <a:txBody>
                    <a:bodyPr/>
                    <a:lstStyle/>
                    <a:p>
                      <a:pPr algn="ctr"/>
                      <a:r>
                        <a:rPr lang="es-ES" dirty="0" smtClean="0"/>
                        <a:t>EVALUATIVO</a:t>
                      </a:r>
                      <a:endParaRPr lang="es-VE" dirty="0"/>
                    </a:p>
                  </a:txBody>
                  <a:tcPr/>
                </a:tc>
                <a:tc>
                  <a:txBody>
                    <a:bodyPr/>
                    <a:lstStyle/>
                    <a:p>
                      <a:pPr algn="ctr"/>
                      <a:r>
                        <a:rPr lang="es-ES" dirty="0" smtClean="0"/>
                        <a:t>UNIDAD</a:t>
                      </a:r>
                      <a:endParaRPr lang="es-VE" dirty="0"/>
                    </a:p>
                  </a:txBody>
                  <a:tcPr/>
                </a:tc>
                <a:tc>
                  <a:txBody>
                    <a:bodyPr/>
                    <a:lstStyle/>
                    <a:p>
                      <a:pPr algn="ctr"/>
                      <a:r>
                        <a:rPr lang="es-ES" dirty="0" smtClean="0"/>
                        <a:t>ESTRATEGIA</a:t>
                      </a:r>
                      <a:endParaRPr lang="es-VE" dirty="0"/>
                    </a:p>
                  </a:txBody>
                  <a:tcPr/>
                </a:tc>
                <a:tc>
                  <a:txBody>
                    <a:bodyPr/>
                    <a:lstStyle/>
                    <a:p>
                      <a:pPr algn="ctr"/>
                      <a:r>
                        <a:rPr lang="es-ES" dirty="0" smtClean="0"/>
                        <a:t>PESO</a:t>
                      </a:r>
                      <a:endParaRPr lang="es-VE" dirty="0"/>
                    </a:p>
                  </a:txBody>
                  <a:tcPr/>
                </a:tc>
              </a:tr>
              <a:tr h="479317">
                <a:tc>
                  <a:txBody>
                    <a:bodyPr/>
                    <a:lstStyle/>
                    <a:p>
                      <a:pPr algn="ctr"/>
                      <a:r>
                        <a:rPr lang="es-ES" dirty="0" smtClean="0"/>
                        <a:t>1</a:t>
                      </a:r>
                      <a:endParaRPr lang="es-VE" dirty="0"/>
                    </a:p>
                  </a:txBody>
                  <a:tcPr/>
                </a:tc>
                <a:tc>
                  <a:txBody>
                    <a:bodyPr/>
                    <a:lstStyle/>
                    <a:p>
                      <a:pPr algn="ctr"/>
                      <a:r>
                        <a:rPr lang="es-ES" dirty="0" smtClean="0"/>
                        <a:t>I</a:t>
                      </a:r>
                      <a:endParaRPr lang="es-VE" dirty="0"/>
                    </a:p>
                  </a:txBody>
                  <a:tcPr/>
                </a:tc>
                <a:tc>
                  <a:txBody>
                    <a:bodyPr/>
                    <a:lstStyle/>
                    <a:p>
                      <a:pPr algn="ctr"/>
                      <a:r>
                        <a:rPr lang="es-ES" dirty="0" smtClean="0"/>
                        <a:t>PRÁCTICO</a:t>
                      </a:r>
                      <a:endParaRPr lang="es-VE" dirty="0"/>
                    </a:p>
                  </a:txBody>
                  <a:tcPr/>
                </a:tc>
                <a:tc>
                  <a:txBody>
                    <a:bodyPr/>
                    <a:lstStyle/>
                    <a:p>
                      <a:pPr algn="ctr"/>
                      <a:r>
                        <a:rPr lang="es-ES" dirty="0" smtClean="0"/>
                        <a:t>50%</a:t>
                      </a:r>
                      <a:endParaRPr lang="es-VE" dirty="0"/>
                    </a:p>
                  </a:txBody>
                  <a:tcPr/>
                </a:tc>
              </a:tr>
              <a:tr h="479317">
                <a:tc>
                  <a:txBody>
                    <a:bodyPr/>
                    <a:lstStyle/>
                    <a:p>
                      <a:pPr algn="ctr"/>
                      <a:r>
                        <a:rPr lang="es-ES" dirty="0" smtClean="0"/>
                        <a:t>2</a:t>
                      </a:r>
                      <a:endParaRPr lang="es-VE" dirty="0"/>
                    </a:p>
                  </a:txBody>
                  <a:tcPr/>
                </a:tc>
                <a:tc>
                  <a:txBody>
                    <a:bodyPr/>
                    <a:lstStyle/>
                    <a:p>
                      <a:pPr algn="ctr"/>
                      <a:r>
                        <a:rPr lang="es-ES" dirty="0" smtClean="0"/>
                        <a:t>II</a:t>
                      </a:r>
                      <a:endParaRPr lang="es-VE" dirty="0"/>
                    </a:p>
                  </a:txBody>
                  <a:tcPr/>
                </a:tc>
                <a:tc>
                  <a:txBody>
                    <a:bodyPr/>
                    <a:lstStyle/>
                    <a:p>
                      <a:pPr algn="ctr"/>
                      <a:r>
                        <a:rPr lang="es-ES" dirty="0" smtClean="0"/>
                        <a:t>PRÁCTICO</a:t>
                      </a:r>
                      <a:endParaRPr lang="es-VE" dirty="0"/>
                    </a:p>
                  </a:txBody>
                  <a:tcPr/>
                </a:tc>
                <a:tc>
                  <a:txBody>
                    <a:bodyPr/>
                    <a:lstStyle/>
                    <a:p>
                      <a:pPr algn="ctr"/>
                      <a:r>
                        <a:rPr lang="es-ES" dirty="0" smtClean="0"/>
                        <a:t>50%</a:t>
                      </a:r>
                      <a:endParaRPr lang="es-VE"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10176" y="2500306"/>
          <a:ext cx="7890914" cy="1371600"/>
        </p:xfrm>
        <a:graphic>
          <a:graphicData uri="http://schemas.openxmlformats.org/drawingml/2006/table">
            <a:tbl>
              <a:tblPr/>
              <a:tblGrid>
                <a:gridCol w="7890914"/>
              </a:tblGrid>
              <a:tr h="0">
                <a:tc>
                  <a:txBody>
                    <a:bodyPr/>
                    <a:lstStyle/>
                    <a:p>
                      <a:pPr algn="ctr">
                        <a:spcAft>
                          <a:spcPts val="0"/>
                        </a:spcAft>
                      </a:pPr>
                      <a:r>
                        <a:rPr lang="es-ES_tradnl" sz="3000" b="1" dirty="0">
                          <a:latin typeface="Arial"/>
                          <a:ea typeface="Times New Roman"/>
                          <a:cs typeface="Times New Roman"/>
                        </a:rPr>
                        <a:t>UNIDAD </a:t>
                      </a:r>
                      <a:r>
                        <a:rPr lang="es-ES_tradnl" sz="3000" b="1" dirty="0" smtClean="0">
                          <a:latin typeface="Arial"/>
                          <a:ea typeface="Times New Roman"/>
                          <a:cs typeface="Times New Roman"/>
                        </a:rPr>
                        <a:t>I</a:t>
                      </a:r>
                    </a:p>
                    <a:p>
                      <a:pPr algn="ctr">
                        <a:spcAft>
                          <a:spcPts val="0"/>
                        </a:spcAft>
                      </a:pPr>
                      <a:r>
                        <a:rPr lang="es-ES_tradnl" sz="3000" b="1" dirty="0" smtClean="0">
                          <a:latin typeface="Arial"/>
                          <a:ea typeface="Times New Roman"/>
                          <a:cs typeface="Times New Roman"/>
                        </a:rPr>
                        <a:t>Tema 1: </a:t>
                      </a:r>
                      <a:r>
                        <a:rPr lang="es-VE" sz="3000" b="1" dirty="0">
                          <a:latin typeface="Arial"/>
                          <a:ea typeface="Times New Roman"/>
                        </a:rPr>
                        <a:t>Lenguaje de Marcado de </a:t>
                      </a:r>
                      <a:r>
                        <a:rPr lang="es-VE" sz="3000" b="1" dirty="0" smtClean="0">
                          <a:latin typeface="Arial"/>
                          <a:ea typeface="Times New Roman"/>
                        </a:rPr>
                        <a:t>Extensible (XML</a:t>
                      </a:r>
                      <a:r>
                        <a:rPr lang="es-VE" sz="3000" b="1" dirty="0">
                          <a:latin typeface="Arial"/>
                          <a:ea typeface="Times New Roman"/>
                        </a:rPr>
                        <a:t>)</a:t>
                      </a:r>
                      <a:endParaRPr lang="es-VE" sz="3000" dirty="0">
                        <a:latin typeface="Times New Roman"/>
                        <a:ea typeface="Times New Roman"/>
                      </a:endParaRPr>
                    </a:p>
                  </a:txBody>
                  <a:tcPr marL="89535" marR="89535"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507</TotalTime>
  <Words>8640</Words>
  <Application>Microsoft Office PowerPoint</Application>
  <PresentationFormat>Presentación en pantalla (4:3)</PresentationFormat>
  <Paragraphs>973</Paragraphs>
  <Slides>74</Slides>
  <Notes>44</Notes>
  <HiddenSlides>0</HiddenSlides>
  <MMClips>0</MMClips>
  <ScaleCrop>false</ScaleCrop>
  <HeadingPairs>
    <vt:vector size="4" baseType="variant">
      <vt:variant>
        <vt:lpstr>Tema</vt:lpstr>
      </vt:variant>
      <vt:variant>
        <vt:i4>1</vt:i4>
      </vt:variant>
      <vt:variant>
        <vt:lpstr>Títulos de diapositiva</vt:lpstr>
      </vt:variant>
      <vt:variant>
        <vt:i4>74</vt:i4>
      </vt:variant>
    </vt:vector>
  </HeadingPairs>
  <TitlesOfParts>
    <vt:vector size="75" baseType="lpstr">
      <vt:lpstr>Concurrencia</vt:lpstr>
      <vt:lpstr>XML Y AJAX</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lpstr>Diapositiva 66</vt:lpstr>
      <vt:lpstr>Diapositiva 67</vt:lpstr>
      <vt:lpstr>Diapositiva 68</vt:lpstr>
      <vt:lpstr>Diapositiva 69</vt:lpstr>
      <vt:lpstr>Diapositiva 70</vt:lpstr>
      <vt:lpstr>Diapositiva 71</vt:lpstr>
      <vt:lpstr>Diapositiva 72</vt:lpstr>
      <vt:lpstr>Diapositiva 73</vt:lpstr>
      <vt:lpstr>Diapositiva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Marcel Bravo</dc:creator>
  <cp:lastModifiedBy>clases</cp:lastModifiedBy>
  <cp:revision>349</cp:revision>
  <dcterms:created xsi:type="dcterms:W3CDTF">2016-04-08T12:19:10Z</dcterms:created>
  <dcterms:modified xsi:type="dcterms:W3CDTF">2016-04-09T12:24:13Z</dcterms:modified>
</cp:coreProperties>
</file>