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2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BA5183-8E02-4EEA-808C-A9B744D304A9}" type="datetimeFigureOut">
              <a:rPr lang="es-VE" smtClean="0"/>
              <a:pPr/>
              <a:t>21/01/2015</a:t>
            </a:fld>
            <a:endParaRPr lang="es-V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V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2DC313-1A88-4F48-B8CF-1DDCAF0EE767}" type="slidenum">
              <a:rPr lang="es-VE" smtClean="0"/>
              <a:pPr/>
              <a:t>‹Nº›</a:t>
            </a:fld>
            <a:endParaRPr lang="es-VE"/>
          </a:p>
        </p:txBody>
      </p:sp>
    </p:spTree>
    <p:extLst>
      <p:ext uri="{BB962C8B-B14F-4D97-AF65-F5344CB8AC3E}">
        <p14:creationId xmlns:p14="http://schemas.microsoft.com/office/powerpoint/2010/main" val="115246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dirty="0"/>
          </a:p>
        </p:txBody>
      </p:sp>
      <p:sp>
        <p:nvSpPr>
          <p:cNvPr id="4" name="3 Marcador de número de diapositiva"/>
          <p:cNvSpPr>
            <a:spLocks noGrp="1"/>
          </p:cNvSpPr>
          <p:nvPr>
            <p:ph type="sldNum" sz="quarter" idx="10"/>
          </p:nvPr>
        </p:nvSpPr>
        <p:spPr/>
        <p:txBody>
          <a:bodyPr/>
          <a:lstStyle/>
          <a:p>
            <a:fld id="{A62DC313-1A88-4F48-B8CF-1DDCAF0EE767}" type="slidenum">
              <a:rPr lang="es-VE" smtClean="0"/>
              <a:pPr/>
              <a:t>12</a:t>
            </a:fld>
            <a:endParaRPr lang="es-V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VE" dirty="0"/>
          </a:p>
        </p:txBody>
      </p:sp>
      <p:sp>
        <p:nvSpPr>
          <p:cNvPr id="4" name="3 Marcador de número de diapositiva"/>
          <p:cNvSpPr>
            <a:spLocks noGrp="1"/>
          </p:cNvSpPr>
          <p:nvPr>
            <p:ph type="sldNum" sz="quarter" idx="10"/>
          </p:nvPr>
        </p:nvSpPr>
        <p:spPr/>
        <p:txBody>
          <a:bodyPr/>
          <a:lstStyle/>
          <a:p>
            <a:fld id="{A62DC313-1A88-4F48-B8CF-1DDCAF0EE767}" type="slidenum">
              <a:rPr lang="es-VE" smtClean="0"/>
              <a:pPr/>
              <a:t>14</a:t>
            </a:fld>
            <a:endParaRPr lang="es-VE"/>
          </a:p>
        </p:txBody>
      </p:sp>
    </p:spTree>
    <p:extLst>
      <p:ext uri="{BB962C8B-B14F-4D97-AF65-F5344CB8AC3E}">
        <p14:creationId xmlns:p14="http://schemas.microsoft.com/office/powerpoint/2010/main" val="354618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VE" dirty="0"/>
          </a:p>
        </p:txBody>
      </p:sp>
      <p:sp>
        <p:nvSpPr>
          <p:cNvPr id="4" name="3 Marcador de número de diapositiva"/>
          <p:cNvSpPr>
            <a:spLocks noGrp="1"/>
          </p:cNvSpPr>
          <p:nvPr>
            <p:ph type="sldNum" sz="quarter" idx="10"/>
          </p:nvPr>
        </p:nvSpPr>
        <p:spPr/>
        <p:txBody>
          <a:bodyPr/>
          <a:lstStyle/>
          <a:p>
            <a:fld id="{A62DC313-1A88-4F48-B8CF-1DDCAF0EE767}" type="slidenum">
              <a:rPr lang="es-VE" smtClean="0"/>
              <a:pPr/>
              <a:t>15</a:t>
            </a:fld>
            <a:endParaRPr lang="es-VE"/>
          </a:p>
        </p:txBody>
      </p:sp>
    </p:spTree>
    <p:extLst>
      <p:ext uri="{BB962C8B-B14F-4D97-AF65-F5344CB8AC3E}">
        <p14:creationId xmlns:p14="http://schemas.microsoft.com/office/powerpoint/2010/main" val="35461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21/01/2015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21/01/2015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21/01/2015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21/01/2015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21/01/2015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21/01/2015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21/01/2015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2000" b="-2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21/01/2015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www.jquery.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pic>
        <p:nvPicPr>
          <p:cNvPr id="5" name="Picture 4"/>
          <p:cNvPicPr>
            <a:picLocks noChangeAspect="1" noChangeArrowheads="1"/>
          </p:cNvPicPr>
          <p:nvPr/>
        </p:nvPicPr>
        <p:blipFill>
          <a:blip r:embed="rId2" cstate="print"/>
          <a:srcRect/>
          <a:stretch>
            <a:fillRect/>
          </a:stretch>
        </p:blipFill>
        <p:spPr bwMode="auto">
          <a:xfrm>
            <a:off x="0" y="0"/>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sp>
        <p:nvSpPr>
          <p:cNvPr id="9" name="8 Rectángulo"/>
          <p:cNvSpPr/>
          <p:nvPr/>
        </p:nvSpPr>
        <p:spPr>
          <a:xfrm>
            <a:off x="0" y="4429132"/>
            <a:ext cx="9144000" cy="553998"/>
          </a:xfrm>
          <a:prstGeom prst="rect">
            <a:avLst/>
          </a:prstGeom>
          <a:noFill/>
        </p:spPr>
        <p:txBody>
          <a:bodyPr wrap="square" lIns="91440" tIns="45720" rIns="91440" bIns="45720">
            <a:spAutoFit/>
          </a:bodyPr>
          <a:lstStyle/>
          <a:p>
            <a:pPr algn="ctr"/>
            <a:r>
              <a:rPr lang="es-ES" sz="3000" b="1" dirty="0" smtClean="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rPr>
              <a:t>Introducción</a:t>
            </a:r>
            <a:endParaRPr lang="es-ES" sz="3000" b="1" cap="none" spc="0" dirty="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endParaRPr>
          </a:p>
        </p:txBody>
      </p:sp>
      <p:sp>
        <p:nvSpPr>
          <p:cNvPr id="10" name="9 Rectángulo"/>
          <p:cNvSpPr/>
          <p:nvPr/>
        </p:nvSpPr>
        <p:spPr>
          <a:xfrm>
            <a:off x="0" y="3929066"/>
            <a:ext cx="9144000" cy="553998"/>
          </a:xfrm>
          <a:prstGeom prst="rect">
            <a:avLst/>
          </a:prstGeom>
          <a:noFill/>
        </p:spPr>
        <p:txBody>
          <a:bodyPr wrap="square" lIns="91440" tIns="45720" rIns="91440" bIns="45720">
            <a:spAutoFit/>
          </a:bodyPr>
          <a:lstStyle/>
          <a:p>
            <a:pPr algn="ctr"/>
            <a:r>
              <a:rPr lang="es-ES" sz="3000" b="1" cap="none" spc="0" dirty="0" smtClean="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rPr>
              <a:t>Tema 1</a:t>
            </a:r>
            <a:endParaRPr lang="es-ES" sz="3000" b="1" cap="none" spc="0" dirty="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endParaRPr>
          </a:p>
        </p:txBody>
      </p:sp>
      <p:sp>
        <p:nvSpPr>
          <p:cNvPr id="11" name="10 Rectángulo"/>
          <p:cNvSpPr/>
          <p:nvPr/>
        </p:nvSpPr>
        <p:spPr>
          <a:xfrm>
            <a:off x="0" y="1842209"/>
            <a:ext cx="9144000" cy="938719"/>
          </a:xfrm>
          <a:prstGeom prst="rect">
            <a:avLst/>
          </a:prstGeom>
          <a:noFill/>
        </p:spPr>
        <p:txBody>
          <a:bodyPr wrap="square" lIns="91440" tIns="45720" rIns="91440" bIns="45720">
            <a:spAutoFit/>
          </a:bodyPr>
          <a:lstStyle/>
          <a:p>
            <a:pPr algn="ctr"/>
            <a:r>
              <a:rPr lang="es-VE" sz="5500" b="1" dirty="0" err="1" smtClean="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rPr>
              <a:t>JQuery</a:t>
            </a:r>
            <a:endParaRPr lang="es-ES" sz="5500" b="1" cap="none" spc="0" dirty="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endParaRPr>
          </a:p>
        </p:txBody>
      </p:sp>
      <p:sp>
        <p:nvSpPr>
          <p:cNvPr id="12" name="11 Rectángulo"/>
          <p:cNvSpPr/>
          <p:nvPr/>
        </p:nvSpPr>
        <p:spPr>
          <a:xfrm>
            <a:off x="0" y="1413581"/>
            <a:ext cx="9144000" cy="553998"/>
          </a:xfrm>
          <a:prstGeom prst="rect">
            <a:avLst/>
          </a:prstGeom>
          <a:noFill/>
        </p:spPr>
        <p:txBody>
          <a:bodyPr wrap="square" lIns="91440" tIns="45720" rIns="91440" bIns="45720">
            <a:spAutoFit/>
          </a:bodyPr>
          <a:lstStyle/>
          <a:p>
            <a:pPr algn="ctr"/>
            <a:r>
              <a:rPr lang="es-ES" sz="3000" b="1" cap="none" spc="0" dirty="0" smtClean="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rPr>
              <a:t>UNIDAD II</a:t>
            </a:r>
            <a:endParaRPr lang="es-ES" sz="3000" b="1" cap="none" spc="0" dirty="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69384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3"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EFECTOS CON </a:t>
              </a:r>
              <a:r>
                <a:rPr lang="es-VE" sz="2200" b="1" dirty="0" err="1" smtClean="0">
                  <a:solidFill>
                    <a:schemeClr val="bg1"/>
                  </a:solidFill>
                </a:rPr>
                <a:t>JQUERY</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2" name="1 CuadroTexto"/>
          <p:cNvSpPr txBox="1"/>
          <p:nvPr/>
        </p:nvSpPr>
        <p:spPr>
          <a:xfrm>
            <a:off x="611560" y="1052736"/>
            <a:ext cx="2617833" cy="400110"/>
          </a:xfrm>
          <a:prstGeom prst="rect">
            <a:avLst/>
          </a:prstGeom>
          <a:noFill/>
        </p:spPr>
        <p:txBody>
          <a:bodyPr wrap="none" rtlCol="0">
            <a:spAutoFit/>
          </a:bodyPr>
          <a:lstStyle/>
          <a:p>
            <a:r>
              <a:rPr lang="es-VE" sz="2000" b="1" dirty="0" smtClean="0">
                <a:solidFill>
                  <a:schemeClr val="accent5">
                    <a:lumMod val="75000"/>
                  </a:schemeClr>
                </a:solidFill>
              </a:rPr>
              <a:t>- Mostrar/Desaparecer</a:t>
            </a:r>
            <a:endParaRPr lang="es-VE" sz="2000" b="1" dirty="0">
              <a:solidFill>
                <a:schemeClr val="accent5">
                  <a:lumMod val="75000"/>
                </a:schemeClr>
              </a:solidFill>
            </a:endParaRPr>
          </a:p>
        </p:txBody>
      </p:sp>
      <p:sp>
        <p:nvSpPr>
          <p:cNvPr id="6" name="5 Rectángulo"/>
          <p:cNvSpPr/>
          <p:nvPr/>
        </p:nvSpPr>
        <p:spPr>
          <a:xfrm>
            <a:off x="4825833" y="2636912"/>
            <a:ext cx="2770504" cy="923330"/>
          </a:xfrm>
          <a:prstGeom prst="rect">
            <a:avLst/>
          </a:prstGeom>
        </p:spPr>
        <p:txBody>
          <a:bodyPr wrap="square">
            <a:spAutoFit/>
          </a:bodyPr>
          <a:lstStyle/>
          <a:p>
            <a:r>
              <a:rPr lang="en-US" b="1" dirty="0" smtClean="0">
                <a:solidFill>
                  <a:srgbClr val="0070C0"/>
                </a:solidFill>
              </a:rPr>
              <a:t>$("#hide").click(function(){</a:t>
            </a:r>
            <a:br>
              <a:rPr lang="en-US" b="1" dirty="0" smtClean="0">
                <a:solidFill>
                  <a:srgbClr val="0070C0"/>
                </a:solidFill>
              </a:rPr>
            </a:br>
            <a:r>
              <a:rPr lang="en-US" b="1" dirty="0" smtClean="0">
                <a:solidFill>
                  <a:srgbClr val="0070C0"/>
                </a:solidFill>
              </a:rPr>
              <a:t>  $("p").hide(parametro1);</a:t>
            </a:r>
            <a:br>
              <a:rPr lang="en-US" b="1" dirty="0" smtClean="0">
                <a:solidFill>
                  <a:srgbClr val="0070C0"/>
                </a:solidFill>
              </a:rPr>
            </a:br>
            <a:r>
              <a:rPr lang="en-US" b="1" dirty="0" smtClean="0">
                <a:solidFill>
                  <a:srgbClr val="0070C0"/>
                </a:solidFill>
              </a:rPr>
              <a:t>});</a:t>
            </a:r>
            <a:endParaRPr lang="en-US" b="1" dirty="0">
              <a:solidFill>
                <a:srgbClr val="0070C0"/>
              </a:solidFill>
            </a:endParaRPr>
          </a:p>
        </p:txBody>
      </p:sp>
      <p:sp>
        <p:nvSpPr>
          <p:cNvPr id="9" name="8 Rectángulo"/>
          <p:cNvSpPr/>
          <p:nvPr/>
        </p:nvSpPr>
        <p:spPr>
          <a:xfrm>
            <a:off x="1259632" y="2636912"/>
            <a:ext cx="2952328" cy="923330"/>
          </a:xfrm>
          <a:prstGeom prst="rect">
            <a:avLst/>
          </a:prstGeom>
        </p:spPr>
        <p:txBody>
          <a:bodyPr wrap="square">
            <a:spAutoFit/>
          </a:bodyPr>
          <a:lstStyle/>
          <a:p>
            <a:r>
              <a:rPr lang="es-VE" b="1" dirty="0" smtClean="0">
                <a:solidFill>
                  <a:srgbClr val="0070C0"/>
                </a:solidFill>
              </a:rPr>
              <a:t>$("#show").</a:t>
            </a:r>
            <a:r>
              <a:rPr lang="es-VE" b="1" dirty="0" err="1" smtClean="0">
                <a:solidFill>
                  <a:srgbClr val="0070C0"/>
                </a:solidFill>
              </a:rPr>
              <a:t>click</a:t>
            </a:r>
            <a:r>
              <a:rPr lang="es-VE" b="1" dirty="0" smtClean="0">
                <a:solidFill>
                  <a:srgbClr val="0070C0"/>
                </a:solidFill>
              </a:rPr>
              <a:t>(</a:t>
            </a:r>
            <a:r>
              <a:rPr lang="es-VE" b="1" dirty="0" err="1" smtClean="0">
                <a:solidFill>
                  <a:srgbClr val="0070C0"/>
                </a:solidFill>
              </a:rPr>
              <a:t>function</a:t>
            </a:r>
            <a:r>
              <a:rPr lang="es-VE" b="1" dirty="0" smtClean="0">
                <a:solidFill>
                  <a:srgbClr val="0070C0"/>
                </a:solidFill>
              </a:rPr>
              <a:t>(){</a:t>
            </a:r>
            <a:br>
              <a:rPr lang="es-VE" b="1" dirty="0" smtClean="0">
                <a:solidFill>
                  <a:srgbClr val="0070C0"/>
                </a:solidFill>
              </a:rPr>
            </a:br>
            <a:r>
              <a:rPr lang="es-VE" b="1" dirty="0" smtClean="0">
                <a:solidFill>
                  <a:srgbClr val="0070C0"/>
                </a:solidFill>
              </a:rPr>
              <a:t>  $("p").show(parametro1);</a:t>
            </a:r>
            <a:br>
              <a:rPr lang="es-VE" b="1" dirty="0" smtClean="0">
                <a:solidFill>
                  <a:srgbClr val="0070C0"/>
                </a:solidFill>
              </a:rPr>
            </a:br>
            <a:r>
              <a:rPr lang="es-VE" b="1" dirty="0" smtClean="0">
                <a:solidFill>
                  <a:srgbClr val="0070C0"/>
                </a:solidFill>
              </a:rPr>
              <a:t>});</a:t>
            </a:r>
            <a:endParaRPr lang="es-VE" b="1" dirty="0">
              <a:solidFill>
                <a:srgbClr val="0070C0"/>
              </a:solidFill>
            </a:endParaRPr>
          </a:p>
        </p:txBody>
      </p:sp>
      <p:sp>
        <p:nvSpPr>
          <p:cNvPr id="12" name="11 Rectángulo"/>
          <p:cNvSpPr/>
          <p:nvPr/>
        </p:nvSpPr>
        <p:spPr>
          <a:xfrm>
            <a:off x="285720" y="1484784"/>
            <a:ext cx="8606760" cy="923330"/>
          </a:xfrm>
          <a:prstGeom prst="rect">
            <a:avLst/>
          </a:prstGeom>
        </p:spPr>
        <p:txBody>
          <a:bodyPr wrap="square">
            <a:spAutoFit/>
          </a:bodyPr>
          <a:lstStyle/>
          <a:p>
            <a:pPr algn="just"/>
            <a:r>
              <a:rPr lang="es-VE" dirty="0" smtClean="0">
                <a:solidFill>
                  <a:schemeClr val="tx1">
                    <a:lumMod val="85000"/>
                    <a:lumOff val="15000"/>
                  </a:schemeClr>
                </a:solidFill>
              </a:rPr>
              <a:t>Con los siguientes dos métodos puedes aparecer y desaparecer elementos HTML, pueden recibir las palabras «</a:t>
            </a:r>
            <a:r>
              <a:rPr lang="es-VE" dirty="0" err="1" smtClean="0">
                <a:solidFill>
                  <a:schemeClr val="tx1">
                    <a:lumMod val="85000"/>
                    <a:lumOff val="15000"/>
                  </a:schemeClr>
                </a:solidFill>
              </a:rPr>
              <a:t>fast</a:t>
            </a:r>
            <a:r>
              <a:rPr lang="es-VE" dirty="0" smtClean="0">
                <a:solidFill>
                  <a:schemeClr val="tx1">
                    <a:lumMod val="85000"/>
                    <a:lumOff val="15000"/>
                  </a:schemeClr>
                </a:solidFill>
              </a:rPr>
              <a:t>» para rápido – «</a:t>
            </a:r>
            <a:r>
              <a:rPr lang="es-VE" dirty="0" err="1" smtClean="0">
                <a:solidFill>
                  <a:schemeClr val="tx1">
                    <a:lumMod val="85000"/>
                    <a:lumOff val="15000"/>
                  </a:schemeClr>
                </a:solidFill>
              </a:rPr>
              <a:t>slow</a:t>
            </a:r>
            <a:r>
              <a:rPr lang="es-VE" dirty="0" smtClean="0">
                <a:solidFill>
                  <a:schemeClr val="tx1">
                    <a:lumMod val="85000"/>
                    <a:lumOff val="15000"/>
                  </a:schemeClr>
                </a:solidFill>
              </a:rPr>
              <a:t>» para lento o la cantidad de milisegundos en que se va a realizar la acción. </a:t>
            </a:r>
            <a:endParaRPr lang="es-VE" dirty="0">
              <a:solidFill>
                <a:schemeClr val="tx1">
                  <a:lumMod val="85000"/>
                  <a:lumOff val="15000"/>
                </a:schemeClr>
              </a:solidFill>
            </a:endParaRPr>
          </a:p>
        </p:txBody>
      </p:sp>
      <p:sp>
        <p:nvSpPr>
          <p:cNvPr id="16" name="15 Rectángulo"/>
          <p:cNvSpPr/>
          <p:nvPr/>
        </p:nvSpPr>
        <p:spPr>
          <a:xfrm>
            <a:off x="2987824" y="5157192"/>
            <a:ext cx="2934072" cy="923330"/>
          </a:xfrm>
          <a:prstGeom prst="rect">
            <a:avLst/>
          </a:prstGeom>
        </p:spPr>
        <p:txBody>
          <a:bodyPr wrap="square">
            <a:spAutoFit/>
          </a:bodyPr>
          <a:lstStyle/>
          <a:p>
            <a:r>
              <a:rPr lang="es-VE" b="1" dirty="0">
                <a:solidFill>
                  <a:srgbClr val="0070C0"/>
                </a:solidFill>
              </a:rPr>
              <a:t>$("</a:t>
            </a:r>
            <a:r>
              <a:rPr lang="es-VE" b="1" dirty="0" err="1">
                <a:solidFill>
                  <a:srgbClr val="0070C0"/>
                </a:solidFill>
              </a:rPr>
              <a:t>button</a:t>
            </a:r>
            <a:r>
              <a:rPr lang="es-VE" b="1" dirty="0">
                <a:solidFill>
                  <a:srgbClr val="0070C0"/>
                </a:solidFill>
              </a:rPr>
              <a:t>").</a:t>
            </a:r>
            <a:r>
              <a:rPr lang="es-VE" b="1" dirty="0" err="1">
                <a:solidFill>
                  <a:srgbClr val="0070C0"/>
                </a:solidFill>
              </a:rPr>
              <a:t>click</a:t>
            </a:r>
            <a:r>
              <a:rPr lang="es-VE" b="1" dirty="0">
                <a:solidFill>
                  <a:srgbClr val="0070C0"/>
                </a:solidFill>
              </a:rPr>
              <a:t>(</a:t>
            </a:r>
            <a:r>
              <a:rPr lang="es-VE" b="1" dirty="0" err="1">
                <a:solidFill>
                  <a:srgbClr val="0070C0"/>
                </a:solidFill>
              </a:rPr>
              <a:t>function</a:t>
            </a:r>
            <a:r>
              <a:rPr lang="es-VE" b="1" dirty="0">
                <a:solidFill>
                  <a:srgbClr val="0070C0"/>
                </a:solidFill>
              </a:rPr>
              <a:t>(){</a:t>
            </a:r>
            <a:br>
              <a:rPr lang="es-VE" b="1" dirty="0">
                <a:solidFill>
                  <a:srgbClr val="0070C0"/>
                </a:solidFill>
              </a:rPr>
            </a:br>
            <a:r>
              <a:rPr lang="es-VE" b="1" dirty="0">
                <a:solidFill>
                  <a:srgbClr val="0070C0"/>
                </a:solidFill>
              </a:rPr>
              <a:t>  $("p").</a:t>
            </a:r>
            <a:r>
              <a:rPr lang="es-VE" b="1" dirty="0" err="1">
                <a:solidFill>
                  <a:srgbClr val="0070C0"/>
                </a:solidFill>
              </a:rPr>
              <a:t>toggle</a:t>
            </a:r>
            <a:r>
              <a:rPr lang="es-VE" b="1" dirty="0">
                <a:solidFill>
                  <a:srgbClr val="0070C0"/>
                </a:solidFill>
              </a:rPr>
              <a:t>();</a:t>
            </a:r>
            <a:br>
              <a:rPr lang="es-VE" b="1" dirty="0">
                <a:solidFill>
                  <a:srgbClr val="0070C0"/>
                </a:solidFill>
              </a:rPr>
            </a:br>
            <a:r>
              <a:rPr lang="es-VE" b="1" dirty="0">
                <a:solidFill>
                  <a:srgbClr val="0070C0"/>
                </a:solidFill>
              </a:rPr>
              <a:t>});</a:t>
            </a:r>
          </a:p>
        </p:txBody>
      </p:sp>
      <p:sp>
        <p:nvSpPr>
          <p:cNvPr id="18" name="17 Rectángulo"/>
          <p:cNvSpPr/>
          <p:nvPr/>
        </p:nvSpPr>
        <p:spPr>
          <a:xfrm>
            <a:off x="368300" y="3933056"/>
            <a:ext cx="8606760" cy="646331"/>
          </a:xfrm>
          <a:prstGeom prst="rect">
            <a:avLst/>
          </a:prstGeom>
        </p:spPr>
        <p:txBody>
          <a:bodyPr wrap="square">
            <a:spAutoFit/>
          </a:bodyPr>
          <a:lstStyle/>
          <a:p>
            <a:pPr algn="just"/>
            <a:r>
              <a:rPr lang="es-VE" dirty="0" smtClean="0">
                <a:solidFill>
                  <a:schemeClr val="tx1">
                    <a:lumMod val="85000"/>
                    <a:lumOff val="15000"/>
                  </a:schemeClr>
                </a:solidFill>
              </a:rPr>
              <a:t>Con el método </a:t>
            </a:r>
            <a:r>
              <a:rPr lang="es-VE" dirty="0" err="1" smtClean="0">
                <a:solidFill>
                  <a:schemeClr val="tx1">
                    <a:lumMod val="85000"/>
                    <a:lumOff val="15000"/>
                  </a:schemeClr>
                </a:solidFill>
              </a:rPr>
              <a:t>toggle</a:t>
            </a:r>
            <a:r>
              <a:rPr lang="es-VE" dirty="0" smtClean="0">
                <a:solidFill>
                  <a:schemeClr val="tx1">
                    <a:lumMod val="85000"/>
                    <a:lumOff val="15000"/>
                  </a:schemeClr>
                </a:solidFill>
              </a:rPr>
              <a:t>, se puede mostrar lo oculto y viceversa. De igual forma, recibe el mismo parámetro que los dos anteriores.</a:t>
            </a:r>
            <a:endParaRPr lang="es-VE" dirty="0">
              <a:solidFill>
                <a:schemeClr val="tx1">
                  <a:lumMod val="85000"/>
                  <a:lumOff val="15000"/>
                </a:schemeClr>
              </a:solidFill>
            </a:endParaRPr>
          </a:p>
        </p:txBody>
      </p:sp>
    </p:spTree>
    <p:extLst>
      <p:ext uri="{BB962C8B-B14F-4D97-AF65-F5344CB8AC3E}">
        <p14:creationId xmlns:p14="http://schemas.microsoft.com/office/powerpoint/2010/main" val="3526787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3"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EFECTOS CON </a:t>
              </a:r>
              <a:r>
                <a:rPr lang="es-VE" sz="2200" b="1" dirty="0" err="1" smtClean="0">
                  <a:solidFill>
                    <a:schemeClr val="bg1"/>
                  </a:solidFill>
                </a:rPr>
                <a:t>JQUERY</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2" name="1 CuadroTexto"/>
          <p:cNvSpPr txBox="1"/>
          <p:nvPr/>
        </p:nvSpPr>
        <p:spPr>
          <a:xfrm>
            <a:off x="611560" y="1052736"/>
            <a:ext cx="1177117" cy="400110"/>
          </a:xfrm>
          <a:prstGeom prst="rect">
            <a:avLst/>
          </a:prstGeom>
          <a:noFill/>
        </p:spPr>
        <p:txBody>
          <a:bodyPr wrap="none" rtlCol="0">
            <a:spAutoFit/>
          </a:bodyPr>
          <a:lstStyle/>
          <a:p>
            <a:r>
              <a:rPr lang="es-VE" sz="2000" b="1" dirty="0" smtClean="0">
                <a:solidFill>
                  <a:schemeClr val="accent5">
                    <a:lumMod val="75000"/>
                  </a:schemeClr>
                </a:solidFill>
              </a:rPr>
              <a:t>- Atenuar</a:t>
            </a:r>
            <a:endParaRPr lang="es-VE" sz="2000" b="1" dirty="0">
              <a:solidFill>
                <a:schemeClr val="accent5">
                  <a:lumMod val="75000"/>
                </a:schemeClr>
              </a:solidFill>
            </a:endParaRPr>
          </a:p>
        </p:txBody>
      </p:sp>
      <p:sp>
        <p:nvSpPr>
          <p:cNvPr id="12" name="11 Rectángulo"/>
          <p:cNvSpPr/>
          <p:nvPr/>
        </p:nvSpPr>
        <p:spPr>
          <a:xfrm>
            <a:off x="285720" y="1484784"/>
            <a:ext cx="8606760" cy="646331"/>
          </a:xfrm>
          <a:prstGeom prst="rect">
            <a:avLst/>
          </a:prstGeom>
        </p:spPr>
        <p:txBody>
          <a:bodyPr wrap="square">
            <a:spAutoFit/>
          </a:bodyPr>
          <a:lstStyle/>
          <a:p>
            <a:pPr algn="just"/>
            <a:r>
              <a:rPr lang="es-VE" dirty="0" smtClean="0">
                <a:solidFill>
                  <a:schemeClr val="tx1">
                    <a:lumMod val="85000"/>
                    <a:lumOff val="15000"/>
                  </a:schemeClr>
                </a:solidFill>
              </a:rPr>
              <a:t>Con los siguientes métodos puedes atenuar o desvanecer elementos HTML, tanto para mostrarlos como para ocultarlos.</a:t>
            </a:r>
            <a:endParaRPr lang="es-VE" dirty="0">
              <a:solidFill>
                <a:schemeClr val="tx1">
                  <a:lumMod val="85000"/>
                  <a:lumOff val="15000"/>
                </a:schemeClr>
              </a:solidFill>
            </a:endParaRPr>
          </a:p>
        </p:txBody>
      </p:sp>
      <p:sp>
        <p:nvSpPr>
          <p:cNvPr id="3" name="2 Rectángulo"/>
          <p:cNvSpPr/>
          <p:nvPr/>
        </p:nvSpPr>
        <p:spPr>
          <a:xfrm>
            <a:off x="937677" y="2564904"/>
            <a:ext cx="3006080" cy="1477328"/>
          </a:xfrm>
          <a:prstGeom prst="rect">
            <a:avLst/>
          </a:prstGeom>
        </p:spPr>
        <p:txBody>
          <a:bodyPr wrap="square">
            <a:spAutoFit/>
          </a:bodyPr>
          <a:lstStyle/>
          <a:p>
            <a:r>
              <a:rPr lang="es-VE" b="1" dirty="0">
                <a:solidFill>
                  <a:srgbClr val="0070C0"/>
                </a:solidFill>
              </a:rPr>
              <a:t>$("</a:t>
            </a:r>
            <a:r>
              <a:rPr lang="es-VE" b="1" dirty="0" err="1">
                <a:solidFill>
                  <a:srgbClr val="0070C0"/>
                </a:solidFill>
              </a:rPr>
              <a:t>button</a:t>
            </a:r>
            <a:r>
              <a:rPr lang="es-VE" b="1" dirty="0">
                <a:solidFill>
                  <a:srgbClr val="0070C0"/>
                </a:solidFill>
              </a:rPr>
              <a:t>").</a:t>
            </a:r>
            <a:r>
              <a:rPr lang="es-VE" b="1" dirty="0" err="1">
                <a:solidFill>
                  <a:srgbClr val="0070C0"/>
                </a:solidFill>
              </a:rPr>
              <a:t>click</a:t>
            </a:r>
            <a:r>
              <a:rPr lang="es-VE" b="1" dirty="0">
                <a:solidFill>
                  <a:srgbClr val="0070C0"/>
                </a:solidFill>
              </a:rPr>
              <a:t>(</a:t>
            </a:r>
            <a:r>
              <a:rPr lang="es-VE" b="1" dirty="0" err="1">
                <a:solidFill>
                  <a:srgbClr val="0070C0"/>
                </a:solidFill>
              </a:rPr>
              <a:t>function</a:t>
            </a:r>
            <a:r>
              <a:rPr lang="es-VE" b="1" dirty="0">
                <a:solidFill>
                  <a:srgbClr val="0070C0"/>
                </a:solidFill>
              </a:rPr>
              <a:t>(){</a:t>
            </a:r>
            <a:br>
              <a:rPr lang="es-VE" b="1" dirty="0">
                <a:solidFill>
                  <a:srgbClr val="0070C0"/>
                </a:solidFill>
              </a:rPr>
            </a:br>
            <a:r>
              <a:rPr lang="es-VE" b="1" dirty="0">
                <a:solidFill>
                  <a:srgbClr val="0070C0"/>
                </a:solidFill>
              </a:rPr>
              <a:t>  $("#div1").</a:t>
            </a:r>
            <a:r>
              <a:rPr lang="es-VE" b="1" dirty="0" err="1">
                <a:solidFill>
                  <a:srgbClr val="0070C0"/>
                </a:solidFill>
              </a:rPr>
              <a:t>fadeIn</a:t>
            </a:r>
            <a:r>
              <a:rPr lang="es-VE" b="1" dirty="0">
                <a:solidFill>
                  <a:srgbClr val="0070C0"/>
                </a:solidFill>
              </a:rPr>
              <a:t>();</a:t>
            </a:r>
            <a:br>
              <a:rPr lang="es-VE" b="1" dirty="0">
                <a:solidFill>
                  <a:srgbClr val="0070C0"/>
                </a:solidFill>
              </a:rPr>
            </a:br>
            <a:r>
              <a:rPr lang="es-VE" b="1" dirty="0">
                <a:solidFill>
                  <a:srgbClr val="0070C0"/>
                </a:solidFill>
              </a:rPr>
              <a:t>  $("#div2").</a:t>
            </a:r>
            <a:r>
              <a:rPr lang="es-VE" b="1" dirty="0" err="1">
                <a:solidFill>
                  <a:srgbClr val="0070C0"/>
                </a:solidFill>
              </a:rPr>
              <a:t>fadeIn</a:t>
            </a:r>
            <a:r>
              <a:rPr lang="es-VE" b="1" dirty="0">
                <a:solidFill>
                  <a:srgbClr val="0070C0"/>
                </a:solidFill>
              </a:rPr>
              <a:t>("</a:t>
            </a:r>
            <a:r>
              <a:rPr lang="es-VE" b="1" dirty="0" err="1">
                <a:solidFill>
                  <a:srgbClr val="0070C0"/>
                </a:solidFill>
              </a:rPr>
              <a:t>slow</a:t>
            </a:r>
            <a:r>
              <a:rPr lang="es-VE" b="1" dirty="0">
                <a:solidFill>
                  <a:srgbClr val="0070C0"/>
                </a:solidFill>
              </a:rPr>
              <a:t>");</a:t>
            </a:r>
            <a:br>
              <a:rPr lang="es-VE" b="1" dirty="0">
                <a:solidFill>
                  <a:srgbClr val="0070C0"/>
                </a:solidFill>
              </a:rPr>
            </a:br>
            <a:r>
              <a:rPr lang="es-VE" b="1" dirty="0">
                <a:solidFill>
                  <a:srgbClr val="0070C0"/>
                </a:solidFill>
              </a:rPr>
              <a:t>  $("#div3").</a:t>
            </a:r>
            <a:r>
              <a:rPr lang="es-VE" b="1" dirty="0" err="1">
                <a:solidFill>
                  <a:srgbClr val="0070C0"/>
                </a:solidFill>
              </a:rPr>
              <a:t>fadeIn</a:t>
            </a:r>
            <a:r>
              <a:rPr lang="es-VE" b="1" dirty="0">
                <a:solidFill>
                  <a:srgbClr val="0070C0"/>
                </a:solidFill>
              </a:rPr>
              <a:t>(3000);</a:t>
            </a:r>
            <a:br>
              <a:rPr lang="es-VE" b="1" dirty="0">
                <a:solidFill>
                  <a:srgbClr val="0070C0"/>
                </a:solidFill>
              </a:rPr>
            </a:br>
            <a:r>
              <a:rPr lang="es-VE" b="1" dirty="0">
                <a:solidFill>
                  <a:srgbClr val="0070C0"/>
                </a:solidFill>
              </a:rPr>
              <a:t>});</a:t>
            </a:r>
          </a:p>
        </p:txBody>
      </p:sp>
      <p:sp>
        <p:nvSpPr>
          <p:cNvPr id="10" name="9 Rectángulo"/>
          <p:cNvSpPr/>
          <p:nvPr/>
        </p:nvSpPr>
        <p:spPr>
          <a:xfrm>
            <a:off x="4697760" y="2564904"/>
            <a:ext cx="3078088" cy="1477328"/>
          </a:xfrm>
          <a:prstGeom prst="rect">
            <a:avLst/>
          </a:prstGeom>
        </p:spPr>
        <p:txBody>
          <a:bodyPr wrap="square">
            <a:spAutoFit/>
          </a:bodyPr>
          <a:lstStyle/>
          <a:p>
            <a:r>
              <a:rPr lang="en-US" b="1" dirty="0">
                <a:solidFill>
                  <a:srgbClr val="002060"/>
                </a:solidFill>
              </a:rPr>
              <a:t>$("button").click(function(){</a:t>
            </a:r>
            <a:br>
              <a:rPr lang="en-US" b="1" dirty="0">
                <a:solidFill>
                  <a:srgbClr val="002060"/>
                </a:solidFill>
              </a:rPr>
            </a:br>
            <a:r>
              <a:rPr lang="en-US" b="1" dirty="0">
                <a:solidFill>
                  <a:srgbClr val="002060"/>
                </a:solidFill>
              </a:rPr>
              <a:t>  $("#div1").</a:t>
            </a:r>
            <a:r>
              <a:rPr lang="en-US" b="1" dirty="0" err="1">
                <a:solidFill>
                  <a:srgbClr val="002060"/>
                </a:solidFill>
              </a:rPr>
              <a:t>fadeOut</a:t>
            </a:r>
            <a:r>
              <a:rPr lang="en-US" b="1" dirty="0">
                <a:solidFill>
                  <a:srgbClr val="002060"/>
                </a:solidFill>
              </a:rPr>
              <a:t>();</a:t>
            </a:r>
            <a:br>
              <a:rPr lang="en-US" b="1" dirty="0">
                <a:solidFill>
                  <a:srgbClr val="002060"/>
                </a:solidFill>
              </a:rPr>
            </a:br>
            <a:r>
              <a:rPr lang="en-US" b="1" dirty="0">
                <a:solidFill>
                  <a:srgbClr val="002060"/>
                </a:solidFill>
              </a:rPr>
              <a:t>  $("#div2").</a:t>
            </a:r>
            <a:r>
              <a:rPr lang="en-US" b="1" dirty="0" err="1">
                <a:solidFill>
                  <a:srgbClr val="002060"/>
                </a:solidFill>
              </a:rPr>
              <a:t>fadeOut</a:t>
            </a:r>
            <a:r>
              <a:rPr lang="en-US" b="1" dirty="0">
                <a:solidFill>
                  <a:srgbClr val="002060"/>
                </a:solidFill>
              </a:rPr>
              <a:t>("slow");</a:t>
            </a:r>
            <a:br>
              <a:rPr lang="en-US" b="1" dirty="0">
                <a:solidFill>
                  <a:srgbClr val="002060"/>
                </a:solidFill>
              </a:rPr>
            </a:br>
            <a:r>
              <a:rPr lang="en-US" b="1" dirty="0">
                <a:solidFill>
                  <a:srgbClr val="002060"/>
                </a:solidFill>
              </a:rPr>
              <a:t>  $("#div3").</a:t>
            </a:r>
            <a:r>
              <a:rPr lang="en-US" b="1" dirty="0" err="1">
                <a:solidFill>
                  <a:srgbClr val="002060"/>
                </a:solidFill>
              </a:rPr>
              <a:t>fadeOut</a:t>
            </a:r>
            <a:r>
              <a:rPr lang="en-US" b="1" dirty="0">
                <a:solidFill>
                  <a:srgbClr val="002060"/>
                </a:solidFill>
              </a:rPr>
              <a:t>(3000);</a:t>
            </a:r>
            <a:br>
              <a:rPr lang="en-US" b="1" dirty="0">
                <a:solidFill>
                  <a:srgbClr val="002060"/>
                </a:solidFill>
              </a:rPr>
            </a:br>
            <a:r>
              <a:rPr lang="en-US" b="1" dirty="0">
                <a:solidFill>
                  <a:srgbClr val="002060"/>
                </a:solidFill>
              </a:rPr>
              <a:t>});</a:t>
            </a:r>
            <a:endParaRPr lang="es-VE" b="1" dirty="0">
              <a:solidFill>
                <a:srgbClr val="002060"/>
              </a:solidFill>
            </a:endParaRPr>
          </a:p>
        </p:txBody>
      </p:sp>
      <p:sp>
        <p:nvSpPr>
          <p:cNvPr id="11" name="10 Rectángulo"/>
          <p:cNvSpPr/>
          <p:nvPr/>
        </p:nvSpPr>
        <p:spPr>
          <a:xfrm>
            <a:off x="917848" y="4437112"/>
            <a:ext cx="3366120" cy="1477328"/>
          </a:xfrm>
          <a:prstGeom prst="rect">
            <a:avLst/>
          </a:prstGeom>
        </p:spPr>
        <p:txBody>
          <a:bodyPr wrap="square">
            <a:spAutoFit/>
          </a:bodyPr>
          <a:lstStyle/>
          <a:p>
            <a:r>
              <a:rPr lang="es-VE" b="1" dirty="0">
                <a:solidFill>
                  <a:srgbClr val="7030A0"/>
                </a:solidFill>
              </a:rPr>
              <a:t>$("</a:t>
            </a:r>
            <a:r>
              <a:rPr lang="es-VE" b="1" dirty="0" err="1">
                <a:solidFill>
                  <a:srgbClr val="7030A0"/>
                </a:solidFill>
              </a:rPr>
              <a:t>button</a:t>
            </a:r>
            <a:r>
              <a:rPr lang="es-VE" b="1" dirty="0">
                <a:solidFill>
                  <a:srgbClr val="7030A0"/>
                </a:solidFill>
              </a:rPr>
              <a:t>").</a:t>
            </a:r>
            <a:r>
              <a:rPr lang="es-VE" b="1" dirty="0" err="1">
                <a:solidFill>
                  <a:srgbClr val="7030A0"/>
                </a:solidFill>
              </a:rPr>
              <a:t>click</a:t>
            </a:r>
            <a:r>
              <a:rPr lang="es-VE" b="1" dirty="0">
                <a:solidFill>
                  <a:srgbClr val="7030A0"/>
                </a:solidFill>
              </a:rPr>
              <a:t>(</a:t>
            </a:r>
            <a:r>
              <a:rPr lang="es-VE" b="1" dirty="0" err="1">
                <a:solidFill>
                  <a:srgbClr val="7030A0"/>
                </a:solidFill>
              </a:rPr>
              <a:t>function</a:t>
            </a:r>
            <a:r>
              <a:rPr lang="es-VE" b="1" dirty="0">
                <a:solidFill>
                  <a:srgbClr val="7030A0"/>
                </a:solidFill>
              </a:rPr>
              <a:t>(){</a:t>
            </a:r>
            <a:br>
              <a:rPr lang="es-VE" b="1" dirty="0">
                <a:solidFill>
                  <a:srgbClr val="7030A0"/>
                </a:solidFill>
              </a:rPr>
            </a:br>
            <a:r>
              <a:rPr lang="es-VE" b="1" dirty="0">
                <a:solidFill>
                  <a:srgbClr val="7030A0"/>
                </a:solidFill>
              </a:rPr>
              <a:t>  $("#div1").</a:t>
            </a:r>
            <a:r>
              <a:rPr lang="es-VE" b="1" dirty="0" err="1">
                <a:solidFill>
                  <a:srgbClr val="7030A0"/>
                </a:solidFill>
              </a:rPr>
              <a:t>fadeToggle</a:t>
            </a:r>
            <a:r>
              <a:rPr lang="es-VE" b="1" dirty="0">
                <a:solidFill>
                  <a:srgbClr val="7030A0"/>
                </a:solidFill>
              </a:rPr>
              <a:t>();</a:t>
            </a:r>
            <a:br>
              <a:rPr lang="es-VE" b="1" dirty="0">
                <a:solidFill>
                  <a:srgbClr val="7030A0"/>
                </a:solidFill>
              </a:rPr>
            </a:br>
            <a:r>
              <a:rPr lang="es-VE" b="1" dirty="0">
                <a:solidFill>
                  <a:srgbClr val="7030A0"/>
                </a:solidFill>
              </a:rPr>
              <a:t>  $("#div2").</a:t>
            </a:r>
            <a:r>
              <a:rPr lang="es-VE" b="1" dirty="0" err="1">
                <a:solidFill>
                  <a:srgbClr val="7030A0"/>
                </a:solidFill>
              </a:rPr>
              <a:t>fadeToggle</a:t>
            </a:r>
            <a:r>
              <a:rPr lang="es-VE" b="1" dirty="0">
                <a:solidFill>
                  <a:srgbClr val="7030A0"/>
                </a:solidFill>
              </a:rPr>
              <a:t>("</a:t>
            </a:r>
            <a:r>
              <a:rPr lang="es-VE" b="1" dirty="0" err="1">
                <a:solidFill>
                  <a:srgbClr val="7030A0"/>
                </a:solidFill>
              </a:rPr>
              <a:t>slow</a:t>
            </a:r>
            <a:r>
              <a:rPr lang="es-VE" b="1" dirty="0">
                <a:solidFill>
                  <a:srgbClr val="7030A0"/>
                </a:solidFill>
              </a:rPr>
              <a:t>");</a:t>
            </a:r>
            <a:br>
              <a:rPr lang="es-VE" b="1" dirty="0">
                <a:solidFill>
                  <a:srgbClr val="7030A0"/>
                </a:solidFill>
              </a:rPr>
            </a:br>
            <a:r>
              <a:rPr lang="es-VE" b="1" dirty="0">
                <a:solidFill>
                  <a:srgbClr val="7030A0"/>
                </a:solidFill>
              </a:rPr>
              <a:t>  $("#div3").</a:t>
            </a:r>
            <a:r>
              <a:rPr lang="es-VE" b="1" dirty="0" err="1">
                <a:solidFill>
                  <a:srgbClr val="7030A0"/>
                </a:solidFill>
              </a:rPr>
              <a:t>fadeToggle</a:t>
            </a:r>
            <a:r>
              <a:rPr lang="es-VE" b="1" dirty="0">
                <a:solidFill>
                  <a:srgbClr val="7030A0"/>
                </a:solidFill>
              </a:rPr>
              <a:t>(3000);</a:t>
            </a:r>
            <a:br>
              <a:rPr lang="es-VE" b="1" dirty="0">
                <a:solidFill>
                  <a:srgbClr val="7030A0"/>
                </a:solidFill>
              </a:rPr>
            </a:br>
            <a:r>
              <a:rPr lang="es-VE" b="1" dirty="0">
                <a:solidFill>
                  <a:srgbClr val="7030A0"/>
                </a:solidFill>
              </a:rPr>
              <a:t>});</a:t>
            </a:r>
          </a:p>
        </p:txBody>
      </p:sp>
      <p:sp>
        <p:nvSpPr>
          <p:cNvPr id="19" name="18 Rectángulo"/>
          <p:cNvSpPr/>
          <p:nvPr/>
        </p:nvSpPr>
        <p:spPr>
          <a:xfrm>
            <a:off x="4644008" y="4399944"/>
            <a:ext cx="3294112" cy="1477328"/>
          </a:xfrm>
          <a:prstGeom prst="rect">
            <a:avLst/>
          </a:prstGeom>
        </p:spPr>
        <p:txBody>
          <a:bodyPr wrap="square">
            <a:spAutoFit/>
          </a:bodyPr>
          <a:lstStyle/>
          <a:p>
            <a:r>
              <a:rPr lang="es-VE" b="1" dirty="0">
                <a:solidFill>
                  <a:srgbClr val="00B050"/>
                </a:solidFill>
              </a:rPr>
              <a:t>$("</a:t>
            </a:r>
            <a:r>
              <a:rPr lang="es-VE" b="1" dirty="0" err="1">
                <a:solidFill>
                  <a:srgbClr val="00B050"/>
                </a:solidFill>
              </a:rPr>
              <a:t>button</a:t>
            </a:r>
            <a:r>
              <a:rPr lang="es-VE" b="1" dirty="0">
                <a:solidFill>
                  <a:srgbClr val="00B050"/>
                </a:solidFill>
              </a:rPr>
              <a:t>").</a:t>
            </a:r>
            <a:r>
              <a:rPr lang="es-VE" b="1" dirty="0" err="1">
                <a:solidFill>
                  <a:srgbClr val="00B050"/>
                </a:solidFill>
              </a:rPr>
              <a:t>click</a:t>
            </a:r>
            <a:r>
              <a:rPr lang="es-VE" b="1" dirty="0">
                <a:solidFill>
                  <a:srgbClr val="00B050"/>
                </a:solidFill>
              </a:rPr>
              <a:t>(</a:t>
            </a:r>
            <a:r>
              <a:rPr lang="es-VE" b="1" dirty="0" err="1">
                <a:solidFill>
                  <a:srgbClr val="00B050"/>
                </a:solidFill>
              </a:rPr>
              <a:t>function</a:t>
            </a:r>
            <a:r>
              <a:rPr lang="es-VE" b="1" dirty="0">
                <a:solidFill>
                  <a:srgbClr val="00B050"/>
                </a:solidFill>
              </a:rPr>
              <a:t>(){</a:t>
            </a:r>
            <a:br>
              <a:rPr lang="es-VE" b="1" dirty="0">
                <a:solidFill>
                  <a:srgbClr val="00B050"/>
                </a:solidFill>
              </a:rPr>
            </a:br>
            <a:r>
              <a:rPr lang="es-VE" b="1" dirty="0">
                <a:solidFill>
                  <a:srgbClr val="00B050"/>
                </a:solidFill>
              </a:rPr>
              <a:t>  $("#div1").</a:t>
            </a:r>
            <a:r>
              <a:rPr lang="es-VE" b="1" dirty="0" err="1">
                <a:solidFill>
                  <a:srgbClr val="00B050"/>
                </a:solidFill>
              </a:rPr>
              <a:t>fadeTo</a:t>
            </a:r>
            <a:r>
              <a:rPr lang="es-VE" b="1" dirty="0">
                <a:solidFill>
                  <a:srgbClr val="00B050"/>
                </a:solidFill>
              </a:rPr>
              <a:t>("slow",0.15);</a:t>
            </a:r>
            <a:br>
              <a:rPr lang="es-VE" b="1" dirty="0">
                <a:solidFill>
                  <a:srgbClr val="00B050"/>
                </a:solidFill>
              </a:rPr>
            </a:br>
            <a:r>
              <a:rPr lang="es-VE" b="1" dirty="0">
                <a:solidFill>
                  <a:srgbClr val="00B050"/>
                </a:solidFill>
              </a:rPr>
              <a:t>  $("#div2").</a:t>
            </a:r>
            <a:r>
              <a:rPr lang="es-VE" b="1" dirty="0" err="1">
                <a:solidFill>
                  <a:srgbClr val="00B050"/>
                </a:solidFill>
              </a:rPr>
              <a:t>fadeTo</a:t>
            </a:r>
            <a:r>
              <a:rPr lang="es-VE" b="1" dirty="0">
                <a:solidFill>
                  <a:srgbClr val="00B050"/>
                </a:solidFill>
              </a:rPr>
              <a:t>("slow",0.4);</a:t>
            </a:r>
            <a:br>
              <a:rPr lang="es-VE" b="1" dirty="0">
                <a:solidFill>
                  <a:srgbClr val="00B050"/>
                </a:solidFill>
              </a:rPr>
            </a:br>
            <a:r>
              <a:rPr lang="es-VE" b="1" dirty="0">
                <a:solidFill>
                  <a:srgbClr val="00B050"/>
                </a:solidFill>
              </a:rPr>
              <a:t>  $("#div3").</a:t>
            </a:r>
            <a:r>
              <a:rPr lang="es-VE" b="1" dirty="0" err="1">
                <a:solidFill>
                  <a:srgbClr val="00B050"/>
                </a:solidFill>
              </a:rPr>
              <a:t>fadeTo</a:t>
            </a:r>
            <a:r>
              <a:rPr lang="es-VE" b="1" dirty="0">
                <a:solidFill>
                  <a:srgbClr val="00B050"/>
                </a:solidFill>
              </a:rPr>
              <a:t>("slow",0.7);</a:t>
            </a:r>
            <a:br>
              <a:rPr lang="es-VE" b="1" dirty="0">
                <a:solidFill>
                  <a:srgbClr val="00B050"/>
                </a:solidFill>
              </a:rPr>
            </a:br>
            <a:r>
              <a:rPr lang="es-VE" b="1" dirty="0">
                <a:solidFill>
                  <a:srgbClr val="00B050"/>
                </a:solidFill>
              </a:rPr>
              <a:t>});</a:t>
            </a:r>
          </a:p>
        </p:txBody>
      </p:sp>
    </p:spTree>
    <p:extLst>
      <p:ext uri="{BB962C8B-B14F-4D97-AF65-F5344CB8AC3E}">
        <p14:creationId xmlns:p14="http://schemas.microsoft.com/office/powerpoint/2010/main" val="1975658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4"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EFECTOS CON </a:t>
              </a:r>
              <a:r>
                <a:rPr lang="es-VE" sz="2200" b="1" dirty="0" err="1" smtClean="0">
                  <a:solidFill>
                    <a:schemeClr val="bg1"/>
                  </a:solidFill>
                </a:rPr>
                <a:t>JQUERY</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2" name="1 CuadroTexto"/>
          <p:cNvSpPr txBox="1"/>
          <p:nvPr/>
        </p:nvSpPr>
        <p:spPr>
          <a:xfrm>
            <a:off x="611560" y="1052736"/>
            <a:ext cx="1157625" cy="400110"/>
          </a:xfrm>
          <a:prstGeom prst="rect">
            <a:avLst/>
          </a:prstGeom>
          <a:noFill/>
        </p:spPr>
        <p:txBody>
          <a:bodyPr wrap="none" rtlCol="0">
            <a:spAutoFit/>
          </a:bodyPr>
          <a:lstStyle/>
          <a:p>
            <a:r>
              <a:rPr lang="es-VE" sz="2000" b="1" dirty="0" smtClean="0">
                <a:solidFill>
                  <a:schemeClr val="accent5">
                    <a:lumMod val="75000"/>
                  </a:schemeClr>
                </a:solidFill>
              </a:rPr>
              <a:t>- Deslizar</a:t>
            </a:r>
            <a:endParaRPr lang="es-VE" sz="2000" b="1" dirty="0">
              <a:solidFill>
                <a:schemeClr val="accent5">
                  <a:lumMod val="75000"/>
                </a:schemeClr>
              </a:solidFill>
            </a:endParaRPr>
          </a:p>
        </p:txBody>
      </p:sp>
      <p:sp>
        <p:nvSpPr>
          <p:cNvPr id="12" name="11 Rectángulo"/>
          <p:cNvSpPr/>
          <p:nvPr/>
        </p:nvSpPr>
        <p:spPr>
          <a:xfrm>
            <a:off x="285720" y="1630541"/>
            <a:ext cx="8606760" cy="646331"/>
          </a:xfrm>
          <a:prstGeom prst="rect">
            <a:avLst/>
          </a:prstGeom>
        </p:spPr>
        <p:txBody>
          <a:bodyPr wrap="square">
            <a:spAutoFit/>
          </a:bodyPr>
          <a:lstStyle/>
          <a:p>
            <a:pPr algn="just"/>
            <a:r>
              <a:rPr lang="es-VE" dirty="0" smtClean="0">
                <a:solidFill>
                  <a:schemeClr val="tx1">
                    <a:lumMod val="85000"/>
                    <a:lumOff val="15000"/>
                  </a:schemeClr>
                </a:solidFill>
              </a:rPr>
              <a:t>Con los siguientes métodos puedes deslizar elementos HTML, tanto para mostrarlos como para ocultarlos.</a:t>
            </a:r>
            <a:endParaRPr lang="es-VE" dirty="0">
              <a:solidFill>
                <a:schemeClr val="tx1">
                  <a:lumMod val="85000"/>
                  <a:lumOff val="15000"/>
                </a:schemeClr>
              </a:solidFill>
            </a:endParaRPr>
          </a:p>
        </p:txBody>
      </p:sp>
      <p:sp>
        <p:nvSpPr>
          <p:cNvPr id="6" name="5 Rectángulo"/>
          <p:cNvSpPr/>
          <p:nvPr/>
        </p:nvSpPr>
        <p:spPr>
          <a:xfrm>
            <a:off x="754453" y="3284984"/>
            <a:ext cx="2790056" cy="923330"/>
          </a:xfrm>
          <a:prstGeom prst="rect">
            <a:avLst/>
          </a:prstGeom>
        </p:spPr>
        <p:txBody>
          <a:bodyPr wrap="square">
            <a:spAutoFit/>
          </a:bodyPr>
          <a:lstStyle/>
          <a:p>
            <a:r>
              <a:rPr lang="es-VE" b="1" dirty="0">
                <a:solidFill>
                  <a:srgbClr val="0070C0"/>
                </a:solidFill>
              </a:rPr>
              <a:t>$("#</a:t>
            </a:r>
            <a:r>
              <a:rPr lang="es-VE" b="1" dirty="0" err="1">
                <a:solidFill>
                  <a:srgbClr val="0070C0"/>
                </a:solidFill>
              </a:rPr>
              <a:t>flip</a:t>
            </a:r>
            <a:r>
              <a:rPr lang="es-VE" b="1" dirty="0">
                <a:solidFill>
                  <a:srgbClr val="0070C0"/>
                </a:solidFill>
              </a:rPr>
              <a:t>").</a:t>
            </a:r>
            <a:r>
              <a:rPr lang="es-VE" b="1" dirty="0" err="1">
                <a:solidFill>
                  <a:srgbClr val="0070C0"/>
                </a:solidFill>
              </a:rPr>
              <a:t>click</a:t>
            </a:r>
            <a:r>
              <a:rPr lang="es-VE" b="1" dirty="0">
                <a:solidFill>
                  <a:srgbClr val="0070C0"/>
                </a:solidFill>
              </a:rPr>
              <a:t>(</a:t>
            </a:r>
            <a:r>
              <a:rPr lang="es-VE" b="1" dirty="0" err="1">
                <a:solidFill>
                  <a:srgbClr val="0070C0"/>
                </a:solidFill>
              </a:rPr>
              <a:t>function</a:t>
            </a:r>
            <a:r>
              <a:rPr lang="es-VE" b="1" dirty="0">
                <a:solidFill>
                  <a:srgbClr val="0070C0"/>
                </a:solidFill>
              </a:rPr>
              <a:t>(){</a:t>
            </a:r>
            <a:br>
              <a:rPr lang="es-VE" b="1" dirty="0">
                <a:solidFill>
                  <a:srgbClr val="0070C0"/>
                </a:solidFill>
              </a:rPr>
            </a:br>
            <a:r>
              <a:rPr lang="es-VE" b="1" dirty="0">
                <a:solidFill>
                  <a:srgbClr val="0070C0"/>
                </a:solidFill>
              </a:rPr>
              <a:t>  $("#panel").</a:t>
            </a:r>
            <a:r>
              <a:rPr lang="es-VE" b="1" dirty="0" err="1">
                <a:solidFill>
                  <a:srgbClr val="0070C0"/>
                </a:solidFill>
              </a:rPr>
              <a:t>slideDown</a:t>
            </a:r>
            <a:r>
              <a:rPr lang="es-VE" b="1" dirty="0">
                <a:solidFill>
                  <a:srgbClr val="0070C0"/>
                </a:solidFill>
              </a:rPr>
              <a:t>();</a:t>
            </a:r>
            <a:br>
              <a:rPr lang="es-VE" b="1" dirty="0">
                <a:solidFill>
                  <a:srgbClr val="0070C0"/>
                </a:solidFill>
              </a:rPr>
            </a:br>
            <a:r>
              <a:rPr lang="es-VE" b="1" dirty="0">
                <a:solidFill>
                  <a:srgbClr val="0070C0"/>
                </a:solidFill>
              </a:rPr>
              <a:t>});</a:t>
            </a:r>
          </a:p>
        </p:txBody>
      </p:sp>
      <p:sp>
        <p:nvSpPr>
          <p:cNvPr id="9" name="8 Rectángulo"/>
          <p:cNvSpPr/>
          <p:nvPr/>
        </p:nvSpPr>
        <p:spPr>
          <a:xfrm>
            <a:off x="325752" y="2598003"/>
            <a:ext cx="3986284" cy="461665"/>
          </a:xfrm>
          <a:prstGeom prst="rect">
            <a:avLst/>
          </a:prstGeom>
        </p:spPr>
        <p:txBody>
          <a:bodyPr wrap="none">
            <a:spAutoFit/>
          </a:bodyPr>
          <a:lstStyle/>
          <a:p>
            <a:r>
              <a:rPr lang="es-VE" sz="2400" b="1" dirty="0">
                <a:solidFill>
                  <a:srgbClr val="00B050"/>
                </a:solidFill>
              </a:rPr>
              <a:t>$(</a:t>
            </a:r>
            <a:r>
              <a:rPr lang="es-VE" sz="2400" b="1" i="1" dirty="0">
                <a:solidFill>
                  <a:srgbClr val="00B050"/>
                </a:solidFill>
              </a:rPr>
              <a:t>selector</a:t>
            </a:r>
            <a:r>
              <a:rPr lang="es-VE" sz="2400" b="1" dirty="0">
                <a:solidFill>
                  <a:srgbClr val="00B050"/>
                </a:solidFill>
              </a:rPr>
              <a:t>).</a:t>
            </a:r>
            <a:r>
              <a:rPr lang="es-VE" sz="2400" b="1" dirty="0" err="1" smtClean="0">
                <a:solidFill>
                  <a:srgbClr val="00B050"/>
                </a:solidFill>
              </a:rPr>
              <a:t>slideDown</a:t>
            </a:r>
            <a:r>
              <a:rPr lang="es-VE" sz="2400" b="1" dirty="0" smtClean="0">
                <a:solidFill>
                  <a:srgbClr val="00B050"/>
                </a:solidFill>
              </a:rPr>
              <a:t>(</a:t>
            </a:r>
            <a:r>
              <a:rPr lang="es-VE" sz="2400" b="1" i="1" dirty="0" err="1" smtClean="0">
                <a:solidFill>
                  <a:srgbClr val="00B050"/>
                </a:solidFill>
              </a:rPr>
              <a:t>speed</a:t>
            </a:r>
            <a:r>
              <a:rPr lang="es-VE" sz="2400" b="1" dirty="0" smtClean="0">
                <a:solidFill>
                  <a:srgbClr val="00B050"/>
                </a:solidFill>
              </a:rPr>
              <a:t>);</a:t>
            </a:r>
            <a:endParaRPr lang="es-VE" sz="2400" b="1" dirty="0">
              <a:solidFill>
                <a:srgbClr val="00B050"/>
              </a:solidFill>
            </a:endParaRPr>
          </a:p>
        </p:txBody>
      </p:sp>
      <p:sp>
        <p:nvSpPr>
          <p:cNvPr id="17" name="16 Rectángulo"/>
          <p:cNvSpPr/>
          <p:nvPr/>
        </p:nvSpPr>
        <p:spPr>
          <a:xfrm>
            <a:off x="5556604" y="3262492"/>
            <a:ext cx="2790056" cy="923330"/>
          </a:xfrm>
          <a:prstGeom prst="rect">
            <a:avLst/>
          </a:prstGeom>
        </p:spPr>
        <p:txBody>
          <a:bodyPr wrap="square">
            <a:spAutoFit/>
          </a:bodyPr>
          <a:lstStyle/>
          <a:p>
            <a:r>
              <a:rPr lang="es-VE" b="1" dirty="0">
                <a:solidFill>
                  <a:srgbClr val="7030A0"/>
                </a:solidFill>
              </a:rPr>
              <a:t>$("#</a:t>
            </a:r>
            <a:r>
              <a:rPr lang="es-VE" b="1" dirty="0" err="1">
                <a:solidFill>
                  <a:srgbClr val="7030A0"/>
                </a:solidFill>
              </a:rPr>
              <a:t>flip</a:t>
            </a:r>
            <a:r>
              <a:rPr lang="es-VE" b="1" dirty="0">
                <a:solidFill>
                  <a:srgbClr val="7030A0"/>
                </a:solidFill>
              </a:rPr>
              <a:t>").</a:t>
            </a:r>
            <a:r>
              <a:rPr lang="es-VE" b="1" dirty="0" err="1">
                <a:solidFill>
                  <a:srgbClr val="7030A0"/>
                </a:solidFill>
              </a:rPr>
              <a:t>click</a:t>
            </a:r>
            <a:r>
              <a:rPr lang="es-VE" b="1" dirty="0">
                <a:solidFill>
                  <a:srgbClr val="7030A0"/>
                </a:solidFill>
              </a:rPr>
              <a:t>(</a:t>
            </a:r>
            <a:r>
              <a:rPr lang="es-VE" b="1" dirty="0" err="1">
                <a:solidFill>
                  <a:srgbClr val="7030A0"/>
                </a:solidFill>
              </a:rPr>
              <a:t>function</a:t>
            </a:r>
            <a:r>
              <a:rPr lang="es-VE" b="1" dirty="0">
                <a:solidFill>
                  <a:srgbClr val="7030A0"/>
                </a:solidFill>
              </a:rPr>
              <a:t>(){</a:t>
            </a:r>
            <a:br>
              <a:rPr lang="es-VE" b="1" dirty="0">
                <a:solidFill>
                  <a:srgbClr val="7030A0"/>
                </a:solidFill>
              </a:rPr>
            </a:br>
            <a:r>
              <a:rPr lang="es-VE" b="1" dirty="0">
                <a:solidFill>
                  <a:srgbClr val="7030A0"/>
                </a:solidFill>
              </a:rPr>
              <a:t>  $("#panel").</a:t>
            </a:r>
            <a:r>
              <a:rPr lang="es-VE" b="1" dirty="0" err="1" smtClean="0">
                <a:solidFill>
                  <a:srgbClr val="7030A0"/>
                </a:solidFill>
              </a:rPr>
              <a:t>slideUp</a:t>
            </a:r>
            <a:r>
              <a:rPr lang="es-VE" b="1" dirty="0" smtClean="0">
                <a:solidFill>
                  <a:srgbClr val="7030A0"/>
                </a:solidFill>
              </a:rPr>
              <a:t>();</a:t>
            </a:r>
            <a:r>
              <a:rPr lang="es-VE" b="1" dirty="0">
                <a:solidFill>
                  <a:srgbClr val="7030A0"/>
                </a:solidFill>
              </a:rPr>
              <a:t/>
            </a:r>
            <a:br>
              <a:rPr lang="es-VE" b="1" dirty="0">
                <a:solidFill>
                  <a:srgbClr val="7030A0"/>
                </a:solidFill>
              </a:rPr>
            </a:br>
            <a:r>
              <a:rPr lang="es-VE" b="1" dirty="0">
                <a:solidFill>
                  <a:srgbClr val="7030A0"/>
                </a:solidFill>
              </a:rPr>
              <a:t>});</a:t>
            </a:r>
          </a:p>
        </p:txBody>
      </p:sp>
      <p:sp>
        <p:nvSpPr>
          <p:cNvPr id="21" name="20 Rectángulo"/>
          <p:cNvSpPr/>
          <p:nvPr/>
        </p:nvSpPr>
        <p:spPr>
          <a:xfrm>
            <a:off x="5152165" y="2619114"/>
            <a:ext cx="3598934" cy="461665"/>
          </a:xfrm>
          <a:prstGeom prst="rect">
            <a:avLst/>
          </a:prstGeom>
        </p:spPr>
        <p:txBody>
          <a:bodyPr wrap="none">
            <a:spAutoFit/>
          </a:bodyPr>
          <a:lstStyle/>
          <a:p>
            <a:r>
              <a:rPr lang="es-VE" sz="2400" b="1" dirty="0">
                <a:solidFill>
                  <a:srgbClr val="00B050"/>
                </a:solidFill>
              </a:rPr>
              <a:t>$(</a:t>
            </a:r>
            <a:r>
              <a:rPr lang="es-VE" sz="2400" b="1" i="1" dirty="0">
                <a:solidFill>
                  <a:srgbClr val="00B050"/>
                </a:solidFill>
              </a:rPr>
              <a:t>selector</a:t>
            </a:r>
            <a:r>
              <a:rPr lang="es-VE" sz="2400" b="1" dirty="0">
                <a:solidFill>
                  <a:srgbClr val="00B050"/>
                </a:solidFill>
              </a:rPr>
              <a:t>).</a:t>
            </a:r>
            <a:r>
              <a:rPr lang="es-VE" sz="2400" b="1" dirty="0" err="1" smtClean="0">
                <a:solidFill>
                  <a:srgbClr val="00B050"/>
                </a:solidFill>
              </a:rPr>
              <a:t>slideUp</a:t>
            </a:r>
            <a:r>
              <a:rPr lang="es-VE" sz="2400" b="1" dirty="0" smtClean="0">
                <a:solidFill>
                  <a:srgbClr val="00B050"/>
                </a:solidFill>
              </a:rPr>
              <a:t>(</a:t>
            </a:r>
            <a:r>
              <a:rPr lang="es-VE" sz="2400" b="1" i="1" dirty="0" err="1" smtClean="0">
                <a:solidFill>
                  <a:srgbClr val="00B050"/>
                </a:solidFill>
              </a:rPr>
              <a:t>speed</a:t>
            </a:r>
            <a:r>
              <a:rPr lang="es-VE" sz="2400" b="1" dirty="0" smtClean="0">
                <a:solidFill>
                  <a:srgbClr val="00B050"/>
                </a:solidFill>
              </a:rPr>
              <a:t>);</a:t>
            </a:r>
            <a:endParaRPr lang="es-VE" sz="2400" b="1" dirty="0">
              <a:solidFill>
                <a:srgbClr val="00B050"/>
              </a:solidFill>
            </a:endParaRPr>
          </a:p>
        </p:txBody>
      </p:sp>
      <p:sp>
        <p:nvSpPr>
          <p:cNvPr id="22" name="21 Rectángulo"/>
          <p:cNvSpPr/>
          <p:nvPr/>
        </p:nvSpPr>
        <p:spPr>
          <a:xfrm>
            <a:off x="3294112" y="5013176"/>
            <a:ext cx="2790056" cy="923330"/>
          </a:xfrm>
          <a:prstGeom prst="rect">
            <a:avLst/>
          </a:prstGeom>
        </p:spPr>
        <p:txBody>
          <a:bodyPr wrap="square">
            <a:spAutoFit/>
          </a:bodyPr>
          <a:lstStyle/>
          <a:p>
            <a:r>
              <a:rPr lang="es-VE" b="1" dirty="0">
                <a:solidFill>
                  <a:srgbClr val="002060"/>
                </a:solidFill>
              </a:rPr>
              <a:t>$("#</a:t>
            </a:r>
            <a:r>
              <a:rPr lang="es-VE" b="1" dirty="0" err="1">
                <a:solidFill>
                  <a:srgbClr val="002060"/>
                </a:solidFill>
              </a:rPr>
              <a:t>flip</a:t>
            </a:r>
            <a:r>
              <a:rPr lang="es-VE" b="1" dirty="0">
                <a:solidFill>
                  <a:srgbClr val="002060"/>
                </a:solidFill>
              </a:rPr>
              <a:t>").</a:t>
            </a:r>
            <a:r>
              <a:rPr lang="es-VE" b="1" dirty="0" err="1">
                <a:solidFill>
                  <a:srgbClr val="002060"/>
                </a:solidFill>
              </a:rPr>
              <a:t>click</a:t>
            </a:r>
            <a:r>
              <a:rPr lang="es-VE" b="1" dirty="0">
                <a:solidFill>
                  <a:srgbClr val="002060"/>
                </a:solidFill>
              </a:rPr>
              <a:t>(</a:t>
            </a:r>
            <a:r>
              <a:rPr lang="es-VE" b="1" dirty="0" err="1">
                <a:solidFill>
                  <a:srgbClr val="002060"/>
                </a:solidFill>
              </a:rPr>
              <a:t>function</a:t>
            </a:r>
            <a:r>
              <a:rPr lang="es-VE" b="1" dirty="0">
                <a:solidFill>
                  <a:srgbClr val="002060"/>
                </a:solidFill>
              </a:rPr>
              <a:t>(){</a:t>
            </a:r>
            <a:br>
              <a:rPr lang="es-VE" b="1" dirty="0">
                <a:solidFill>
                  <a:srgbClr val="002060"/>
                </a:solidFill>
              </a:rPr>
            </a:br>
            <a:r>
              <a:rPr lang="es-VE" b="1" dirty="0">
                <a:solidFill>
                  <a:srgbClr val="002060"/>
                </a:solidFill>
              </a:rPr>
              <a:t>  $("#panel").</a:t>
            </a:r>
            <a:r>
              <a:rPr lang="es-VE" b="1" dirty="0" err="1" smtClean="0">
                <a:solidFill>
                  <a:srgbClr val="002060"/>
                </a:solidFill>
              </a:rPr>
              <a:t>slideToggle</a:t>
            </a:r>
            <a:r>
              <a:rPr lang="es-VE" b="1" dirty="0" smtClean="0">
                <a:solidFill>
                  <a:srgbClr val="002060"/>
                </a:solidFill>
              </a:rPr>
              <a:t> ();</a:t>
            </a:r>
            <a:r>
              <a:rPr lang="es-VE" b="1" dirty="0">
                <a:solidFill>
                  <a:srgbClr val="002060"/>
                </a:solidFill>
              </a:rPr>
              <a:t/>
            </a:r>
            <a:br>
              <a:rPr lang="es-VE" b="1" dirty="0">
                <a:solidFill>
                  <a:srgbClr val="002060"/>
                </a:solidFill>
              </a:rPr>
            </a:br>
            <a:r>
              <a:rPr lang="es-VE" b="1" dirty="0">
                <a:solidFill>
                  <a:srgbClr val="002060"/>
                </a:solidFill>
              </a:rPr>
              <a:t>});</a:t>
            </a:r>
          </a:p>
        </p:txBody>
      </p:sp>
      <p:sp>
        <p:nvSpPr>
          <p:cNvPr id="23" name="22 Rectángulo"/>
          <p:cNvSpPr/>
          <p:nvPr/>
        </p:nvSpPr>
        <p:spPr>
          <a:xfrm>
            <a:off x="2547311" y="4403590"/>
            <a:ext cx="4049378" cy="461665"/>
          </a:xfrm>
          <a:prstGeom prst="rect">
            <a:avLst/>
          </a:prstGeom>
        </p:spPr>
        <p:txBody>
          <a:bodyPr wrap="none">
            <a:spAutoFit/>
          </a:bodyPr>
          <a:lstStyle/>
          <a:p>
            <a:r>
              <a:rPr lang="es-VE" sz="2400" b="1" dirty="0">
                <a:solidFill>
                  <a:srgbClr val="00B050"/>
                </a:solidFill>
              </a:rPr>
              <a:t>$(</a:t>
            </a:r>
            <a:r>
              <a:rPr lang="es-VE" sz="2400" b="1" i="1" dirty="0">
                <a:solidFill>
                  <a:srgbClr val="00B050"/>
                </a:solidFill>
              </a:rPr>
              <a:t>selector</a:t>
            </a:r>
            <a:r>
              <a:rPr lang="es-VE" sz="2400" b="1" dirty="0">
                <a:solidFill>
                  <a:srgbClr val="00B050"/>
                </a:solidFill>
              </a:rPr>
              <a:t>).</a:t>
            </a:r>
            <a:r>
              <a:rPr lang="es-VE" sz="2400" b="1" dirty="0" err="1" smtClean="0">
                <a:solidFill>
                  <a:srgbClr val="00B050"/>
                </a:solidFill>
              </a:rPr>
              <a:t>slideToggle</a:t>
            </a:r>
            <a:r>
              <a:rPr lang="es-VE" sz="2400" b="1" dirty="0" smtClean="0">
                <a:solidFill>
                  <a:srgbClr val="00B050"/>
                </a:solidFill>
              </a:rPr>
              <a:t>(</a:t>
            </a:r>
            <a:r>
              <a:rPr lang="es-VE" sz="2400" b="1" i="1" dirty="0" err="1" smtClean="0">
                <a:solidFill>
                  <a:srgbClr val="00B050"/>
                </a:solidFill>
              </a:rPr>
              <a:t>speed</a:t>
            </a:r>
            <a:r>
              <a:rPr lang="es-VE" sz="2400" b="1" dirty="0" smtClean="0">
                <a:solidFill>
                  <a:srgbClr val="00B050"/>
                </a:solidFill>
              </a:rPr>
              <a:t>);</a:t>
            </a:r>
            <a:endParaRPr lang="es-VE" sz="2400" b="1" dirty="0">
              <a:solidFill>
                <a:srgbClr val="00B050"/>
              </a:solidFill>
            </a:endParaRPr>
          </a:p>
        </p:txBody>
      </p:sp>
    </p:spTree>
    <p:extLst>
      <p:ext uri="{BB962C8B-B14F-4D97-AF65-F5344CB8AC3E}">
        <p14:creationId xmlns:p14="http://schemas.microsoft.com/office/powerpoint/2010/main" val="725006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3"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EFECTOS CON </a:t>
              </a:r>
              <a:r>
                <a:rPr lang="es-VE" sz="2200" b="1" dirty="0" err="1" smtClean="0">
                  <a:solidFill>
                    <a:schemeClr val="bg1"/>
                  </a:solidFill>
                </a:rPr>
                <a:t>JQUERY</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2" name="1 CuadroTexto"/>
          <p:cNvSpPr txBox="1"/>
          <p:nvPr/>
        </p:nvSpPr>
        <p:spPr>
          <a:xfrm>
            <a:off x="611560" y="1052736"/>
            <a:ext cx="1157625" cy="400110"/>
          </a:xfrm>
          <a:prstGeom prst="rect">
            <a:avLst/>
          </a:prstGeom>
          <a:noFill/>
        </p:spPr>
        <p:txBody>
          <a:bodyPr wrap="none" rtlCol="0">
            <a:spAutoFit/>
          </a:bodyPr>
          <a:lstStyle/>
          <a:p>
            <a:r>
              <a:rPr lang="es-VE" sz="2000" b="1" dirty="0" smtClean="0">
                <a:solidFill>
                  <a:schemeClr val="accent5">
                    <a:lumMod val="75000"/>
                  </a:schemeClr>
                </a:solidFill>
              </a:rPr>
              <a:t>- Deslizar</a:t>
            </a:r>
            <a:endParaRPr lang="es-VE" sz="2000" b="1" dirty="0">
              <a:solidFill>
                <a:schemeClr val="accent5">
                  <a:lumMod val="75000"/>
                </a:schemeClr>
              </a:solidFill>
            </a:endParaRPr>
          </a:p>
        </p:txBody>
      </p:sp>
      <p:sp>
        <p:nvSpPr>
          <p:cNvPr id="12" name="11 Rectángulo"/>
          <p:cNvSpPr/>
          <p:nvPr/>
        </p:nvSpPr>
        <p:spPr>
          <a:xfrm>
            <a:off x="285720" y="1630541"/>
            <a:ext cx="8606760" cy="646331"/>
          </a:xfrm>
          <a:prstGeom prst="rect">
            <a:avLst/>
          </a:prstGeom>
        </p:spPr>
        <p:txBody>
          <a:bodyPr wrap="square">
            <a:spAutoFit/>
          </a:bodyPr>
          <a:lstStyle/>
          <a:p>
            <a:pPr algn="just"/>
            <a:r>
              <a:rPr lang="es-VE" dirty="0" smtClean="0">
                <a:solidFill>
                  <a:schemeClr val="tx1">
                    <a:lumMod val="85000"/>
                    <a:lumOff val="15000"/>
                  </a:schemeClr>
                </a:solidFill>
              </a:rPr>
              <a:t>Con los siguientes métodos puedes deslizar elementos HTML, tanto para mostrarlos como para ocultarlos.</a:t>
            </a:r>
            <a:endParaRPr lang="es-VE" dirty="0">
              <a:solidFill>
                <a:schemeClr val="tx1">
                  <a:lumMod val="85000"/>
                  <a:lumOff val="15000"/>
                </a:schemeClr>
              </a:solidFill>
            </a:endParaRPr>
          </a:p>
        </p:txBody>
      </p:sp>
      <p:sp>
        <p:nvSpPr>
          <p:cNvPr id="6" name="5 Rectángulo"/>
          <p:cNvSpPr/>
          <p:nvPr/>
        </p:nvSpPr>
        <p:spPr>
          <a:xfrm>
            <a:off x="754453" y="3284984"/>
            <a:ext cx="2790056" cy="923330"/>
          </a:xfrm>
          <a:prstGeom prst="rect">
            <a:avLst/>
          </a:prstGeom>
        </p:spPr>
        <p:txBody>
          <a:bodyPr wrap="square">
            <a:spAutoFit/>
          </a:bodyPr>
          <a:lstStyle/>
          <a:p>
            <a:r>
              <a:rPr lang="es-VE" b="1" dirty="0">
                <a:solidFill>
                  <a:srgbClr val="0070C0"/>
                </a:solidFill>
              </a:rPr>
              <a:t>$("#</a:t>
            </a:r>
            <a:r>
              <a:rPr lang="es-VE" b="1" dirty="0" err="1">
                <a:solidFill>
                  <a:srgbClr val="0070C0"/>
                </a:solidFill>
              </a:rPr>
              <a:t>flip</a:t>
            </a:r>
            <a:r>
              <a:rPr lang="es-VE" b="1" dirty="0">
                <a:solidFill>
                  <a:srgbClr val="0070C0"/>
                </a:solidFill>
              </a:rPr>
              <a:t>").</a:t>
            </a:r>
            <a:r>
              <a:rPr lang="es-VE" b="1" dirty="0" err="1">
                <a:solidFill>
                  <a:srgbClr val="0070C0"/>
                </a:solidFill>
              </a:rPr>
              <a:t>click</a:t>
            </a:r>
            <a:r>
              <a:rPr lang="es-VE" b="1" dirty="0">
                <a:solidFill>
                  <a:srgbClr val="0070C0"/>
                </a:solidFill>
              </a:rPr>
              <a:t>(</a:t>
            </a:r>
            <a:r>
              <a:rPr lang="es-VE" b="1" dirty="0" err="1">
                <a:solidFill>
                  <a:srgbClr val="0070C0"/>
                </a:solidFill>
              </a:rPr>
              <a:t>function</a:t>
            </a:r>
            <a:r>
              <a:rPr lang="es-VE" b="1" dirty="0">
                <a:solidFill>
                  <a:srgbClr val="0070C0"/>
                </a:solidFill>
              </a:rPr>
              <a:t>(){</a:t>
            </a:r>
            <a:br>
              <a:rPr lang="es-VE" b="1" dirty="0">
                <a:solidFill>
                  <a:srgbClr val="0070C0"/>
                </a:solidFill>
              </a:rPr>
            </a:br>
            <a:r>
              <a:rPr lang="es-VE" b="1" dirty="0">
                <a:solidFill>
                  <a:srgbClr val="0070C0"/>
                </a:solidFill>
              </a:rPr>
              <a:t>  $("#panel").</a:t>
            </a:r>
            <a:r>
              <a:rPr lang="es-VE" b="1" dirty="0" err="1">
                <a:solidFill>
                  <a:srgbClr val="0070C0"/>
                </a:solidFill>
              </a:rPr>
              <a:t>slideDown</a:t>
            </a:r>
            <a:r>
              <a:rPr lang="es-VE" b="1" dirty="0">
                <a:solidFill>
                  <a:srgbClr val="0070C0"/>
                </a:solidFill>
              </a:rPr>
              <a:t>();</a:t>
            </a:r>
            <a:br>
              <a:rPr lang="es-VE" b="1" dirty="0">
                <a:solidFill>
                  <a:srgbClr val="0070C0"/>
                </a:solidFill>
              </a:rPr>
            </a:br>
            <a:r>
              <a:rPr lang="es-VE" b="1" dirty="0">
                <a:solidFill>
                  <a:srgbClr val="0070C0"/>
                </a:solidFill>
              </a:rPr>
              <a:t>});</a:t>
            </a:r>
          </a:p>
        </p:txBody>
      </p:sp>
      <p:sp>
        <p:nvSpPr>
          <p:cNvPr id="9" name="8 Rectángulo"/>
          <p:cNvSpPr/>
          <p:nvPr/>
        </p:nvSpPr>
        <p:spPr>
          <a:xfrm>
            <a:off x="325752" y="2598003"/>
            <a:ext cx="3986284" cy="461665"/>
          </a:xfrm>
          <a:prstGeom prst="rect">
            <a:avLst/>
          </a:prstGeom>
        </p:spPr>
        <p:txBody>
          <a:bodyPr wrap="none">
            <a:spAutoFit/>
          </a:bodyPr>
          <a:lstStyle/>
          <a:p>
            <a:r>
              <a:rPr lang="es-VE" sz="2400" b="1" dirty="0">
                <a:solidFill>
                  <a:srgbClr val="00B050"/>
                </a:solidFill>
              </a:rPr>
              <a:t>$(</a:t>
            </a:r>
            <a:r>
              <a:rPr lang="es-VE" sz="2400" b="1" i="1" dirty="0">
                <a:solidFill>
                  <a:srgbClr val="00B050"/>
                </a:solidFill>
              </a:rPr>
              <a:t>selector</a:t>
            </a:r>
            <a:r>
              <a:rPr lang="es-VE" sz="2400" b="1" dirty="0">
                <a:solidFill>
                  <a:srgbClr val="00B050"/>
                </a:solidFill>
              </a:rPr>
              <a:t>).</a:t>
            </a:r>
            <a:r>
              <a:rPr lang="es-VE" sz="2400" b="1" dirty="0" err="1" smtClean="0">
                <a:solidFill>
                  <a:srgbClr val="00B050"/>
                </a:solidFill>
              </a:rPr>
              <a:t>slideDown</a:t>
            </a:r>
            <a:r>
              <a:rPr lang="es-VE" sz="2400" b="1" dirty="0" smtClean="0">
                <a:solidFill>
                  <a:srgbClr val="00B050"/>
                </a:solidFill>
              </a:rPr>
              <a:t>(</a:t>
            </a:r>
            <a:r>
              <a:rPr lang="es-VE" sz="2400" b="1" i="1" dirty="0" err="1" smtClean="0">
                <a:solidFill>
                  <a:srgbClr val="00B050"/>
                </a:solidFill>
              </a:rPr>
              <a:t>speed</a:t>
            </a:r>
            <a:r>
              <a:rPr lang="es-VE" sz="2400" b="1" dirty="0" smtClean="0">
                <a:solidFill>
                  <a:srgbClr val="00B050"/>
                </a:solidFill>
              </a:rPr>
              <a:t>);</a:t>
            </a:r>
            <a:endParaRPr lang="es-VE" sz="2400" b="1" dirty="0">
              <a:solidFill>
                <a:srgbClr val="00B050"/>
              </a:solidFill>
            </a:endParaRPr>
          </a:p>
        </p:txBody>
      </p:sp>
      <p:sp>
        <p:nvSpPr>
          <p:cNvPr id="17" name="16 Rectángulo"/>
          <p:cNvSpPr/>
          <p:nvPr/>
        </p:nvSpPr>
        <p:spPr>
          <a:xfrm>
            <a:off x="5556604" y="3262492"/>
            <a:ext cx="2790056" cy="923330"/>
          </a:xfrm>
          <a:prstGeom prst="rect">
            <a:avLst/>
          </a:prstGeom>
        </p:spPr>
        <p:txBody>
          <a:bodyPr wrap="square">
            <a:spAutoFit/>
          </a:bodyPr>
          <a:lstStyle/>
          <a:p>
            <a:r>
              <a:rPr lang="es-VE" b="1" dirty="0">
                <a:solidFill>
                  <a:srgbClr val="7030A0"/>
                </a:solidFill>
              </a:rPr>
              <a:t>$("#</a:t>
            </a:r>
            <a:r>
              <a:rPr lang="es-VE" b="1" dirty="0" err="1">
                <a:solidFill>
                  <a:srgbClr val="7030A0"/>
                </a:solidFill>
              </a:rPr>
              <a:t>flip</a:t>
            </a:r>
            <a:r>
              <a:rPr lang="es-VE" b="1" dirty="0">
                <a:solidFill>
                  <a:srgbClr val="7030A0"/>
                </a:solidFill>
              </a:rPr>
              <a:t>").</a:t>
            </a:r>
            <a:r>
              <a:rPr lang="es-VE" b="1" dirty="0" err="1">
                <a:solidFill>
                  <a:srgbClr val="7030A0"/>
                </a:solidFill>
              </a:rPr>
              <a:t>click</a:t>
            </a:r>
            <a:r>
              <a:rPr lang="es-VE" b="1" dirty="0">
                <a:solidFill>
                  <a:srgbClr val="7030A0"/>
                </a:solidFill>
              </a:rPr>
              <a:t>(</a:t>
            </a:r>
            <a:r>
              <a:rPr lang="es-VE" b="1" dirty="0" err="1">
                <a:solidFill>
                  <a:srgbClr val="7030A0"/>
                </a:solidFill>
              </a:rPr>
              <a:t>function</a:t>
            </a:r>
            <a:r>
              <a:rPr lang="es-VE" b="1" dirty="0">
                <a:solidFill>
                  <a:srgbClr val="7030A0"/>
                </a:solidFill>
              </a:rPr>
              <a:t>(){</a:t>
            </a:r>
            <a:br>
              <a:rPr lang="es-VE" b="1" dirty="0">
                <a:solidFill>
                  <a:srgbClr val="7030A0"/>
                </a:solidFill>
              </a:rPr>
            </a:br>
            <a:r>
              <a:rPr lang="es-VE" b="1" dirty="0">
                <a:solidFill>
                  <a:srgbClr val="7030A0"/>
                </a:solidFill>
              </a:rPr>
              <a:t>  $("#panel").</a:t>
            </a:r>
            <a:r>
              <a:rPr lang="es-VE" b="1" dirty="0" err="1" smtClean="0">
                <a:solidFill>
                  <a:srgbClr val="7030A0"/>
                </a:solidFill>
              </a:rPr>
              <a:t>slideUp</a:t>
            </a:r>
            <a:r>
              <a:rPr lang="es-VE" b="1" dirty="0" smtClean="0">
                <a:solidFill>
                  <a:srgbClr val="7030A0"/>
                </a:solidFill>
              </a:rPr>
              <a:t>();</a:t>
            </a:r>
            <a:r>
              <a:rPr lang="es-VE" b="1" dirty="0">
                <a:solidFill>
                  <a:srgbClr val="7030A0"/>
                </a:solidFill>
              </a:rPr>
              <a:t/>
            </a:r>
            <a:br>
              <a:rPr lang="es-VE" b="1" dirty="0">
                <a:solidFill>
                  <a:srgbClr val="7030A0"/>
                </a:solidFill>
              </a:rPr>
            </a:br>
            <a:r>
              <a:rPr lang="es-VE" b="1" dirty="0">
                <a:solidFill>
                  <a:srgbClr val="7030A0"/>
                </a:solidFill>
              </a:rPr>
              <a:t>});</a:t>
            </a:r>
          </a:p>
        </p:txBody>
      </p:sp>
      <p:sp>
        <p:nvSpPr>
          <p:cNvPr id="21" name="20 Rectángulo"/>
          <p:cNvSpPr/>
          <p:nvPr/>
        </p:nvSpPr>
        <p:spPr>
          <a:xfrm>
            <a:off x="5152165" y="2619114"/>
            <a:ext cx="3598934" cy="461665"/>
          </a:xfrm>
          <a:prstGeom prst="rect">
            <a:avLst/>
          </a:prstGeom>
        </p:spPr>
        <p:txBody>
          <a:bodyPr wrap="none">
            <a:spAutoFit/>
          </a:bodyPr>
          <a:lstStyle/>
          <a:p>
            <a:r>
              <a:rPr lang="es-VE" sz="2400" b="1" dirty="0">
                <a:solidFill>
                  <a:srgbClr val="00B050"/>
                </a:solidFill>
              </a:rPr>
              <a:t>$(</a:t>
            </a:r>
            <a:r>
              <a:rPr lang="es-VE" sz="2400" b="1" i="1" dirty="0">
                <a:solidFill>
                  <a:srgbClr val="00B050"/>
                </a:solidFill>
              </a:rPr>
              <a:t>selector</a:t>
            </a:r>
            <a:r>
              <a:rPr lang="es-VE" sz="2400" b="1" dirty="0">
                <a:solidFill>
                  <a:srgbClr val="00B050"/>
                </a:solidFill>
              </a:rPr>
              <a:t>).</a:t>
            </a:r>
            <a:r>
              <a:rPr lang="es-VE" sz="2400" b="1" dirty="0" err="1" smtClean="0">
                <a:solidFill>
                  <a:srgbClr val="00B050"/>
                </a:solidFill>
              </a:rPr>
              <a:t>slideUp</a:t>
            </a:r>
            <a:r>
              <a:rPr lang="es-VE" sz="2400" b="1" dirty="0" smtClean="0">
                <a:solidFill>
                  <a:srgbClr val="00B050"/>
                </a:solidFill>
              </a:rPr>
              <a:t>(</a:t>
            </a:r>
            <a:r>
              <a:rPr lang="es-VE" sz="2400" b="1" i="1" dirty="0" err="1" smtClean="0">
                <a:solidFill>
                  <a:srgbClr val="00B050"/>
                </a:solidFill>
              </a:rPr>
              <a:t>speed</a:t>
            </a:r>
            <a:r>
              <a:rPr lang="es-VE" sz="2400" b="1" dirty="0" smtClean="0">
                <a:solidFill>
                  <a:srgbClr val="00B050"/>
                </a:solidFill>
              </a:rPr>
              <a:t>);</a:t>
            </a:r>
            <a:endParaRPr lang="es-VE" sz="2400" b="1" dirty="0">
              <a:solidFill>
                <a:srgbClr val="00B050"/>
              </a:solidFill>
            </a:endParaRPr>
          </a:p>
        </p:txBody>
      </p:sp>
      <p:sp>
        <p:nvSpPr>
          <p:cNvPr id="22" name="21 Rectángulo"/>
          <p:cNvSpPr/>
          <p:nvPr/>
        </p:nvSpPr>
        <p:spPr>
          <a:xfrm>
            <a:off x="3294112" y="5013176"/>
            <a:ext cx="2790056" cy="923330"/>
          </a:xfrm>
          <a:prstGeom prst="rect">
            <a:avLst/>
          </a:prstGeom>
        </p:spPr>
        <p:txBody>
          <a:bodyPr wrap="square">
            <a:spAutoFit/>
          </a:bodyPr>
          <a:lstStyle/>
          <a:p>
            <a:r>
              <a:rPr lang="es-VE" b="1" dirty="0">
                <a:solidFill>
                  <a:srgbClr val="002060"/>
                </a:solidFill>
              </a:rPr>
              <a:t>$("#</a:t>
            </a:r>
            <a:r>
              <a:rPr lang="es-VE" b="1" dirty="0" err="1">
                <a:solidFill>
                  <a:srgbClr val="002060"/>
                </a:solidFill>
              </a:rPr>
              <a:t>flip</a:t>
            </a:r>
            <a:r>
              <a:rPr lang="es-VE" b="1" dirty="0">
                <a:solidFill>
                  <a:srgbClr val="002060"/>
                </a:solidFill>
              </a:rPr>
              <a:t>").</a:t>
            </a:r>
            <a:r>
              <a:rPr lang="es-VE" b="1" dirty="0" err="1">
                <a:solidFill>
                  <a:srgbClr val="002060"/>
                </a:solidFill>
              </a:rPr>
              <a:t>click</a:t>
            </a:r>
            <a:r>
              <a:rPr lang="es-VE" b="1" dirty="0">
                <a:solidFill>
                  <a:srgbClr val="002060"/>
                </a:solidFill>
              </a:rPr>
              <a:t>(</a:t>
            </a:r>
            <a:r>
              <a:rPr lang="es-VE" b="1" dirty="0" err="1">
                <a:solidFill>
                  <a:srgbClr val="002060"/>
                </a:solidFill>
              </a:rPr>
              <a:t>function</a:t>
            </a:r>
            <a:r>
              <a:rPr lang="es-VE" b="1" dirty="0">
                <a:solidFill>
                  <a:srgbClr val="002060"/>
                </a:solidFill>
              </a:rPr>
              <a:t>(){</a:t>
            </a:r>
            <a:br>
              <a:rPr lang="es-VE" b="1" dirty="0">
                <a:solidFill>
                  <a:srgbClr val="002060"/>
                </a:solidFill>
              </a:rPr>
            </a:br>
            <a:r>
              <a:rPr lang="es-VE" b="1" dirty="0">
                <a:solidFill>
                  <a:srgbClr val="002060"/>
                </a:solidFill>
              </a:rPr>
              <a:t>  $("#panel").</a:t>
            </a:r>
            <a:r>
              <a:rPr lang="es-VE" b="1" dirty="0" err="1" smtClean="0">
                <a:solidFill>
                  <a:srgbClr val="002060"/>
                </a:solidFill>
              </a:rPr>
              <a:t>slideToggle</a:t>
            </a:r>
            <a:r>
              <a:rPr lang="es-VE" b="1" dirty="0" smtClean="0">
                <a:solidFill>
                  <a:srgbClr val="002060"/>
                </a:solidFill>
              </a:rPr>
              <a:t> ();</a:t>
            </a:r>
            <a:r>
              <a:rPr lang="es-VE" b="1" dirty="0">
                <a:solidFill>
                  <a:srgbClr val="002060"/>
                </a:solidFill>
              </a:rPr>
              <a:t/>
            </a:r>
            <a:br>
              <a:rPr lang="es-VE" b="1" dirty="0">
                <a:solidFill>
                  <a:srgbClr val="002060"/>
                </a:solidFill>
              </a:rPr>
            </a:br>
            <a:r>
              <a:rPr lang="es-VE" b="1" dirty="0">
                <a:solidFill>
                  <a:srgbClr val="002060"/>
                </a:solidFill>
              </a:rPr>
              <a:t>});</a:t>
            </a:r>
          </a:p>
        </p:txBody>
      </p:sp>
      <p:sp>
        <p:nvSpPr>
          <p:cNvPr id="23" name="22 Rectángulo"/>
          <p:cNvSpPr/>
          <p:nvPr/>
        </p:nvSpPr>
        <p:spPr>
          <a:xfrm>
            <a:off x="2547311" y="4403590"/>
            <a:ext cx="4049378" cy="461665"/>
          </a:xfrm>
          <a:prstGeom prst="rect">
            <a:avLst/>
          </a:prstGeom>
        </p:spPr>
        <p:txBody>
          <a:bodyPr wrap="none">
            <a:spAutoFit/>
          </a:bodyPr>
          <a:lstStyle/>
          <a:p>
            <a:r>
              <a:rPr lang="es-VE" sz="2400" b="1" dirty="0">
                <a:solidFill>
                  <a:srgbClr val="00B050"/>
                </a:solidFill>
              </a:rPr>
              <a:t>$(</a:t>
            </a:r>
            <a:r>
              <a:rPr lang="es-VE" sz="2400" b="1" i="1" dirty="0">
                <a:solidFill>
                  <a:srgbClr val="00B050"/>
                </a:solidFill>
              </a:rPr>
              <a:t>selector</a:t>
            </a:r>
            <a:r>
              <a:rPr lang="es-VE" sz="2400" b="1" dirty="0">
                <a:solidFill>
                  <a:srgbClr val="00B050"/>
                </a:solidFill>
              </a:rPr>
              <a:t>).</a:t>
            </a:r>
            <a:r>
              <a:rPr lang="es-VE" sz="2400" b="1" dirty="0" err="1" smtClean="0">
                <a:solidFill>
                  <a:srgbClr val="00B050"/>
                </a:solidFill>
              </a:rPr>
              <a:t>slideToggle</a:t>
            </a:r>
            <a:r>
              <a:rPr lang="es-VE" sz="2400" b="1" dirty="0" smtClean="0">
                <a:solidFill>
                  <a:srgbClr val="00B050"/>
                </a:solidFill>
              </a:rPr>
              <a:t>(</a:t>
            </a:r>
            <a:r>
              <a:rPr lang="es-VE" sz="2400" b="1" i="1" dirty="0" err="1" smtClean="0">
                <a:solidFill>
                  <a:srgbClr val="00B050"/>
                </a:solidFill>
              </a:rPr>
              <a:t>speed</a:t>
            </a:r>
            <a:r>
              <a:rPr lang="es-VE" sz="2400" b="1" dirty="0" smtClean="0">
                <a:solidFill>
                  <a:srgbClr val="00B050"/>
                </a:solidFill>
              </a:rPr>
              <a:t>);</a:t>
            </a:r>
            <a:endParaRPr lang="es-VE" sz="2400" b="1" dirty="0">
              <a:solidFill>
                <a:srgbClr val="00B050"/>
              </a:solidFill>
            </a:endParaRPr>
          </a:p>
        </p:txBody>
      </p:sp>
    </p:spTree>
    <p:extLst>
      <p:ext uri="{BB962C8B-B14F-4D97-AF65-F5344CB8AC3E}">
        <p14:creationId xmlns:p14="http://schemas.microsoft.com/office/powerpoint/2010/main" val="16184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4"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EFECTOS CON </a:t>
              </a:r>
              <a:r>
                <a:rPr lang="es-VE" sz="2200" b="1" dirty="0" err="1" smtClean="0">
                  <a:solidFill>
                    <a:schemeClr val="bg1"/>
                  </a:solidFill>
                </a:rPr>
                <a:t>JQUERY</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2" name="1 CuadroTexto"/>
          <p:cNvSpPr txBox="1"/>
          <p:nvPr/>
        </p:nvSpPr>
        <p:spPr>
          <a:xfrm>
            <a:off x="611560" y="1052736"/>
            <a:ext cx="1103187" cy="400110"/>
          </a:xfrm>
          <a:prstGeom prst="rect">
            <a:avLst/>
          </a:prstGeom>
          <a:noFill/>
        </p:spPr>
        <p:txBody>
          <a:bodyPr wrap="none" rtlCol="0">
            <a:spAutoFit/>
          </a:bodyPr>
          <a:lstStyle/>
          <a:p>
            <a:r>
              <a:rPr lang="es-VE" sz="2000" b="1" dirty="0" smtClean="0">
                <a:solidFill>
                  <a:schemeClr val="accent5">
                    <a:lumMod val="75000"/>
                  </a:schemeClr>
                </a:solidFill>
              </a:rPr>
              <a:t>- Animar</a:t>
            </a:r>
            <a:endParaRPr lang="es-VE" sz="2000" b="1" dirty="0">
              <a:solidFill>
                <a:schemeClr val="accent5">
                  <a:lumMod val="75000"/>
                </a:schemeClr>
              </a:solidFill>
            </a:endParaRPr>
          </a:p>
        </p:txBody>
      </p:sp>
      <p:sp>
        <p:nvSpPr>
          <p:cNvPr id="12" name="11 Rectángulo"/>
          <p:cNvSpPr/>
          <p:nvPr/>
        </p:nvSpPr>
        <p:spPr>
          <a:xfrm>
            <a:off x="285720" y="1630541"/>
            <a:ext cx="8606760" cy="923330"/>
          </a:xfrm>
          <a:prstGeom prst="rect">
            <a:avLst/>
          </a:prstGeom>
        </p:spPr>
        <p:txBody>
          <a:bodyPr wrap="square">
            <a:spAutoFit/>
          </a:bodyPr>
          <a:lstStyle/>
          <a:p>
            <a:pPr algn="just"/>
            <a:r>
              <a:rPr lang="es-VE" dirty="0" smtClean="0">
                <a:solidFill>
                  <a:schemeClr val="tx1">
                    <a:lumMod val="85000"/>
                    <a:lumOff val="15000"/>
                  </a:schemeClr>
                </a:solidFill>
              </a:rPr>
              <a:t>A través del método anímate(), se pueden crear animaciones personalizadas.  Los parámetros recibidos reciben instrucciones de </a:t>
            </a:r>
            <a:r>
              <a:rPr lang="es-VE" dirty="0" err="1" smtClean="0">
                <a:solidFill>
                  <a:schemeClr val="tx1">
                    <a:lumMod val="85000"/>
                    <a:lumOff val="15000"/>
                  </a:schemeClr>
                </a:solidFill>
              </a:rPr>
              <a:t>CSS</a:t>
            </a:r>
            <a:r>
              <a:rPr lang="es-VE" dirty="0" smtClean="0">
                <a:solidFill>
                  <a:schemeClr val="tx1">
                    <a:lumMod val="85000"/>
                    <a:lumOff val="15000"/>
                  </a:schemeClr>
                </a:solidFill>
              </a:rPr>
              <a:t>, de igual forma el parámetro de velocidad es opcional e indica la </a:t>
            </a:r>
            <a:r>
              <a:rPr lang="es-VE" dirty="0" err="1" smtClean="0">
                <a:solidFill>
                  <a:schemeClr val="tx1">
                    <a:lumMod val="85000"/>
                    <a:lumOff val="15000"/>
                  </a:schemeClr>
                </a:solidFill>
              </a:rPr>
              <a:t>duracion</a:t>
            </a:r>
            <a:r>
              <a:rPr lang="es-VE" dirty="0" smtClean="0">
                <a:solidFill>
                  <a:schemeClr val="tx1">
                    <a:lumMod val="85000"/>
                    <a:lumOff val="15000"/>
                  </a:schemeClr>
                </a:solidFill>
              </a:rPr>
              <a:t> del efecto creado.</a:t>
            </a:r>
            <a:endParaRPr lang="es-VE" dirty="0">
              <a:solidFill>
                <a:schemeClr val="tx1">
                  <a:lumMod val="85000"/>
                  <a:lumOff val="15000"/>
                </a:schemeClr>
              </a:solidFill>
            </a:endParaRPr>
          </a:p>
        </p:txBody>
      </p:sp>
      <p:sp>
        <p:nvSpPr>
          <p:cNvPr id="3" name="2 Rectángulo"/>
          <p:cNvSpPr/>
          <p:nvPr/>
        </p:nvSpPr>
        <p:spPr>
          <a:xfrm>
            <a:off x="0" y="2738537"/>
            <a:ext cx="9144000" cy="461665"/>
          </a:xfrm>
          <a:prstGeom prst="rect">
            <a:avLst/>
          </a:prstGeom>
        </p:spPr>
        <p:txBody>
          <a:bodyPr wrap="square">
            <a:spAutoFit/>
          </a:bodyPr>
          <a:lstStyle/>
          <a:p>
            <a:pPr algn="ctr"/>
            <a:r>
              <a:rPr lang="es-VE" sz="2400" dirty="0">
                <a:solidFill>
                  <a:srgbClr val="00B050"/>
                </a:solidFill>
              </a:rPr>
              <a:t>$(</a:t>
            </a:r>
            <a:r>
              <a:rPr lang="es-VE" sz="2400" i="1" dirty="0">
                <a:solidFill>
                  <a:srgbClr val="00B050"/>
                </a:solidFill>
              </a:rPr>
              <a:t>selector</a:t>
            </a:r>
            <a:r>
              <a:rPr lang="es-VE" sz="2400" dirty="0">
                <a:solidFill>
                  <a:srgbClr val="00B050"/>
                </a:solidFill>
              </a:rPr>
              <a:t>).</a:t>
            </a:r>
            <a:r>
              <a:rPr lang="es-VE" sz="2400" dirty="0" err="1">
                <a:solidFill>
                  <a:srgbClr val="00B050"/>
                </a:solidFill>
              </a:rPr>
              <a:t>animate</a:t>
            </a:r>
            <a:r>
              <a:rPr lang="es-VE" sz="2400" dirty="0">
                <a:solidFill>
                  <a:srgbClr val="00B050"/>
                </a:solidFill>
              </a:rPr>
              <a:t>({</a:t>
            </a:r>
            <a:r>
              <a:rPr lang="es-VE" sz="2400" i="1" dirty="0" err="1">
                <a:solidFill>
                  <a:srgbClr val="00B050"/>
                </a:solidFill>
              </a:rPr>
              <a:t>params</a:t>
            </a:r>
            <a:r>
              <a:rPr lang="es-VE" sz="2400" dirty="0">
                <a:solidFill>
                  <a:srgbClr val="00B050"/>
                </a:solidFill>
              </a:rPr>
              <a:t>}</a:t>
            </a:r>
            <a:r>
              <a:rPr lang="es-VE" sz="2400" i="1" dirty="0">
                <a:solidFill>
                  <a:srgbClr val="00B050"/>
                </a:solidFill>
              </a:rPr>
              <a:t>,</a:t>
            </a:r>
            <a:r>
              <a:rPr lang="es-VE" sz="2400" i="1" dirty="0" err="1" smtClean="0">
                <a:solidFill>
                  <a:srgbClr val="00B050"/>
                </a:solidFill>
              </a:rPr>
              <a:t>speed</a:t>
            </a:r>
            <a:r>
              <a:rPr lang="es-VE" sz="2400" dirty="0" smtClean="0">
                <a:solidFill>
                  <a:srgbClr val="00B050"/>
                </a:solidFill>
              </a:rPr>
              <a:t>);</a:t>
            </a:r>
            <a:endParaRPr lang="es-VE" sz="2400" dirty="0">
              <a:solidFill>
                <a:srgbClr val="00B050"/>
              </a:solidFill>
            </a:endParaRPr>
          </a:p>
        </p:txBody>
      </p:sp>
      <p:sp>
        <p:nvSpPr>
          <p:cNvPr id="10" name="9 Rectángulo"/>
          <p:cNvSpPr/>
          <p:nvPr/>
        </p:nvSpPr>
        <p:spPr>
          <a:xfrm>
            <a:off x="2303100" y="3447745"/>
            <a:ext cx="4572000" cy="1477328"/>
          </a:xfrm>
          <a:prstGeom prst="rect">
            <a:avLst/>
          </a:prstGeom>
        </p:spPr>
        <p:txBody>
          <a:bodyPr>
            <a:spAutoFit/>
          </a:bodyPr>
          <a:lstStyle/>
          <a:p>
            <a:r>
              <a:rPr lang="es-VE" b="1" dirty="0">
                <a:solidFill>
                  <a:srgbClr val="0070C0"/>
                </a:solidFill>
              </a:rPr>
              <a:t>$("</a:t>
            </a:r>
            <a:r>
              <a:rPr lang="es-VE" b="1" dirty="0" err="1">
                <a:solidFill>
                  <a:srgbClr val="0070C0"/>
                </a:solidFill>
              </a:rPr>
              <a:t>button</a:t>
            </a:r>
            <a:r>
              <a:rPr lang="es-VE" b="1" dirty="0">
                <a:solidFill>
                  <a:srgbClr val="0070C0"/>
                </a:solidFill>
              </a:rPr>
              <a:t>").</a:t>
            </a:r>
            <a:r>
              <a:rPr lang="es-VE" b="1" dirty="0" err="1">
                <a:solidFill>
                  <a:srgbClr val="0070C0"/>
                </a:solidFill>
              </a:rPr>
              <a:t>click</a:t>
            </a:r>
            <a:r>
              <a:rPr lang="es-VE" b="1" dirty="0">
                <a:solidFill>
                  <a:srgbClr val="0070C0"/>
                </a:solidFill>
              </a:rPr>
              <a:t>(</a:t>
            </a:r>
            <a:r>
              <a:rPr lang="es-VE" b="1" dirty="0" err="1">
                <a:solidFill>
                  <a:srgbClr val="0070C0"/>
                </a:solidFill>
              </a:rPr>
              <a:t>function</a:t>
            </a:r>
            <a:r>
              <a:rPr lang="es-VE" b="1" dirty="0">
                <a:solidFill>
                  <a:srgbClr val="0070C0"/>
                </a:solidFill>
              </a:rPr>
              <a:t>(){</a:t>
            </a:r>
            <a:br>
              <a:rPr lang="es-VE" b="1" dirty="0">
                <a:solidFill>
                  <a:srgbClr val="0070C0"/>
                </a:solidFill>
              </a:rPr>
            </a:br>
            <a:r>
              <a:rPr lang="es-VE" b="1" dirty="0">
                <a:solidFill>
                  <a:srgbClr val="0070C0"/>
                </a:solidFill>
              </a:rPr>
              <a:t>  </a:t>
            </a:r>
            <a:r>
              <a:rPr lang="es-VE" b="1" dirty="0" err="1">
                <a:solidFill>
                  <a:srgbClr val="0070C0"/>
                </a:solidFill>
              </a:rPr>
              <a:t>var</a:t>
            </a:r>
            <a:r>
              <a:rPr lang="es-VE" b="1" dirty="0">
                <a:solidFill>
                  <a:srgbClr val="0070C0"/>
                </a:solidFill>
              </a:rPr>
              <a:t> div=$("div");</a:t>
            </a:r>
            <a:br>
              <a:rPr lang="es-VE" b="1" dirty="0">
                <a:solidFill>
                  <a:srgbClr val="0070C0"/>
                </a:solidFill>
              </a:rPr>
            </a:br>
            <a:r>
              <a:rPr lang="es-VE" b="1" dirty="0">
                <a:solidFill>
                  <a:srgbClr val="0070C0"/>
                </a:solidFill>
              </a:rPr>
              <a:t>  </a:t>
            </a:r>
            <a:r>
              <a:rPr lang="es-VE" b="1" dirty="0" err="1">
                <a:solidFill>
                  <a:srgbClr val="0070C0"/>
                </a:solidFill>
              </a:rPr>
              <a:t>div.animate</a:t>
            </a:r>
            <a:r>
              <a:rPr lang="es-VE" b="1" dirty="0">
                <a:solidFill>
                  <a:srgbClr val="0070C0"/>
                </a:solidFill>
              </a:rPr>
              <a:t>({left:'100px'},"</a:t>
            </a:r>
            <a:r>
              <a:rPr lang="es-VE" b="1" dirty="0" err="1">
                <a:solidFill>
                  <a:srgbClr val="0070C0"/>
                </a:solidFill>
              </a:rPr>
              <a:t>slow</a:t>
            </a:r>
            <a:r>
              <a:rPr lang="es-VE" b="1" dirty="0">
                <a:solidFill>
                  <a:srgbClr val="0070C0"/>
                </a:solidFill>
              </a:rPr>
              <a:t>");</a:t>
            </a:r>
            <a:br>
              <a:rPr lang="es-VE" b="1" dirty="0">
                <a:solidFill>
                  <a:srgbClr val="0070C0"/>
                </a:solidFill>
              </a:rPr>
            </a:br>
            <a:r>
              <a:rPr lang="es-VE" b="1" dirty="0">
                <a:solidFill>
                  <a:srgbClr val="0070C0"/>
                </a:solidFill>
              </a:rPr>
              <a:t>  </a:t>
            </a:r>
            <a:r>
              <a:rPr lang="es-VE" b="1" dirty="0" err="1">
                <a:solidFill>
                  <a:srgbClr val="0070C0"/>
                </a:solidFill>
              </a:rPr>
              <a:t>div.animate</a:t>
            </a:r>
            <a:r>
              <a:rPr lang="es-VE" b="1" dirty="0">
                <a:solidFill>
                  <a:srgbClr val="0070C0"/>
                </a:solidFill>
              </a:rPr>
              <a:t>({fontSize:'3em'},"</a:t>
            </a:r>
            <a:r>
              <a:rPr lang="es-VE" b="1" dirty="0" err="1">
                <a:solidFill>
                  <a:srgbClr val="0070C0"/>
                </a:solidFill>
              </a:rPr>
              <a:t>slow</a:t>
            </a:r>
            <a:r>
              <a:rPr lang="es-VE" b="1" dirty="0">
                <a:solidFill>
                  <a:srgbClr val="0070C0"/>
                </a:solidFill>
              </a:rPr>
              <a:t>");</a:t>
            </a:r>
            <a:br>
              <a:rPr lang="es-VE" b="1" dirty="0">
                <a:solidFill>
                  <a:srgbClr val="0070C0"/>
                </a:solidFill>
              </a:rPr>
            </a:br>
            <a:r>
              <a:rPr lang="es-VE" b="1" dirty="0">
                <a:solidFill>
                  <a:srgbClr val="0070C0"/>
                </a:solidFill>
              </a:rPr>
              <a:t>}); </a:t>
            </a:r>
          </a:p>
        </p:txBody>
      </p:sp>
      <p:sp>
        <p:nvSpPr>
          <p:cNvPr id="19" name="18 Rectángulo"/>
          <p:cNvSpPr/>
          <p:nvPr/>
        </p:nvSpPr>
        <p:spPr>
          <a:xfrm>
            <a:off x="611560" y="5085184"/>
            <a:ext cx="8064896" cy="800219"/>
          </a:xfrm>
          <a:prstGeom prst="rect">
            <a:avLst/>
          </a:prstGeom>
        </p:spPr>
        <p:txBody>
          <a:bodyPr wrap="square">
            <a:spAutoFit/>
          </a:bodyPr>
          <a:lstStyle/>
          <a:p>
            <a:pPr algn="just"/>
            <a:r>
              <a:rPr lang="es-VE" dirty="0" smtClean="0">
                <a:solidFill>
                  <a:srgbClr val="FF0000"/>
                </a:solidFill>
              </a:rPr>
              <a:t>NOTA: Los valores relativos del elemento seleccionado, se deben colocar de la siguiente manera ---&gt; </a:t>
            </a:r>
            <a:r>
              <a:rPr lang="es-VE" dirty="0" err="1" smtClean="0">
                <a:solidFill>
                  <a:srgbClr val="FF0000"/>
                </a:solidFill>
              </a:rPr>
              <a:t>left</a:t>
            </a:r>
            <a:r>
              <a:rPr lang="es-VE" dirty="0" smtClean="0">
                <a:solidFill>
                  <a:srgbClr val="FF0000"/>
                </a:solidFill>
              </a:rPr>
              <a:t>:  </a:t>
            </a:r>
            <a:r>
              <a:rPr lang="es-VE" sz="2800" b="1" dirty="0" smtClean="0">
                <a:solidFill>
                  <a:srgbClr val="FF0000"/>
                </a:solidFill>
              </a:rPr>
              <a:t>+=</a:t>
            </a:r>
            <a:r>
              <a:rPr lang="es-VE" dirty="0" smtClean="0">
                <a:solidFill>
                  <a:srgbClr val="FF0000"/>
                </a:solidFill>
              </a:rPr>
              <a:t>150;</a:t>
            </a:r>
            <a:endParaRPr lang="es-VE" dirty="0">
              <a:solidFill>
                <a:srgbClr val="FF0000"/>
              </a:solidFill>
            </a:endParaRPr>
          </a:p>
        </p:txBody>
      </p:sp>
    </p:spTree>
    <p:extLst>
      <p:ext uri="{BB962C8B-B14F-4D97-AF65-F5344CB8AC3E}">
        <p14:creationId xmlns:p14="http://schemas.microsoft.com/office/powerpoint/2010/main" val="1553163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pic>
        <p:nvPicPr>
          <p:cNvPr id="16" name="Picture 4"/>
          <p:cNvPicPr>
            <a:picLocks noChangeAspect="1" noChangeArrowheads="1"/>
          </p:cNvPicPr>
          <p:nvPr/>
        </p:nvPicPr>
        <p:blipFill>
          <a:blip r:embed="rId3" cstate="print"/>
          <a:srcRect/>
          <a:stretch>
            <a:fillRect/>
          </a:stretch>
        </p:blipFill>
        <p:spPr bwMode="auto">
          <a:xfrm>
            <a:off x="0" y="6520082"/>
            <a:ext cx="9144000" cy="266504"/>
          </a:xfrm>
          <a:prstGeom prst="rect">
            <a:avLst/>
          </a:prstGeom>
          <a:noFill/>
          <a:ln w="9525">
            <a:noFill/>
            <a:miter lim="800000"/>
            <a:headEnd/>
            <a:tailEnd/>
          </a:ln>
          <a:effectLst/>
        </p:spPr>
      </p:pic>
      <p:sp>
        <p:nvSpPr>
          <p:cNvPr id="17" name="16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pic>
        <p:nvPicPr>
          <p:cNvPr id="18" name="Picture 4"/>
          <p:cNvPicPr>
            <a:picLocks noChangeAspect="1" noChangeArrowheads="1"/>
          </p:cNvPicPr>
          <p:nvPr/>
        </p:nvPicPr>
        <p:blipFill>
          <a:blip r:embed="rId3" cstate="print"/>
          <a:srcRect/>
          <a:stretch>
            <a:fillRect/>
          </a:stretch>
        </p:blipFill>
        <p:spPr bwMode="auto">
          <a:xfrm>
            <a:off x="0" y="285728"/>
            <a:ext cx="9144000" cy="642942"/>
          </a:xfrm>
          <a:prstGeom prst="rect">
            <a:avLst/>
          </a:prstGeom>
          <a:noFill/>
          <a:ln w="9525">
            <a:noFill/>
            <a:miter lim="800000"/>
            <a:headEnd/>
            <a:tailEnd/>
          </a:ln>
          <a:effectLst/>
        </p:spPr>
      </p:pic>
      <p:sp>
        <p:nvSpPr>
          <p:cNvPr id="20" name="19 CuadroTexto"/>
          <p:cNvSpPr txBox="1"/>
          <p:nvPr/>
        </p:nvSpPr>
        <p:spPr>
          <a:xfrm>
            <a:off x="0" y="303234"/>
            <a:ext cx="9143999" cy="553998"/>
          </a:xfrm>
          <a:prstGeom prst="rect">
            <a:avLst/>
          </a:prstGeom>
          <a:noFill/>
        </p:spPr>
        <p:txBody>
          <a:bodyPr wrap="square" rtlCol="0">
            <a:spAutoFit/>
          </a:bodyPr>
          <a:lstStyle/>
          <a:p>
            <a:pPr algn="ctr"/>
            <a:r>
              <a:rPr lang="es-VE" sz="3000" b="1" dirty="0" smtClean="0">
                <a:solidFill>
                  <a:schemeClr val="bg1"/>
                </a:solidFill>
              </a:rPr>
              <a:t>ACTIVIDAD 5</a:t>
            </a:r>
            <a:endParaRPr lang="es-VE" sz="3000" b="1" dirty="0">
              <a:solidFill>
                <a:schemeClr val="bg1"/>
              </a:solidFill>
            </a:endParaRPr>
          </a:p>
        </p:txBody>
      </p:sp>
      <p:sp>
        <p:nvSpPr>
          <p:cNvPr id="21" name="20 Rectángulo"/>
          <p:cNvSpPr/>
          <p:nvPr/>
        </p:nvSpPr>
        <p:spPr>
          <a:xfrm>
            <a:off x="251520" y="980728"/>
            <a:ext cx="3384376" cy="5509200"/>
          </a:xfrm>
          <a:prstGeom prst="rect">
            <a:avLst/>
          </a:prstGeom>
        </p:spPr>
        <p:txBody>
          <a:bodyPr wrap="square">
            <a:spAutoFit/>
          </a:bodyPr>
          <a:lstStyle/>
          <a:p>
            <a:pPr algn="just"/>
            <a:r>
              <a:rPr lang="es-VE" sz="1600" b="1" dirty="0" smtClean="0">
                <a:solidFill>
                  <a:schemeClr val="tx1">
                    <a:lumMod val="65000"/>
                    <a:lumOff val="35000"/>
                  </a:schemeClr>
                </a:solidFill>
              </a:rPr>
              <a:t>Parte A:</a:t>
            </a:r>
          </a:p>
          <a:p>
            <a:pPr algn="just"/>
            <a:endParaRPr lang="es-VE" sz="1600" b="1" dirty="0" smtClean="0">
              <a:solidFill>
                <a:schemeClr val="tx1">
                  <a:lumMod val="65000"/>
                  <a:lumOff val="35000"/>
                </a:schemeClr>
              </a:solidFill>
            </a:endParaRPr>
          </a:p>
          <a:p>
            <a:pPr algn="just">
              <a:buFontTx/>
              <a:buChar char="-"/>
            </a:pPr>
            <a:r>
              <a:rPr lang="es-VE" sz="1600" b="1" dirty="0" smtClean="0">
                <a:solidFill>
                  <a:schemeClr val="tx1">
                    <a:lumMod val="65000"/>
                    <a:lumOff val="35000"/>
                  </a:schemeClr>
                </a:solidFill>
              </a:rPr>
              <a:t>Crear una tabla con dos columnas, una para un botones y otra para etiqueta HTML. Debe tener cuatro filas, en cada una colocar un botón y un elemento HTML como se muestra a continuación. </a:t>
            </a:r>
          </a:p>
          <a:p>
            <a:pPr algn="just">
              <a:buFontTx/>
              <a:buChar char="-"/>
            </a:pPr>
            <a:endParaRPr lang="es-VE" sz="1600" b="1" dirty="0" smtClean="0">
              <a:solidFill>
                <a:schemeClr val="tx1">
                  <a:lumMod val="65000"/>
                  <a:lumOff val="35000"/>
                </a:schemeClr>
              </a:solidFill>
            </a:endParaRPr>
          </a:p>
          <a:p>
            <a:pPr algn="just">
              <a:buFontTx/>
              <a:buChar char="-"/>
            </a:pPr>
            <a:endParaRPr lang="es-VE" sz="1600" b="1" dirty="0" smtClean="0">
              <a:solidFill>
                <a:schemeClr val="tx1">
                  <a:lumMod val="65000"/>
                  <a:lumOff val="35000"/>
                </a:schemeClr>
              </a:solidFill>
            </a:endParaRPr>
          </a:p>
          <a:p>
            <a:pPr algn="just">
              <a:buFontTx/>
              <a:buChar char="-"/>
            </a:pPr>
            <a:endParaRPr lang="es-VE" sz="1600" b="1" dirty="0" smtClean="0">
              <a:solidFill>
                <a:schemeClr val="tx1">
                  <a:lumMod val="65000"/>
                  <a:lumOff val="35000"/>
                </a:schemeClr>
              </a:solidFill>
            </a:endParaRPr>
          </a:p>
          <a:p>
            <a:pPr algn="just">
              <a:buFontTx/>
              <a:buChar char="-"/>
            </a:pPr>
            <a:endParaRPr lang="es-VE" sz="1600" b="1" dirty="0" smtClean="0">
              <a:solidFill>
                <a:schemeClr val="tx1">
                  <a:lumMod val="65000"/>
                  <a:lumOff val="35000"/>
                </a:schemeClr>
              </a:solidFill>
            </a:endParaRPr>
          </a:p>
          <a:p>
            <a:pPr algn="just">
              <a:buFontTx/>
              <a:buChar char="-"/>
            </a:pPr>
            <a:endParaRPr lang="es-VE" sz="1600" b="1" dirty="0" smtClean="0">
              <a:solidFill>
                <a:schemeClr val="tx1">
                  <a:lumMod val="65000"/>
                  <a:lumOff val="35000"/>
                </a:schemeClr>
              </a:solidFill>
            </a:endParaRPr>
          </a:p>
          <a:p>
            <a:pPr algn="just">
              <a:buFontTx/>
              <a:buChar char="-"/>
            </a:pPr>
            <a:endParaRPr lang="es-VE" sz="1600" b="1" dirty="0" smtClean="0">
              <a:solidFill>
                <a:schemeClr val="tx1">
                  <a:lumMod val="65000"/>
                  <a:lumOff val="35000"/>
                </a:schemeClr>
              </a:solidFill>
            </a:endParaRPr>
          </a:p>
          <a:p>
            <a:pPr algn="just">
              <a:buFontTx/>
              <a:buChar char="-"/>
            </a:pPr>
            <a:endParaRPr lang="es-VE" sz="1600" b="1" dirty="0" smtClean="0">
              <a:solidFill>
                <a:schemeClr val="tx1">
                  <a:lumMod val="65000"/>
                  <a:lumOff val="35000"/>
                </a:schemeClr>
              </a:solidFill>
            </a:endParaRPr>
          </a:p>
          <a:p>
            <a:pPr algn="just">
              <a:buFontTx/>
              <a:buChar char="-"/>
            </a:pPr>
            <a:endParaRPr lang="es-VE" sz="1600" b="1" dirty="0" smtClean="0">
              <a:solidFill>
                <a:schemeClr val="tx1">
                  <a:lumMod val="65000"/>
                  <a:lumOff val="35000"/>
                </a:schemeClr>
              </a:solidFill>
            </a:endParaRPr>
          </a:p>
          <a:p>
            <a:pPr algn="just">
              <a:buFontTx/>
              <a:buChar char="-"/>
            </a:pPr>
            <a:endParaRPr lang="es-VE" sz="1600" b="1" dirty="0" smtClean="0">
              <a:solidFill>
                <a:schemeClr val="tx1">
                  <a:lumMod val="65000"/>
                  <a:lumOff val="35000"/>
                </a:schemeClr>
              </a:solidFill>
            </a:endParaRPr>
          </a:p>
          <a:p>
            <a:pPr algn="just">
              <a:buFontTx/>
              <a:buChar char="-"/>
            </a:pPr>
            <a:endParaRPr lang="es-VE" sz="1600" b="1" dirty="0" smtClean="0">
              <a:solidFill>
                <a:schemeClr val="tx1">
                  <a:lumMod val="65000"/>
                  <a:lumOff val="35000"/>
                </a:schemeClr>
              </a:solidFill>
            </a:endParaRPr>
          </a:p>
          <a:p>
            <a:pPr algn="just"/>
            <a:endParaRPr lang="es-VE" sz="1600" b="1" dirty="0" smtClean="0">
              <a:solidFill>
                <a:schemeClr val="tx1">
                  <a:lumMod val="65000"/>
                  <a:lumOff val="35000"/>
                </a:schemeClr>
              </a:solidFill>
            </a:endParaRPr>
          </a:p>
          <a:p>
            <a:pPr algn="just"/>
            <a:r>
              <a:rPr lang="es-VE" sz="1600" b="1" dirty="0" smtClean="0">
                <a:solidFill>
                  <a:schemeClr val="tx1">
                    <a:lumMod val="65000"/>
                    <a:lumOff val="35000"/>
                  </a:schemeClr>
                </a:solidFill>
              </a:rPr>
              <a:t>En cada fila aplicar un efecto (Ocultar, Desvanecer, Mostrar…) cuando se presione el botón. .</a:t>
            </a:r>
            <a:endParaRPr lang="es-VE" sz="1600" b="1" dirty="0">
              <a:solidFill>
                <a:schemeClr val="tx1">
                  <a:lumMod val="65000"/>
                  <a:lumOff val="35000"/>
                </a:schemeClr>
              </a:solidFill>
            </a:endParaRPr>
          </a:p>
        </p:txBody>
      </p:sp>
      <p:sp>
        <p:nvSpPr>
          <p:cNvPr id="22" name="21 CuadroTexto"/>
          <p:cNvSpPr txBox="1"/>
          <p:nvPr/>
        </p:nvSpPr>
        <p:spPr>
          <a:xfrm>
            <a:off x="4427984" y="5733256"/>
            <a:ext cx="4132478" cy="646331"/>
          </a:xfrm>
          <a:prstGeom prst="rect">
            <a:avLst/>
          </a:prstGeom>
          <a:noFill/>
        </p:spPr>
        <p:txBody>
          <a:bodyPr wrap="none" rtlCol="0">
            <a:spAutoFit/>
          </a:bodyPr>
          <a:lstStyle/>
          <a:p>
            <a:r>
              <a:rPr lang="es-VE" b="1" dirty="0" smtClean="0"/>
              <a:t>FECHA LIMITE DE ENTREGA:  </a:t>
            </a:r>
            <a:r>
              <a:rPr lang="es-VE" b="1" dirty="0" smtClean="0">
                <a:solidFill>
                  <a:srgbClr val="C00000"/>
                </a:solidFill>
              </a:rPr>
              <a:t>12/11/2014 </a:t>
            </a:r>
          </a:p>
          <a:p>
            <a:r>
              <a:rPr lang="es-VE" b="1" dirty="0" smtClean="0"/>
              <a:t>Correo: hvillasmil@urbe.edu.ve</a:t>
            </a:r>
          </a:p>
        </p:txBody>
      </p:sp>
      <p:sp>
        <p:nvSpPr>
          <p:cNvPr id="26" name="25 CuadroTexto"/>
          <p:cNvSpPr txBox="1"/>
          <p:nvPr/>
        </p:nvSpPr>
        <p:spPr>
          <a:xfrm rot="16200000">
            <a:off x="8664734" y="6043470"/>
            <a:ext cx="589200" cy="369332"/>
          </a:xfrm>
          <a:prstGeom prst="rect">
            <a:avLst/>
          </a:prstGeom>
          <a:noFill/>
        </p:spPr>
        <p:txBody>
          <a:bodyPr wrap="none" rtlCol="0">
            <a:spAutoFit/>
          </a:bodyPr>
          <a:lstStyle/>
          <a:p>
            <a:r>
              <a:rPr lang="es-VE" dirty="0"/>
              <a:t>5</a:t>
            </a:r>
            <a:r>
              <a:rPr lang="es-VE" dirty="0" smtClean="0"/>
              <a:t>pts</a:t>
            </a:r>
            <a:endParaRPr lang="es-VE" dirty="0"/>
          </a:p>
        </p:txBody>
      </p:sp>
      <p:graphicFrame>
        <p:nvGraphicFramePr>
          <p:cNvPr id="27" name="26 Tabla"/>
          <p:cNvGraphicFramePr>
            <a:graphicFrameLocks noGrp="1"/>
          </p:cNvGraphicFramePr>
          <p:nvPr/>
        </p:nvGraphicFramePr>
        <p:xfrm>
          <a:off x="827584" y="3140968"/>
          <a:ext cx="2232248" cy="2304255"/>
        </p:xfrm>
        <a:graphic>
          <a:graphicData uri="http://schemas.openxmlformats.org/drawingml/2006/table">
            <a:tbl>
              <a:tblPr firstRow="1" bandRow="1">
                <a:tableStyleId>{5940675A-B579-460E-94D1-54222C63F5DA}</a:tableStyleId>
              </a:tblPr>
              <a:tblGrid>
                <a:gridCol w="1116124"/>
                <a:gridCol w="1116124"/>
              </a:tblGrid>
              <a:tr h="460851">
                <a:tc>
                  <a:txBody>
                    <a:bodyPr/>
                    <a:lstStyle/>
                    <a:p>
                      <a:r>
                        <a:rPr lang="es-VE" dirty="0" smtClean="0"/>
                        <a:t>Botón</a:t>
                      </a:r>
                      <a:endParaRPr lang="es-VE" dirty="0"/>
                    </a:p>
                  </a:txBody>
                  <a:tcPr/>
                </a:tc>
                <a:tc>
                  <a:txBody>
                    <a:bodyPr/>
                    <a:lstStyle/>
                    <a:p>
                      <a:r>
                        <a:rPr lang="es-VE" dirty="0" smtClean="0"/>
                        <a:t>Elemento</a:t>
                      </a:r>
                      <a:endParaRPr lang="es-VE" dirty="0"/>
                    </a:p>
                  </a:txBody>
                  <a:tcPr/>
                </a:tc>
              </a:tr>
              <a:tr h="460851">
                <a:tc>
                  <a:txBody>
                    <a:bodyPr/>
                    <a:lstStyle/>
                    <a:p>
                      <a:endParaRPr lang="es-VE"/>
                    </a:p>
                  </a:txBody>
                  <a:tcPr/>
                </a:tc>
                <a:tc>
                  <a:txBody>
                    <a:bodyPr/>
                    <a:lstStyle/>
                    <a:p>
                      <a:r>
                        <a:rPr lang="es-VE" dirty="0" smtClean="0"/>
                        <a:t>Párrafo</a:t>
                      </a:r>
                      <a:endParaRPr lang="es-VE" dirty="0"/>
                    </a:p>
                  </a:txBody>
                  <a:tcPr/>
                </a:tc>
              </a:tr>
              <a:tr h="460851">
                <a:tc>
                  <a:txBody>
                    <a:bodyPr/>
                    <a:lstStyle/>
                    <a:p>
                      <a:endParaRPr lang="es-VE"/>
                    </a:p>
                  </a:txBody>
                  <a:tcPr/>
                </a:tc>
                <a:tc>
                  <a:txBody>
                    <a:bodyPr/>
                    <a:lstStyle/>
                    <a:p>
                      <a:r>
                        <a:rPr lang="es-VE" dirty="0" smtClean="0"/>
                        <a:t>Imagen</a:t>
                      </a:r>
                      <a:endParaRPr lang="es-VE" dirty="0"/>
                    </a:p>
                  </a:txBody>
                  <a:tcPr/>
                </a:tc>
              </a:tr>
              <a:tr h="460851">
                <a:tc>
                  <a:txBody>
                    <a:bodyPr/>
                    <a:lstStyle/>
                    <a:p>
                      <a:endParaRPr lang="es-VE"/>
                    </a:p>
                  </a:txBody>
                  <a:tcPr/>
                </a:tc>
                <a:tc>
                  <a:txBody>
                    <a:bodyPr/>
                    <a:lstStyle/>
                    <a:p>
                      <a:r>
                        <a:rPr lang="es-VE" dirty="0" err="1" smtClean="0"/>
                        <a:t>Div</a:t>
                      </a:r>
                      <a:endParaRPr lang="es-VE" dirty="0"/>
                    </a:p>
                  </a:txBody>
                  <a:tcPr/>
                </a:tc>
              </a:tr>
              <a:tr h="460851">
                <a:tc>
                  <a:txBody>
                    <a:bodyPr/>
                    <a:lstStyle/>
                    <a:p>
                      <a:endParaRPr lang="es-VE" dirty="0"/>
                    </a:p>
                  </a:txBody>
                  <a:tcPr/>
                </a:tc>
                <a:tc>
                  <a:txBody>
                    <a:bodyPr/>
                    <a:lstStyle/>
                    <a:p>
                      <a:r>
                        <a:rPr lang="es-VE" dirty="0" smtClean="0"/>
                        <a:t>….</a:t>
                      </a:r>
                      <a:endParaRPr lang="es-VE" dirty="0"/>
                    </a:p>
                  </a:txBody>
                  <a:tcPr/>
                </a:tc>
              </a:tr>
            </a:tbl>
          </a:graphicData>
        </a:graphic>
      </p:graphicFrame>
      <p:sp>
        <p:nvSpPr>
          <p:cNvPr id="28" name="27 Rectángulo redondeado"/>
          <p:cNvSpPr/>
          <p:nvPr/>
        </p:nvSpPr>
        <p:spPr>
          <a:xfrm>
            <a:off x="1115616" y="3717032"/>
            <a:ext cx="576064" cy="216024"/>
          </a:xfrm>
          <a:prstGeom prst="roundRect">
            <a:avLst/>
          </a:prstGeom>
          <a:solidFill>
            <a:schemeClr val="bg1">
              <a:lumMod val="85000"/>
            </a:schemeClr>
          </a:solidFill>
          <a:ln>
            <a:solidFill>
              <a:schemeClr val="bg1">
                <a:lumMod val="85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VE"/>
          </a:p>
        </p:txBody>
      </p:sp>
      <p:sp>
        <p:nvSpPr>
          <p:cNvPr id="29" name="28 Rectángulo redondeado"/>
          <p:cNvSpPr/>
          <p:nvPr/>
        </p:nvSpPr>
        <p:spPr>
          <a:xfrm>
            <a:off x="1115616" y="4221088"/>
            <a:ext cx="576064" cy="216024"/>
          </a:xfrm>
          <a:prstGeom prst="roundRect">
            <a:avLst/>
          </a:prstGeom>
          <a:solidFill>
            <a:schemeClr val="bg1">
              <a:lumMod val="85000"/>
            </a:schemeClr>
          </a:solidFill>
          <a:ln>
            <a:solidFill>
              <a:schemeClr val="bg1">
                <a:lumMod val="85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VE"/>
          </a:p>
        </p:txBody>
      </p:sp>
      <p:sp>
        <p:nvSpPr>
          <p:cNvPr id="30" name="29 Rectángulo redondeado"/>
          <p:cNvSpPr/>
          <p:nvPr/>
        </p:nvSpPr>
        <p:spPr>
          <a:xfrm>
            <a:off x="1115616" y="4653136"/>
            <a:ext cx="576064" cy="216024"/>
          </a:xfrm>
          <a:prstGeom prst="roundRect">
            <a:avLst/>
          </a:prstGeom>
          <a:solidFill>
            <a:schemeClr val="bg1">
              <a:lumMod val="85000"/>
            </a:schemeClr>
          </a:solidFill>
          <a:ln>
            <a:solidFill>
              <a:schemeClr val="bg1">
                <a:lumMod val="85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VE"/>
          </a:p>
        </p:txBody>
      </p:sp>
      <p:sp>
        <p:nvSpPr>
          <p:cNvPr id="31" name="30 Rectángulo redondeado"/>
          <p:cNvSpPr/>
          <p:nvPr/>
        </p:nvSpPr>
        <p:spPr>
          <a:xfrm>
            <a:off x="1115616" y="5085184"/>
            <a:ext cx="576064" cy="216024"/>
          </a:xfrm>
          <a:prstGeom prst="roundRect">
            <a:avLst/>
          </a:prstGeom>
          <a:solidFill>
            <a:schemeClr val="bg1">
              <a:lumMod val="85000"/>
            </a:schemeClr>
          </a:solidFill>
          <a:ln>
            <a:solidFill>
              <a:schemeClr val="bg1">
                <a:lumMod val="85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VE"/>
          </a:p>
        </p:txBody>
      </p:sp>
      <p:sp>
        <p:nvSpPr>
          <p:cNvPr id="32" name="31 Rectángulo"/>
          <p:cNvSpPr/>
          <p:nvPr/>
        </p:nvSpPr>
        <p:spPr>
          <a:xfrm>
            <a:off x="4644008" y="3284984"/>
            <a:ext cx="3384376" cy="1815882"/>
          </a:xfrm>
          <a:prstGeom prst="rect">
            <a:avLst/>
          </a:prstGeom>
        </p:spPr>
        <p:txBody>
          <a:bodyPr wrap="square">
            <a:spAutoFit/>
          </a:bodyPr>
          <a:lstStyle/>
          <a:p>
            <a:pPr algn="just"/>
            <a:r>
              <a:rPr lang="es-VE" sz="1600" b="1" dirty="0" smtClean="0">
                <a:solidFill>
                  <a:schemeClr val="tx1">
                    <a:lumMod val="65000"/>
                    <a:lumOff val="35000"/>
                  </a:schemeClr>
                </a:solidFill>
              </a:rPr>
              <a:t>Parte B:</a:t>
            </a:r>
          </a:p>
          <a:p>
            <a:pPr algn="just"/>
            <a:endParaRPr lang="es-VE" sz="1600" b="1" dirty="0" smtClean="0">
              <a:solidFill>
                <a:schemeClr val="tx1">
                  <a:lumMod val="65000"/>
                  <a:lumOff val="35000"/>
                </a:schemeClr>
              </a:solidFill>
            </a:endParaRPr>
          </a:p>
          <a:p>
            <a:pPr algn="just"/>
            <a:r>
              <a:rPr lang="es-VE" sz="1600" b="1" dirty="0" smtClean="0">
                <a:solidFill>
                  <a:schemeClr val="tx1">
                    <a:lumMod val="65000"/>
                    <a:lumOff val="35000"/>
                  </a:schemeClr>
                </a:solidFill>
              </a:rPr>
              <a:t>Investiga dos tipos de eventos diferentes a los estudiados en clase y desarrolla un script sencillo utilizando </a:t>
            </a:r>
            <a:r>
              <a:rPr lang="es-VE" sz="1600" b="1" dirty="0" err="1" smtClean="0">
                <a:solidFill>
                  <a:schemeClr val="tx1">
                    <a:lumMod val="65000"/>
                    <a:lumOff val="35000"/>
                  </a:schemeClr>
                </a:solidFill>
              </a:rPr>
              <a:t>jQuery</a:t>
            </a:r>
            <a:r>
              <a:rPr lang="es-VE" sz="1600" b="1" dirty="0" smtClean="0">
                <a:solidFill>
                  <a:schemeClr val="tx1">
                    <a:lumMod val="65000"/>
                    <a:lumOff val="35000"/>
                  </a:schemeClr>
                </a:solidFill>
              </a:rPr>
              <a:t> para mostrar su funcionamiento.</a:t>
            </a:r>
          </a:p>
        </p:txBody>
      </p:sp>
      <p:pic>
        <p:nvPicPr>
          <p:cNvPr id="2050" name="Picture 2" descr="https://encrypted-tbn1.gstatic.com/images?q=tbn:ANd9GcT_rQoWjNqAFCT0_pdtI80PC2TgGMSFzdyrEnsSMjz5a7VpkkeG"/>
          <p:cNvPicPr>
            <a:picLocks noChangeAspect="1" noChangeArrowheads="1"/>
          </p:cNvPicPr>
          <p:nvPr/>
        </p:nvPicPr>
        <p:blipFill>
          <a:blip r:embed="rId4" cstate="print">
            <a:clrChange>
              <a:clrFrom>
                <a:srgbClr val="FFFFFD"/>
              </a:clrFrom>
              <a:clrTo>
                <a:srgbClr val="FFFFFD">
                  <a:alpha val="0"/>
                </a:srgbClr>
              </a:clrTo>
            </a:clrChange>
          </a:blip>
          <a:srcRect/>
          <a:stretch>
            <a:fillRect/>
          </a:stretch>
        </p:blipFill>
        <p:spPr bwMode="auto">
          <a:xfrm>
            <a:off x="5508104" y="1268760"/>
            <a:ext cx="1656184" cy="1656185"/>
          </a:xfrm>
          <a:prstGeom prst="rect">
            <a:avLst/>
          </a:prstGeom>
          <a:noFill/>
        </p:spPr>
      </p:pic>
    </p:spTree>
    <p:extLst>
      <p:ext uri="{BB962C8B-B14F-4D97-AF65-F5344CB8AC3E}">
        <p14:creationId xmlns:p14="http://schemas.microsoft.com/office/powerpoint/2010/main" val="1553163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3"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DEFINICIÓN</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6" name="5 Rectángulo"/>
          <p:cNvSpPr/>
          <p:nvPr/>
        </p:nvSpPr>
        <p:spPr>
          <a:xfrm>
            <a:off x="276141" y="1845979"/>
            <a:ext cx="8400315" cy="4247317"/>
          </a:xfrm>
          <a:prstGeom prst="rect">
            <a:avLst/>
          </a:prstGeom>
        </p:spPr>
        <p:txBody>
          <a:bodyPr wrap="square">
            <a:spAutoFit/>
          </a:bodyPr>
          <a:lstStyle/>
          <a:p>
            <a:pPr marL="285750" indent="-285750" algn="just">
              <a:buFont typeface="Arial" pitchFamily="34" charset="0"/>
              <a:buChar char="•"/>
            </a:pPr>
            <a:r>
              <a:rPr lang="es-VE" dirty="0" err="1" smtClean="0">
                <a:solidFill>
                  <a:schemeClr val="tx1">
                    <a:lumMod val="85000"/>
                    <a:lumOff val="15000"/>
                  </a:schemeClr>
                </a:solidFill>
              </a:rPr>
              <a:t>Jquery</a:t>
            </a:r>
            <a:r>
              <a:rPr lang="es-VE" dirty="0" smtClean="0">
                <a:solidFill>
                  <a:schemeClr val="tx1">
                    <a:lumMod val="85000"/>
                    <a:lumOff val="15000"/>
                  </a:schemeClr>
                </a:solidFill>
              </a:rPr>
              <a:t> </a:t>
            </a:r>
            <a:r>
              <a:rPr lang="es-VE" dirty="0">
                <a:solidFill>
                  <a:schemeClr val="tx1">
                    <a:lumMod val="85000"/>
                    <a:lumOff val="15000"/>
                  </a:schemeClr>
                </a:solidFill>
              </a:rPr>
              <a:t>es una rápida, ligera y muy completa librería de JavaScript.  Ella permite realizar cambios en un documento recorriendo y manipulando datos, manejando eventos, animaciones y aplicar el método AJAX más fácilmente. Con una combinación de versatilidad y extensibilidad </a:t>
            </a:r>
            <a:r>
              <a:rPr lang="es-VE" dirty="0" err="1">
                <a:solidFill>
                  <a:schemeClr val="tx1">
                    <a:lumMod val="85000"/>
                    <a:lumOff val="15000"/>
                  </a:schemeClr>
                </a:solidFill>
              </a:rPr>
              <a:t>Jquery</a:t>
            </a:r>
            <a:r>
              <a:rPr lang="es-VE" dirty="0">
                <a:solidFill>
                  <a:schemeClr val="tx1">
                    <a:lumMod val="85000"/>
                    <a:lumOff val="15000"/>
                  </a:schemeClr>
                </a:solidFill>
              </a:rPr>
              <a:t> ha cambiado la forma de escribir en JavaScript</a:t>
            </a:r>
            <a:r>
              <a:rPr lang="es-VE" dirty="0" smtClean="0">
                <a:solidFill>
                  <a:schemeClr val="tx1">
                    <a:lumMod val="85000"/>
                    <a:lumOff val="15000"/>
                  </a:schemeClr>
                </a:solidFill>
              </a:rPr>
              <a:t>. (jquery.com, 2014).</a:t>
            </a:r>
          </a:p>
          <a:p>
            <a:pPr marL="285750" indent="-285750" algn="just">
              <a:buFont typeface="Arial" pitchFamily="34" charset="0"/>
              <a:buChar char="•"/>
            </a:pPr>
            <a:endParaRPr lang="es-VE" dirty="0">
              <a:solidFill>
                <a:schemeClr val="tx1">
                  <a:lumMod val="85000"/>
                  <a:lumOff val="15000"/>
                </a:schemeClr>
              </a:solidFill>
            </a:endParaRPr>
          </a:p>
          <a:p>
            <a:pPr marL="285750" indent="-285750" algn="just">
              <a:buFont typeface="Arial" pitchFamily="34" charset="0"/>
              <a:buChar char="•"/>
            </a:pPr>
            <a:r>
              <a:rPr lang="es-VE" dirty="0" err="1" smtClean="0">
                <a:solidFill>
                  <a:schemeClr val="tx1">
                    <a:lumMod val="85000"/>
                    <a:lumOff val="15000"/>
                  </a:schemeClr>
                </a:solidFill>
              </a:rPr>
              <a:t>jQuery</a:t>
            </a:r>
            <a:r>
              <a:rPr lang="es-VE" dirty="0" smtClean="0">
                <a:solidFill>
                  <a:schemeClr val="tx1">
                    <a:lumMod val="85000"/>
                    <a:lumOff val="15000"/>
                  </a:schemeClr>
                </a:solidFill>
              </a:rPr>
              <a:t> es una ligera «escribe menos, haz mas» librería de JavaScript. Su propósito,  es hacer mucho mas fácil usar JavaScript en un sitio web. Evitando así, generar una gran cantidad de líneas de código para lograr algún objetivo. Igualmente, simplifica muchas características complicadas de JavaScript como por ejemplo el método AJAX y llamados al DOM. (W3School, 2014).</a:t>
            </a:r>
          </a:p>
          <a:p>
            <a:pPr marL="285750" indent="-285750" algn="just">
              <a:buFont typeface="Arial" pitchFamily="34" charset="0"/>
              <a:buChar char="•"/>
            </a:pPr>
            <a:endParaRPr lang="es-VE" dirty="0">
              <a:solidFill>
                <a:schemeClr val="tx1">
                  <a:lumMod val="85000"/>
                  <a:lumOff val="15000"/>
                </a:schemeClr>
              </a:solidFill>
            </a:endParaRPr>
          </a:p>
          <a:p>
            <a:pPr marL="285750" indent="-285750" algn="just">
              <a:buFont typeface="Arial" pitchFamily="34" charset="0"/>
              <a:buChar char="•"/>
            </a:pPr>
            <a:r>
              <a:rPr lang="es-ES" dirty="0" err="1"/>
              <a:t>jQuery</a:t>
            </a:r>
            <a:r>
              <a:rPr lang="es-ES" dirty="0"/>
              <a:t> es una biblioteca, o un conjunto de complementos útiles (</a:t>
            </a:r>
            <a:r>
              <a:rPr lang="es-ES" dirty="0" err="1"/>
              <a:t>adds-ons</a:t>
            </a:r>
            <a:r>
              <a:rPr lang="es-ES" dirty="0"/>
              <a:t>), para el lenguaje de programación JavaScript. (Codecademy.com,2014</a:t>
            </a:r>
            <a:r>
              <a:rPr lang="es-ES" dirty="0" smtClean="0"/>
              <a:t>).</a:t>
            </a:r>
            <a:endParaRPr lang="es-VE" dirty="0">
              <a:solidFill>
                <a:schemeClr val="tx1">
                  <a:lumMod val="85000"/>
                  <a:lumOff val="15000"/>
                </a:schemeClr>
              </a:solidFill>
            </a:endParaRPr>
          </a:p>
          <a:p>
            <a:pPr algn="just"/>
            <a:endParaRPr lang="es-VE" dirty="0">
              <a:solidFill>
                <a:schemeClr val="tx1">
                  <a:lumMod val="85000"/>
                  <a:lumOff val="15000"/>
                </a:schemeClr>
              </a:solidFill>
            </a:endParaRPr>
          </a:p>
        </p:txBody>
      </p:sp>
      <p:pic>
        <p:nvPicPr>
          <p:cNvPr id="1026" name="Picture 2" descr="http://activ.com.mx/wp-content/uploads/2013/05/jquer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206580"/>
            <a:ext cx="4904753" cy="120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489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3"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¿POR QUÉ USARLO?</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6" name="5 Rectángulo"/>
          <p:cNvSpPr/>
          <p:nvPr/>
        </p:nvSpPr>
        <p:spPr>
          <a:xfrm>
            <a:off x="4283968" y="761689"/>
            <a:ext cx="4295859" cy="5355312"/>
          </a:xfrm>
          <a:prstGeom prst="rect">
            <a:avLst/>
          </a:prstGeom>
        </p:spPr>
        <p:txBody>
          <a:bodyPr wrap="square">
            <a:spAutoFit/>
          </a:bodyPr>
          <a:lstStyle/>
          <a:p>
            <a:pPr marL="285750" indent="-285750" algn="just">
              <a:buFont typeface="Arial" pitchFamily="34" charset="0"/>
              <a:buChar char="•"/>
            </a:pPr>
            <a:r>
              <a:rPr lang="es-ES" dirty="0">
                <a:solidFill>
                  <a:schemeClr val="tx1">
                    <a:lumMod val="85000"/>
                    <a:lumOff val="15000"/>
                  </a:schemeClr>
                </a:solidFill>
              </a:rPr>
              <a:t>Toma cierto tiempo llegar a sentirse cómodo con JavaScript, y es más fácil manipular los elementos del </a:t>
            </a:r>
            <a:r>
              <a:rPr lang="es-ES" dirty="0" err="1">
                <a:solidFill>
                  <a:schemeClr val="tx1">
                    <a:lumMod val="85000"/>
                    <a:lumOff val="15000"/>
                  </a:schemeClr>
                </a:solidFill>
              </a:rPr>
              <a:t>DOM</a:t>
            </a:r>
            <a:r>
              <a:rPr lang="es-ES" dirty="0">
                <a:solidFill>
                  <a:schemeClr val="tx1">
                    <a:lumMod val="85000"/>
                    <a:lumOff val="15000"/>
                  </a:schemeClr>
                </a:solidFill>
              </a:rPr>
              <a:t> directamente con </a:t>
            </a:r>
            <a:r>
              <a:rPr lang="es-ES" dirty="0" err="1">
                <a:solidFill>
                  <a:schemeClr val="tx1">
                    <a:lumMod val="85000"/>
                    <a:lumOff val="15000"/>
                  </a:schemeClr>
                </a:solidFill>
              </a:rPr>
              <a:t>jQuery</a:t>
            </a:r>
            <a:r>
              <a:rPr lang="es-ES" dirty="0">
                <a:solidFill>
                  <a:schemeClr val="tx1">
                    <a:lumMod val="85000"/>
                    <a:lumOff val="15000"/>
                  </a:schemeClr>
                </a:solidFill>
              </a:rPr>
              <a:t> de lo que es con JavaScript. Vamos a comenzar mostrándote </a:t>
            </a:r>
            <a:r>
              <a:rPr lang="es-ES" dirty="0" err="1">
                <a:solidFill>
                  <a:schemeClr val="tx1">
                    <a:lumMod val="85000"/>
                    <a:lumOff val="15000"/>
                  </a:schemeClr>
                </a:solidFill>
              </a:rPr>
              <a:t>jQuery</a:t>
            </a:r>
            <a:r>
              <a:rPr lang="es-ES" dirty="0">
                <a:solidFill>
                  <a:schemeClr val="tx1">
                    <a:lumMod val="85000"/>
                    <a:lumOff val="15000"/>
                  </a:schemeClr>
                </a:solidFill>
              </a:rPr>
              <a:t>, para ayudarte a crear sitios web geniales mucho más rápido.</a:t>
            </a:r>
          </a:p>
          <a:p>
            <a:pPr marL="285750" indent="-285750" algn="just">
              <a:buFont typeface="Arial" pitchFamily="34" charset="0"/>
              <a:buChar char="•"/>
            </a:pPr>
            <a:endParaRPr lang="es-VE" dirty="0">
              <a:solidFill>
                <a:schemeClr val="tx1">
                  <a:lumMod val="85000"/>
                  <a:lumOff val="15000"/>
                </a:schemeClr>
              </a:solidFill>
            </a:endParaRPr>
          </a:p>
          <a:p>
            <a:pPr marL="285750" indent="-285750" algn="just">
              <a:buFont typeface="Arial" pitchFamily="34" charset="0"/>
              <a:buChar char="•"/>
            </a:pPr>
            <a:r>
              <a:rPr lang="es-ES" dirty="0" err="1">
                <a:solidFill>
                  <a:schemeClr val="tx1">
                    <a:lumMod val="85000"/>
                    <a:lumOff val="15000"/>
                  </a:schemeClr>
                </a:solidFill>
              </a:rPr>
              <a:t>jQuery</a:t>
            </a:r>
            <a:r>
              <a:rPr lang="es-ES" dirty="0">
                <a:solidFill>
                  <a:schemeClr val="tx1">
                    <a:lumMod val="85000"/>
                    <a:lumOff val="15000"/>
                  </a:schemeClr>
                </a:solidFill>
              </a:rPr>
              <a:t> brinda una interfaz sencilla para el código JavaScript subyacente. Es más fácil para la mayoría de usuarios aprender primero a manejar </a:t>
            </a:r>
            <a:r>
              <a:rPr lang="es-ES" dirty="0" err="1">
                <a:solidFill>
                  <a:schemeClr val="tx1">
                    <a:lumMod val="85000"/>
                    <a:lumOff val="15000"/>
                  </a:schemeClr>
                </a:solidFill>
              </a:rPr>
              <a:t>jQuery</a:t>
            </a:r>
            <a:r>
              <a:rPr lang="es-ES" dirty="0">
                <a:solidFill>
                  <a:schemeClr val="tx1">
                    <a:lumMod val="85000"/>
                    <a:lumOff val="15000"/>
                  </a:schemeClr>
                </a:solidFill>
              </a:rPr>
              <a:t>, y después sí aventurarse en los detalles de JavaScript.</a:t>
            </a:r>
          </a:p>
          <a:p>
            <a:pPr marL="285750" indent="-285750" algn="just">
              <a:buFont typeface="Arial" pitchFamily="34" charset="0"/>
              <a:buChar char="•"/>
            </a:pPr>
            <a:endParaRPr lang="es-VE" dirty="0">
              <a:solidFill>
                <a:schemeClr val="tx1">
                  <a:lumMod val="85000"/>
                  <a:lumOff val="15000"/>
                </a:schemeClr>
              </a:solidFill>
            </a:endParaRPr>
          </a:p>
          <a:p>
            <a:pPr marL="285750" indent="-285750" algn="just">
              <a:buFont typeface="Arial" pitchFamily="34" charset="0"/>
              <a:buChar char="•"/>
            </a:pPr>
            <a:r>
              <a:rPr lang="es-ES" dirty="0" err="1">
                <a:solidFill>
                  <a:schemeClr val="tx1">
                    <a:lumMod val="85000"/>
                    <a:lumOff val="15000"/>
                  </a:schemeClr>
                </a:solidFill>
              </a:rPr>
              <a:t>Query</a:t>
            </a:r>
            <a:r>
              <a:rPr lang="es-ES" dirty="0">
                <a:solidFill>
                  <a:schemeClr val="tx1">
                    <a:lumMod val="85000"/>
                    <a:lumOff val="15000"/>
                  </a:schemeClr>
                </a:solidFill>
              </a:rPr>
              <a:t> es mucho mejor en cuanto a resultados inmediatos y visuales que el JavaScript normal</a:t>
            </a:r>
            <a:r>
              <a:rPr lang="es-ES" dirty="0" smtClean="0">
                <a:solidFill>
                  <a:schemeClr val="tx1">
                    <a:lumMod val="85000"/>
                    <a:lumOff val="15000"/>
                  </a:schemeClr>
                </a:solidFill>
              </a:rPr>
              <a:t>.</a:t>
            </a:r>
            <a:endParaRPr lang="es-VE" dirty="0">
              <a:solidFill>
                <a:schemeClr val="tx1">
                  <a:lumMod val="85000"/>
                  <a:lumOff val="15000"/>
                </a:schemeClr>
              </a:solidFill>
            </a:endParaRPr>
          </a:p>
        </p:txBody>
      </p:sp>
      <p:sp>
        <p:nvSpPr>
          <p:cNvPr id="2" name="AutoShape 2" descr="http://managementscience.biz/wp-content/uploads/2014/09/jquery-logo-transparent.png"/>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pic>
        <p:nvPicPr>
          <p:cNvPr id="3075" name="Picture 3" descr="C:\Documents and Settings\Hoyver\Escritorio\jquery-logo-transpar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87" y="1412776"/>
            <a:ext cx="4335073" cy="4335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454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3"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INSTALACIÓN</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6" name="5 Rectángulo"/>
          <p:cNvSpPr/>
          <p:nvPr/>
        </p:nvSpPr>
        <p:spPr>
          <a:xfrm>
            <a:off x="251520" y="1268760"/>
            <a:ext cx="3214710" cy="3693319"/>
          </a:xfrm>
          <a:prstGeom prst="rect">
            <a:avLst/>
          </a:prstGeom>
        </p:spPr>
        <p:txBody>
          <a:bodyPr wrap="square">
            <a:spAutoFit/>
          </a:bodyPr>
          <a:lstStyle/>
          <a:p>
            <a:pPr algn="just"/>
            <a:r>
              <a:rPr lang="es-VE" dirty="0" smtClean="0">
                <a:solidFill>
                  <a:schemeClr val="tx1">
                    <a:lumMod val="85000"/>
                    <a:lumOff val="15000"/>
                  </a:schemeClr>
                </a:solidFill>
              </a:rPr>
              <a:t>La forma de "Instalar" la Liberia </a:t>
            </a:r>
            <a:r>
              <a:rPr lang="es-VE" dirty="0" err="1" smtClean="0">
                <a:solidFill>
                  <a:schemeClr val="tx1">
                    <a:lumMod val="85000"/>
                    <a:lumOff val="15000"/>
                  </a:schemeClr>
                </a:solidFill>
              </a:rPr>
              <a:t>jQuery</a:t>
            </a:r>
            <a:r>
              <a:rPr lang="es-VE" dirty="0" smtClean="0">
                <a:solidFill>
                  <a:schemeClr val="tx1">
                    <a:lumMod val="85000"/>
                    <a:lumOff val="15000"/>
                  </a:schemeClr>
                </a:solidFill>
              </a:rPr>
              <a:t>, comienza por la descarga del script en la página oficial </a:t>
            </a:r>
            <a:r>
              <a:rPr lang="es-VE" dirty="0" smtClean="0">
                <a:solidFill>
                  <a:schemeClr val="tx1">
                    <a:lumMod val="85000"/>
                    <a:lumOff val="15000"/>
                  </a:schemeClr>
                </a:solidFill>
                <a:hlinkClick r:id="rId4"/>
              </a:rPr>
              <a:t>www.jquery.com</a:t>
            </a:r>
            <a:r>
              <a:rPr lang="es-VE" dirty="0" smtClean="0">
                <a:solidFill>
                  <a:schemeClr val="tx1">
                    <a:lumMod val="85000"/>
                    <a:lumOff val="15000"/>
                  </a:schemeClr>
                </a:solidFill>
              </a:rPr>
              <a:t> como se muestra en la imagen.</a:t>
            </a:r>
          </a:p>
          <a:p>
            <a:pPr algn="just"/>
            <a:endParaRPr lang="es-VE" dirty="0">
              <a:solidFill>
                <a:schemeClr val="tx1">
                  <a:lumMod val="85000"/>
                  <a:lumOff val="15000"/>
                </a:schemeClr>
              </a:solidFill>
            </a:endParaRPr>
          </a:p>
          <a:p>
            <a:pPr algn="just"/>
            <a:r>
              <a:rPr lang="es-VE" dirty="0">
                <a:solidFill>
                  <a:schemeClr val="tx1">
                    <a:lumMod val="85000"/>
                    <a:lumOff val="15000"/>
                  </a:schemeClr>
                </a:solidFill>
              </a:rPr>
              <a:t>Una vez finalizada la descarga, se realizan las operaciones necesarias y se ubica dentro de la carpeta deseada el archivo para luego ser importado al documento web donde es requerido</a:t>
            </a:r>
            <a:r>
              <a:rPr lang="es-VE" dirty="0" smtClean="0">
                <a:solidFill>
                  <a:schemeClr val="tx1">
                    <a:lumMod val="85000"/>
                    <a:lumOff val="15000"/>
                  </a:schemeClr>
                </a:solidFill>
              </a:rPr>
              <a:t>.</a:t>
            </a:r>
            <a:endParaRPr lang="es-VE" dirty="0">
              <a:solidFill>
                <a:schemeClr val="tx1">
                  <a:lumMod val="85000"/>
                  <a:lumOff val="15000"/>
                </a:schemeClr>
              </a:solidFill>
            </a:endParaRPr>
          </a:p>
        </p:txBody>
      </p:sp>
      <p:pic>
        <p:nvPicPr>
          <p:cNvPr id="205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 r="32654" b="17262"/>
          <a:stretch/>
        </p:blipFill>
        <p:spPr bwMode="auto">
          <a:xfrm>
            <a:off x="3707904" y="1340767"/>
            <a:ext cx="5017466" cy="3480975"/>
          </a:xfrm>
          <a:prstGeom prst="rect">
            <a:avLst/>
          </a:prstGeom>
          <a:noFill/>
          <a:ln w="38100">
            <a:solidFill>
              <a:schemeClr val="accent5">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1780788" y="5177394"/>
            <a:ext cx="5582424" cy="1015663"/>
          </a:xfrm>
          <a:prstGeom prst="rect">
            <a:avLst/>
          </a:prstGeom>
        </p:spPr>
        <p:txBody>
          <a:bodyPr wrap="square">
            <a:spAutoFit/>
          </a:bodyPr>
          <a:lstStyle/>
          <a:p>
            <a:r>
              <a:rPr lang="en-US" sz="2000" b="1" dirty="0">
                <a:solidFill>
                  <a:schemeClr val="accent5">
                    <a:lumMod val="75000"/>
                  </a:schemeClr>
                </a:solidFill>
              </a:rPr>
              <a:t>&lt;head&gt;</a:t>
            </a:r>
            <a:br>
              <a:rPr lang="en-US" sz="2000" b="1" dirty="0">
                <a:solidFill>
                  <a:schemeClr val="accent5">
                    <a:lumMod val="75000"/>
                  </a:schemeClr>
                </a:solidFill>
              </a:rPr>
            </a:br>
            <a:r>
              <a:rPr lang="en-US" sz="2000" b="1" dirty="0" smtClean="0">
                <a:solidFill>
                  <a:schemeClr val="accent5">
                    <a:lumMod val="75000"/>
                  </a:schemeClr>
                </a:solidFill>
              </a:rPr>
              <a:t>           &lt;</a:t>
            </a:r>
            <a:r>
              <a:rPr lang="en-US" sz="2000" b="1" dirty="0">
                <a:solidFill>
                  <a:schemeClr val="accent5">
                    <a:lumMod val="75000"/>
                  </a:schemeClr>
                </a:solidFill>
              </a:rPr>
              <a:t>script </a:t>
            </a:r>
            <a:r>
              <a:rPr lang="en-US" sz="2000" b="1" dirty="0" err="1">
                <a:solidFill>
                  <a:schemeClr val="accent5">
                    <a:lumMod val="75000"/>
                  </a:schemeClr>
                </a:solidFill>
              </a:rPr>
              <a:t>src</a:t>
            </a:r>
            <a:r>
              <a:rPr lang="en-US" sz="2000" b="1" dirty="0">
                <a:solidFill>
                  <a:schemeClr val="accent5">
                    <a:lumMod val="75000"/>
                  </a:schemeClr>
                </a:solidFill>
              </a:rPr>
              <a:t>="jquery-1.11.1.min.js"&gt;&lt;/script&gt;</a:t>
            </a:r>
            <a:br>
              <a:rPr lang="en-US" sz="2000" b="1" dirty="0">
                <a:solidFill>
                  <a:schemeClr val="accent5">
                    <a:lumMod val="75000"/>
                  </a:schemeClr>
                </a:solidFill>
              </a:rPr>
            </a:br>
            <a:r>
              <a:rPr lang="en-US" sz="2000" b="1" dirty="0">
                <a:solidFill>
                  <a:schemeClr val="accent5">
                    <a:lumMod val="75000"/>
                  </a:schemeClr>
                </a:solidFill>
              </a:rPr>
              <a:t>&lt;/head&gt;</a:t>
            </a:r>
            <a:endParaRPr lang="es-VE" sz="2000" b="1" dirty="0">
              <a:solidFill>
                <a:schemeClr val="accent5">
                  <a:lumMod val="75000"/>
                </a:schemeClr>
              </a:solidFill>
            </a:endParaRPr>
          </a:p>
        </p:txBody>
      </p:sp>
    </p:spTree>
    <p:extLst>
      <p:ext uri="{BB962C8B-B14F-4D97-AF65-F5344CB8AC3E}">
        <p14:creationId xmlns:p14="http://schemas.microsoft.com/office/powerpoint/2010/main" val="454792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3"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SINTAXIS</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2" name="1 Rectángulo"/>
          <p:cNvSpPr/>
          <p:nvPr/>
        </p:nvSpPr>
        <p:spPr>
          <a:xfrm>
            <a:off x="169319" y="1184950"/>
            <a:ext cx="8390736" cy="369332"/>
          </a:xfrm>
          <a:prstGeom prst="rect">
            <a:avLst/>
          </a:prstGeom>
        </p:spPr>
        <p:txBody>
          <a:bodyPr wrap="square">
            <a:spAutoFit/>
          </a:bodyPr>
          <a:lstStyle/>
          <a:p>
            <a:pPr algn="ctr"/>
            <a:r>
              <a:rPr lang="es-VE" dirty="0" smtClean="0">
                <a:solidFill>
                  <a:schemeClr val="tx1">
                    <a:lumMod val="85000"/>
                    <a:lumOff val="15000"/>
                  </a:schemeClr>
                </a:solidFill>
              </a:rPr>
              <a:t>Con </a:t>
            </a:r>
            <a:r>
              <a:rPr lang="es-VE" dirty="0" err="1" smtClean="0">
                <a:solidFill>
                  <a:schemeClr val="tx1">
                    <a:lumMod val="85000"/>
                    <a:lumOff val="15000"/>
                  </a:schemeClr>
                </a:solidFill>
              </a:rPr>
              <a:t>jQuery</a:t>
            </a:r>
            <a:r>
              <a:rPr lang="es-VE" dirty="0" smtClean="0">
                <a:solidFill>
                  <a:schemeClr val="tx1">
                    <a:lumMod val="85000"/>
                    <a:lumOff val="15000"/>
                  </a:schemeClr>
                </a:solidFill>
              </a:rPr>
              <a:t>, seleccionas un objetivo HTML para ejecutar acciones en él. </a:t>
            </a:r>
            <a:endParaRPr lang="es-VE" dirty="0">
              <a:solidFill>
                <a:schemeClr val="tx1">
                  <a:lumMod val="85000"/>
                  <a:lumOff val="15000"/>
                </a:schemeClr>
              </a:solidFill>
            </a:endParaRPr>
          </a:p>
        </p:txBody>
      </p:sp>
      <p:sp>
        <p:nvSpPr>
          <p:cNvPr id="3" name="2 Rectángulo"/>
          <p:cNvSpPr/>
          <p:nvPr/>
        </p:nvSpPr>
        <p:spPr>
          <a:xfrm>
            <a:off x="2861231" y="3506639"/>
            <a:ext cx="3006913" cy="523220"/>
          </a:xfrm>
          <a:prstGeom prst="rect">
            <a:avLst/>
          </a:prstGeom>
        </p:spPr>
        <p:txBody>
          <a:bodyPr wrap="none">
            <a:spAutoFit/>
          </a:bodyPr>
          <a:lstStyle/>
          <a:p>
            <a:r>
              <a:rPr lang="es-VE" sz="2800" b="1" dirty="0">
                <a:solidFill>
                  <a:srgbClr val="0070C0"/>
                </a:solidFill>
              </a:rPr>
              <a:t>$(</a:t>
            </a:r>
            <a:r>
              <a:rPr lang="es-VE" sz="2800" b="1" i="1" dirty="0">
                <a:solidFill>
                  <a:srgbClr val="0070C0"/>
                </a:solidFill>
              </a:rPr>
              <a:t>selector</a:t>
            </a:r>
            <a:r>
              <a:rPr lang="es-VE" sz="2800" b="1" dirty="0">
                <a:solidFill>
                  <a:srgbClr val="0070C0"/>
                </a:solidFill>
              </a:rPr>
              <a:t>).</a:t>
            </a:r>
            <a:r>
              <a:rPr lang="es-VE" sz="2800" b="1" i="1" dirty="0" err="1">
                <a:solidFill>
                  <a:srgbClr val="0070C0"/>
                </a:solidFill>
              </a:rPr>
              <a:t>action</a:t>
            </a:r>
            <a:r>
              <a:rPr lang="es-VE" sz="2800" b="1" dirty="0">
                <a:solidFill>
                  <a:srgbClr val="0070C0"/>
                </a:solidFill>
              </a:rPr>
              <a:t>()</a:t>
            </a:r>
            <a:endParaRPr lang="es-VE" sz="2800" dirty="0">
              <a:solidFill>
                <a:srgbClr val="0070C0"/>
              </a:solidFill>
            </a:endParaRPr>
          </a:p>
        </p:txBody>
      </p:sp>
      <p:sp>
        <p:nvSpPr>
          <p:cNvPr id="11" name="10 Rectángulo"/>
          <p:cNvSpPr/>
          <p:nvPr/>
        </p:nvSpPr>
        <p:spPr>
          <a:xfrm>
            <a:off x="662746" y="4325426"/>
            <a:ext cx="5194828" cy="1200329"/>
          </a:xfrm>
          <a:prstGeom prst="rect">
            <a:avLst/>
          </a:prstGeom>
          <a:ln w="28575">
            <a:solidFill>
              <a:schemeClr val="accent5">
                <a:lumMod val="75000"/>
              </a:schemeClr>
            </a:solidFill>
          </a:ln>
        </p:spPr>
        <p:txBody>
          <a:bodyPr wrap="square">
            <a:spAutoFit/>
          </a:bodyPr>
          <a:lstStyle/>
          <a:p>
            <a:pPr lvl="0" algn="just" fontAlgn="base">
              <a:spcBef>
                <a:spcPct val="0"/>
              </a:spcBef>
              <a:spcAft>
                <a:spcPct val="0"/>
              </a:spcAft>
            </a:pPr>
            <a:r>
              <a:rPr lang="es-VE" dirty="0" smtClean="0">
                <a:solidFill>
                  <a:srgbClr val="333333"/>
                </a:solidFill>
              </a:rPr>
              <a:t>$(</a:t>
            </a:r>
            <a:r>
              <a:rPr lang="es-VE" dirty="0">
                <a:solidFill>
                  <a:srgbClr val="333333"/>
                </a:solidFill>
              </a:rPr>
              <a:t>selector) es una </a:t>
            </a:r>
            <a:r>
              <a:rPr lang="es-VE" b="1" dirty="0">
                <a:solidFill>
                  <a:srgbClr val="333333"/>
                </a:solidFill>
              </a:rPr>
              <a:t>función</a:t>
            </a:r>
            <a:r>
              <a:rPr lang="es-VE" dirty="0">
                <a:solidFill>
                  <a:srgbClr val="333333"/>
                </a:solidFill>
              </a:rPr>
              <a:t> (un tipo de acción) que convierte lo que esté en medio de los paréntesis en un objeto de </a:t>
            </a:r>
            <a:r>
              <a:rPr lang="es-VE" dirty="0" err="1">
                <a:solidFill>
                  <a:srgbClr val="333333"/>
                </a:solidFill>
              </a:rPr>
              <a:t>jQuery</a:t>
            </a:r>
            <a:r>
              <a:rPr lang="es-VE" dirty="0">
                <a:solidFill>
                  <a:srgbClr val="333333"/>
                </a:solidFill>
              </a:rPr>
              <a:t>; es decir, algo con lo que </a:t>
            </a:r>
            <a:r>
              <a:rPr lang="es-VE" dirty="0" err="1">
                <a:solidFill>
                  <a:srgbClr val="333333"/>
                </a:solidFill>
              </a:rPr>
              <a:t>jQuery</a:t>
            </a:r>
            <a:r>
              <a:rPr lang="es-VE" dirty="0">
                <a:solidFill>
                  <a:srgbClr val="333333"/>
                </a:solidFill>
              </a:rPr>
              <a:t> pueda trabajar. </a:t>
            </a:r>
            <a:endParaRPr lang="es-VE" dirty="0"/>
          </a:p>
        </p:txBody>
      </p:sp>
      <p:sp>
        <p:nvSpPr>
          <p:cNvPr id="12" name="11 Cerrar llave"/>
          <p:cNvSpPr/>
          <p:nvPr/>
        </p:nvSpPr>
        <p:spPr>
          <a:xfrm rot="16200000" flipH="1">
            <a:off x="3655984" y="3381787"/>
            <a:ext cx="252028" cy="1548172"/>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s-VE"/>
          </a:p>
        </p:txBody>
      </p:sp>
      <p:cxnSp>
        <p:nvCxnSpPr>
          <p:cNvPr id="20" name="19 Conector recto de flecha"/>
          <p:cNvCxnSpPr/>
          <p:nvPr/>
        </p:nvCxnSpPr>
        <p:spPr>
          <a:xfrm>
            <a:off x="2121064" y="2994442"/>
            <a:ext cx="740167" cy="51219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2" name="21 Rectángulo"/>
          <p:cNvSpPr/>
          <p:nvPr/>
        </p:nvSpPr>
        <p:spPr>
          <a:xfrm>
            <a:off x="673316" y="2274362"/>
            <a:ext cx="1954468" cy="646331"/>
          </a:xfrm>
          <a:prstGeom prst="rect">
            <a:avLst/>
          </a:prstGeom>
          <a:ln w="28575">
            <a:solidFill>
              <a:schemeClr val="accent5">
                <a:lumMod val="75000"/>
              </a:schemeClr>
            </a:solidFill>
          </a:ln>
        </p:spPr>
        <p:txBody>
          <a:bodyPr wrap="square">
            <a:spAutoFit/>
          </a:bodyPr>
          <a:lstStyle/>
          <a:p>
            <a:pPr lvl="0" algn="just" fontAlgn="base">
              <a:spcBef>
                <a:spcPct val="0"/>
              </a:spcBef>
              <a:spcAft>
                <a:spcPct val="0"/>
              </a:spcAft>
            </a:pPr>
            <a:r>
              <a:rPr lang="es-VE" dirty="0" smtClean="0">
                <a:solidFill>
                  <a:srgbClr val="333333"/>
                </a:solidFill>
              </a:rPr>
              <a:t>Signo para definir el acceso a </a:t>
            </a:r>
            <a:r>
              <a:rPr lang="es-VE" dirty="0" err="1" smtClean="0">
                <a:solidFill>
                  <a:srgbClr val="333333"/>
                </a:solidFill>
              </a:rPr>
              <a:t>jQuery</a:t>
            </a:r>
            <a:endParaRPr lang="es-VE" dirty="0"/>
          </a:p>
        </p:txBody>
      </p:sp>
      <p:sp>
        <p:nvSpPr>
          <p:cNvPr id="23" name="22 Rectángulo"/>
          <p:cNvSpPr/>
          <p:nvPr/>
        </p:nvSpPr>
        <p:spPr>
          <a:xfrm>
            <a:off x="3568227" y="2060079"/>
            <a:ext cx="1954468" cy="646331"/>
          </a:xfrm>
          <a:prstGeom prst="rect">
            <a:avLst/>
          </a:prstGeom>
          <a:ln w="28575">
            <a:solidFill>
              <a:schemeClr val="accent5">
                <a:lumMod val="75000"/>
              </a:schemeClr>
            </a:solidFill>
          </a:ln>
        </p:spPr>
        <p:txBody>
          <a:bodyPr wrap="square">
            <a:spAutoFit/>
          </a:bodyPr>
          <a:lstStyle/>
          <a:p>
            <a:pPr lvl="0" algn="just" fontAlgn="base">
              <a:spcBef>
                <a:spcPct val="0"/>
              </a:spcBef>
              <a:spcAft>
                <a:spcPct val="0"/>
              </a:spcAft>
            </a:pPr>
            <a:r>
              <a:rPr lang="es-VE" dirty="0" smtClean="0">
                <a:solidFill>
                  <a:srgbClr val="333333"/>
                </a:solidFill>
              </a:rPr>
              <a:t>Objeto HTML para </a:t>
            </a:r>
            <a:r>
              <a:rPr lang="es-VE" smtClean="0">
                <a:solidFill>
                  <a:srgbClr val="333333"/>
                </a:solidFill>
              </a:rPr>
              <a:t>ser animado</a:t>
            </a:r>
            <a:endParaRPr lang="es-VE" dirty="0"/>
          </a:p>
        </p:txBody>
      </p:sp>
      <p:cxnSp>
        <p:nvCxnSpPr>
          <p:cNvPr id="24" name="23 Conector recto de flecha"/>
          <p:cNvCxnSpPr/>
          <p:nvPr/>
        </p:nvCxnSpPr>
        <p:spPr>
          <a:xfrm flipH="1">
            <a:off x="3781997" y="2778418"/>
            <a:ext cx="429963" cy="68131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25 Conector recto de flecha"/>
          <p:cNvCxnSpPr/>
          <p:nvPr/>
        </p:nvCxnSpPr>
        <p:spPr>
          <a:xfrm flipH="1">
            <a:off x="5425904" y="2706410"/>
            <a:ext cx="874288" cy="80320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8" name="27 Rectángulo"/>
          <p:cNvSpPr/>
          <p:nvPr/>
        </p:nvSpPr>
        <p:spPr>
          <a:xfrm>
            <a:off x="6452286" y="1783079"/>
            <a:ext cx="1954468" cy="1200329"/>
          </a:xfrm>
          <a:prstGeom prst="rect">
            <a:avLst/>
          </a:prstGeom>
          <a:ln w="28575">
            <a:solidFill>
              <a:schemeClr val="accent5">
                <a:lumMod val="75000"/>
              </a:schemeClr>
            </a:solidFill>
          </a:ln>
        </p:spPr>
        <p:txBody>
          <a:bodyPr wrap="square">
            <a:spAutoFit/>
          </a:bodyPr>
          <a:lstStyle/>
          <a:p>
            <a:pPr lvl="0" algn="just" fontAlgn="base">
              <a:spcBef>
                <a:spcPct val="0"/>
              </a:spcBef>
              <a:spcAft>
                <a:spcPct val="0"/>
              </a:spcAft>
            </a:pPr>
            <a:r>
              <a:rPr lang="es-VE" dirty="0" smtClean="0">
                <a:solidFill>
                  <a:srgbClr val="333333"/>
                </a:solidFill>
              </a:rPr>
              <a:t>Una acción para ser ejecutada por el elemento seleccionado</a:t>
            </a:r>
            <a:endParaRPr lang="es-VE" dirty="0"/>
          </a:p>
        </p:txBody>
      </p:sp>
      <p:pic>
        <p:nvPicPr>
          <p:cNvPr id="4099" name="Picture 3" descr="https://dynamicimageses-v2b.netdna-ssl.com/product_class_external_product/jquer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6619" y="4353160"/>
            <a:ext cx="1740135" cy="1740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028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3"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LA FUNCIÓN </a:t>
              </a:r>
              <a:r>
                <a:rPr lang="es-VE" sz="2200" b="1" dirty="0" err="1" smtClean="0">
                  <a:solidFill>
                    <a:schemeClr val="bg1"/>
                  </a:solidFill>
                </a:rPr>
                <a:t>READY</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21" name="20 Rectángulo"/>
          <p:cNvSpPr/>
          <p:nvPr/>
        </p:nvSpPr>
        <p:spPr>
          <a:xfrm>
            <a:off x="349178" y="1124744"/>
            <a:ext cx="3214710" cy="5078313"/>
          </a:xfrm>
          <a:prstGeom prst="rect">
            <a:avLst/>
          </a:prstGeom>
        </p:spPr>
        <p:txBody>
          <a:bodyPr wrap="square">
            <a:spAutoFit/>
          </a:bodyPr>
          <a:lstStyle/>
          <a:p>
            <a:pPr algn="just"/>
            <a:r>
              <a:rPr lang="es-VE" dirty="0" smtClean="0">
                <a:solidFill>
                  <a:schemeClr val="tx1">
                    <a:lumMod val="85000"/>
                    <a:lumOff val="15000"/>
                  </a:schemeClr>
                </a:solidFill>
              </a:rPr>
              <a:t>Esto es para prevenir que cualquier </a:t>
            </a:r>
            <a:r>
              <a:rPr lang="es-VE" dirty="0" err="1" smtClean="0">
                <a:solidFill>
                  <a:schemeClr val="tx1">
                    <a:lumMod val="85000"/>
                    <a:lumOff val="15000"/>
                  </a:schemeClr>
                </a:solidFill>
              </a:rPr>
              <a:t>codigo</a:t>
            </a:r>
            <a:r>
              <a:rPr lang="es-VE" dirty="0" smtClean="0">
                <a:solidFill>
                  <a:schemeClr val="tx1">
                    <a:lumMod val="85000"/>
                    <a:lumOff val="15000"/>
                  </a:schemeClr>
                </a:solidFill>
              </a:rPr>
              <a:t> </a:t>
            </a:r>
            <a:r>
              <a:rPr lang="es-VE" dirty="0" err="1" smtClean="0">
                <a:solidFill>
                  <a:schemeClr val="tx1">
                    <a:lumMod val="85000"/>
                    <a:lumOff val="15000"/>
                  </a:schemeClr>
                </a:solidFill>
              </a:rPr>
              <a:t>jQuery</a:t>
            </a:r>
            <a:r>
              <a:rPr lang="es-VE" dirty="0" smtClean="0">
                <a:solidFill>
                  <a:schemeClr val="tx1">
                    <a:lumMod val="85000"/>
                    <a:lumOff val="15000"/>
                  </a:schemeClr>
                </a:solidFill>
              </a:rPr>
              <a:t> se ejecute antes de la carga completa del documento.</a:t>
            </a:r>
          </a:p>
          <a:p>
            <a:pPr algn="just"/>
            <a:endParaRPr lang="es-VE" dirty="0">
              <a:solidFill>
                <a:schemeClr val="tx1">
                  <a:lumMod val="85000"/>
                  <a:lumOff val="15000"/>
                </a:schemeClr>
              </a:solidFill>
            </a:endParaRPr>
          </a:p>
          <a:p>
            <a:pPr algn="just"/>
            <a:r>
              <a:rPr lang="es-VE" dirty="0" smtClean="0">
                <a:solidFill>
                  <a:schemeClr val="tx1">
                    <a:lumMod val="85000"/>
                    <a:lumOff val="15000"/>
                  </a:schemeClr>
                </a:solidFill>
              </a:rPr>
              <a:t>Siempre es una buena practica esperar que el documento se cargue para trabajar en él.  De igual forma te permite tener los Scripts antes del cuerpo del documento HTML.</a:t>
            </a:r>
          </a:p>
          <a:p>
            <a:pPr algn="just"/>
            <a:endParaRPr lang="es-VE" dirty="0">
              <a:solidFill>
                <a:schemeClr val="tx1">
                  <a:lumMod val="85000"/>
                  <a:lumOff val="15000"/>
                </a:schemeClr>
              </a:solidFill>
            </a:endParaRPr>
          </a:p>
          <a:p>
            <a:pPr algn="just"/>
            <a:r>
              <a:rPr lang="es-VE" dirty="0" smtClean="0">
                <a:solidFill>
                  <a:schemeClr val="tx1">
                    <a:lumMod val="85000"/>
                    <a:lumOff val="15000"/>
                  </a:schemeClr>
                </a:solidFill>
              </a:rPr>
              <a:t>Se puede lograr, por ejemplo: ocultar un elemento antes de que se visualice la página o tratar de conseguir el tamaño de una imagen antes del desarrollo total del documento.</a:t>
            </a:r>
            <a:endParaRPr lang="es-VE" dirty="0">
              <a:solidFill>
                <a:schemeClr val="tx1">
                  <a:lumMod val="85000"/>
                  <a:lumOff val="15000"/>
                </a:schemeClr>
              </a:solidFill>
            </a:endParaRPr>
          </a:p>
        </p:txBody>
      </p:sp>
      <p:sp>
        <p:nvSpPr>
          <p:cNvPr id="6" name="5 Rectángulo"/>
          <p:cNvSpPr/>
          <p:nvPr/>
        </p:nvSpPr>
        <p:spPr>
          <a:xfrm>
            <a:off x="4067944" y="1213008"/>
            <a:ext cx="4572000" cy="1938992"/>
          </a:xfrm>
          <a:prstGeom prst="rect">
            <a:avLst/>
          </a:prstGeom>
          <a:ln w="38100">
            <a:solidFill>
              <a:schemeClr val="accent5">
                <a:lumMod val="75000"/>
              </a:schemeClr>
            </a:solidFill>
          </a:ln>
        </p:spPr>
        <p:txBody>
          <a:bodyPr>
            <a:spAutoFit/>
          </a:bodyPr>
          <a:lstStyle/>
          <a:p>
            <a:r>
              <a:rPr lang="en-US" sz="2400" b="1" dirty="0">
                <a:solidFill>
                  <a:srgbClr val="0070C0"/>
                </a:solidFill>
              </a:rPr>
              <a:t>$(document).ready(function(){</a:t>
            </a:r>
            <a:br>
              <a:rPr lang="en-US" sz="2400" b="1" dirty="0">
                <a:solidFill>
                  <a:srgbClr val="0070C0"/>
                </a:solidFill>
              </a:rPr>
            </a:br>
            <a:r>
              <a:rPr lang="en-US" sz="2400" b="1" dirty="0">
                <a:solidFill>
                  <a:srgbClr val="0070C0"/>
                </a:solidFill>
              </a:rPr>
              <a:t/>
            </a:r>
            <a:br>
              <a:rPr lang="en-US" sz="2400" b="1" dirty="0">
                <a:solidFill>
                  <a:srgbClr val="0070C0"/>
                </a:solidFill>
              </a:rPr>
            </a:br>
            <a:r>
              <a:rPr lang="en-US" sz="2400" b="1" dirty="0">
                <a:solidFill>
                  <a:srgbClr val="0070C0"/>
                </a:solidFill>
              </a:rPr>
              <a:t>   </a:t>
            </a:r>
            <a:r>
              <a:rPr lang="en-US" sz="2400" b="1" i="1" dirty="0">
                <a:solidFill>
                  <a:srgbClr val="0070C0"/>
                </a:solidFill>
              </a:rPr>
              <a:t>// </a:t>
            </a:r>
            <a:r>
              <a:rPr lang="en-US" sz="2400" b="1" i="1" dirty="0" err="1" smtClean="0">
                <a:solidFill>
                  <a:srgbClr val="0070C0"/>
                </a:solidFill>
              </a:rPr>
              <a:t>Código</a:t>
            </a:r>
            <a:r>
              <a:rPr lang="en-US" sz="2400" b="1" i="1" dirty="0" smtClean="0">
                <a:solidFill>
                  <a:srgbClr val="0070C0"/>
                </a:solidFill>
              </a:rPr>
              <a:t> de </a:t>
            </a:r>
            <a:r>
              <a:rPr lang="en-US" sz="2400" b="1" i="1" dirty="0" err="1" smtClean="0">
                <a:solidFill>
                  <a:srgbClr val="0070C0"/>
                </a:solidFill>
              </a:rPr>
              <a:t>jQuery</a:t>
            </a:r>
            <a:r>
              <a:rPr lang="en-US" sz="2400" b="1" i="1" dirty="0" smtClean="0">
                <a:solidFill>
                  <a:srgbClr val="0070C0"/>
                </a:solidFill>
              </a:rPr>
              <a:t> </a:t>
            </a:r>
            <a:r>
              <a:rPr lang="en-US" sz="2400" b="1" i="1" dirty="0" err="1" smtClean="0">
                <a:solidFill>
                  <a:srgbClr val="0070C0"/>
                </a:solidFill>
              </a:rPr>
              <a:t>aquí</a:t>
            </a:r>
            <a:r>
              <a:rPr lang="en-US" sz="2400" b="1" dirty="0">
                <a:solidFill>
                  <a:srgbClr val="0070C0"/>
                </a:solidFill>
              </a:rPr>
              <a:t/>
            </a:r>
            <a:br>
              <a:rPr lang="en-US" sz="2400" b="1" dirty="0">
                <a:solidFill>
                  <a:srgbClr val="0070C0"/>
                </a:solidFill>
              </a:rPr>
            </a:br>
            <a:r>
              <a:rPr lang="en-US" sz="2400" b="1" dirty="0">
                <a:solidFill>
                  <a:srgbClr val="0070C0"/>
                </a:solidFill>
              </a:rPr>
              <a:t/>
            </a:r>
            <a:br>
              <a:rPr lang="en-US" sz="2400" b="1" dirty="0">
                <a:solidFill>
                  <a:srgbClr val="0070C0"/>
                </a:solidFill>
              </a:rPr>
            </a:br>
            <a:r>
              <a:rPr lang="en-US" sz="2400" b="1" dirty="0">
                <a:solidFill>
                  <a:srgbClr val="0070C0"/>
                </a:solidFill>
              </a:rPr>
              <a:t>});</a:t>
            </a:r>
            <a:endParaRPr lang="es-VE" sz="2400" b="1" dirty="0">
              <a:solidFill>
                <a:srgbClr val="0070C0"/>
              </a:solidFill>
            </a:endParaRPr>
          </a:p>
        </p:txBody>
      </p:sp>
      <p:sp>
        <p:nvSpPr>
          <p:cNvPr id="9" name="8 Rectángulo"/>
          <p:cNvSpPr/>
          <p:nvPr/>
        </p:nvSpPr>
        <p:spPr>
          <a:xfrm>
            <a:off x="4070063" y="4077072"/>
            <a:ext cx="4572000" cy="1938992"/>
          </a:xfrm>
          <a:prstGeom prst="rect">
            <a:avLst/>
          </a:prstGeom>
          <a:ln w="38100">
            <a:solidFill>
              <a:schemeClr val="accent5">
                <a:lumMod val="75000"/>
              </a:schemeClr>
            </a:solidFill>
          </a:ln>
        </p:spPr>
        <p:txBody>
          <a:bodyPr>
            <a:spAutoFit/>
          </a:bodyPr>
          <a:lstStyle/>
          <a:p>
            <a:r>
              <a:rPr lang="en-US" sz="2400" b="1" dirty="0">
                <a:solidFill>
                  <a:srgbClr val="0070C0"/>
                </a:solidFill>
              </a:rPr>
              <a:t>$(function(){</a:t>
            </a:r>
            <a:br>
              <a:rPr lang="en-US" sz="2400" b="1" dirty="0">
                <a:solidFill>
                  <a:srgbClr val="0070C0"/>
                </a:solidFill>
              </a:rPr>
            </a:br>
            <a:r>
              <a:rPr lang="en-US" sz="2400" b="1" dirty="0">
                <a:solidFill>
                  <a:srgbClr val="0070C0"/>
                </a:solidFill>
              </a:rPr>
              <a:t/>
            </a:r>
            <a:br>
              <a:rPr lang="en-US" sz="2400" b="1" dirty="0">
                <a:solidFill>
                  <a:srgbClr val="0070C0"/>
                </a:solidFill>
              </a:rPr>
            </a:br>
            <a:r>
              <a:rPr lang="en-US" sz="2400" b="1" dirty="0">
                <a:solidFill>
                  <a:srgbClr val="0070C0"/>
                </a:solidFill>
              </a:rPr>
              <a:t>   </a:t>
            </a:r>
            <a:r>
              <a:rPr lang="en-US" sz="2400" b="1" i="1" dirty="0">
                <a:solidFill>
                  <a:srgbClr val="0070C0"/>
                </a:solidFill>
              </a:rPr>
              <a:t> // </a:t>
            </a:r>
            <a:r>
              <a:rPr lang="en-US" sz="2400" b="1" i="1" dirty="0" err="1">
                <a:solidFill>
                  <a:srgbClr val="0070C0"/>
                </a:solidFill>
              </a:rPr>
              <a:t>Código</a:t>
            </a:r>
            <a:r>
              <a:rPr lang="en-US" sz="2400" b="1" i="1" dirty="0">
                <a:solidFill>
                  <a:srgbClr val="0070C0"/>
                </a:solidFill>
              </a:rPr>
              <a:t> de </a:t>
            </a:r>
            <a:r>
              <a:rPr lang="en-US" sz="2400" b="1" i="1" dirty="0" err="1">
                <a:solidFill>
                  <a:srgbClr val="0070C0"/>
                </a:solidFill>
              </a:rPr>
              <a:t>jQuery</a:t>
            </a:r>
            <a:r>
              <a:rPr lang="en-US" sz="2400" b="1" i="1" dirty="0">
                <a:solidFill>
                  <a:srgbClr val="0070C0"/>
                </a:solidFill>
              </a:rPr>
              <a:t> </a:t>
            </a:r>
            <a:r>
              <a:rPr lang="en-US" sz="2400" b="1" i="1" dirty="0" err="1">
                <a:solidFill>
                  <a:srgbClr val="0070C0"/>
                </a:solidFill>
              </a:rPr>
              <a:t>aquí</a:t>
            </a:r>
            <a:r>
              <a:rPr lang="en-US" sz="2400" b="1" dirty="0">
                <a:solidFill>
                  <a:srgbClr val="0070C0"/>
                </a:solidFill>
              </a:rPr>
              <a:t/>
            </a:r>
            <a:br>
              <a:rPr lang="en-US" sz="2400" b="1" dirty="0">
                <a:solidFill>
                  <a:srgbClr val="0070C0"/>
                </a:solidFill>
              </a:rPr>
            </a:br>
            <a:r>
              <a:rPr lang="en-US" sz="2400" b="1" dirty="0">
                <a:solidFill>
                  <a:srgbClr val="0070C0"/>
                </a:solidFill>
              </a:rPr>
              <a:t/>
            </a:r>
            <a:br>
              <a:rPr lang="en-US" sz="2400" b="1" dirty="0">
                <a:solidFill>
                  <a:srgbClr val="0070C0"/>
                </a:solidFill>
              </a:rPr>
            </a:br>
            <a:r>
              <a:rPr lang="en-US" sz="2400" b="1" dirty="0">
                <a:solidFill>
                  <a:srgbClr val="0070C0"/>
                </a:solidFill>
              </a:rPr>
              <a:t>});</a:t>
            </a:r>
            <a:endParaRPr lang="es-VE" sz="2400" b="1" dirty="0">
              <a:solidFill>
                <a:srgbClr val="0070C0"/>
              </a:solidFill>
            </a:endParaRPr>
          </a:p>
        </p:txBody>
      </p:sp>
      <p:sp>
        <p:nvSpPr>
          <p:cNvPr id="10" name="9 CuadroTexto"/>
          <p:cNvSpPr txBox="1"/>
          <p:nvPr/>
        </p:nvSpPr>
        <p:spPr>
          <a:xfrm>
            <a:off x="5366173" y="755412"/>
            <a:ext cx="2014654" cy="369332"/>
          </a:xfrm>
          <a:prstGeom prst="rect">
            <a:avLst/>
          </a:prstGeom>
          <a:noFill/>
        </p:spPr>
        <p:txBody>
          <a:bodyPr wrap="none" rtlCol="0">
            <a:spAutoFit/>
          </a:bodyPr>
          <a:lstStyle/>
          <a:p>
            <a:r>
              <a:rPr lang="es-VE" b="1" dirty="0" smtClean="0"/>
              <a:t>FORMA COMPLETA</a:t>
            </a:r>
            <a:endParaRPr lang="es-VE" b="1" dirty="0"/>
          </a:p>
        </p:txBody>
      </p:sp>
      <p:sp>
        <p:nvSpPr>
          <p:cNvPr id="27" name="26 CuadroTexto"/>
          <p:cNvSpPr txBox="1"/>
          <p:nvPr/>
        </p:nvSpPr>
        <p:spPr>
          <a:xfrm>
            <a:off x="5414866" y="3663900"/>
            <a:ext cx="1926105" cy="369332"/>
          </a:xfrm>
          <a:prstGeom prst="rect">
            <a:avLst/>
          </a:prstGeom>
          <a:noFill/>
        </p:spPr>
        <p:txBody>
          <a:bodyPr wrap="none" rtlCol="0">
            <a:spAutoFit/>
          </a:bodyPr>
          <a:lstStyle/>
          <a:p>
            <a:r>
              <a:rPr lang="es-VE" b="1" dirty="0" smtClean="0"/>
              <a:t>ATAJO DE CÓDIGO</a:t>
            </a:r>
            <a:endParaRPr lang="es-VE" b="1" dirty="0"/>
          </a:p>
        </p:txBody>
      </p:sp>
    </p:spTree>
    <p:extLst>
      <p:ext uri="{BB962C8B-B14F-4D97-AF65-F5344CB8AC3E}">
        <p14:creationId xmlns:p14="http://schemas.microsoft.com/office/powerpoint/2010/main" val="2290285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3"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SELECTORES</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21" name="20 Rectángulo"/>
          <p:cNvSpPr/>
          <p:nvPr/>
        </p:nvSpPr>
        <p:spPr>
          <a:xfrm>
            <a:off x="349178" y="1668864"/>
            <a:ext cx="8327278" cy="3693319"/>
          </a:xfrm>
          <a:prstGeom prst="rect">
            <a:avLst/>
          </a:prstGeom>
        </p:spPr>
        <p:txBody>
          <a:bodyPr wrap="square">
            <a:spAutoFit/>
          </a:bodyPr>
          <a:lstStyle/>
          <a:p>
            <a:pPr algn="just"/>
            <a:r>
              <a:rPr lang="es-VE" dirty="0" smtClean="0">
                <a:solidFill>
                  <a:schemeClr val="tx1">
                    <a:lumMod val="85000"/>
                    <a:lumOff val="15000"/>
                  </a:schemeClr>
                </a:solidFill>
              </a:rPr>
              <a:t>Los selectores son una de las partes mas importantes de la librería </a:t>
            </a:r>
            <a:r>
              <a:rPr lang="es-VE" dirty="0" err="1" smtClean="0">
                <a:solidFill>
                  <a:schemeClr val="tx1">
                    <a:lumMod val="85000"/>
                    <a:lumOff val="15000"/>
                  </a:schemeClr>
                </a:solidFill>
              </a:rPr>
              <a:t>jQuery</a:t>
            </a:r>
            <a:r>
              <a:rPr lang="es-VE" dirty="0" smtClean="0">
                <a:solidFill>
                  <a:schemeClr val="tx1">
                    <a:lumMod val="85000"/>
                    <a:lumOff val="15000"/>
                  </a:schemeClr>
                </a:solidFill>
              </a:rPr>
              <a:t>. Ellos permiten, seleccionar el elemento HTML que se desea manipular, es decir, se usa para «encontrar» elementos HTML por medio de su etiqueta, nombre, tipos, atributos, valore de atributos y mucho mas. Cabe destacar, que está basado en los selectores utilizados en </a:t>
            </a:r>
            <a:r>
              <a:rPr lang="es-VE" dirty="0" err="1" smtClean="0">
                <a:solidFill>
                  <a:schemeClr val="tx1">
                    <a:lumMod val="85000"/>
                    <a:lumOff val="15000"/>
                  </a:schemeClr>
                </a:solidFill>
              </a:rPr>
              <a:t>CSS</a:t>
            </a:r>
            <a:r>
              <a:rPr lang="es-VE" dirty="0" smtClean="0">
                <a:solidFill>
                  <a:schemeClr val="tx1">
                    <a:lumMod val="85000"/>
                    <a:lumOff val="15000"/>
                  </a:schemeClr>
                </a:solidFill>
              </a:rPr>
              <a:t>, además, tiene una forma propia de personalizar un selector. </a:t>
            </a:r>
          </a:p>
          <a:p>
            <a:pPr algn="just"/>
            <a:endParaRPr lang="es-VE" dirty="0">
              <a:solidFill>
                <a:schemeClr val="tx1">
                  <a:lumMod val="85000"/>
                  <a:lumOff val="15000"/>
                </a:schemeClr>
              </a:solidFill>
            </a:endParaRPr>
          </a:p>
          <a:p>
            <a:pPr algn="just"/>
            <a:endParaRPr lang="es-VE" dirty="0" smtClean="0">
              <a:solidFill>
                <a:schemeClr val="tx1">
                  <a:lumMod val="85000"/>
                  <a:lumOff val="15000"/>
                </a:schemeClr>
              </a:solidFill>
            </a:endParaRPr>
          </a:p>
          <a:p>
            <a:pPr algn="just"/>
            <a:endParaRPr lang="es-VE" dirty="0" smtClean="0">
              <a:solidFill>
                <a:schemeClr val="tx1">
                  <a:lumMod val="85000"/>
                  <a:lumOff val="15000"/>
                </a:schemeClr>
              </a:solidFill>
            </a:endParaRPr>
          </a:p>
          <a:p>
            <a:pPr algn="just"/>
            <a:endParaRPr lang="es-VE" dirty="0">
              <a:solidFill>
                <a:schemeClr val="tx1">
                  <a:lumMod val="85000"/>
                  <a:lumOff val="15000"/>
                </a:schemeClr>
              </a:solidFill>
            </a:endParaRPr>
          </a:p>
          <a:p>
            <a:pPr algn="just"/>
            <a:endParaRPr lang="es-VE" dirty="0" smtClean="0">
              <a:solidFill>
                <a:schemeClr val="tx1">
                  <a:lumMod val="85000"/>
                  <a:lumOff val="15000"/>
                </a:schemeClr>
              </a:solidFill>
            </a:endParaRPr>
          </a:p>
          <a:p>
            <a:pPr algn="just"/>
            <a:endParaRPr lang="es-VE" dirty="0">
              <a:solidFill>
                <a:schemeClr val="tx1">
                  <a:lumMod val="85000"/>
                  <a:lumOff val="15000"/>
                </a:schemeClr>
              </a:solidFill>
            </a:endParaRPr>
          </a:p>
          <a:p>
            <a:pPr algn="just"/>
            <a:r>
              <a:rPr lang="es-VE" dirty="0" smtClean="0">
                <a:solidFill>
                  <a:schemeClr val="tx1">
                    <a:lumMod val="85000"/>
                    <a:lumOff val="15000"/>
                  </a:schemeClr>
                </a:solidFill>
              </a:rPr>
              <a:t>Todos los selectores están compuestos por el signo de dólar $ y seguido por dos paréntesis () que encierran el objeto a manipular.</a:t>
            </a:r>
            <a:endParaRPr lang="es-VE" dirty="0">
              <a:solidFill>
                <a:schemeClr val="tx1">
                  <a:lumMod val="85000"/>
                  <a:lumOff val="15000"/>
                </a:schemeClr>
              </a:solidFill>
            </a:endParaRPr>
          </a:p>
        </p:txBody>
      </p:sp>
      <p:sp>
        <p:nvSpPr>
          <p:cNvPr id="16" name="15 Rectángulo"/>
          <p:cNvSpPr/>
          <p:nvPr/>
        </p:nvSpPr>
        <p:spPr>
          <a:xfrm>
            <a:off x="0" y="3527539"/>
            <a:ext cx="9144000" cy="523220"/>
          </a:xfrm>
          <a:prstGeom prst="rect">
            <a:avLst/>
          </a:prstGeom>
        </p:spPr>
        <p:txBody>
          <a:bodyPr wrap="square">
            <a:spAutoFit/>
          </a:bodyPr>
          <a:lstStyle/>
          <a:p>
            <a:pPr algn="ctr"/>
            <a:r>
              <a:rPr lang="es-VE" sz="2800" b="1" dirty="0">
                <a:solidFill>
                  <a:srgbClr val="00B050"/>
                </a:solidFill>
              </a:rPr>
              <a:t>$(</a:t>
            </a:r>
            <a:r>
              <a:rPr lang="es-VE" sz="2800" b="1" i="1" dirty="0">
                <a:solidFill>
                  <a:srgbClr val="00B050"/>
                </a:solidFill>
              </a:rPr>
              <a:t>selector</a:t>
            </a:r>
            <a:r>
              <a:rPr lang="es-VE" sz="2800" b="1" dirty="0">
                <a:solidFill>
                  <a:srgbClr val="00B050"/>
                </a:solidFill>
              </a:rPr>
              <a:t>).</a:t>
            </a:r>
            <a:r>
              <a:rPr lang="es-VE" sz="2800" b="1" i="1" dirty="0" err="1">
                <a:solidFill>
                  <a:srgbClr val="00B050"/>
                </a:solidFill>
              </a:rPr>
              <a:t>action</a:t>
            </a:r>
            <a:r>
              <a:rPr lang="es-VE" sz="2800" b="1" dirty="0">
                <a:solidFill>
                  <a:srgbClr val="00B050"/>
                </a:solidFill>
              </a:rPr>
              <a:t>()</a:t>
            </a:r>
            <a:endParaRPr lang="es-VE" sz="2800" dirty="0">
              <a:solidFill>
                <a:srgbClr val="00B050"/>
              </a:solidFill>
            </a:endParaRPr>
          </a:p>
        </p:txBody>
      </p:sp>
    </p:spTree>
    <p:extLst>
      <p:ext uri="{BB962C8B-B14F-4D97-AF65-F5344CB8AC3E}">
        <p14:creationId xmlns:p14="http://schemas.microsoft.com/office/powerpoint/2010/main" val="349032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3"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TIPO DE SELECTORES</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graphicFrame>
        <p:nvGraphicFramePr>
          <p:cNvPr id="2" name="1 Tabla"/>
          <p:cNvGraphicFramePr>
            <a:graphicFrameLocks noGrp="1"/>
          </p:cNvGraphicFramePr>
          <p:nvPr>
            <p:extLst>
              <p:ext uri="{D42A27DB-BD31-4B8C-83A1-F6EECF244321}">
                <p14:modId xmlns:p14="http://schemas.microsoft.com/office/powerpoint/2010/main" val="1076069426"/>
              </p:ext>
            </p:extLst>
          </p:nvPr>
        </p:nvGraphicFramePr>
        <p:xfrm>
          <a:off x="448692" y="1592796"/>
          <a:ext cx="8227764" cy="4142224"/>
        </p:xfrm>
        <a:graphic>
          <a:graphicData uri="http://schemas.openxmlformats.org/drawingml/2006/table">
            <a:tbl>
              <a:tblPr firstRow="1" bandRow="1" bandCol="1">
                <a:tableStyleId>{5940675A-B579-460E-94D1-54222C63F5DA}</a:tableStyleId>
              </a:tblPr>
              <a:tblGrid>
                <a:gridCol w="1603028"/>
                <a:gridCol w="4392488"/>
                <a:gridCol w="2232248"/>
              </a:tblGrid>
              <a:tr h="576064">
                <a:tc>
                  <a:txBody>
                    <a:bodyPr/>
                    <a:lstStyle/>
                    <a:p>
                      <a:pPr algn="ctr"/>
                      <a:r>
                        <a:rPr lang="es-VE" b="1" dirty="0" smtClean="0">
                          <a:solidFill>
                            <a:schemeClr val="bg1"/>
                          </a:solidFill>
                        </a:rPr>
                        <a:t>SELECTOR</a:t>
                      </a:r>
                      <a:endParaRPr lang="es-VE" b="1" dirty="0">
                        <a:solidFill>
                          <a:schemeClr val="bg1"/>
                        </a:solidFill>
                      </a:endParaRPr>
                    </a:p>
                  </a:txBody>
                  <a:tcPr anchor="ctr">
                    <a:solidFill>
                      <a:schemeClr val="accent5">
                        <a:lumMod val="75000"/>
                      </a:schemeClr>
                    </a:solidFill>
                  </a:tcPr>
                </a:tc>
                <a:tc>
                  <a:txBody>
                    <a:bodyPr/>
                    <a:lstStyle/>
                    <a:p>
                      <a:pPr algn="ctr"/>
                      <a:r>
                        <a:rPr lang="es-VE" b="1" dirty="0" smtClean="0">
                          <a:solidFill>
                            <a:schemeClr val="bg1"/>
                          </a:solidFill>
                        </a:rPr>
                        <a:t>DESCRIPCIÓN</a:t>
                      </a:r>
                      <a:endParaRPr lang="es-VE" b="1" dirty="0">
                        <a:solidFill>
                          <a:schemeClr val="bg1"/>
                        </a:solidFill>
                      </a:endParaRPr>
                    </a:p>
                  </a:txBody>
                  <a:tcPr anchor="ctr">
                    <a:solidFill>
                      <a:schemeClr val="accent5">
                        <a:lumMod val="75000"/>
                      </a:schemeClr>
                    </a:solidFill>
                  </a:tcPr>
                </a:tc>
                <a:tc>
                  <a:txBody>
                    <a:bodyPr/>
                    <a:lstStyle/>
                    <a:p>
                      <a:pPr algn="ctr"/>
                      <a:r>
                        <a:rPr lang="es-VE" b="1" dirty="0" smtClean="0">
                          <a:solidFill>
                            <a:schemeClr val="bg1"/>
                          </a:solidFill>
                        </a:rPr>
                        <a:t>EJEMPLO</a:t>
                      </a:r>
                      <a:endParaRPr lang="es-VE" b="1" dirty="0">
                        <a:solidFill>
                          <a:schemeClr val="bg1"/>
                        </a:solidFill>
                      </a:endParaRPr>
                    </a:p>
                  </a:txBody>
                  <a:tcPr anchor="ctr">
                    <a:solidFill>
                      <a:schemeClr val="accent5">
                        <a:lumMod val="75000"/>
                      </a:schemeClr>
                    </a:solidFill>
                  </a:tcPr>
                </a:tc>
              </a:tr>
              <a:tr h="1188132">
                <a:tc>
                  <a:txBody>
                    <a:bodyPr/>
                    <a:lstStyle/>
                    <a:p>
                      <a:pPr algn="ctr"/>
                      <a:r>
                        <a:rPr lang="es-VE" dirty="0" smtClean="0"/>
                        <a:t>Elemento o Etiqueta</a:t>
                      </a:r>
                      <a:endParaRPr lang="es-VE" dirty="0"/>
                    </a:p>
                  </a:txBody>
                  <a:tcPr anchor="ctr"/>
                </a:tc>
                <a:tc>
                  <a:txBody>
                    <a:bodyPr/>
                    <a:lstStyle/>
                    <a:p>
                      <a:pPr algn="just"/>
                      <a:r>
                        <a:rPr lang="es-VE" dirty="0" smtClean="0"/>
                        <a:t>Selecciona los</a:t>
                      </a:r>
                      <a:r>
                        <a:rPr lang="es-VE" baseline="0" dirty="0" smtClean="0"/>
                        <a:t> elementos basados en la etiqueta HTML que se le indique. Se pueden seleccionar todos los &lt;p&gt; con el selector del ejemplo.</a:t>
                      </a:r>
                      <a:endParaRPr lang="es-VE" dirty="0"/>
                    </a:p>
                  </a:txBody>
                  <a:tcPr anchor="ctr"/>
                </a:tc>
                <a:tc>
                  <a:txBody>
                    <a:bodyPr/>
                    <a:lstStyle/>
                    <a:p>
                      <a:pPr algn="ctr"/>
                      <a:r>
                        <a:rPr lang="es-VE" sz="2400" dirty="0" smtClean="0"/>
                        <a:t>$("p")</a:t>
                      </a:r>
                      <a:endParaRPr lang="es-VE" sz="2400" dirty="0"/>
                    </a:p>
                  </a:txBody>
                  <a:tcPr anchor="ctr"/>
                </a:tc>
              </a:tr>
              <a:tr h="1188132">
                <a:tc>
                  <a:txBody>
                    <a:bodyPr/>
                    <a:lstStyle/>
                    <a:p>
                      <a:pPr algn="ctr"/>
                      <a:r>
                        <a:rPr lang="es-VE" dirty="0" smtClean="0"/>
                        <a:t>Clase</a:t>
                      </a:r>
                      <a:endParaRPr lang="es-VE"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VE" dirty="0" smtClean="0"/>
                        <a:t>Selecciona los</a:t>
                      </a:r>
                      <a:r>
                        <a:rPr lang="es-VE" baseline="0" dirty="0" smtClean="0"/>
                        <a:t> elementos basados en la clase que se le indique. Se pueden seleccionar todos los elementos cuyo valor del atributo </a:t>
                      </a:r>
                      <a:r>
                        <a:rPr lang="es-VE" baseline="0" dirty="0" err="1" smtClean="0"/>
                        <a:t>class</a:t>
                      </a:r>
                      <a:r>
                        <a:rPr lang="es-VE" baseline="0" dirty="0" smtClean="0"/>
                        <a:t> sea el indicado como en el ejemplo.</a:t>
                      </a:r>
                      <a:endParaRPr lang="es-VE" dirty="0"/>
                    </a:p>
                  </a:txBody>
                  <a:tcPr anchor="ctr"/>
                </a:tc>
                <a:tc>
                  <a:txBody>
                    <a:bodyPr/>
                    <a:lstStyle/>
                    <a:p>
                      <a:pPr algn="ctr"/>
                      <a:r>
                        <a:rPr lang="es-VE" sz="2400" dirty="0" smtClean="0"/>
                        <a:t>$(".clase</a:t>
                      </a:r>
                      <a:r>
                        <a:rPr lang="es-VE" sz="2400" baseline="0" dirty="0" smtClean="0"/>
                        <a:t>"</a:t>
                      </a:r>
                      <a:r>
                        <a:rPr lang="es-VE" sz="2400" dirty="0" smtClean="0"/>
                        <a:t>)</a:t>
                      </a:r>
                      <a:endParaRPr lang="es-VE" sz="2400" dirty="0"/>
                    </a:p>
                  </a:txBody>
                  <a:tcPr anchor="ctr"/>
                </a:tc>
              </a:tr>
              <a:tr h="1188132">
                <a:tc>
                  <a:txBody>
                    <a:bodyPr/>
                    <a:lstStyle/>
                    <a:p>
                      <a:pPr algn="ctr"/>
                      <a:r>
                        <a:rPr lang="es-VE" dirty="0" smtClean="0"/>
                        <a:t>ID</a:t>
                      </a:r>
                      <a:endParaRPr lang="es-V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VE" dirty="0" smtClean="0"/>
                        <a:t>Selecciona los</a:t>
                      </a:r>
                      <a:r>
                        <a:rPr lang="es-VE" baseline="0" dirty="0" smtClean="0"/>
                        <a:t> elementos basados en el ID que se le indique. Se pueden seleccionar todos los elementos cuyo valor del atributo id sea el indicado como en el ejemplo.</a:t>
                      </a:r>
                      <a:endParaRPr lang="es-VE"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VE" sz="2400" dirty="0" smtClean="0"/>
                        <a:t>$("#</a:t>
                      </a:r>
                      <a:r>
                        <a:rPr lang="es-VE" sz="2400" dirty="0" err="1" smtClean="0"/>
                        <a:t>ident</a:t>
                      </a:r>
                      <a:r>
                        <a:rPr lang="es-VE" sz="2400" baseline="0" dirty="0" smtClean="0"/>
                        <a:t>"</a:t>
                      </a:r>
                      <a:r>
                        <a:rPr lang="es-VE" sz="2400" dirty="0" smtClean="0"/>
                        <a:t>)</a:t>
                      </a:r>
                    </a:p>
                    <a:p>
                      <a:endParaRPr lang="es-VE" dirty="0"/>
                    </a:p>
                  </a:txBody>
                  <a:tcPr anchor="ctr"/>
                </a:tc>
              </a:tr>
            </a:tbl>
          </a:graphicData>
        </a:graphic>
      </p:graphicFrame>
    </p:spTree>
    <p:extLst>
      <p:ext uri="{BB962C8B-B14F-4D97-AF65-F5344CB8AC3E}">
        <p14:creationId xmlns:p14="http://schemas.microsoft.com/office/powerpoint/2010/main" val="2496861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6520082"/>
            <a:ext cx="9144000" cy="266504"/>
          </a:xfrm>
          <a:prstGeom prst="rect">
            <a:avLst/>
          </a:prstGeom>
          <a:noFill/>
          <a:ln w="9525">
            <a:noFill/>
            <a:miter lim="800000"/>
            <a:headEnd/>
            <a:tailEnd/>
          </a:ln>
          <a:effectLst/>
        </p:spPr>
      </p:pic>
      <p:sp>
        <p:nvSpPr>
          <p:cNvPr id="8" name="7 CuadroTexto"/>
          <p:cNvSpPr txBox="1"/>
          <p:nvPr/>
        </p:nvSpPr>
        <p:spPr>
          <a:xfrm>
            <a:off x="7429520" y="6500834"/>
            <a:ext cx="1666675" cy="307777"/>
          </a:xfrm>
          <a:prstGeom prst="rect">
            <a:avLst/>
          </a:prstGeom>
          <a:noFill/>
        </p:spPr>
        <p:txBody>
          <a:bodyPr wrap="none" rtlCol="0">
            <a:spAutoFit/>
          </a:bodyPr>
          <a:lstStyle/>
          <a:p>
            <a:r>
              <a:rPr lang="es-VE" sz="1400" i="1" dirty="0" smtClean="0">
                <a:solidFill>
                  <a:schemeClr val="bg1"/>
                </a:solidFill>
              </a:rPr>
              <a:t>Ing. Hoyver Villasmil</a:t>
            </a:r>
            <a:endParaRPr lang="es-VE" sz="1400" i="1" dirty="0">
              <a:solidFill>
                <a:schemeClr val="bg1"/>
              </a:solidFill>
            </a:endParaRPr>
          </a:p>
        </p:txBody>
      </p:sp>
      <p:grpSp>
        <p:nvGrpSpPr>
          <p:cNvPr id="13" name="29 Grupo"/>
          <p:cNvGrpSpPr/>
          <p:nvPr/>
        </p:nvGrpSpPr>
        <p:grpSpPr>
          <a:xfrm>
            <a:off x="285720" y="357166"/>
            <a:ext cx="3258789" cy="500066"/>
            <a:chOff x="285720" y="357166"/>
            <a:chExt cx="3258789" cy="500066"/>
          </a:xfrm>
        </p:grpSpPr>
        <p:pic>
          <p:nvPicPr>
            <p:cNvPr id="14" name="Picture 2"/>
            <p:cNvPicPr>
              <a:picLocks noChangeAspect="1" noChangeArrowheads="1"/>
            </p:cNvPicPr>
            <p:nvPr/>
          </p:nvPicPr>
          <p:blipFill>
            <a:blip r:embed="rId3" cstate="print"/>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5" name="14 CuadroTexto"/>
            <p:cNvSpPr txBox="1"/>
            <p:nvPr/>
          </p:nvSpPr>
          <p:spPr>
            <a:xfrm>
              <a:off x="285720" y="357166"/>
              <a:ext cx="3214710" cy="430887"/>
            </a:xfrm>
            <a:prstGeom prst="rect">
              <a:avLst/>
            </a:prstGeom>
            <a:noFill/>
          </p:spPr>
          <p:txBody>
            <a:bodyPr wrap="square" rtlCol="0">
              <a:spAutoFit/>
            </a:bodyPr>
            <a:lstStyle/>
            <a:p>
              <a:pPr algn="ctr"/>
              <a:r>
                <a:rPr lang="es-VE" sz="2200" b="1" dirty="0" smtClean="0">
                  <a:solidFill>
                    <a:schemeClr val="bg1"/>
                  </a:solidFill>
                </a:rPr>
                <a:t>EVENTOS DE </a:t>
              </a:r>
              <a:r>
                <a:rPr lang="es-VE" sz="2200" b="1" dirty="0" err="1" smtClean="0">
                  <a:solidFill>
                    <a:schemeClr val="bg1"/>
                  </a:solidFill>
                </a:rPr>
                <a:t>JQUERY</a:t>
              </a:r>
              <a:endParaRPr lang="es-VE" sz="2200" b="1" dirty="0">
                <a:solidFill>
                  <a:schemeClr val="bg1"/>
                </a:solidFill>
              </a:endParaRPr>
            </a:p>
          </p:txBody>
        </p:sp>
      </p:grpSp>
      <p:sp>
        <p:nvSpPr>
          <p:cNvPr id="5" name="AutoShape 2" descr="https://encrypted-tbn3.gstatic.com/images?q=tbn:ANd9GcT7Aj4BRFdQHOPM36cXMw9x9TiB-ksuz5rbUoiSYY1DFE5r1BYpn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7" name="AutoShape 4" descr="https://encrypted-tbn3.gstatic.com/images?q=tbn:ANd9GcT7Aj4BRFdQHOPM36cXMw9x9TiB-ksuz5rbUoiSYY1DFE5r1BYpnA"/>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
        <p:nvSpPr>
          <p:cNvPr id="10" name="9 Rectángulo"/>
          <p:cNvSpPr/>
          <p:nvPr/>
        </p:nvSpPr>
        <p:spPr>
          <a:xfrm>
            <a:off x="349178" y="1059701"/>
            <a:ext cx="8327278" cy="2585323"/>
          </a:xfrm>
          <a:prstGeom prst="rect">
            <a:avLst/>
          </a:prstGeom>
        </p:spPr>
        <p:txBody>
          <a:bodyPr wrap="square">
            <a:spAutoFit/>
          </a:bodyPr>
          <a:lstStyle/>
          <a:p>
            <a:pPr algn="just"/>
            <a:r>
              <a:rPr lang="es-VE" dirty="0" err="1" smtClean="0">
                <a:solidFill>
                  <a:schemeClr val="tx1">
                    <a:lumMod val="85000"/>
                    <a:lumOff val="15000"/>
                  </a:schemeClr>
                </a:solidFill>
              </a:rPr>
              <a:t>jQuery</a:t>
            </a:r>
            <a:r>
              <a:rPr lang="es-VE" dirty="0" smtClean="0">
                <a:solidFill>
                  <a:schemeClr val="tx1">
                    <a:lumMod val="85000"/>
                    <a:lumOff val="15000"/>
                  </a:schemeClr>
                </a:solidFill>
              </a:rPr>
              <a:t> está hecho para responder a eventos en una página HTML. Todas las diferentes acciones que realizan los visitantes y estos hacen que la misma reaccione, se llama evento. Un evento, representa un preciso momento para hacer que algo ocurra.</a:t>
            </a:r>
          </a:p>
          <a:p>
            <a:pPr algn="just"/>
            <a:endParaRPr lang="es-VE" dirty="0">
              <a:solidFill>
                <a:schemeClr val="tx1">
                  <a:lumMod val="85000"/>
                  <a:lumOff val="15000"/>
                </a:schemeClr>
              </a:solidFill>
            </a:endParaRPr>
          </a:p>
          <a:p>
            <a:pPr algn="just"/>
            <a:r>
              <a:rPr lang="es-VE" dirty="0" smtClean="0">
                <a:solidFill>
                  <a:schemeClr val="tx1">
                    <a:lumMod val="85000"/>
                    <a:lumOff val="15000"/>
                  </a:schemeClr>
                </a:solidFill>
              </a:rPr>
              <a:t>Por ejemplo:</a:t>
            </a:r>
          </a:p>
          <a:p>
            <a:pPr algn="just"/>
            <a:endParaRPr lang="es-VE" dirty="0">
              <a:solidFill>
                <a:schemeClr val="tx1">
                  <a:lumMod val="85000"/>
                  <a:lumOff val="15000"/>
                </a:schemeClr>
              </a:solidFill>
            </a:endParaRPr>
          </a:p>
          <a:p>
            <a:pPr marL="285750" indent="-285750" algn="just">
              <a:buFontTx/>
              <a:buChar char="-"/>
            </a:pPr>
            <a:r>
              <a:rPr lang="es-VE" dirty="0" smtClean="0">
                <a:solidFill>
                  <a:schemeClr val="tx1">
                    <a:lumMod val="85000"/>
                    <a:lumOff val="15000"/>
                  </a:schemeClr>
                </a:solidFill>
              </a:rPr>
              <a:t>Mover el mouse sobre un elemento.</a:t>
            </a:r>
          </a:p>
          <a:p>
            <a:pPr marL="285750" indent="-285750" algn="just">
              <a:buFontTx/>
              <a:buChar char="-"/>
            </a:pPr>
            <a:r>
              <a:rPr lang="es-VE" dirty="0" smtClean="0">
                <a:solidFill>
                  <a:schemeClr val="tx1">
                    <a:lumMod val="85000"/>
                    <a:lumOff val="15000"/>
                  </a:schemeClr>
                </a:solidFill>
              </a:rPr>
              <a:t>Seleccionar un radio-</a:t>
            </a:r>
            <a:r>
              <a:rPr lang="es-VE" dirty="0" err="1" smtClean="0">
                <a:solidFill>
                  <a:schemeClr val="tx1">
                    <a:lumMod val="85000"/>
                    <a:lumOff val="15000"/>
                  </a:schemeClr>
                </a:solidFill>
              </a:rPr>
              <a:t>buttom</a:t>
            </a:r>
            <a:r>
              <a:rPr lang="es-VE" dirty="0" smtClean="0">
                <a:solidFill>
                  <a:schemeClr val="tx1">
                    <a:lumMod val="85000"/>
                    <a:lumOff val="15000"/>
                  </a:schemeClr>
                </a:solidFill>
              </a:rPr>
              <a:t> </a:t>
            </a:r>
          </a:p>
          <a:p>
            <a:pPr marL="285750" indent="-285750" algn="just">
              <a:buFontTx/>
              <a:buChar char="-"/>
            </a:pPr>
            <a:r>
              <a:rPr lang="es-VE" dirty="0" smtClean="0">
                <a:solidFill>
                  <a:schemeClr val="tx1">
                    <a:lumMod val="85000"/>
                    <a:lumOff val="15000"/>
                  </a:schemeClr>
                </a:solidFill>
              </a:rPr>
              <a:t>Presionar sobre un elemento cualquiera.  </a:t>
            </a:r>
            <a:endParaRPr lang="es-VE" dirty="0">
              <a:solidFill>
                <a:schemeClr val="tx1">
                  <a:lumMod val="85000"/>
                  <a:lumOff val="15000"/>
                </a:schemeClr>
              </a:solidFill>
            </a:endParaRPr>
          </a:p>
        </p:txBody>
      </p:sp>
      <p:pic>
        <p:nvPicPr>
          <p:cNvPr id="5122"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079" t="14950" r="21979" b="57272"/>
          <a:stretch/>
        </p:blipFill>
        <p:spPr bwMode="auto">
          <a:xfrm>
            <a:off x="251520" y="3861048"/>
            <a:ext cx="8640960" cy="18582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229542" y="5719319"/>
            <a:ext cx="8662938" cy="646331"/>
          </a:xfrm>
          <a:prstGeom prst="rect">
            <a:avLst/>
          </a:prstGeom>
          <a:noFill/>
        </p:spPr>
        <p:txBody>
          <a:bodyPr wrap="square" rtlCol="0">
            <a:spAutoFit/>
          </a:bodyPr>
          <a:lstStyle/>
          <a:p>
            <a:pPr algn="ctr"/>
            <a:r>
              <a:rPr lang="es-VE" b="1" dirty="0" smtClean="0"/>
              <a:t>Eventos Según su Procedencia en </a:t>
            </a:r>
            <a:r>
              <a:rPr lang="es-VE" b="1" dirty="0" err="1" smtClean="0"/>
              <a:t>JQuery</a:t>
            </a:r>
            <a:endParaRPr lang="es-VE" b="1" dirty="0" smtClean="0"/>
          </a:p>
          <a:p>
            <a:pPr algn="ctr"/>
            <a:r>
              <a:rPr lang="es-VE" b="1" dirty="0" smtClean="0"/>
              <a:t>Fuente: w3school.com (2014).</a:t>
            </a:r>
            <a:endParaRPr lang="es-VE" b="1" dirty="0"/>
          </a:p>
        </p:txBody>
      </p:sp>
    </p:spTree>
    <p:extLst>
      <p:ext uri="{BB962C8B-B14F-4D97-AF65-F5344CB8AC3E}">
        <p14:creationId xmlns:p14="http://schemas.microsoft.com/office/powerpoint/2010/main" val="4058769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1752</TotalTime>
  <Words>1228</Words>
  <Application>Microsoft Office PowerPoint</Application>
  <PresentationFormat>Presentación en pantalla (4:3)</PresentationFormat>
  <Paragraphs>156</Paragraphs>
  <Slides>15</Slides>
  <Notes>3</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Hoyver</dc:creator>
  <cp:lastModifiedBy>curso</cp:lastModifiedBy>
  <cp:revision>335</cp:revision>
  <dcterms:created xsi:type="dcterms:W3CDTF">2014-10-03T16:48:07Z</dcterms:created>
  <dcterms:modified xsi:type="dcterms:W3CDTF">2015-01-21T14:57:59Z</dcterms:modified>
</cp:coreProperties>
</file>