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8" r:id="rId4"/>
    <p:sldId id="277" r:id="rId5"/>
    <p:sldId id="275" r:id="rId6"/>
    <p:sldId id="276" r:id="rId7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E7927-C31B-4F27-B251-B1CBF043DA88}" type="datetimeFigureOut">
              <a:rPr lang="es-ES" smtClean="0"/>
              <a:pPr/>
              <a:t>20/02/2015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E3A7-853C-4026-98AB-15BBB83650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398E-2D19-4CA8-BD8D-798B427C656C}" type="datetimeFigureOut">
              <a:rPr lang="es-VE" smtClean="0"/>
              <a:pPr/>
              <a:t>20/02/2015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9C37-3E01-45CE-8EB1-95E1E941A475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0" y="2644028"/>
            <a:ext cx="9144000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500" b="1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Introducción al Lenguaje PHP</a:t>
            </a:r>
            <a:endParaRPr lang="es-ES" sz="5500" b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0" y="2215400"/>
            <a:ext cx="9144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UNIDAD I</a:t>
            </a:r>
            <a:endParaRPr lang="es-ES" sz="3000" b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3286124"/>
            <a:ext cx="9144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Seguridad</a:t>
            </a:r>
            <a:endParaRPr lang="es-ES" sz="3000" b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0" y="2786058"/>
            <a:ext cx="9144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Tema </a:t>
            </a:r>
            <a:r>
              <a:rPr lang="es-ES" sz="3000" b="1" cap="none" spc="0" dirty="0" smtClean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s-ES" sz="3000" b="1" cap="none" spc="0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12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13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Presuposiciones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214282" y="1000108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sistema nunca va a ser completamente seguro.</a:t>
            </a:r>
          </a:p>
          <a:p>
            <a:pPr algn="just">
              <a:buFontTx/>
              <a:buChar char="-"/>
            </a:pPr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Las aplicaciones no deben excederse en seguridad porque se hacen vulnerables en otros sentidos.</a:t>
            </a:r>
          </a:p>
          <a:p>
            <a:pPr algn="just">
              <a:buFontTx/>
              <a:buChar char="-"/>
            </a:pPr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 deben estudiar bien las entradas de datos a los sistemas.</a:t>
            </a:r>
          </a:p>
          <a:p>
            <a:pPr algn="just">
              <a:buFontTx/>
              <a:buChar char="-"/>
            </a:pPr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Todo sitio es un objetivo para ataque con el simple hecho de estar en línea.</a:t>
            </a:r>
          </a:p>
          <a:p>
            <a:pPr algn="just">
              <a:buFontTx/>
              <a:buChar char="-"/>
            </a:pPr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PHP está diseñado para no permitir visualizar ni documentos ni directorios del servidor.</a:t>
            </a:r>
          </a:p>
          <a:p>
            <a:pPr algn="just">
              <a:buFontTx/>
              <a:buChar char="-"/>
            </a:pPr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 hace buena práctica el uso de los archivos .</a:t>
            </a:r>
            <a:r>
              <a:rPr lang="es-VE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htacces</a:t>
            </a: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VE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Siempre deben existir los perfiles y permisos de usuarios.</a:t>
            </a:r>
          </a:p>
          <a:p>
            <a:pPr algn="just">
              <a:buFontTx/>
              <a:buChar char="-"/>
            </a:pPr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Tx/>
              <a:buChar char="-"/>
            </a:pP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 recomendable ocultar la extensión .</a:t>
            </a:r>
            <a:r>
              <a:rPr lang="es-VE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la ruta del sitio web.</a:t>
            </a:r>
          </a:p>
          <a:p>
            <a:pPr algn="just"/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Para los permisos de usuarios deben estudiarse las necesidades con cuidado.</a:t>
            </a:r>
          </a:p>
          <a:p>
            <a:pPr algn="just"/>
            <a:endParaRPr lang="es-VE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desacatados.com/wp-content/uploads/2014/07/axcryp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316" y="3786190"/>
            <a:ext cx="2643154" cy="2524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2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13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 </a:t>
              </a:r>
              <a:r>
                <a:rPr lang="es-VE" sz="2400" b="1" dirty="0" smtClean="0">
                  <a:solidFill>
                    <a:schemeClr val="bg1"/>
                  </a:solidFill>
                </a:rPr>
                <a:t>Consejos </a:t>
              </a:r>
              <a:r>
                <a:rPr lang="es-VE" sz="2400" b="1" dirty="0" smtClean="0">
                  <a:solidFill>
                    <a:schemeClr val="bg1"/>
                  </a:solidFill>
                </a:rPr>
                <a:t>de Seguridad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2500298" y="2071678"/>
            <a:ext cx="2286016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4786314" y="2071678"/>
            <a:ext cx="2071702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erecha"/>
          <p:cNvSpPr/>
          <p:nvPr/>
        </p:nvSpPr>
        <p:spPr>
          <a:xfrm>
            <a:off x="4357687" y="2928933"/>
            <a:ext cx="1071570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derecha"/>
          <p:cNvSpPr/>
          <p:nvPr/>
        </p:nvSpPr>
        <p:spPr>
          <a:xfrm rot="10800000">
            <a:off x="4286249" y="5143511"/>
            <a:ext cx="1071570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500298" y="171448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CLIENTE</a:t>
            </a:r>
            <a:endParaRPr lang="es-ES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786314" y="170234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SERVIDOR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711819" y="2500306"/>
            <a:ext cx="1772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70C0"/>
                </a:solidFill>
              </a:rPr>
              <a:t>Formularios de Datos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783257" y="3429000"/>
            <a:ext cx="1681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0070C0"/>
                </a:solidFill>
              </a:rPr>
              <a:t>URL</a:t>
            </a:r>
            <a:r>
              <a:rPr lang="es-ES" sz="1400" b="1" dirty="0" smtClean="0">
                <a:solidFill>
                  <a:srgbClr val="0070C0"/>
                </a:solidFill>
              </a:rPr>
              <a:t> con Parámetros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783257" y="4357694"/>
            <a:ext cx="1590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err="1" smtClean="0">
                <a:solidFill>
                  <a:srgbClr val="0070C0"/>
                </a:solidFill>
              </a:rPr>
              <a:t>URL</a:t>
            </a:r>
            <a:r>
              <a:rPr lang="es-ES" sz="1400" b="1" dirty="0" smtClean="0">
                <a:solidFill>
                  <a:srgbClr val="0070C0"/>
                </a:solidFill>
              </a:rPr>
              <a:t> con Extensión </a:t>
            </a:r>
          </a:p>
          <a:p>
            <a:pPr algn="ctr"/>
            <a:r>
              <a:rPr lang="es-ES" sz="1400" b="1" dirty="0" smtClean="0">
                <a:solidFill>
                  <a:srgbClr val="0070C0"/>
                </a:solidFill>
              </a:rPr>
              <a:t>de Archivo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711819" y="5572140"/>
            <a:ext cx="193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70C0"/>
                </a:solidFill>
              </a:rPr>
              <a:t>Inspector de Elementos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5100579" y="2548590"/>
            <a:ext cx="147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70C0"/>
                </a:solidFill>
              </a:rPr>
              <a:t>Documentos PHP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172017" y="3620160"/>
            <a:ext cx="130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70C0"/>
                </a:solidFill>
              </a:rPr>
              <a:t>Bases de Datos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500694" y="5143512"/>
            <a:ext cx="1203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70C0"/>
                </a:solidFill>
              </a:rPr>
              <a:t>Directorio del</a:t>
            </a:r>
          </a:p>
          <a:p>
            <a:pPr algn="ctr"/>
            <a:r>
              <a:rPr lang="es-ES" sz="1400" b="1" dirty="0" smtClean="0">
                <a:solidFill>
                  <a:srgbClr val="0070C0"/>
                </a:solidFill>
              </a:rPr>
              <a:t>Sitio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28596" y="5143512"/>
            <a:ext cx="150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Validar entradas mientras se escribe (</a:t>
            </a:r>
            <a:r>
              <a:rPr lang="es-ES" sz="1400" b="1" dirty="0" err="1" smtClean="0">
                <a:solidFill>
                  <a:srgbClr val="00B050"/>
                </a:solidFill>
              </a:rPr>
              <a:t>onkeypress</a:t>
            </a:r>
            <a:r>
              <a:rPr lang="es-ES" sz="1400" b="1" dirty="0" smtClean="0">
                <a:solidFill>
                  <a:srgbClr val="00B050"/>
                </a:solidFill>
              </a:rPr>
              <a:t>)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28596" y="4214818"/>
            <a:ext cx="15544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Evitar formularios</a:t>
            </a:r>
          </a:p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Complejos para el </a:t>
            </a:r>
          </a:p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Usuario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143768" y="5357826"/>
            <a:ext cx="164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Ocultar extensiones de archivos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71472" y="1834210"/>
            <a:ext cx="133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Encriptación de</a:t>
            </a:r>
          </a:p>
          <a:p>
            <a:pPr algn="ctr"/>
            <a:r>
              <a:rPr lang="es-ES" sz="1400" b="1" dirty="0" err="1" smtClean="0">
                <a:solidFill>
                  <a:srgbClr val="00B050"/>
                </a:solidFill>
              </a:rPr>
              <a:t>URL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42910" y="3429000"/>
            <a:ext cx="115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Implementar</a:t>
            </a:r>
          </a:p>
          <a:p>
            <a:pPr algn="ctr"/>
            <a:r>
              <a:rPr lang="es-ES" sz="1400" b="1" dirty="0" err="1" smtClean="0">
                <a:solidFill>
                  <a:srgbClr val="00B050"/>
                </a:solidFill>
              </a:rPr>
              <a:t>CAPTCHA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7143768" y="462029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Aplicar archivos </a:t>
            </a:r>
            <a:r>
              <a:rPr lang="es-ES" sz="1400" b="1" dirty="0" err="1" smtClean="0">
                <a:solidFill>
                  <a:srgbClr val="00B050"/>
                </a:solidFill>
              </a:rPr>
              <a:t>LDAP</a:t>
            </a:r>
            <a:r>
              <a:rPr lang="es-ES" sz="1400" b="1" dirty="0" smtClean="0">
                <a:solidFill>
                  <a:srgbClr val="00B050"/>
                </a:solidFill>
              </a:rPr>
              <a:t> y .</a:t>
            </a:r>
            <a:r>
              <a:rPr lang="es-ES" sz="1400" b="1" dirty="0" err="1" smtClean="0">
                <a:solidFill>
                  <a:srgbClr val="00B050"/>
                </a:solidFill>
              </a:rPr>
              <a:t>htaccess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7143768" y="2976088"/>
            <a:ext cx="164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Almacenar contenido Encriptado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7143768" y="1928802"/>
            <a:ext cx="16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Guardar las consultas como procedimientos en la </a:t>
            </a:r>
            <a:r>
              <a:rPr lang="es-ES" sz="1400" b="1" dirty="0" err="1" smtClean="0">
                <a:solidFill>
                  <a:srgbClr val="00B050"/>
                </a:solidFill>
              </a:rPr>
              <a:t>BD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40" name="39 Nube"/>
          <p:cNvSpPr/>
          <p:nvPr/>
        </p:nvSpPr>
        <p:spPr>
          <a:xfrm>
            <a:off x="5929322" y="214290"/>
            <a:ext cx="2143140" cy="121444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Instalar SO de Linux</a:t>
            </a:r>
          </a:p>
          <a:p>
            <a:pPr algn="ctr"/>
            <a:endParaRPr lang="es-ES" sz="1200" dirty="0" smtClean="0"/>
          </a:p>
          <a:p>
            <a:pPr algn="ctr"/>
            <a:r>
              <a:rPr lang="es-ES" sz="1200" dirty="0" smtClean="0"/>
              <a:t>Utilizar Equipos </a:t>
            </a:r>
            <a:r>
              <a:rPr lang="es-ES" sz="1200" dirty="0" err="1" smtClean="0"/>
              <a:t>fìsicos</a:t>
            </a:r>
            <a:endParaRPr lang="es-ES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7215206" y="390591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Habilitar Reporte de Errores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pic>
        <p:nvPicPr>
          <p:cNvPr id="1028" name="Picture 4" descr="http://contenidosdigitales.ulp.edu.ar/exe/computacion2/base_dat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3929066"/>
            <a:ext cx="1009640" cy="1009640"/>
          </a:xfrm>
          <a:prstGeom prst="rect">
            <a:avLst/>
          </a:prstGeom>
          <a:noFill/>
        </p:spPr>
      </p:pic>
      <p:sp>
        <p:nvSpPr>
          <p:cNvPr id="42" name="41 CuadroTexto"/>
          <p:cNvSpPr txBox="1"/>
          <p:nvPr/>
        </p:nvSpPr>
        <p:spPr>
          <a:xfrm>
            <a:off x="428596" y="2643182"/>
            <a:ext cx="163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Utilizar sistemas de</a:t>
            </a:r>
          </a:p>
          <a:p>
            <a:pPr algn="ctr"/>
            <a:r>
              <a:rPr lang="es-ES" sz="1400" b="1" dirty="0" smtClean="0">
                <a:solidFill>
                  <a:srgbClr val="00B050"/>
                </a:solidFill>
              </a:rPr>
              <a:t>Ingreso (</a:t>
            </a:r>
            <a:r>
              <a:rPr lang="es-ES" sz="1400" b="1" dirty="0" err="1" smtClean="0">
                <a:solidFill>
                  <a:srgbClr val="00B050"/>
                </a:solidFill>
              </a:rPr>
              <a:t>Login</a:t>
            </a:r>
            <a:r>
              <a:rPr lang="es-ES" sz="1400" b="1" dirty="0" smtClean="0">
                <a:solidFill>
                  <a:srgbClr val="00B050"/>
                </a:solidFill>
              </a:rPr>
              <a:t>)</a:t>
            </a:r>
            <a:endParaRPr lang="es-ES" sz="1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://www.bibliopos.es/nube-de-ideas/wp-content/uploads/2012/06/candado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500438"/>
            <a:ext cx="2500298" cy="2500298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2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13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Encriptación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8 Rectángulo"/>
          <p:cNvSpPr/>
          <p:nvPr/>
        </p:nvSpPr>
        <p:spPr>
          <a:xfrm>
            <a:off x="285720" y="1285860"/>
            <a:ext cx="55007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 publicado en el articulo de 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encripdedatos.blogspot.com (11-02-2015)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 describe como el proceso mediante el cual cierta información o texto sin formato es cifrado de forma que el resultado sea ilegible a menos que se conozcan los datos necesarios para su interpretación. Es una medida de seguridad utilizada para que al momento de almacenar o transmitir información sensible ésta no pueda ser obtenida con facilidad por terceros.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http://img.xatakamovil.com/2009/12/gs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1357298"/>
            <a:ext cx="3133716" cy="1816746"/>
          </a:xfrm>
          <a:prstGeom prst="rect">
            <a:avLst/>
          </a:prstGeom>
          <a:noFill/>
        </p:spPr>
      </p:pic>
      <p:pic>
        <p:nvPicPr>
          <p:cNvPr id="1030" name="Picture 6" descr="http://www.gradomultimedia.com/20redes/images/mensaje-encriptad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3786190"/>
            <a:ext cx="5076825" cy="23050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12" name="11 CuadroTexto"/>
          <p:cNvSpPr txBox="1"/>
          <p:nvPr/>
        </p:nvSpPr>
        <p:spPr>
          <a:xfrm>
            <a:off x="1714480" y="3500438"/>
            <a:ext cx="11150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EJEMPLO</a:t>
            </a:r>
            <a:endParaRPr lang="es-ES" dirty="0"/>
          </a:p>
        </p:txBody>
      </p:sp>
      <p:cxnSp>
        <p:nvCxnSpPr>
          <p:cNvPr id="17" name="16 Conector recto de flecha"/>
          <p:cNvCxnSpPr>
            <a:stCxn id="12" idx="3"/>
            <a:endCxn id="1030" idx="1"/>
          </p:cNvCxnSpPr>
          <p:nvPr/>
        </p:nvCxnSpPr>
        <p:spPr>
          <a:xfrm>
            <a:off x="2829537" y="3685104"/>
            <a:ext cx="528017" cy="1253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grpSp>
        <p:nvGrpSpPr>
          <p:cNvPr id="2" name="29 Grupo"/>
          <p:cNvGrpSpPr/>
          <p:nvPr/>
        </p:nvGrpSpPr>
        <p:grpSpPr>
          <a:xfrm>
            <a:off x="285720" y="357166"/>
            <a:ext cx="3258789" cy="500066"/>
            <a:chOff x="285720" y="357166"/>
            <a:chExt cx="3258789" cy="50006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57166"/>
              <a:ext cx="325878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13 CuadroTexto"/>
            <p:cNvSpPr txBox="1"/>
            <p:nvPr/>
          </p:nvSpPr>
          <p:spPr>
            <a:xfrm>
              <a:off x="285720" y="357166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solidFill>
                    <a:schemeClr val="bg1"/>
                  </a:solidFill>
                </a:rPr>
                <a:t>Clase </a:t>
              </a:r>
              <a:r>
                <a:rPr lang="es-VE" sz="2400" b="1" dirty="0" err="1" smtClean="0">
                  <a:solidFill>
                    <a:schemeClr val="bg1"/>
                  </a:solidFill>
                </a:rPr>
                <a:t>Encrypter</a:t>
              </a:r>
              <a:endParaRPr lang="es-V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1142984"/>
            <a:ext cx="8643966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class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{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private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static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$Key = "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moddublin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";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public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static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function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($input) {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     $output = base64_encode(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mcrypt_encrypt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(MCRYPT_RIJNDAEL_256, md5(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::$Key), $input,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MCRYPT_MODE_CBC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, md5(md5(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::$Key))));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    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return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$output;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 }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public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static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function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decrypt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($input) {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     $output =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rtrim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mcrypt_decrypt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(MCRYPT_RIJNDAEL_256, md5(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::$Key), base64_decode($input),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MCRYPT_MODE_CBC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, md5(md5(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::$Key))), "\0");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    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return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$output;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 }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para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desencriptar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         $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modIndex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=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str_replace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array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('-'),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array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('+'), $_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REQUEST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['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mod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']);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         $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modIndex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= 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::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decrypt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($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modIndex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para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encriptar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        $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ced_ide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::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encrypt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($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ci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           $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ced_ide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=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str_replace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array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('+'),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array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('-'), $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ced_ide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5715008" y="4643446"/>
            <a:ext cx="3071834" cy="12144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Esta clase permite </a:t>
            </a:r>
            <a:r>
              <a:rPr lang="es-ES" b="1" dirty="0" err="1" smtClean="0"/>
              <a:t>encriptar</a:t>
            </a:r>
            <a:r>
              <a:rPr lang="es-ES" b="1" dirty="0" smtClean="0"/>
              <a:t> enlaces para páginas web.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328</Words>
  <Application>Microsoft Office PowerPoint</Application>
  <PresentationFormat>Presentación en pantalla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Villalobos</dc:creator>
  <cp:lastModifiedBy>Juan Carlos Urdaneta</cp:lastModifiedBy>
  <cp:revision>221</cp:revision>
  <dcterms:created xsi:type="dcterms:W3CDTF">2014-08-09T13:56:00Z</dcterms:created>
  <dcterms:modified xsi:type="dcterms:W3CDTF">2015-02-21T01:46:07Z</dcterms:modified>
</cp:coreProperties>
</file>