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56929-B9ED-4D40-9C58-6CBA034ABB56}" type="datetimeFigureOut">
              <a:rPr lang="es-CO" smtClean="0"/>
              <a:t>30/07/2014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FAA5D-7519-4199-B9D2-37091D06A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26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Soporta </a:t>
            </a:r>
            <a:r>
              <a:rPr lang="es-CO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MP3, Wav y Ogg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5255-0780-45DA-A294-53E2885B8E27}" type="slidenum">
              <a:rPr lang="es-CO" smtClean="0">
                <a:solidFill>
                  <a:prstClr val="black"/>
                </a:solidFill>
              </a:rPr>
              <a:pPr/>
              <a:t>16</a:t>
            </a:fld>
            <a:endParaRPr lang="es-CO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Soporta </a:t>
            </a:r>
            <a:r>
              <a:rPr lang="es-CO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MP4, WebM y Ogg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5255-0780-45DA-A294-53E2885B8E27}" type="slidenum">
              <a:rPr lang="es-CO" smtClean="0">
                <a:solidFill>
                  <a:prstClr val="black"/>
                </a:solidFill>
              </a:rPr>
              <a:pPr/>
              <a:t>17</a:t>
            </a:fld>
            <a:endParaRPr lang="es-CO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A663B-CAD3-4BED-95DB-EA3FBBD5DD49}" type="slidenum">
              <a:rPr lang="es-CO" smtClean="0">
                <a:solidFill>
                  <a:prstClr val="black"/>
                </a:solidFill>
              </a:rPr>
              <a:pPr/>
              <a:t>23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8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0A24-287D-46A0-A822-A6660CF15355}" type="slidenum">
              <a:rPr lang="es-CO" smtClean="0"/>
              <a:t>40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36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6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4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5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90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92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5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1B6FD"/>
              </a:buClr>
              <a:buSzPct val="80000"/>
              <a:buFont typeface="Wingdings 2"/>
              <a:buNone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352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45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1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9CCCE9-359B-476A-8662-90DF269DFF16}" type="datetimeFigureOut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30/07/2014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DF1759-D2E9-4410-9667-784E5710B0C1}" type="slidenum">
              <a:rPr lang="es-CO" smtClean="0">
                <a:solidFill>
                  <a:srgbClr val="C6E7FC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CO" dirty="0">
              <a:solidFill>
                <a:srgbClr val="C6E7FC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is-torres@javeriana.edu.co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DESARROLLO MULTIMEDIAL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Luis Guillermo Torres</a:t>
            </a:r>
            <a:br>
              <a:rPr lang="es-CO" dirty="0" smtClean="0"/>
            </a:br>
            <a:r>
              <a:rPr lang="es-CO" dirty="0" smtClean="0">
                <a:hlinkClick r:id="rId2"/>
              </a:rPr>
              <a:t>luis-torres@javeriana.edu.co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516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Resultado</a:t>
            </a:r>
            <a:endParaRPr lang="es-CO" dirty="0"/>
          </a:p>
        </p:txBody>
      </p:sp>
      <p:pic>
        <p:nvPicPr>
          <p:cNvPr id="13" name="12 Imagen" descr="un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96752"/>
            <a:ext cx="5688632" cy="5343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2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Microdatos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Grupos de pares nombre-valor. Estos grupos se denominan </a:t>
            </a:r>
            <a:r>
              <a:rPr lang="es-CO" b="1" i="1" dirty="0" smtClean="0"/>
              <a:t>items</a:t>
            </a:r>
            <a:r>
              <a:rPr lang="es-CO" dirty="0" smtClean="0"/>
              <a:t> y cada par nombre-valor es una </a:t>
            </a:r>
            <a:r>
              <a:rPr lang="es-CO" b="1" i="1" dirty="0" smtClean="0"/>
              <a:t>propiedad.</a:t>
            </a:r>
          </a:p>
          <a:p>
            <a:pPr>
              <a:buNone/>
            </a:pPr>
            <a:endParaRPr lang="es-CO" b="1" i="1" dirty="0" smtClean="0"/>
          </a:p>
          <a:p>
            <a:r>
              <a:rPr lang="es-CO" b="1" dirty="0" smtClean="0"/>
              <a:t>Atributo itemscope: </a:t>
            </a:r>
          </a:p>
          <a:p>
            <a:pPr lvl="1"/>
            <a:r>
              <a:rPr lang="es-CO" dirty="0" smtClean="0"/>
              <a:t>ámbito de un ítem</a:t>
            </a:r>
          </a:p>
          <a:p>
            <a:r>
              <a:rPr lang="es-CO" b="1" dirty="0" smtClean="0"/>
              <a:t>Atributo itemprop:</a:t>
            </a:r>
          </a:p>
          <a:p>
            <a:pPr lvl="1"/>
            <a:r>
              <a:rPr lang="es-CO" dirty="0" smtClean="0"/>
              <a:t>propiedad del ítem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03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Microdatos</a:t>
            </a:r>
            <a:endParaRPr lang="es-CO" dirty="0"/>
          </a:p>
        </p:txBody>
      </p:sp>
      <p:sp>
        <p:nvSpPr>
          <p:cNvPr id="15" name="14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CO" b="1" dirty="0" smtClean="0">
                <a:solidFill>
                  <a:srgbClr val="FF0000"/>
                </a:solidFill>
              </a:rPr>
              <a:t>&lt;div itemscope&gt;</a:t>
            </a:r>
          </a:p>
          <a:p>
            <a:pPr>
              <a:buNone/>
            </a:pPr>
            <a:r>
              <a:rPr lang="es-CO" dirty="0" smtClean="0"/>
              <a:t>Título: &lt;</a:t>
            </a:r>
            <a:r>
              <a:rPr lang="es-CO" b="1" dirty="0" smtClean="0">
                <a:solidFill>
                  <a:srgbClr val="00B050"/>
                </a:solidFill>
              </a:rPr>
              <a:t>span itemprop</a:t>
            </a:r>
            <a:r>
              <a:rPr lang="es-CO" dirty="0" smtClean="0"/>
              <a:t>="título"&gt; Blade Runner &lt;/span&gt;</a:t>
            </a:r>
          </a:p>
          <a:p>
            <a:pPr>
              <a:buNone/>
            </a:pPr>
            <a:r>
              <a:rPr lang="es-CO" dirty="0" smtClean="0"/>
              <a:t>Dirección: &lt;</a:t>
            </a:r>
            <a:r>
              <a:rPr lang="es-CO" b="1" dirty="0" smtClean="0">
                <a:solidFill>
                  <a:srgbClr val="00B050"/>
                </a:solidFill>
              </a:rPr>
              <a:t>span itemprop</a:t>
            </a:r>
            <a:r>
              <a:rPr lang="es-CO" dirty="0" smtClean="0"/>
              <a:t>="autor"&gt;Ridley Scott  &lt;/span&gt;</a:t>
            </a:r>
          </a:p>
          <a:p>
            <a:pPr>
              <a:buNone/>
            </a:pPr>
            <a:r>
              <a:rPr lang="es-CO" dirty="0" smtClean="0"/>
              <a:t>Reparto: &lt;</a:t>
            </a:r>
            <a:r>
              <a:rPr lang="es-CO" b="1" dirty="0" smtClean="0">
                <a:solidFill>
                  <a:srgbClr val="00B050"/>
                </a:solidFill>
              </a:rPr>
              <a:t>span itemprop</a:t>
            </a:r>
            <a:r>
              <a:rPr lang="es-CO" dirty="0" smtClean="0"/>
              <a:t>="reparto"&gt; Harrison Ford,Rutger Hauer, Sean Young, Edward James Olmos, Daryl Hannah &lt;/span&gt;</a:t>
            </a:r>
          </a:p>
          <a:p>
            <a:pPr>
              <a:buNone/>
            </a:pPr>
            <a:r>
              <a:rPr lang="es-CO" dirty="0" smtClean="0"/>
              <a:t>Año: &lt;</a:t>
            </a:r>
            <a:r>
              <a:rPr lang="es-CO" b="1" dirty="0" smtClean="0">
                <a:solidFill>
                  <a:srgbClr val="00B050"/>
                </a:solidFill>
              </a:rPr>
              <a:t>span itemprop</a:t>
            </a:r>
            <a:r>
              <a:rPr lang="es-CO" dirty="0" smtClean="0"/>
              <a:t>="años"&gt;1982.&lt;/span&gt;</a:t>
            </a:r>
          </a:p>
          <a:p>
            <a:pPr>
              <a:buNone/>
            </a:pPr>
            <a:r>
              <a:rPr lang="es-CO" b="1" dirty="0" smtClean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092280" y="83671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prstClr val="black"/>
                </a:solidFill>
              </a:rPr>
              <a:t>ITEM</a:t>
            </a:r>
          </a:p>
        </p:txBody>
      </p:sp>
      <p:cxnSp>
        <p:nvCxnSpPr>
          <p:cNvPr id="22" name="21 Conector recto de flecha"/>
          <p:cNvCxnSpPr>
            <a:stCxn id="20" idx="1"/>
          </p:cNvCxnSpPr>
          <p:nvPr/>
        </p:nvCxnSpPr>
        <p:spPr>
          <a:xfrm flipH="1">
            <a:off x="6300192" y="1067545"/>
            <a:ext cx="792088" cy="3452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Microdatos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Schema.org</a:t>
            </a:r>
          </a:p>
          <a:p>
            <a:pPr lvl="1"/>
            <a:r>
              <a:rPr lang="es-CO" dirty="0" smtClean="0"/>
              <a:t>Para que estas etiquetas semánticas funcionen deben referenciarse en algún lugar y bajo un mismo término unificado</a:t>
            </a:r>
            <a:br>
              <a:rPr lang="es-CO" dirty="0" smtClean="0"/>
            </a:br>
            <a:endParaRPr lang="es-CO" dirty="0" smtClean="0"/>
          </a:p>
          <a:p>
            <a:pPr lvl="1"/>
            <a:r>
              <a:rPr lang="es-CO" dirty="0" smtClean="0"/>
              <a:t>Para contribuir a la web semántica: </a:t>
            </a:r>
            <a:br>
              <a:rPr lang="es-CO" dirty="0" smtClean="0"/>
            </a:br>
            <a:r>
              <a:rPr lang="es-CO" dirty="0" smtClean="0"/>
              <a:t>Ej: autor, autoría, responsable, etc… se unifica a autor y todos utilizan el mismo término para el mismo concepto</a:t>
            </a:r>
          </a:p>
        </p:txBody>
      </p:sp>
    </p:spTree>
    <p:extLst>
      <p:ext uri="{BB962C8B-B14F-4D97-AF65-F5344CB8AC3E}">
        <p14:creationId xmlns:p14="http://schemas.microsoft.com/office/powerpoint/2010/main" val="36022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Microdatos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Schema.org</a:t>
            </a:r>
          </a:p>
          <a:p>
            <a:pPr lvl="1"/>
            <a:r>
              <a:rPr lang="es-CO" dirty="0" smtClean="0"/>
              <a:t>Para usarlo: añadir donde se especifique el itemscope el </a:t>
            </a:r>
            <a:r>
              <a:rPr lang="es-CO" b="1" dirty="0" smtClean="0"/>
              <a:t>atributo itemtype</a:t>
            </a:r>
            <a:r>
              <a:rPr lang="es-CO" dirty="0" smtClean="0"/>
              <a:t> y como valor la URL.</a:t>
            </a:r>
            <a:endParaRPr lang="es-CO" b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93096"/>
            <a:ext cx="74061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prstClr val="black"/>
                </a:solidFill>
              </a:rPr>
              <a:t>&lt;</a:t>
            </a:r>
            <a:r>
              <a:rPr lang="es-CO" sz="2000" b="1" dirty="0">
                <a:solidFill>
                  <a:srgbClr val="FF0000"/>
                </a:solidFill>
              </a:rPr>
              <a:t>div itemscope itemtype="http://schema.org/Movie</a:t>
            </a:r>
            <a:r>
              <a:rPr lang="es-CO" sz="2000" dirty="0">
                <a:solidFill>
                  <a:prstClr val="black"/>
                </a:solidFill>
              </a:rPr>
              <a:t>"&gt;</a:t>
            </a:r>
          </a:p>
          <a:p>
            <a:r>
              <a:rPr lang="es-CO" sz="2000" dirty="0">
                <a:solidFill>
                  <a:prstClr val="black"/>
                </a:solidFill>
              </a:rPr>
              <a:t>Título: &lt;</a:t>
            </a:r>
            <a:r>
              <a:rPr lang="es-CO" sz="2000" b="1" dirty="0">
                <a:solidFill>
                  <a:srgbClr val="00B050"/>
                </a:solidFill>
              </a:rPr>
              <a:t>span itemprop</a:t>
            </a:r>
            <a:r>
              <a:rPr lang="es-CO" sz="2000" dirty="0">
                <a:solidFill>
                  <a:prstClr val="black"/>
                </a:solidFill>
              </a:rPr>
              <a:t>="título"&gt; Blade Runner &lt;/span&gt;</a:t>
            </a:r>
          </a:p>
          <a:p>
            <a:r>
              <a:rPr lang="es-CO" sz="2000" dirty="0">
                <a:solidFill>
                  <a:prstClr val="black"/>
                </a:solidFill>
              </a:rPr>
              <a:t>Dirección: &lt;</a:t>
            </a:r>
            <a:r>
              <a:rPr lang="es-CO" sz="2000" b="1" dirty="0">
                <a:solidFill>
                  <a:srgbClr val="00B050"/>
                </a:solidFill>
              </a:rPr>
              <a:t>span itemprop</a:t>
            </a:r>
            <a:r>
              <a:rPr lang="es-CO" sz="2000" dirty="0">
                <a:solidFill>
                  <a:prstClr val="black"/>
                </a:solidFill>
              </a:rPr>
              <a:t>="autor"&gt;Ridley Scott  &lt;/span&gt;</a:t>
            </a:r>
          </a:p>
          <a:p>
            <a:r>
              <a:rPr lang="es-CO" sz="2000" dirty="0">
                <a:solidFill>
                  <a:prstClr val="black"/>
                </a:solidFill>
              </a:rPr>
              <a:t>Reparto: &lt;</a:t>
            </a:r>
            <a:r>
              <a:rPr lang="es-CO" sz="2000" b="1" dirty="0">
                <a:solidFill>
                  <a:srgbClr val="00B050"/>
                </a:solidFill>
              </a:rPr>
              <a:t>span itemprop</a:t>
            </a:r>
            <a:r>
              <a:rPr lang="es-CO" sz="2000" dirty="0">
                <a:solidFill>
                  <a:prstClr val="black"/>
                </a:solidFill>
              </a:rPr>
              <a:t>="reparto"&gt; Harrison Ford, …&lt;/span&gt;</a:t>
            </a:r>
          </a:p>
          <a:p>
            <a:r>
              <a:rPr lang="es-CO" sz="2000" dirty="0">
                <a:solidFill>
                  <a:prstClr val="black"/>
                </a:solidFill>
              </a:rPr>
              <a:t>Año: &lt;</a:t>
            </a:r>
            <a:r>
              <a:rPr lang="es-CO" sz="2000" b="1" dirty="0">
                <a:solidFill>
                  <a:srgbClr val="00B050"/>
                </a:solidFill>
              </a:rPr>
              <a:t>span itemprop</a:t>
            </a:r>
            <a:r>
              <a:rPr lang="es-CO" sz="2000" dirty="0">
                <a:solidFill>
                  <a:prstClr val="black"/>
                </a:solidFill>
              </a:rPr>
              <a:t>="años"&gt;1982.&lt;/span&gt;</a:t>
            </a:r>
          </a:p>
          <a:p>
            <a:r>
              <a:rPr lang="es-CO" sz="2000" b="1" dirty="0">
                <a:solidFill>
                  <a:srgbClr val="FF0000"/>
                </a:solidFill>
              </a:rPr>
              <a:t>&lt;/div&gt;</a:t>
            </a:r>
          </a:p>
          <a:p>
            <a:endParaRPr lang="es-CO" sz="2400" dirty="0">
              <a:solidFill>
                <a:prstClr val="black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868144" y="335699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>
                <a:solidFill>
                  <a:prstClr val="black"/>
                </a:solidFill>
              </a:rPr>
              <a:t>Blade Runner se encuentra </a:t>
            </a:r>
          </a:p>
          <a:p>
            <a:r>
              <a:rPr lang="es-CO" i="1" dirty="0">
                <a:solidFill>
                  <a:prstClr val="black"/>
                </a:solidFill>
              </a:rPr>
              <a:t>en esta URL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5508104" y="3717032"/>
            <a:ext cx="359672" cy="6129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Multimedia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Multimedia: &lt;audio&gt;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HTML5 define un nuevo elemento que estandariza la manera de embeber archivos de audio en una página web</a:t>
            </a:r>
            <a:endParaRPr lang="es-CO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331640" y="314096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&lt;!DOCTYPE html&gt;</a:t>
            </a:r>
          </a:p>
          <a:p>
            <a:r>
              <a:rPr lang="es-CO" dirty="0">
                <a:solidFill>
                  <a:prstClr val="black"/>
                </a:solidFill>
              </a:rPr>
              <a:t>&lt;html&gt;</a:t>
            </a:r>
          </a:p>
          <a:p>
            <a:r>
              <a:rPr lang="es-CO" dirty="0">
                <a:solidFill>
                  <a:prstClr val="black"/>
                </a:solidFill>
              </a:rPr>
              <a:t>&lt;body&gt;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FF0000"/>
                </a:solidFill>
              </a:rPr>
              <a:t>&lt;</a:t>
            </a:r>
            <a:r>
              <a:rPr lang="es-CO" b="1" dirty="0" smtClean="0">
                <a:solidFill>
                  <a:srgbClr val="FF0000"/>
                </a:solidFill>
              </a:rPr>
              <a:t>audio id=“</a:t>
            </a:r>
            <a:r>
              <a:rPr lang="es-CO" b="1" dirty="0" err="1" smtClean="0">
                <a:solidFill>
                  <a:srgbClr val="FF0000"/>
                </a:solidFill>
              </a:rPr>
              <a:t>player</a:t>
            </a:r>
            <a:r>
              <a:rPr lang="es-CO" b="1" dirty="0" smtClean="0">
                <a:solidFill>
                  <a:srgbClr val="FF0000"/>
                </a:solidFill>
              </a:rPr>
              <a:t>” </a:t>
            </a:r>
            <a:r>
              <a:rPr lang="es-CO" b="1" dirty="0">
                <a:solidFill>
                  <a:srgbClr val="FF0000"/>
                </a:solidFill>
              </a:rPr>
              <a:t>controls&gt;</a:t>
            </a:r>
          </a:p>
          <a:p>
            <a:r>
              <a:rPr lang="es-CO" dirty="0">
                <a:solidFill>
                  <a:prstClr val="black"/>
                </a:solidFill>
              </a:rPr>
              <a:t>  &lt;source src="horse.ogg" type="audio/ogg"&gt;</a:t>
            </a:r>
          </a:p>
          <a:p>
            <a:r>
              <a:rPr lang="es-CO" dirty="0">
                <a:solidFill>
                  <a:prstClr val="black"/>
                </a:solidFill>
              </a:rPr>
              <a:t>  &lt;source src="horse.mp3" type="audio/mpeg"&gt;</a:t>
            </a:r>
          </a:p>
          <a:p>
            <a:r>
              <a:rPr lang="es-CO" dirty="0">
                <a:solidFill>
                  <a:prstClr val="black"/>
                </a:solidFill>
              </a:rPr>
              <a:t>Your browser does not support the audio element.</a:t>
            </a:r>
          </a:p>
          <a:p>
            <a:r>
              <a:rPr lang="es-CO" b="1" dirty="0">
                <a:solidFill>
                  <a:srgbClr val="FF0000"/>
                </a:solidFill>
              </a:rPr>
              <a:t>&lt;/audio&gt;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dirty="0">
                <a:solidFill>
                  <a:prstClr val="black"/>
                </a:solidFill>
              </a:rPr>
              <a:t>&lt;/body&gt;</a:t>
            </a:r>
          </a:p>
          <a:p>
            <a:r>
              <a:rPr lang="es-CO" dirty="0">
                <a:solidFill>
                  <a:prstClr val="black"/>
                </a:solidFill>
              </a:rPr>
              <a:t>&lt;/html&gt;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923928" y="3501008"/>
            <a:ext cx="1656184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212976"/>
            <a:ext cx="292417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0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Multimedia: &lt;video&gt;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Estandariza la manera de embeber archivos de video, como un video clip o video stream, en una página web</a:t>
            </a:r>
            <a:endParaRPr lang="es-CO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1043608" y="328498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&lt;!DOCTYPE html&gt;</a:t>
            </a:r>
          </a:p>
          <a:p>
            <a:r>
              <a:rPr lang="es-CO" dirty="0">
                <a:solidFill>
                  <a:prstClr val="black"/>
                </a:solidFill>
              </a:rPr>
              <a:t>&lt;html&gt;</a:t>
            </a:r>
          </a:p>
          <a:p>
            <a:r>
              <a:rPr lang="es-CO" dirty="0">
                <a:solidFill>
                  <a:prstClr val="black"/>
                </a:solidFill>
              </a:rPr>
              <a:t>&lt;body&gt;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FF0000"/>
                </a:solidFill>
              </a:rPr>
              <a:t>&lt;video width="320" height="240" controls&gt;</a:t>
            </a:r>
          </a:p>
          <a:p>
            <a:r>
              <a:rPr lang="es-CO" dirty="0">
                <a:solidFill>
                  <a:prstClr val="black"/>
                </a:solidFill>
              </a:rPr>
              <a:t>  &lt;source src="movie.mp4" type="video/mp4"&gt;</a:t>
            </a:r>
          </a:p>
          <a:p>
            <a:r>
              <a:rPr lang="es-CO" dirty="0">
                <a:solidFill>
                  <a:prstClr val="black"/>
                </a:solidFill>
              </a:rPr>
              <a:t>  &lt;source src="movie.ogg" type="video/ogg"&gt;</a:t>
            </a:r>
          </a:p>
          <a:p>
            <a:r>
              <a:rPr lang="es-CO" dirty="0">
                <a:solidFill>
                  <a:prstClr val="black"/>
                </a:solidFill>
              </a:rPr>
              <a:t>  Your browser does not support the video tag.</a:t>
            </a:r>
          </a:p>
          <a:p>
            <a:r>
              <a:rPr lang="es-CO" b="1" dirty="0">
                <a:solidFill>
                  <a:srgbClr val="FF0000"/>
                </a:solidFill>
              </a:rPr>
              <a:t>&lt;/video&gt;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dirty="0">
                <a:solidFill>
                  <a:prstClr val="black"/>
                </a:solidFill>
              </a:rPr>
              <a:t>&lt;/body&gt;</a:t>
            </a:r>
          </a:p>
          <a:p>
            <a:r>
              <a:rPr lang="es-CO" dirty="0">
                <a:solidFill>
                  <a:prstClr val="black"/>
                </a:solidFill>
              </a:rPr>
              <a:t>&lt;/html&gt;</a:t>
            </a:r>
          </a:p>
        </p:txBody>
      </p:sp>
      <p:pic>
        <p:nvPicPr>
          <p:cNvPr id="7" name="6 Imagen" descr="vid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3068960"/>
            <a:ext cx="2568578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7 Conector recto de flecha"/>
          <p:cNvCxnSpPr/>
          <p:nvPr/>
        </p:nvCxnSpPr>
        <p:spPr>
          <a:xfrm flipH="1" flipV="1">
            <a:off x="5868144" y="4581128"/>
            <a:ext cx="576064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Graficos HTML5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8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Gráficos HTML 5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Canvas</a:t>
            </a:r>
          </a:p>
          <a:p>
            <a:r>
              <a:rPr lang="es-CO" dirty="0" smtClean="0"/>
              <a:t>SVG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50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HTML 5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87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Canvas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Un canvas se utiliza para dibujar gráficos en tiempo de ejecución mediante scripts (usualmente javascript).</a:t>
            </a:r>
          </a:p>
          <a:p>
            <a:r>
              <a:rPr lang="es-CO" dirty="0" smtClean="0"/>
              <a:t>Cuenta con métodos para agregar figuras como líneas, cuadrados, círculos, entre otros.</a:t>
            </a:r>
          </a:p>
          <a:p>
            <a:r>
              <a:rPr lang="es-CO" dirty="0" smtClean="0"/>
              <a:t>Ideal para creación de juegos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114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Canvas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crea usando el tag &lt;canvas&gt;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&lt;canvas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"canvas"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"550"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"400"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&gt;&lt;/canvas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dirty="0"/>
              <a:t>Un canvas no cuenta con borde o contenido inicial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39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Canvas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crea usando el tag &lt;canvas&gt;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&lt;canvas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"canvas"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"550"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"400"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&gt;&lt;/canvas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dirty="0"/>
              <a:t>Un canvas no cuenta con borde o contenido </a:t>
            </a:r>
            <a:r>
              <a:rPr lang="en-US" dirty="0" smtClean="0"/>
              <a:t>inicial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dirty="0"/>
              <a:t>El id es importante pues es la referencia para el script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2123728" y="2132856"/>
            <a:ext cx="37444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1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48471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  <a:highlight>
                  <a:srgbClr val="FFFFFF"/>
                </a:highlight>
              </a:rPr>
              <a:t>&lt;!DOCTYPE html&gt;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"text/css"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canvas{border:#666 1px solid;}</a:t>
            </a: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"text/javascript"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draw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x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y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</a:t>
            </a:r>
            <a:r>
              <a:rPr lang="es-C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canvas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document.getElementById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'canvas'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</a:t>
            </a:r>
            <a:r>
              <a:rPr lang="es-C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ctx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canvas.getContext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'2d'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ctx.save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ctx.clearRect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550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400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ctx.fillStyle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"rgba(200,0,0,1)"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ctx.fillRect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x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y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50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50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ctx.restore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();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x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y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			</a:t>
            </a:r>
            <a:r>
              <a:rPr lang="nb-N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 loopTimer 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 setTimeout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 sz="1600" dirty="0">
                <a:solidFill>
                  <a:srgbClr val="808080"/>
                </a:solidFill>
                <a:highlight>
                  <a:srgbClr val="F2F4FF"/>
                </a:highlight>
              </a:rPr>
              <a:t>'draw('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x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808080"/>
                </a:solidFill>
                <a:highlight>
                  <a:srgbClr val="F2F4FF"/>
                </a:highlight>
              </a:rPr>
              <a:t>','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y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808080"/>
                </a:solidFill>
                <a:highlight>
                  <a:srgbClr val="F2F4FF"/>
                </a:highlight>
              </a:rPr>
              <a:t>')'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nb-NO" sz="1600" dirty="0">
                <a:solidFill>
                  <a:srgbClr val="FF0000"/>
                </a:solidFill>
                <a:highlight>
                  <a:srgbClr val="F2F4FF"/>
                </a:highlight>
              </a:rPr>
              <a:t>30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&lt;button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"draw(0,0)"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Draw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&lt;/button&gt;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&lt;canvas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"canvas"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"550"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"400"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&gt;&lt;/canvas&gt;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s-CO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3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48471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  <a:highlight>
                  <a:srgbClr val="FFFFFF"/>
                </a:highlight>
              </a:rPr>
              <a:t>&lt;!DOCTYPE html&gt;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&lt;style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"text/css"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canvas{border:#666 1px solid;}</a:t>
            </a: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&lt;/style&gt;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"text/javascript"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draw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x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y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</a:t>
            </a:r>
            <a:r>
              <a:rPr lang="es-C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canvas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document.getElementById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'canvas'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</a:t>
            </a:r>
            <a:r>
              <a:rPr lang="es-C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ctx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canvas.getContext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'2d'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ctx.save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ctx.clearRect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550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400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ctx.fillStyle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"rgba(200,0,0,1)"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ctx.fillRect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x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y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50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50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ctx.restore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();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x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	y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			</a:t>
            </a:r>
            <a:r>
              <a:rPr lang="nb-NO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 loopTimer 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 setTimeout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 sz="1600" dirty="0">
                <a:solidFill>
                  <a:srgbClr val="808080"/>
                </a:solidFill>
                <a:highlight>
                  <a:srgbClr val="F2F4FF"/>
                </a:highlight>
              </a:rPr>
              <a:t>'draw('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x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808080"/>
                </a:solidFill>
                <a:highlight>
                  <a:srgbClr val="F2F4FF"/>
                </a:highlight>
              </a:rPr>
              <a:t>','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000000"/>
                </a:solidFill>
                <a:highlight>
                  <a:srgbClr val="F2F4FF"/>
                </a:highlight>
              </a:rPr>
              <a:t>y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nb-NO" sz="1600" dirty="0">
                <a:solidFill>
                  <a:srgbClr val="808080"/>
                </a:solidFill>
                <a:highlight>
                  <a:srgbClr val="F2F4FF"/>
                </a:highlight>
              </a:rPr>
              <a:t>')'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nb-NO" sz="1600" dirty="0">
                <a:solidFill>
                  <a:srgbClr val="FF0000"/>
                </a:solidFill>
                <a:highlight>
                  <a:srgbClr val="F2F4FF"/>
                </a:highlight>
              </a:rPr>
              <a:t>30</a:t>
            </a:r>
            <a:r>
              <a:rPr lang="nb-N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&lt;button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"draw(0,0)"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Draw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&lt;/button&gt;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&lt;canvas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"canvas"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"550"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"400"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&gt;&lt;/canvas&gt;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s-CO" sz="1600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444208" y="2132856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prstClr val="white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835696" y="580526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5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SVG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Scalable Vector Graphics</a:t>
            </a:r>
          </a:p>
          <a:p>
            <a:r>
              <a:rPr lang="es-CO" dirty="0" smtClean="0"/>
              <a:t>Define gráficos en XML</a:t>
            </a:r>
          </a:p>
          <a:p>
            <a:r>
              <a:rPr lang="es-CO" dirty="0" smtClean="0"/>
              <a:t>Pueden ser animados</a:t>
            </a:r>
          </a:p>
          <a:p>
            <a:r>
              <a:rPr lang="es-CO" dirty="0" smtClean="0"/>
              <a:t>Es pesado si es complejo</a:t>
            </a:r>
          </a:p>
          <a:p>
            <a:r>
              <a:rPr lang="es-CO" dirty="0" smtClean="0"/>
              <a:t>No apto para juegos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7392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SVG: Primitivas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&lt;line x1 y1 x2 y2&gt;</a:t>
            </a:r>
          </a:p>
          <a:p>
            <a:r>
              <a:rPr lang="es-CO" dirty="0"/>
              <a:t>&lt;</a:t>
            </a:r>
            <a:r>
              <a:rPr lang="es-CO" dirty="0" err="1"/>
              <a:t>rect</a:t>
            </a:r>
            <a:r>
              <a:rPr lang="es-CO" dirty="0"/>
              <a:t> x y width height&gt;</a:t>
            </a:r>
          </a:p>
          <a:p>
            <a:r>
              <a:rPr lang="es-CO" dirty="0"/>
              <a:t>&lt;</a:t>
            </a:r>
            <a:r>
              <a:rPr lang="es-CO" dirty="0" err="1"/>
              <a:t>circle</a:t>
            </a:r>
            <a:r>
              <a:rPr lang="es-CO" dirty="0"/>
              <a:t> cx </a:t>
            </a:r>
            <a:r>
              <a:rPr lang="es-CO" dirty="0" err="1"/>
              <a:t>cy</a:t>
            </a:r>
            <a:r>
              <a:rPr lang="es-CO" dirty="0"/>
              <a:t> r&gt;</a:t>
            </a:r>
          </a:p>
          <a:p>
            <a:r>
              <a:rPr lang="es-CO" dirty="0"/>
              <a:t>&lt;</a:t>
            </a:r>
            <a:r>
              <a:rPr lang="es-CO" dirty="0" err="1"/>
              <a:t>path</a:t>
            </a:r>
            <a:r>
              <a:rPr lang="es-CO" dirty="0"/>
              <a:t> d&gt;</a:t>
            </a:r>
          </a:p>
          <a:p>
            <a:r>
              <a:rPr lang="es-CO" dirty="0"/>
              <a:t>&lt;</a:t>
            </a:r>
            <a:r>
              <a:rPr lang="es-CO" dirty="0" err="1"/>
              <a:t>image</a:t>
            </a:r>
            <a:r>
              <a:rPr lang="es-CO" dirty="0"/>
              <a:t> x y width height </a:t>
            </a:r>
            <a:r>
              <a:rPr lang="es-CO" dirty="0" err="1"/>
              <a:t>xlink:href</a:t>
            </a:r>
            <a:r>
              <a:rPr lang="es-CO" dirty="0" smtClean="0"/>
              <a:t>&gt;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755576" y="494116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&lt;</a:t>
            </a:r>
            <a:r>
              <a:rPr lang="en-US" b="1" dirty="0" err="1">
                <a:solidFill>
                  <a:prstClr val="black"/>
                </a:solidFill>
              </a:rPr>
              <a:t>svg</a:t>
            </a:r>
            <a:r>
              <a:rPr lang="en-US" b="1" dirty="0">
                <a:solidFill>
                  <a:prstClr val="black"/>
                </a:solidFill>
              </a:rPr>
              <a:t>&gt;</a:t>
            </a:r>
          </a:p>
          <a:p>
            <a:r>
              <a:rPr lang="en-US" b="1" dirty="0">
                <a:solidFill>
                  <a:prstClr val="black"/>
                </a:solidFill>
              </a:rPr>
              <a:t>	&lt;</a:t>
            </a:r>
            <a:r>
              <a:rPr lang="en-US" b="1" dirty="0" err="1">
                <a:solidFill>
                  <a:prstClr val="black"/>
                </a:solidFill>
              </a:rPr>
              <a:t>rect</a:t>
            </a:r>
            <a:r>
              <a:rPr lang="en-US" b="1" dirty="0">
                <a:solidFill>
                  <a:prstClr val="black"/>
                </a:solidFill>
              </a:rPr>
              <a:t> x="5" y="5" width="140" height="140" stroke="#000000"</a:t>
            </a:r>
          </a:p>
          <a:p>
            <a:r>
              <a:rPr lang="en-US" b="1" dirty="0">
                <a:solidFill>
                  <a:prstClr val="black"/>
                </a:solidFill>
              </a:rPr>
              <a:t>	stroke-width="4" fill="#AAAAFF" opacity="1"/&gt;</a:t>
            </a:r>
          </a:p>
          <a:p>
            <a:r>
              <a:rPr lang="en-US" b="1" dirty="0">
                <a:solidFill>
                  <a:prstClr val="black"/>
                </a:solidFill>
              </a:rPr>
              <a:t>&lt;/</a:t>
            </a:r>
            <a:r>
              <a:rPr lang="en-US" b="1" dirty="0" err="1">
                <a:solidFill>
                  <a:prstClr val="black"/>
                </a:solidFill>
              </a:rPr>
              <a:t>svg</a:t>
            </a:r>
            <a:r>
              <a:rPr lang="en-US" b="1" dirty="0">
                <a:solidFill>
                  <a:prstClr val="black"/>
                </a:solidFill>
              </a:rPr>
              <a:t>&gt;</a:t>
            </a:r>
            <a:endParaRPr lang="es-CO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SVG: </a:t>
            </a:r>
            <a:r>
              <a:rPr lang="es-CO" dirty="0" smtClean="0"/>
              <a:t>Ejemplo </a:t>
            </a:r>
            <a:r>
              <a:rPr lang="es-CO" dirty="0" err="1" smtClean="0"/>
              <a:t>rectangulo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611560" y="241333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err="1">
                <a:solidFill>
                  <a:prstClr val="black"/>
                </a:solidFill>
              </a:rPr>
              <a:t>svg</a:t>
            </a:r>
            <a:r>
              <a:rPr lang="en-US" dirty="0">
                <a:solidFill>
                  <a:prstClr val="black"/>
                </a:solidFill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</a:rPr>
              <a:t>	&lt;</a:t>
            </a:r>
            <a:r>
              <a:rPr lang="en-US" dirty="0" err="1">
                <a:solidFill>
                  <a:prstClr val="black"/>
                </a:solidFill>
              </a:rPr>
              <a:t>rect</a:t>
            </a:r>
            <a:r>
              <a:rPr lang="en-US" dirty="0">
                <a:solidFill>
                  <a:prstClr val="black"/>
                </a:solidFill>
              </a:rPr>
              <a:t> x="5" y="5" width="140" height="140" stroke="#000000"</a:t>
            </a:r>
          </a:p>
          <a:p>
            <a:r>
              <a:rPr lang="en-US" dirty="0">
                <a:solidFill>
                  <a:prstClr val="black"/>
                </a:solidFill>
              </a:rPr>
              <a:t>	stroke-width="4" fill="#AAAAFF" opacity="1"&gt;</a:t>
            </a:r>
          </a:p>
          <a:p>
            <a:r>
              <a:rPr lang="en-US" dirty="0">
                <a:solidFill>
                  <a:prstClr val="black"/>
                </a:solidFill>
              </a:rPr>
              <a:t>	&lt;/</a:t>
            </a:r>
            <a:r>
              <a:rPr lang="en-US" dirty="0" err="1">
                <a:solidFill>
                  <a:prstClr val="black"/>
                </a:solidFill>
              </a:rPr>
              <a:t>rect</a:t>
            </a:r>
            <a:r>
              <a:rPr lang="en-US" dirty="0">
                <a:solidFill>
                  <a:prstClr val="black"/>
                </a:solidFill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</a:rPr>
              <a:t>&lt;/</a:t>
            </a:r>
            <a:r>
              <a:rPr lang="en-US" dirty="0" err="1">
                <a:solidFill>
                  <a:prstClr val="black"/>
                </a:solidFill>
              </a:rPr>
              <a:t>svg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SVG: </a:t>
            </a:r>
            <a:r>
              <a:rPr lang="es-CO" dirty="0" smtClean="0"/>
              <a:t>Ejemplo </a:t>
            </a:r>
            <a:r>
              <a:rPr lang="es-CO" dirty="0" err="1" smtClean="0"/>
              <a:t>rectangulo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611560" y="241333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err="1">
                <a:solidFill>
                  <a:prstClr val="black"/>
                </a:solidFill>
              </a:rPr>
              <a:t>svg</a:t>
            </a:r>
            <a:r>
              <a:rPr lang="en-US" dirty="0">
                <a:solidFill>
                  <a:prstClr val="black"/>
                </a:solidFill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</a:rPr>
              <a:t>	&lt;</a:t>
            </a:r>
            <a:r>
              <a:rPr lang="en-US" dirty="0" err="1">
                <a:solidFill>
                  <a:prstClr val="black"/>
                </a:solidFill>
              </a:rPr>
              <a:t>rect</a:t>
            </a:r>
            <a:r>
              <a:rPr lang="en-US" dirty="0">
                <a:solidFill>
                  <a:prstClr val="black"/>
                </a:solidFill>
              </a:rPr>
              <a:t> x="5" y="5" width="140" height="140" stroke="#000000"</a:t>
            </a:r>
          </a:p>
          <a:p>
            <a:r>
              <a:rPr lang="en-US" dirty="0">
                <a:solidFill>
                  <a:prstClr val="black"/>
                </a:solidFill>
              </a:rPr>
              <a:t>	stroke-width="4" fill="#AAAAFF" opacity="1"&gt;</a:t>
            </a:r>
          </a:p>
          <a:p>
            <a:r>
              <a:rPr lang="en-US" dirty="0">
                <a:solidFill>
                  <a:prstClr val="black"/>
                </a:solidFill>
              </a:rPr>
              <a:t>	&lt;/</a:t>
            </a:r>
            <a:r>
              <a:rPr lang="en-US" dirty="0" err="1">
                <a:solidFill>
                  <a:prstClr val="black"/>
                </a:solidFill>
              </a:rPr>
              <a:t>rect</a:t>
            </a:r>
            <a:r>
              <a:rPr lang="en-US" dirty="0">
                <a:solidFill>
                  <a:prstClr val="black"/>
                </a:solidFill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</a:rPr>
              <a:t>&lt;/</a:t>
            </a:r>
            <a:r>
              <a:rPr lang="en-US" dirty="0" err="1">
                <a:solidFill>
                  <a:prstClr val="black"/>
                </a:solidFill>
              </a:rPr>
              <a:t>svg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endParaRPr lang="es-CO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3" r="82210" b="24251"/>
          <a:stretch/>
        </p:blipFill>
        <p:spPr bwMode="auto">
          <a:xfrm>
            <a:off x="2627784" y="4513942"/>
            <a:ext cx="2314691" cy="177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613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SVG: </a:t>
            </a:r>
            <a:r>
              <a:rPr lang="es-CO" dirty="0" smtClean="0"/>
              <a:t>Animar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323528" y="20610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&lt;animate </a:t>
            </a:r>
            <a:r>
              <a:rPr lang="en-US" sz="3600" dirty="0" err="1">
                <a:solidFill>
                  <a:prstClr val="black"/>
                </a:solidFill>
              </a:rPr>
              <a:t>dur</a:t>
            </a:r>
            <a:r>
              <a:rPr lang="en-US" sz="3600" dirty="0">
                <a:solidFill>
                  <a:prstClr val="black"/>
                </a:solidFill>
              </a:rPr>
              <a:t>="3s" </a:t>
            </a:r>
            <a:r>
              <a:rPr lang="en-US" sz="3600" dirty="0" err="1">
                <a:solidFill>
                  <a:prstClr val="black"/>
                </a:solidFill>
              </a:rPr>
              <a:t>attributeName</a:t>
            </a:r>
            <a:r>
              <a:rPr lang="en-US" sz="3600" dirty="0">
                <a:solidFill>
                  <a:prstClr val="black"/>
                </a:solidFill>
              </a:rPr>
              <a:t>="r" values="80; 150; 80" </a:t>
            </a:r>
            <a:r>
              <a:rPr lang="en-US" sz="3600" dirty="0" err="1">
                <a:solidFill>
                  <a:prstClr val="black"/>
                </a:solidFill>
              </a:rPr>
              <a:t>repeatCount</a:t>
            </a:r>
            <a:r>
              <a:rPr lang="en-US" sz="3600" dirty="0">
                <a:solidFill>
                  <a:prstClr val="black"/>
                </a:solidFill>
              </a:rPr>
              <a:t>="indefinite" /&gt;</a:t>
            </a:r>
            <a:endParaRPr lang="es-CO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9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Nuevos elementos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9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SVG: </a:t>
            </a:r>
            <a:r>
              <a:rPr lang="es-CO" dirty="0" smtClean="0"/>
              <a:t>Animar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323528" y="20610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&lt;animate </a:t>
            </a:r>
            <a:r>
              <a:rPr lang="en-US" sz="3600" dirty="0" err="1">
                <a:solidFill>
                  <a:prstClr val="black"/>
                </a:solidFill>
              </a:rPr>
              <a:t>dur</a:t>
            </a:r>
            <a:r>
              <a:rPr lang="en-US" sz="3600" dirty="0">
                <a:solidFill>
                  <a:prstClr val="black"/>
                </a:solidFill>
              </a:rPr>
              <a:t>="3s" </a:t>
            </a:r>
            <a:r>
              <a:rPr lang="en-US" sz="3600" dirty="0" err="1">
                <a:solidFill>
                  <a:prstClr val="black"/>
                </a:solidFill>
              </a:rPr>
              <a:t>attributeName</a:t>
            </a:r>
            <a:r>
              <a:rPr lang="en-US" sz="3600" dirty="0">
                <a:solidFill>
                  <a:prstClr val="black"/>
                </a:solidFill>
              </a:rPr>
              <a:t>="r" values="80; 150; 80" </a:t>
            </a:r>
            <a:r>
              <a:rPr lang="en-US" sz="3600" dirty="0" err="1">
                <a:solidFill>
                  <a:prstClr val="black"/>
                </a:solidFill>
              </a:rPr>
              <a:t>repeatCount</a:t>
            </a:r>
            <a:r>
              <a:rPr lang="en-US" sz="3600" dirty="0">
                <a:solidFill>
                  <a:prstClr val="black"/>
                </a:solidFill>
              </a:rPr>
              <a:t>="indefinite" /&gt;</a:t>
            </a:r>
            <a:endParaRPr lang="es-CO" sz="3600" dirty="0">
              <a:solidFill>
                <a:prstClr val="black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75856" y="2061060"/>
            <a:ext cx="1008112" cy="57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88024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Duración</a:t>
            </a:r>
          </a:p>
        </p:txBody>
      </p:sp>
      <p:cxnSp>
        <p:nvCxnSpPr>
          <p:cNvPr id="7" name="6 Conector recto"/>
          <p:cNvCxnSpPr>
            <a:stCxn id="5" idx="1"/>
            <a:endCxn id="3" idx="0"/>
          </p:cNvCxnSpPr>
          <p:nvPr/>
        </p:nvCxnSpPr>
        <p:spPr>
          <a:xfrm flipH="1">
            <a:off x="3779912" y="1669450"/>
            <a:ext cx="1008112" cy="39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7308304" y="2061060"/>
            <a:ext cx="576064" cy="57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042338" y="293822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Atributo</a:t>
            </a: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7532215" y="2636912"/>
            <a:ext cx="64121" cy="30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979712" y="2650297"/>
            <a:ext cx="2808312" cy="57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234250" y="2938223"/>
            <a:ext cx="9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Valores</a:t>
            </a:r>
          </a:p>
        </p:txBody>
      </p:sp>
      <p:cxnSp>
        <p:nvCxnSpPr>
          <p:cNvPr id="14" name="13 Conector recto"/>
          <p:cNvCxnSpPr>
            <a:stCxn id="13" idx="1"/>
            <a:endCxn id="12" idx="3"/>
          </p:cNvCxnSpPr>
          <p:nvPr/>
        </p:nvCxnSpPr>
        <p:spPr>
          <a:xfrm flipH="1" flipV="1">
            <a:off x="4788024" y="2938223"/>
            <a:ext cx="44622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3087708" y="3224189"/>
            <a:ext cx="2254314" cy="57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788024" y="429309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Repeticiones</a:t>
            </a:r>
          </a:p>
        </p:txBody>
      </p:sp>
      <p:cxnSp>
        <p:nvCxnSpPr>
          <p:cNvPr id="19" name="18 Conector recto"/>
          <p:cNvCxnSpPr>
            <a:stCxn id="18" idx="1"/>
            <a:endCxn id="17" idx="2"/>
          </p:cNvCxnSpPr>
          <p:nvPr/>
        </p:nvCxnSpPr>
        <p:spPr>
          <a:xfrm flipH="1" flipV="1">
            <a:off x="4214865" y="3800041"/>
            <a:ext cx="573159" cy="67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7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SVG: Circulo Animado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s-CO" dirty="0" smtClean="0"/>
          </a:p>
          <a:p>
            <a:pPr marL="82296" indent="0">
              <a:buNone/>
            </a:pPr>
            <a:r>
              <a:rPr lang="es-CO" dirty="0" smtClean="0"/>
              <a:t>&lt;</a:t>
            </a:r>
            <a:r>
              <a:rPr lang="es-CO" dirty="0" err="1"/>
              <a:t>circle</a:t>
            </a:r>
            <a:r>
              <a:rPr lang="es-CO" dirty="0"/>
              <a:t> cx="200" </a:t>
            </a:r>
            <a:r>
              <a:rPr lang="es-CO" dirty="0" err="1"/>
              <a:t>cy</a:t>
            </a:r>
            <a:r>
              <a:rPr lang="es-CO" dirty="0"/>
              <a:t>="205" r="80" &gt; &lt;</a:t>
            </a:r>
            <a:r>
              <a:rPr lang="es-CO" dirty="0" err="1"/>
              <a:t>animate</a:t>
            </a:r>
            <a:r>
              <a:rPr lang="es-CO" dirty="0"/>
              <a:t> </a:t>
            </a:r>
            <a:r>
              <a:rPr lang="es-CO" dirty="0" err="1"/>
              <a:t>dur</a:t>
            </a:r>
            <a:r>
              <a:rPr lang="es-CO" dirty="0"/>
              <a:t>="3s" </a:t>
            </a:r>
            <a:r>
              <a:rPr lang="es-CO" dirty="0" err="1"/>
              <a:t>attributeName</a:t>
            </a:r>
            <a:r>
              <a:rPr lang="es-CO" dirty="0"/>
              <a:t>="r" </a:t>
            </a:r>
            <a:r>
              <a:rPr lang="es-CO" dirty="0" err="1"/>
              <a:t>values</a:t>
            </a:r>
            <a:r>
              <a:rPr lang="es-CO" dirty="0"/>
              <a:t>="80; 150; 80" </a:t>
            </a:r>
            <a:r>
              <a:rPr lang="es-CO" dirty="0" err="1"/>
              <a:t>repeatCount</a:t>
            </a:r>
            <a:r>
              <a:rPr lang="es-CO" dirty="0"/>
              <a:t>="</a:t>
            </a:r>
            <a:r>
              <a:rPr lang="es-CO" dirty="0" err="1"/>
              <a:t>indefinite</a:t>
            </a:r>
            <a:r>
              <a:rPr lang="es-CO" dirty="0"/>
              <a:t>" /&gt; &lt;/</a:t>
            </a:r>
            <a:r>
              <a:rPr lang="es-CO" dirty="0" err="1"/>
              <a:t>circle</a:t>
            </a:r>
            <a:r>
              <a:rPr lang="es-CO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356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9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Forma mas limpia de programación</a:t>
            </a:r>
          </a:p>
          <a:p>
            <a:r>
              <a:rPr lang="es-CO" dirty="0" smtClean="0"/>
              <a:t>Código del diseño de una pagina web</a:t>
            </a:r>
          </a:p>
          <a:p>
            <a:r>
              <a:rPr lang="es-CO" dirty="0" smtClean="0"/>
              <a:t>Separación de responsabilidades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6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 CSS</a:t>
            </a:r>
            <a:endParaRPr lang="es-CO" dirty="0"/>
          </a:p>
        </p:txBody>
      </p:sp>
      <p:pic>
        <p:nvPicPr>
          <p:cNvPr id="1026" name="Picture 2" descr="http://3con14.info/i2012/_data/tema6/disenyo/regla_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7607106" cy="27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 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Regla</a:t>
            </a:r>
            <a:r>
              <a:rPr lang="es-CO" dirty="0" smtClean="0"/>
              <a:t>: Cada uno de los estilos definidos</a:t>
            </a:r>
          </a:p>
          <a:p>
            <a:r>
              <a:rPr lang="es-CO" b="1" dirty="0" smtClean="0"/>
              <a:t>Selector</a:t>
            </a:r>
            <a:r>
              <a:rPr lang="es-CO" dirty="0" smtClean="0"/>
              <a:t>: Elementos a los que se les aplica la regla CSS</a:t>
            </a:r>
          </a:p>
          <a:p>
            <a:r>
              <a:rPr lang="es-CO" b="1" dirty="0" smtClean="0"/>
              <a:t>Declaración</a:t>
            </a:r>
            <a:r>
              <a:rPr lang="es-CO" dirty="0" smtClean="0"/>
              <a:t>: Estilos que se aplican, puede haber uno o más estilos</a:t>
            </a:r>
          </a:p>
          <a:p>
            <a:r>
              <a:rPr lang="es-CO" b="1" dirty="0" smtClean="0"/>
              <a:t>Propiedad</a:t>
            </a:r>
            <a:r>
              <a:rPr lang="es-CO" dirty="0" smtClean="0"/>
              <a:t>: Característica a modificar del elemento en el selector</a:t>
            </a:r>
          </a:p>
          <a:p>
            <a:r>
              <a:rPr lang="es-CO" b="1" dirty="0" smtClean="0"/>
              <a:t>Valor</a:t>
            </a:r>
            <a:r>
              <a:rPr lang="es-CO" dirty="0" smtClean="0"/>
              <a:t>: Valor de la propiedad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10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Selectores 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>
                <a:solidFill>
                  <a:srgbClr val="002060"/>
                </a:solidFill>
              </a:rPr>
              <a:t>*</a:t>
            </a:r>
            <a:r>
              <a:rPr lang="es-CO" dirty="0" smtClean="0"/>
              <a:t> = Selector Universal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div, p, a, h1 </a:t>
            </a:r>
            <a:r>
              <a:rPr lang="es-CO" dirty="0" smtClean="0"/>
              <a:t>= Tipo o etiqueta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p </a:t>
            </a:r>
            <a:r>
              <a:rPr lang="es-CO" dirty="0" err="1" smtClean="0">
                <a:solidFill>
                  <a:srgbClr val="002060"/>
                </a:solidFill>
              </a:rPr>
              <a:t>span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/>
              <a:t>= Selector descendente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.</a:t>
            </a:r>
            <a:r>
              <a:rPr lang="es-CO" dirty="0" smtClean="0"/>
              <a:t> = Selector de clase</a:t>
            </a:r>
          </a:p>
          <a:p>
            <a:r>
              <a:rPr lang="es-CO" dirty="0" smtClean="0">
                <a:solidFill>
                  <a:srgbClr val="002060"/>
                </a:solidFill>
              </a:rPr>
              <a:t>#</a:t>
            </a:r>
            <a:r>
              <a:rPr lang="es-CO" dirty="0" smtClean="0"/>
              <a:t> = Selector de ID</a:t>
            </a:r>
          </a:p>
          <a:p>
            <a:r>
              <a:rPr lang="es-CO" dirty="0" err="1" smtClean="0">
                <a:solidFill>
                  <a:srgbClr val="002060"/>
                </a:solidFill>
              </a:rPr>
              <a:t>div.algo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err="1" smtClean="0">
                <a:solidFill>
                  <a:srgbClr val="002060"/>
                </a:solidFill>
              </a:rPr>
              <a:t>span.otro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/>
              <a:t>= Combinación de selectores</a:t>
            </a:r>
          </a:p>
          <a:p>
            <a:r>
              <a:rPr lang="es-CO" dirty="0" err="1" smtClean="0">
                <a:solidFill>
                  <a:srgbClr val="002060"/>
                </a:solidFill>
              </a:rPr>
              <a:t>tr:nth-child</a:t>
            </a:r>
            <a:r>
              <a:rPr lang="es-CO" dirty="0" smtClean="0">
                <a:solidFill>
                  <a:srgbClr val="002060"/>
                </a:solidFill>
              </a:rPr>
              <a:t>(</a:t>
            </a:r>
            <a:r>
              <a:rPr lang="es-CO" dirty="0" err="1" smtClean="0">
                <a:solidFill>
                  <a:srgbClr val="002060"/>
                </a:solidFill>
              </a:rPr>
              <a:t>even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smtClean="0"/>
              <a:t>|</a:t>
            </a:r>
            <a:r>
              <a:rPr lang="es-CO" dirty="0" smtClean="0">
                <a:solidFill>
                  <a:srgbClr val="002060"/>
                </a:solidFill>
              </a:rPr>
              <a:t> </a:t>
            </a:r>
            <a:r>
              <a:rPr lang="es-CO" dirty="0" err="1" smtClean="0">
                <a:solidFill>
                  <a:srgbClr val="002060"/>
                </a:solidFill>
              </a:rPr>
              <a:t>odd</a:t>
            </a:r>
            <a:r>
              <a:rPr lang="es-CO" dirty="0" smtClean="0">
                <a:solidFill>
                  <a:srgbClr val="002060"/>
                </a:solidFill>
              </a:rPr>
              <a:t>) </a:t>
            </a:r>
            <a:r>
              <a:rPr lang="es-CO" dirty="0" smtClean="0"/>
              <a:t>= hijo n de </a:t>
            </a:r>
            <a:r>
              <a:rPr lang="es-CO" dirty="0" err="1" smtClean="0"/>
              <a:t>tr</a:t>
            </a:r>
            <a:r>
              <a:rPr lang="es-CO" dirty="0" smtClean="0"/>
              <a:t> (par | impar)</a:t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86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CASCADA = HERENCIA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estilos se aplican en cascada, es decir que el elemento “padre” hereda su estilo a todos los “hijos” “nietos” “bisnietos” “tataranietos” “choznos”…</a:t>
            </a:r>
            <a:endParaRPr lang="es-CO" dirty="0"/>
          </a:p>
          <a:p>
            <a:r>
              <a:rPr lang="es-CO" dirty="0" err="1" smtClean="0"/>
              <a:t>Ej</a:t>
            </a:r>
            <a:r>
              <a:rPr lang="es-CO" dirty="0" smtClean="0"/>
              <a:t>: Si se agrega un estilo (regla) al cuerpo (</a:t>
            </a:r>
            <a:r>
              <a:rPr lang="es-CO" dirty="0" err="1" smtClean="0"/>
              <a:t>body</a:t>
            </a:r>
            <a:r>
              <a:rPr lang="es-CO" dirty="0" smtClean="0"/>
              <a:t>) cualquier etiqueta dentro de </a:t>
            </a:r>
            <a:r>
              <a:rPr lang="es-CO" dirty="0" err="1" smtClean="0"/>
              <a:t>body</a:t>
            </a:r>
            <a:r>
              <a:rPr lang="es-CO" dirty="0" smtClean="0"/>
              <a:t> heredará este estilo.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6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Ejemplo de uso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Descargar “Pagina CSS Ejemplo.zip”</a:t>
            </a:r>
          </a:p>
          <a:p>
            <a:r>
              <a:rPr lang="es-CO" dirty="0" smtClean="0"/>
              <a:t>Hacer doble clic en index.html</a:t>
            </a:r>
          </a:p>
          <a:p>
            <a:r>
              <a:rPr lang="es-CO" dirty="0" smtClean="0"/>
              <a:t>Ver la página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36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Archivo </a:t>
            </a:r>
            <a:r>
              <a:rPr lang="es-CO" dirty="0" err="1" smtClean="0"/>
              <a:t>css</a:t>
            </a:r>
            <a:r>
              <a:rPr lang="es-CO" dirty="0" smtClean="0"/>
              <a:t>/estilo.css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3059832" y="1340768"/>
            <a:ext cx="4176464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FF"/>
                </a:solidFill>
                <a:latin typeface="Arial"/>
                <a:cs typeface="Arial"/>
              </a:rPr>
              <a:t>h1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srgbClr val="8080C0"/>
                </a:solidFill>
                <a:latin typeface="Arial"/>
                <a:cs typeface="Arial"/>
              </a:rPr>
              <a:t>	</a:t>
            </a:r>
            <a:r>
              <a:rPr lang="es-ES" sz="1400" dirty="0" err="1">
                <a:solidFill>
                  <a:srgbClr val="8080C0"/>
                </a:solidFill>
                <a:latin typeface="Arial"/>
                <a:cs typeface="Arial"/>
              </a:rPr>
              <a:t>color</a:t>
            </a:r>
            <a:r>
              <a:rPr lang="es-ES" sz="1400" dirty="0" err="1">
                <a:solidFill>
                  <a:prstClr val="black"/>
                </a:solidFill>
                <a:latin typeface="Arial"/>
                <a:cs typeface="Arial"/>
              </a:rPr>
              <a:t>:blue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</a:p>
          <a:p>
            <a:endParaRPr lang="es-ES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s-ES" sz="1400" dirty="0" err="1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srgbClr val="8080C0"/>
                </a:solidFill>
                <a:latin typeface="Arial"/>
                <a:cs typeface="Arial"/>
              </a:rPr>
              <a:t>	</a:t>
            </a:r>
            <a:r>
              <a:rPr lang="es-ES" sz="1400" dirty="0" err="1">
                <a:solidFill>
                  <a:srgbClr val="8080C0"/>
                </a:solidFill>
                <a:latin typeface="Arial"/>
                <a:cs typeface="Arial"/>
              </a:rPr>
              <a:t>font-family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lang="es-ES" sz="1400" dirty="0" err="1">
                <a:solidFill>
                  <a:prstClr val="black"/>
                </a:solidFill>
                <a:latin typeface="Arial"/>
                <a:cs typeface="Arial"/>
              </a:rPr>
              <a:t>Verdana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s-ES" sz="1400" dirty="0" err="1">
                <a:solidFill>
                  <a:prstClr val="black"/>
                </a:solidFill>
                <a:latin typeface="Arial"/>
                <a:cs typeface="Arial"/>
              </a:rPr>
              <a:t>sans-serif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</a:p>
          <a:p>
            <a:endParaRPr lang="es-ES" sz="14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s-ES" sz="1400" dirty="0" err="1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srgbClr val="8080C0"/>
                </a:solidFill>
                <a:latin typeface="Arial"/>
                <a:cs typeface="Arial"/>
              </a:rPr>
              <a:t>	</a:t>
            </a:r>
            <a:r>
              <a:rPr lang="es-ES" sz="1400" dirty="0" err="1">
                <a:solidFill>
                  <a:srgbClr val="8080C0"/>
                </a:solidFill>
                <a:latin typeface="Arial"/>
                <a:cs typeface="Arial"/>
              </a:rPr>
              <a:t>border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: 1px </a:t>
            </a:r>
            <a:r>
              <a:rPr lang="es-ES" sz="1400" dirty="0" err="1">
                <a:solidFill>
                  <a:prstClr val="black"/>
                </a:solidFill>
                <a:latin typeface="Arial"/>
                <a:cs typeface="Arial"/>
              </a:rPr>
              <a:t>solid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 #000;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srgbClr val="8080C0"/>
                </a:solidFill>
                <a:latin typeface="Arial"/>
                <a:cs typeface="Arial"/>
              </a:rPr>
              <a:t>	</a:t>
            </a:r>
            <a:r>
              <a:rPr lang="es-ES" sz="1400" dirty="0" err="1">
                <a:solidFill>
                  <a:srgbClr val="8080C0"/>
                </a:solidFill>
                <a:latin typeface="Arial"/>
                <a:cs typeface="Arial"/>
              </a:rPr>
              <a:t>border-collapse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lang="es-ES" sz="1400" dirty="0" err="1">
                <a:solidFill>
                  <a:prstClr val="black"/>
                </a:solidFill>
                <a:latin typeface="Arial"/>
                <a:cs typeface="Arial"/>
              </a:rPr>
              <a:t>collapse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srgbClr val="8080C0"/>
                </a:solidFill>
                <a:latin typeface="Arial"/>
                <a:cs typeface="Arial"/>
              </a:rPr>
              <a:t>	</a:t>
            </a:r>
            <a:r>
              <a:rPr lang="es-ES" sz="1400" dirty="0" err="1">
                <a:solidFill>
                  <a:srgbClr val="8080C0"/>
                </a:solidFill>
                <a:latin typeface="Arial"/>
                <a:cs typeface="Arial"/>
              </a:rPr>
              <a:t>border-spacing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: 0px;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Arial"/>
                <a:cs typeface="Arial"/>
              </a:rPr>
              <a:t>}</a:t>
            </a:r>
          </a:p>
          <a:p>
            <a:r>
              <a:rPr lang="es-ES" sz="1400" dirty="0" err="1" smtClean="0">
                <a:solidFill>
                  <a:srgbClr val="0000FF"/>
                </a:solidFill>
                <a:latin typeface="Arial"/>
                <a:cs typeface="Arial"/>
              </a:rPr>
              <a:t>tr</a:t>
            </a:r>
            <a:r>
              <a:rPr lang="es-ES" sz="1400" dirty="0" err="1" smtClean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lang="es-ES" sz="1400" dirty="0" err="1" smtClean="0">
                <a:solidFill>
                  <a:srgbClr val="FF8000"/>
                </a:solidFill>
                <a:latin typeface="Arial"/>
                <a:cs typeface="Arial"/>
              </a:rPr>
              <a:t>nth</a:t>
            </a:r>
            <a:r>
              <a:rPr lang="es-ES" sz="1400" dirty="0" err="1">
                <a:solidFill>
                  <a:srgbClr val="FF8000"/>
                </a:solidFill>
                <a:latin typeface="Arial"/>
                <a:cs typeface="Arial"/>
              </a:rPr>
              <a:t>-child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Arial"/>
                <a:cs typeface="Arial"/>
              </a:rPr>
              <a:t>even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){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srgbClr val="8080C0"/>
                </a:solidFill>
                <a:latin typeface="Arial"/>
                <a:cs typeface="Arial"/>
              </a:rPr>
              <a:t>	</a:t>
            </a:r>
            <a:r>
              <a:rPr lang="es-ES" sz="1400" dirty="0" err="1">
                <a:solidFill>
                  <a:srgbClr val="8080C0"/>
                </a:solidFill>
                <a:latin typeface="Arial"/>
                <a:cs typeface="Arial"/>
              </a:rPr>
              <a:t>background</a:t>
            </a:r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: #AAAAFF;</a:t>
            </a:r>
            <a:endParaRPr lang="es-E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s-ES" sz="14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lang="en-U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rgbClr val="8080C0"/>
                </a:solidFill>
                <a:latin typeface="Arial"/>
                <a:cs typeface="Arial"/>
              </a:rPr>
              <a:t>	background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: #</a:t>
            </a:r>
            <a:r>
              <a:rPr lang="en-US" sz="1400" dirty="0" err="1">
                <a:solidFill>
                  <a:prstClr val="black"/>
                </a:solidFill>
                <a:latin typeface="Arial"/>
                <a:cs typeface="Arial"/>
              </a:rPr>
              <a:t>aaa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  <a:endParaRPr lang="en-U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rgbClr val="8080C0"/>
                </a:solidFill>
                <a:latin typeface="Arial"/>
                <a:cs typeface="Arial"/>
              </a:rPr>
              <a:t>	border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: 1px solid #000;</a:t>
            </a:r>
            <a:endParaRPr lang="en-U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td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{</a:t>
            </a:r>
            <a:endParaRPr lang="en-U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rgbClr val="8080C0"/>
                </a:solidFill>
                <a:latin typeface="Arial"/>
                <a:cs typeface="Arial"/>
              </a:rPr>
              <a:t>	border</a:t>
            </a:r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: 1px solid #000;</a:t>
            </a:r>
            <a:endParaRPr lang="en-US" sz="1400" dirty="0">
              <a:solidFill>
                <a:srgbClr val="8080C0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lang="es-CO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2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Nuevos elementos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Sintaxis simplificada</a:t>
            </a:r>
            <a:r>
              <a:rPr lang="es-CO" dirty="0" smtClean="0"/>
              <a:t>: </a:t>
            </a:r>
          </a:p>
          <a:p>
            <a:pPr lvl="1"/>
            <a:r>
              <a:rPr lang="es-CO" dirty="0" smtClean="0"/>
              <a:t>&lt;DOCTYPE HTML!&gt; para indicar el tipo de documento</a:t>
            </a:r>
          </a:p>
          <a:p>
            <a:pPr>
              <a:buNone/>
            </a:pPr>
            <a:endParaRPr lang="es-CO" dirty="0" smtClean="0"/>
          </a:p>
          <a:p>
            <a:r>
              <a:rPr lang="es-CO" b="1" dirty="0" smtClean="0"/>
              <a:t>Código más estructurado</a:t>
            </a:r>
            <a:r>
              <a:rPr lang="es-CO" dirty="0" smtClean="0"/>
              <a:t>:</a:t>
            </a:r>
          </a:p>
          <a:p>
            <a:pPr lvl="1"/>
            <a:r>
              <a:rPr lang="es-CO" dirty="0" smtClean="0"/>
              <a:t>&lt;header&gt; y &lt;footer&gt; (en vez de &lt;div&gt;)</a:t>
            </a:r>
          </a:p>
          <a:p>
            <a:pPr lvl="1"/>
            <a:r>
              <a:rPr lang="es-CO" dirty="0" smtClean="0"/>
              <a:t>&lt;section&gt; y &lt;article&gt;</a:t>
            </a:r>
          </a:p>
          <a:p>
            <a:pPr lvl="1"/>
            <a:r>
              <a:rPr lang="es-CO" dirty="0" smtClean="0"/>
              <a:t>&lt;menu&gt; y &lt;figure&gt;</a:t>
            </a:r>
          </a:p>
          <a:p>
            <a:pPr lvl="1"/>
            <a:r>
              <a:rPr lang="es-CO" dirty="0" smtClean="0"/>
              <a:t>&lt;audio&gt; y &lt;video&gt;</a:t>
            </a:r>
          </a:p>
          <a:p>
            <a:pPr lvl="1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Vinculando Archivos</a:t>
            </a:r>
            <a:endParaRPr lang="es-CO" dirty="0"/>
          </a:p>
        </p:txBody>
      </p:sp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Agregar a la cabecera la siguiente </a:t>
            </a:r>
            <a:r>
              <a:rPr lang="es-CO" dirty="0" err="1" smtClean="0"/>
              <a:t>linea</a:t>
            </a:r>
            <a:r>
              <a:rPr lang="es-CO" dirty="0"/>
              <a:t>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331640" y="3068960"/>
            <a:ext cx="756084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&lt;head&gt;</a:t>
            </a:r>
            <a:endParaRPr lang="es-CO" sz="24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&lt;meta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charset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= 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"UTF-8"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&gt;</a:t>
            </a:r>
            <a:endParaRPr lang="es-CO" sz="24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title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&gt;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DEMO HTML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&lt;/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title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&gt;</a:t>
            </a:r>
            <a:endParaRPr lang="es-CO" sz="24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&lt;link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rel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stylesheet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href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css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/estilo.css"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&gt;</a:t>
            </a:r>
            <a:endParaRPr lang="es-CO" sz="2400" dirty="0"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&lt;head&gt;</a:t>
            </a:r>
            <a:endParaRPr lang="es-CO" sz="24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267744" y="4077072"/>
            <a:ext cx="64087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6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Clases y ID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Clases</a:t>
            </a:r>
            <a:endParaRPr lang="es-CO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CO" dirty="0" smtClean="0"/>
              <a:t>ID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CO" dirty="0" smtClean="0"/>
              <a:t>Las clases pueden ser reutilizadas en muchos elementos</a:t>
            </a:r>
          </a:p>
          <a:p>
            <a:r>
              <a:rPr lang="es-CO" dirty="0" smtClean="0"/>
              <a:t>Útil cuando se requiere agrupar un conjunto de estilos y aplicarlo a varios elementos</a:t>
            </a:r>
            <a:endParaRPr lang="es-CO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Los id identifican a un único elemento</a:t>
            </a:r>
          </a:p>
          <a:p>
            <a:r>
              <a:rPr lang="es-CO" dirty="0" smtClean="0"/>
              <a:t>Útil cuando se requiere acceder a el desde otro archivo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95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Asignar un ID a un elemento</a:t>
            </a:r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2285822" y="3212976"/>
            <a:ext cx="531033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&lt;p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id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unParrafo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&gt;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Parrafo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# 1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&lt;/p&gt;</a:t>
            </a:r>
            <a:endParaRPr lang="es-CO" sz="2400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159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Asignar una Clase a un elemento</a:t>
            </a:r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1907704" y="2800815"/>
            <a:ext cx="595858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&lt;p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</a:t>
            </a:r>
            <a:r>
              <a:rPr lang="es-CO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class</a:t>
            </a:r>
            <a:r>
              <a:rPr lang="es-C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clasePrueba</a:t>
            </a:r>
            <a:r>
              <a:rPr lang="es-CO" b="1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"</a:t>
            </a:r>
            <a:r>
              <a:rPr lang="es-CO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&gt;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Parrafo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 # 1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Times New Roman"/>
                <a:cs typeface="Times New Roman"/>
              </a:rPr>
              <a:t>&lt;/p&gt;</a:t>
            </a:r>
            <a:endParaRPr lang="es-CO" sz="2400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135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1: Usar CSS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Agregar color a las filas impares de la tabla</a:t>
            </a:r>
          </a:p>
          <a:p>
            <a:r>
              <a:rPr lang="es-CO" dirty="0" smtClean="0"/>
              <a:t>Colocar un nuevo párrafo</a:t>
            </a:r>
          </a:p>
          <a:p>
            <a:r>
              <a:rPr lang="es-CO" dirty="0" smtClean="0"/>
              <a:t>Crear una clase llamada “centrada” y asignarla a dicho párrafo y a la tabla</a:t>
            </a:r>
          </a:p>
          <a:p>
            <a:r>
              <a:rPr lang="es-CO" dirty="0" smtClean="0"/>
              <a:t>En el CSS asignar un color rojo y una alineación centrada a la clase centrada</a:t>
            </a:r>
          </a:p>
          <a:p>
            <a:r>
              <a:rPr lang="es-CO" dirty="0" smtClean="0"/>
              <a:t>Asignar al titulo un id de “Titulo1”</a:t>
            </a:r>
          </a:p>
          <a:p>
            <a:r>
              <a:rPr lang="es-CO" dirty="0" smtClean="0"/>
              <a:t>En el </a:t>
            </a:r>
            <a:r>
              <a:rPr lang="es-CO" dirty="0" err="1" smtClean="0"/>
              <a:t>css</a:t>
            </a:r>
            <a:r>
              <a:rPr lang="es-CO" dirty="0" smtClean="0"/>
              <a:t> darle fondo al “Titulo1”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7184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CSS: Alineación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considera cada elemento de html como una caja (Box)</a:t>
            </a:r>
          </a:p>
          <a:p>
            <a:r>
              <a:rPr lang="es-CO" dirty="0" smtClean="0"/>
              <a:t>Existen 4 “cascarones” en cada elemento de un </a:t>
            </a:r>
            <a:r>
              <a:rPr lang="es-CO" dirty="0" err="1" smtClean="0"/>
              <a:t>html</a:t>
            </a:r>
            <a:r>
              <a:rPr lang="es-CO" dirty="0" smtClean="0"/>
              <a:t>, los cuales definen su alineación.</a:t>
            </a:r>
          </a:p>
          <a:p>
            <a:r>
              <a:rPr lang="es-CO" dirty="0" smtClean="0"/>
              <a:t>Esto se llama el “Modelo de caja” (Box </a:t>
            </a:r>
            <a:r>
              <a:rPr lang="es-CO" dirty="0" err="1" smtClean="0"/>
              <a:t>Model</a:t>
            </a:r>
            <a:r>
              <a:rPr lang="es-CO" dirty="0" smtClean="0"/>
              <a:t>) de CSS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1850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CSS: Alineación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45" y="2060848"/>
            <a:ext cx="673776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615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CSS: Alineación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Contenido:</a:t>
            </a:r>
            <a:r>
              <a:rPr lang="es-CO" dirty="0" smtClean="0"/>
              <a:t> El elemento como tal; </a:t>
            </a:r>
            <a:r>
              <a:rPr lang="es-CO" dirty="0" err="1" smtClean="0"/>
              <a:t>Ej</a:t>
            </a:r>
            <a:r>
              <a:rPr lang="es-CO" dirty="0" smtClean="0"/>
              <a:t>: Un texto o una imagen</a:t>
            </a:r>
          </a:p>
          <a:p>
            <a:r>
              <a:rPr lang="es-CO" b="1" dirty="0" err="1" smtClean="0"/>
              <a:t>Padding</a:t>
            </a:r>
            <a:r>
              <a:rPr lang="es-CO" b="1" dirty="0" smtClean="0"/>
              <a:t>:</a:t>
            </a:r>
            <a:r>
              <a:rPr lang="es-CO" dirty="0" smtClean="0"/>
              <a:t> Espacio dentro del elemento que lo rodea</a:t>
            </a:r>
          </a:p>
          <a:p>
            <a:r>
              <a:rPr lang="es-CO" b="1" dirty="0" err="1" smtClean="0"/>
              <a:t>Border</a:t>
            </a:r>
            <a:r>
              <a:rPr lang="es-CO" b="1" dirty="0" smtClean="0"/>
              <a:t>: </a:t>
            </a:r>
            <a:r>
              <a:rPr lang="es-CO" dirty="0" smtClean="0"/>
              <a:t>Espacio entre el </a:t>
            </a:r>
            <a:r>
              <a:rPr lang="es-CO" dirty="0" err="1" smtClean="0"/>
              <a:t>Margin</a:t>
            </a:r>
            <a:r>
              <a:rPr lang="es-CO" dirty="0" smtClean="0"/>
              <a:t> y el </a:t>
            </a:r>
            <a:r>
              <a:rPr lang="es-CO" dirty="0" err="1" smtClean="0"/>
              <a:t>Padding</a:t>
            </a:r>
            <a:endParaRPr lang="es-CO" dirty="0" smtClean="0"/>
          </a:p>
          <a:p>
            <a:r>
              <a:rPr lang="es-CO" b="1" dirty="0" err="1" smtClean="0"/>
              <a:t>Margin</a:t>
            </a:r>
            <a:r>
              <a:rPr lang="es-CO" b="1" dirty="0" smtClean="0"/>
              <a:t>: </a:t>
            </a:r>
            <a:r>
              <a:rPr lang="es-CO" dirty="0" smtClean="0"/>
              <a:t>Espacio fuera del elemento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19870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Visualización de la Alineación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en un documento un elemento DIV con id “caja”</a:t>
            </a:r>
          </a:p>
          <a:p>
            <a:r>
              <a:rPr lang="es-CO" dirty="0" smtClean="0"/>
              <a:t>En el CSS agregar lo siguiente:</a:t>
            </a:r>
          </a:p>
          <a:p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2771800" y="3356992"/>
            <a:ext cx="4950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s-CO" b="1" dirty="0">
                <a:solidFill>
                  <a:srgbClr val="0080FF"/>
                </a:solidFill>
                <a:highlight>
                  <a:srgbClr val="FFFFFF"/>
                </a:highlight>
              </a:rPr>
              <a:t>caja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Batang"/>
              </a:rPr>
              <a:t> 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{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dirty="0">
                <a:solidFill>
                  <a:srgbClr val="008000"/>
                </a:solidFill>
                <a:highlight>
                  <a:srgbClr val="FFFFFF"/>
                </a:highlight>
                <a:latin typeface="Batang"/>
              </a:rPr>
              <a:t>/* Mover Elementos */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b="1" dirty="0" err="1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border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: 5px 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dotted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 red;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b="1" dirty="0" err="1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margin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: 0px;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b="1" dirty="0" err="1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padding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: 13px;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b="1" dirty="0" err="1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background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: gray;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8058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2: Alineación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 la siguiente pagina: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971600" y="1988840"/>
            <a:ext cx="828092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DOCTYPE </a:t>
            </a:r>
            <a:r>
              <a:rPr lang="es-CO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CO" sz="16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Resultado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/estilo.css"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"uno"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Un primer div!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"dos"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Un segundo div,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usando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spans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!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CO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"tres"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Un 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tercer div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también 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con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spans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span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!</a:t>
            </a: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CO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60526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Nuevos elementos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Cambio en los formularios</a:t>
            </a:r>
          </a:p>
          <a:p>
            <a:pPr lvl="1"/>
            <a:r>
              <a:rPr lang="es-CO" dirty="0" smtClean="0"/>
              <a:t>&lt;form&gt; y &lt;forminput&gt;</a:t>
            </a:r>
          </a:p>
          <a:p>
            <a:pPr lvl="1">
              <a:buNone/>
            </a:pPr>
            <a:endParaRPr lang="es-CO" dirty="0" smtClean="0"/>
          </a:p>
          <a:p>
            <a:r>
              <a:rPr lang="es-CO" b="1" dirty="0" smtClean="0"/>
              <a:t>&lt;Canvas&gt;: </a:t>
            </a:r>
            <a:r>
              <a:rPr lang="es-CO" dirty="0" smtClean="0"/>
              <a:t>representación de gráficos (HTML5 + javascript reemplazando a Flash)</a:t>
            </a:r>
          </a:p>
          <a:p>
            <a:endParaRPr lang="es-CO" dirty="0" smtClean="0"/>
          </a:p>
          <a:p>
            <a:r>
              <a:rPr lang="es-CO" dirty="0" smtClean="0"/>
              <a:t>Eliminación de las etiquetas:</a:t>
            </a:r>
          </a:p>
          <a:p>
            <a:pPr lvl="1"/>
            <a:r>
              <a:rPr lang="es-CO" dirty="0" smtClean="0"/>
              <a:t> &lt;b&gt; y &lt;font&gt; (manejo con CSS)</a:t>
            </a:r>
          </a:p>
          <a:p>
            <a:pPr lvl="1"/>
            <a:r>
              <a:rPr lang="es-CO" dirty="0" smtClean="0"/>
              <a:t>&lt;frame&gt;, &lt;center&gt; y &lt;big&gt;</a:t>
            </a:r>
          </a:p>
          <a:p>
            <a:endParaRPr lang="es-CO" dirty="0" smtClean="0"/>
          </a:p>
          <a:p>
            <a:endParaRPr lang="es-CO" dirty="0" smtClean="0"/>
          </a:p>
          <a:p>
            <a:pPr lvl="1">
              <a:buNone/>
            </a:pP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7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2: Alineación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Darle al primer div un color rojo y un borde de 1 pixel solido de color negro</a:t>
            </a:r>
          </a:p>
          <a:p>
            <a:r>
              <a:rPr lang="es-CO" dirty="0"/>
              <a:t>Darle al </a:t>
            </a:r>
            <a:r>
              <a:rPr lang="es-CO" dirty="0" smtClean="0"/>
              <a:t>segundo div un </a:t>
            </a:r>
            <a:r>
              <a:rPr lang="es-CO" dirty="0"/>
              <a:t>color </a:t>
            </a:r>
            <a:r>
              <a:rPr lang="es-CO" dirty="0" smtClean="0"/>
              <a:t>verde y </a:t>
            </a:r>
            <a:r>
              <a:rPr lang="es-CO" dirty="0"/>
              <a:t>un borde de 1 pixel </a:t>
            </a:r>
            <a:r>
              <a:rPr lang="es-CO" dirty="0" smtClean="0"/>
              <a:t>punteado de </a:t>
            </a:r>
            <a:r>
              <a:rPr lang="es-CO" dirty="0"/>
              <a:t>color </a:t>
            </a:r>
            <a:r>
              <a:rPr lang="es-CO" dirty="0" smtClean="0"/>
              <a:t>negro</a:t>
            </a:r>
          </a:p>
          <a:p>
            <a:r>
              <a:rPr lang="es-CO" dirty="0"/>
              <a:t>Darle al segundo div un color verde y un borde de 1 pixel </a:t>
            </a:r>
            <a:r>
              <a:rPr lang="es-CO" dirty="0" smtClean="0"/>
              <a:t>lineado de </a:t>
            </a:r>
            <a:r>
              <a:rPr lang="es-CO" dirty="0"/>
              <a:t>color </a:t>
            </a:r>
            <a:r>
              <a:rPr lang="es-CO" dirty="0" smtClean="0"/>
              <a:t>negro</a:t>
            </a:r>
          </a:p>
          <a:p>
            <a:r>
              <a:rPr lang="es-CO" dirty="0" smtClean="0"/>
              <a:t>Darle a todos los </a:t>
            </a:r>
            <a:r>
              <a:rPr lang="es-CO" dirty="0" err="1" smtClean="0"/>
              <a:t>span</a:t>
            </a:r>
            <a:r>
              <a:rPr lang="es-CO" dirty="0" smtClean="0"/>
              <a:t> un borde rojo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7812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2: Alineación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Darle un margen de 15px al div en todos los lados</a:t>
            </a:r>
          </a:p>
          <a:p>
            <a:r>
              <a:rPr lang="es-CO" dirty="0"/>
              <a:t>Darle un </a:t>
            </a:r>
            <a:r>
              <a:rPr lang="es-CO" dirty="0" err="1" smtClean="0"/>
              <a:t>padding</a:t>
            </a:r>
            <a:r>
              <a:rPr lang="es-CO" dirty="0" smtClean="0"/>
              <a:t> de 20px </a:t>
            </a:r>
            <a:r>
              <a:rPr lang="es-CO" dirty="0"/>
              <a:t>al div en todos los </a:t>
            </a:r>
            <a:r>
              <a:rPr lang="es-CO" dirty="0" smtClean="0"/>
              <a:t>lados</a:t>
            </a:r>
          </a:p>
          <a:p>
            <a:r>
              <a:rPr lang="es-CO" dirty="0" smtClean="0"/>
              <a:t>Darle un </a:t>
            </a:r>
            <a:r>
              <a:rPr lang="es-CO" dirty="0" err="1" smtClean="0"/>
              <a:t>padding</a:t>
            </a:r>
            <a:r>
              <a:rPr lang="es-CO" dirty="0" smtClean="0"/>
              <a:t> al tercer div de -20px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5390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Flotantes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Sirve para colocar imágenes o elementos alrededor del texto en una estructura no lineal.</a:t>
            </a:r>
          </a:p>
          <a:p>
            <a:r>
              <a:rPr lang="es-CO" dirty="0" smtClean="0"/>
              <a:t>Se usa </a:t>
            </a:r>
            <a:r>
              <a:rPr lang="es-CO" dirty="0" err="1" smtClean="0"/>
              <a:t>float:right</a:t>
            </a:r>
            <a:r>
              <a:rPr lang="es-CO" dirty="0" smtClean="0"/>
              <a:t> o </a:t>
            </a:r>
            <a:r>
              <a:rPr lang="es-CO" dirty="0" err="1" smtClean="0"/>
              <a:t>float:left</a:t>
            </a:r>
            <a:r>
              <a:rPr lang="es-CO" dirty="0" smtClean="0"/>
              <a:t> como propiedad del elemento</a:t>
            </a:r>
          </a:p>
          <a:p>
            <a:r>
              <a:rPr lang="es-CO" dirty="0" smtClean="0"/>
              <a:t>Ejemplo: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3347864" y="4581128"/>
            <a:ext cx="1709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s-CO" b="1" dirty="0">
                <a:solidFill>
                  <a:srgbClr val="0080FF"/>
                </a:solidFill>
                <a:highlight>
                  <a:srgbClr val="FFFFFF"/>
                </a:highlight>
              </a:rPr>
              <a:t>primero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Batang"/>
              </a:rPr>
              <a:t> 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{</a:t>
            </a:r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</a:t>
            </a: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b="1" dirty="0" err="1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float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:left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;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}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#</a:t>
            </a:r>
            <a:r>
              <a:rPr lang="es-CO" b="1" dirty="0">
                <a:solidFill>
                  <a:srgbClr val="0080FF"/>
                </a:solidFill>
                <a:highlight>
                  <a:srgbClr val="FFFFFF"/>
                </a:highlight>
                <a:latin typeface="Batang"/>
              </a:rPr>
              <a:t>segundo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Batang"/>
              </a:rPr>
              <a:t> 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{</a:t>
            </a:r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</a:t>
            </a:r>
          </a:p>
          <a:p>
            <a:r>
              <a:rPr lang="es-CO" b="1" dirty="0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    </a:t>
            </a:r>
            <a:r>
              <a:rPr lang="es-CO" b="1" dirty="0" err="1">
                <a:solidFill>
                  <a:srgbClr val="8080C0"/>
                </a:solidFill>
                <a:highlight>
                  <a:srgbClr val="FFFFFF"/>
                </a:highlight>
                <a:latin typeface="Batang"/>
              </a:rPr>
              <a:t>float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:right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;</a:t>
            </a:r>
            <a:endParaRPr lang="es-CO" b="1" dirty="0">
              <a:solidFill>
                <a:srgbClr val="8080C0"/>
              </a:solidFill>
              <a:highlight>
                <a:srgbClr val="FFFFFF"/>
              </a:highlight>
              <a:latin typeface="Batang"/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  <a:latin typeface="Batang"/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1933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Elementos Flotantes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Intentar con un par de imágenes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1400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Índice Flotante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Agregar un índice a la página con un div: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2339752" y="28529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</a:rPr>
              <a:t>navbar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&lt;li&gt;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Home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&lt;li&gt;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About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&lt;li&gt;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Products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&lt;li&gt;</a:t>
            </a:r>
            <a:r>
              <a:rPr lang="es-CO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Contact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&lt;/li&gt;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7638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Ejercicio 3</a:t>
            </a:r>
            <a:r>
              <a:rPr lang="es-CO" dirty="0" smtClean="0"/>
              <a:t>: Barra de navegación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Coloque la barra de navegación flotante hacia la izquierda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1887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¿Preguntas?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470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Lenguaje de Programación interpretado.</a:t>
            </a:r>
          </a:p>
          <a:p>
            <a:r>
              <a:rPr lang="es-CO" dirty="0" smtClean="0"/>
              <a:t>Utilizado en el Navegador.</a:t>
            </a:r>
          </a:p>
          <a:p>
            <a:r>
              <a:rPr lang="es-CO" dirty="0" smtClean="0"/>
              <a:t>Sintaxis basada en C/C++.</a:t>
            </a:r>
          </a:p>
          <a:p>
            <a:r>
              <a:rPr lang="es-CO" dirty="0" smtClean="0"/>
              <a:t>Sensible entre mayúsculas/</a:t>
            </a:r>
            <a:r>
              <a:rPr lang="es-CO" dirty="0" err="1" smtClean="0"/>
              <a:t>minusculas</a:t>
            </a:r>
            <a:endParaRPr lang="es-CO" dirty="0" smtClean="0"/>
          </a:p>
          <a:p>
            <a:r>
              <a:rPr lang="es-CO" dirty="0" smtClean="0"/>
              <a:t>Débilmente </a:t>
            </a:r>
            <a:r>
              <a:rPr lang="es-CO" dirty="0" err="1" smtClean="0"/>
              <a:t>tipado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8506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Uso de </a:t>
            </a:r>
            <a:r>
              <a:rPr lang="es-CO" dirty="0" err="1" smtClean="0"/>
              <a:t>Javascript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Declaración de variables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Declaración de funciones</a:t>
            </a:r>
          </a:p>
          <a:p>
            <a:pPr lvl="1"/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1835696" y="21328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cadena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dirty="0" err="1">
                <a:solidFill>
                  <a:srgbClr val="808080"/>
                </a:solidFill>
                <a:highlight>
                  <a:srgbClr val="F2F4FF"/>
                </a:highlight>
              </a:rPr>
              <a:t>PruebaCadena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numero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>
                <a:solidFill>
                  <a:srgbClr val="FF0000"/>
                </a:solidFill>
                <a:highlight>
                  <a:srgbClr val="F2F4FF"/>
                </a:highlight>
              </a:rPr>
              <a:t>54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numero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"Otra Cadena"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835696" y="2708920"/>
            <a:ext cx="3024336" cy="3472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1835696" y="3861048"/>
            <a:ext cx="5526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nombreFuncion1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param1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param2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dirty="0">
                <a:solidFill>
                  <a:srgbClr val="008000"/>
                </a:solidFill>
                <a:highlight>
                  <a:srgbClr val="F2F4FF"/>
                </a:highlight>
              </a:rPr>
              <a:t>//..TO-DO</a:t>
            </a: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nombreFuncion2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param1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param2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dirty="0">
                <a:solidFill>
                  <a:srgbClr val="008000"/>
                </a:solidFill>
                <a:highlight>
                  <a:srgbClr val="F2F4FF"/>
                </a:highlight>
              </a:rPr>
              <a:t>//..TO-DO</a:t>
            </a: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2395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Uso de </a:t>
            </a:r>
            <a:r>
              <a:rPr lang="es-CO" dirty="0" err="1" smtClean="0"/>
              <a:t>Javascript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5920" y="1412776"/>
            <a:ext cx="7498080" cy="4800600"/>
          </a:xfrm>
        </p:spPr>
        <p:txBody>
          <a:bodyPr/>
          <a:lstStyle/>
          <a:p>
            <a:r>
              <a:rPr lang="es-CO" dirty="0" smtClean="0"/>
              <a:t>Condicionales	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115616" y="2265838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if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condicion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else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i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i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&lt;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longitud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i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++){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while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condicion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148064" y="198884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do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while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condicion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switch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case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: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s-CO" dirty="0">
                <a:solidFill>
                  <a:srgbClr val="008000"/>
                </a:solidFill>
                <a:highlight>
                  <a:srgbClr val="F2F4FF"/>
                </a:highlight>
              </a:rPr>
              <a:t>//Algo</a:t>
            </a: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break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case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>
                <a:solidFill>
                  <a:srgbClr val="FF0000"/>
                </a:solidFill>
                <a:highlight>
                  <a:srgbClr val="F2F4FF"/>
                </a:highlight>
              </a:rPr>
              <a:t>2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: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s-CO" dirty="0">
                <a:solidFill>
                  <a:srgbClr val="008000"/>
                </a:solidFill>
                <a:highlight>
                  <a:srgbClr val="F2F4FF"/>
                </a:highlight>
              </a:rPr>
              <a:t>//Algo</a:t>
            </a: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break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default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: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 </a:t>
            </a:r>
            <a:r>
              <a:rPr lang="es-CO" dirty="0">
                <a:solidFill>
                  <a:srgbClr val="008000"/>
                </a:solidFill>
                <a:highlight>
                  <a:srgbClr val="F2F4FF"/>
                </a:highlight>
              </a:rPr>
              <a:t>//Algo si fallan los anteriores</a:t>
            </a: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1115616" y="2265839"/>
            <a:ext cx="3024336" cy="1811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1115616" y="4213270"/>
            <a:ext cx="3024336" cy="202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4716016" y="1988840"/>
            <a:ext cx="360040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4716016" y="3429000"/>
            <a:ext cx="3600400" cy="2952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1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Semántica y Microdatos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65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Uso con HTML: Seleccionar elementos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getElementById</a:t>
            </a:r>
            <a:endParaRPr lang="es-CO" dirty="0" smtClean="0"/>
          </a:p>
          <a:p>
            <a:r>
              <a:rPr lang="es-CO" dirty="0" err="1" smtClean="0"/>
              <a:t>getElementsByTag</a:t>
            </a:r>
            <a:endParaRPr lang="es-CO" dirty="0" smtClean="0"/>
          </a:p>
          <a:p>
            <a:r>
              <a:rPr lang="es-CO" dirty="0" err="1" smtClean="0"/>
              <a:t>querySelector</a:t>
            </a:r>
            <a:endParaRPr lang="es-CO" dirty="0" smtClean="0"/>
          </a:p>
          <a:p>
            <a:r>
              <a:rPr lang="es-CO" dirty="0" err="1" smtClean="0"/>
              <a:t>querySelectorAll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6339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Uso con HTML: Agregar eventos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HTML con:</a:t>
            </a:r>
          </a:p>
          <a:p>
            <a:pPr lvl="1"/>
            <a:r>
              <a:rPr lang="es-CO" dirty="0" err="1"/>
              <a:t>o</a:t>
            </a:r>
            <a:r>
              <a:rPr lang="es-CO" dirty="0" err="1" smtClean="0"/>
              <a:t>nclick</a:t>
            </a:r>
            <a:endParaRPr lang="es-CO" dirty="0" smtClean="0"/>
          </a:p>
          <a:p>
            <a:pPr lvl="1"/>
            <a:r>
              <a:rPr lang="es-CO" dirty="0" err="1"/>
              <a:t>o</a:t>
            </a:r>
            <a:r>
              <a:rPr lang="es-CO" dirty="0" err="1" smtClean="0"/>
              <a:t>nblur</a:t>
            </a:r>
            <a:endParaRPr lang="es-CO" dirty="0" smtClean="0"/>
          </a:p>
          <a:p>
            <a:pPr lvl="1"/>
            <a:r>
              <a:rPr lang="es-CO" dirty="0" err="1" smtClean="0"/>
              <a:t>onfocus</a:t>
            </a:r>
            <a:endParaRPr lang="es-CO" dirty="0" smtClean="0"/>
          </a:p>
          <a:p>
            <a:r>
              <a:rPr lang="es-CO" dirty="0" smtClean="0"/>
              <a:t>Programáticamente</a:t>
            </a:r>
          </a:p>
          <a:p>
            <a:pPr lvl="1"/>
            <a:r>
              <a:rPr lang="es-CO" dirty="0" err="1" smtClean="0"/>
              <a:t>addEventListener</a:t>
            </a:r>
            <a:endParaRPr lang="es-CO" dirty="0" smtClean="0"/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3495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Crear una carpeta </a:t>
            </a:r>
            <a:r>
              <a:rPr lang="es-CO" dirty="0" err="1" smtClean="0"/>
              <a:t>js</a:t>
            </a:r>
            <a:r>
              <a:rPr lang="es-CO" dirty="0" smtClean="0"/>
              <a:t> y un archivo script.js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al archivo .</a:t>
            </a:r>
            <a:r>
              <a:rPr lang="es-CO" dirty="0" err="1" smtClean="0"/>
              <a:t>js</a:t>
            </a:r>
            <a:r>
              <a:rPr lang="es-CO" dirty="0" smtClean="0"/>
              <a:t> colocar el siguiente código: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7348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Crear una carpeta </a:t>
            </a:r>
            <a:r>
              <a:rPr lang="es-CO" dirty="0" err="1" smtClean="0"/>
              <a:t>js</a:t>
            </a:r>
            <a:r>
              <a:rPr lang="es-CO" dirty="0" smtClean="0"/>
              <a:t> y un archivo script.js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132856"/>
            <a:ext cx="76683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window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onload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"Pagina 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Cargada</a:t>
            </a:r>
            <a:r>
              <a:rPr lang="es-CO" sz="16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!"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document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"primer-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 sobre el 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alert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prompt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"Como va todo?"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69326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Crear una carpeta </a:t>
            </a:r>
            <a:r>
              <a:rPr lang="es-CO" dirty="0" err="1" smtClean="0"/>
              <a:t>js</a:t>
            </a:r>
            <a:r>
              <a:rPr lang="es-CO" dirty="0" smtClean="0"/>
              <a:t> y un archivo script.js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132856"/>
            <a:ext cx="76683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window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onload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"Pagina </a:t>
            </a:r>
            <a:r>
              <a:rPr lang="es-CO" sz="16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Cargada!"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document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"primer-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 sobre el 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alert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prompt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"Como va todo?"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132856"/>
            <a:ext cx="28083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861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Crear una carpeta </a:t>
            </a:r>
            <a:r>
              <a:rPr lang="es-CO" dirty="0" err="1" smtClean="0"/>
              <a:t>js</a:t>
            </a:r>
            <a:r>
              <a:rPr lang="es-CO" dirty="0" smtClean="0"/>
              <a:t> y un archivo script.js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132856"/>
            <a:ext cx="76683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window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onload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"Pagina </a:t>
            </a:r>
            <a:r>
              <a:rPr lang="es-CO" sz="16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Cargada!"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document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"primer-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 sobre el 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alert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prompt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"Como va todo?"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/>
          </a:p>
        </p:txBody>
      </p:sp>
      <p:sp>
        <p:nvSpPr>
          <p:cNvPr id="4" name="3 Rectángulo"/>
          <p:cNvSpPr/>
          <p:nvPr/>
        </p:nvSpPr>
        <p:spPr>
          <a:xfrm>
            <a:off x="3995936" y="2636912"/>
            <a:ext cx="41764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5387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Crear una carpeta </a:t>
            </a:r>
            <a:r>
              <a:rPr lang="es-CO" dirty="0" err="1" smtClean="0"/>
              <a:t>js</a:t>
            </a:r>
            <a:r>
              <a:rPr lang="es-CO" dirty="0" smtClean="0"/>
              <a:t> y un archivo script.js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132856"/>
            <a:ext cx="76683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window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onload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"Pagina </a:t>
            </a:r>
            <a:r>
              <a:rPr lang="es-CO" sz="16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Cargada!"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document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"primer-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 sobre el 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alert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prompt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"Como va todo?"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/>
          </a:p>
        </p:txBody>
      </p:sp>
      <p:sp>
        <p:nvSpPr>
          <p:cNvPr id="4" name="3 Rectángulo"/>
          <p:cNvSpPr/>
          <p:nvPr/>
        </p:nvSpPr>
        <p:spPr>
          <a:xfrm>
            <a:off x="3491880" y="2924944"/>
            <a:ext cx="22322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993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Crear una carpeta </a:t>
            </a:r>
            <a:r>
              <a:rPr lang="es-CO" dirty="0" err="1" smtClean="0"/>
              <a:t>js</a:t>
            </a:r>
            <a:r>
              <a:rPr lang="es-CO" dirty="0" smtClean="0"/>
              <a:t> y un archivo script.js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132856"/>
            <a:ext cx="76683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window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onload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"Pagina </a:t>
            </a:r>
            <a:r>
              <a:rPr lang="es-CO" sz="16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Cargada!"</a:t>
            </a:r>
            <a:r>
              <a:rPr lang="es-CO" sz="16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document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getElementById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"primer-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sz="1600" b="1" dirty="0" err="1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		</a:t>
            </a:r>
            <a:r>
              <a:rPr lang="es-CO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mostrarMsj</a:t>
            </a:r>
            <a:r>
              <a:rPr lang="es-CO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"</a:t>
            </a:r>
            <a:r>
              <a:rPr lang="es-CO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click</a:t>
            </a:r>
            <a:r>
              <a:rPr lang="es-CO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 sobre el </a:t>
            </a:r>
            <a:r>
              <a:rPr lang="es-CO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parrafo</a:t>
            </a:r>
            <a:r>
              <a:rPr lang="es-CO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"</a:t>
            </a:r>
            <a:r>
              <a:rPr lang="es-CO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	</a:t>
            </a:r>
            <a:r>
              <a:rPr lang="es-CO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2F4FF"/>
                </a:highlight>
              </a:rPr>
              <a:t>}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alert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prompt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"Como va todo?"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sz="1600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6228184" y="350100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804248" y="4725144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Función Anónima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46154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Vinculando HTML con JS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1187624" y="2608281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DEMO HTML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/estilo.css"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js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/script.js"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dirty="0" err="1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CO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s-CO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CO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2123728" y="3789040"/>
            <a:ext cx="61926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31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Prueba de Ejecución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Windows</a:t>
            </a:r>
          </a:p>
          <a:p>
            <a:pPr lvl="1"/>
            <a:r>
              <a:rPr lang="es-CO" dirty="0" smtClean="0"/>
              <a:t>Para ver la consola en </a:t>
            </a:r>
            <a:r>
              <a:rPr lang="es-CO" dirty="0" err="1" smtClean="0"/>
              <a:t>Chrome</a:t>
            </a:r>
            <a:r>
              <a:rPr lang="es-CO" dirty="0" smtClean="0"/>
              <a:t>:</a:t>
            </a:r>
          </a:p>
          <a:p>
            <a:pPr lvl="2"/>
            <a:r>
              <a:rPr lang="es-CO" dirty="0" err="1" smtClean="0"/>
              <a:t>Crtl</a:t>
            </a:r>
            <a:r>
              <a:rPr lang="es-CO" dirty="0" smtClean="0"/>
              <a:t> + </a:t>
            </a:r>
            <a:r>
              <a:rPr lang="es-CO" dirty="0" err="1" smtClean="0"/>
              <a:t>Shift</a:t>
            </a:r>
            <a:r>
              <a:rPr lang="es-CO" dirty="0" smtClean="0"/>
              <a:t>+ J</a:t>
            </a:r>
          </a:p>
          <a:p>
            <a:pPr lvl="1"/>
            <a:r>
              <a:rPr lang="es-CO" dirty="0" smtClean="0"/>
              <a:t>Para ver la consola en Firefox:</a:t>
            </a:r>
          </a:p>
          <a:p>
            <a:pPr lvl="2"/>
            <a:r>
              <a:rPr lang="es-CO" dirty="0" err="1" smtClean="0"/>
              <a:t>Shift</a:t>
            </a:r>
            <a:r>
              <a:rPr lang="es-CO" dirty="0" smtClean="0"/>
              <a:t> + F2 / </a:t>
            </a:r>
            <a:r>
              <a:rPr lang="es-CO" dirty="0" err="1" smtClean="0"/>
              <a:t>Ctrl+Shift+I</a:t>
            </a:r>
            <a:endParaRPr lang="es-CO" dirty="0" smtClean="0"/>
          </a:p>
          <a:p>
            <a:r>
              <a:rPr lang="es-CO" dirty="0" smtClean="0"/>
              <a:t>Mac</a:t>
            </a:r>
            <a:endParaRPr lang="es-CO" dirty="0"/>
          </a:p>
          <a:p>
            <a:pPr lvl="1"/>
            <a:r>
              <a:rPr lang="es-CO" dirty="0"/>
              <a:t>Para ver la consola en </a:t>
            </a:r>
            <a:r>
              <a:rPr lang="es-CO" dirty="0" err="1"/>
              <a:t>Chrome</a:t>
            </a:r>
            <a:r>
              <a:rPr lang="es-CO" dirty="0"/>
              <a:t>:</a:t>
            </a:r>
          </a:p>
          <a:p>
            <a:pPr lvl="2"/>
            <a:r>
              <a:rPr lang="es-CO" dirty="0" err="1" smtClean="0"/>
              <a:t>Command+Alt</a:t>
            </a:r>
            <a:r>
              <a:rPr lang="es-CO" dirty="0" smtClean="0"/>
              <a:t>+ J</a:t>
            </a:r>
          </a:p>
          <a:p>
            <a:pPr lvl="2"/>
            <a:endParaRPr lang="es-CO" dirty="0"/>
          </a:p>
          <a:p>
            <a:pPr lvl="2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73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Semántica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Elementos </a:t>
            </a:r>
            <a:r>
              <a:rPr lang="es-CO" b="1" dirty="0" smtClean="0"/>
              <a:t>con significado </a:t>
            </a:r>
            <a:r>
              <a:rPr lang="es-CO" dirty="0" smtClean="0"/>
              <a:t>tanto para el desarrollador como para el navegador:</a:t>
            </a:r>
          </a:p>
          <a:p>
            <a:pPr lvl="1"/>
            <a:r>
              <a:rPr lang="es-CO" b="1" dirty="0" smtClean="0"/>
              <a:t>Sin semántica</a:t>
            </a:r>
            <a:r>
              <a:rPr lang="es-CO" dirty="0" smtClean="0"/>
              <a:t>: &lt;div&gt; y &lt;span&gt; </a:t>
            </a:r>
            <a:br>
              <a:rPr lang="es-CO" dirty="0" smtClean="0"/>
            </a:br>
            <a:r>
              <a:rPr lang="es-CO" dirty="0" smtClean="0"/>
              <a:t>(no dicen nada sobre el contenido, HTML4) </a:t>
            </a:r>
          </a:p>
          <a:p>
            <a:pPr lvl="1"/>
            <a:r>
              <a:rPr lang="es-CO" b="1" dirty="0" smtClean="0"/>
              <a:t>Con semántica</a:t>
            </a:r>
            <a:r>
              <a:rPr lang="es-CO" dirty="0" smtClean="0"/>
              <a:t>: &lt;form&gt;, &lt;table&gt;, &lt;img&gt; (se reconoce de qué contenido se está hablando, HTML5)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85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Usando </a:t>
            </a:r>
            <a:r>
              <a:rPr lang="es-CO" dirty="0" err="1" smtClean="0"/>
              <a:t>QuerySelector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971600" y="1772816"/>
            <a:ext cx="81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window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onload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"ENTRO!"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document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querySelector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"p"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dirty="0" err="1">
                <a:solidFill>
                  <a:srgbClr val="808080"/>
                </a:solidFill>
                <a:highlight>
                  <a:srgbClr val="F2F4FF"/>
                </a:highlight>
              </a:rPr>
              <a:t>click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 sobre el </a:t>
            </a:r>
            <a:r>
              <a:rPr lang="es-CO" dirty="0" err="1">
                <a:solidFill>
                  <a:srgbClr val="808080"/>
                </a:solidFill>
                <a:highlight>
                  <a:srgbClr val="F2F4FF"/>
                </a:highlight>
              </a:rPr>
              <a:t>parrafo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mostrarMsj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alert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texto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prompt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"Como va todo?"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9545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Haciendo un efecto “</a:t>
            </a:r>
            <a:r>
              <a:rPr lang="es-CO" dirty="0" err="1" smtClean="0"/>
              <a:t>hover</a:t>
            </a:r>
            <a:r>
              <a:rPr lang="es-CO" dirty="0" smtClean="0"/>
              <a:t>”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115616" y="2136339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dirty="0" err="1">
                <a:solidFill>
                  <a:srgbClr val="808080"/>
                </a:solidFill>
                <a:highlight>
                  <a:srgbClr val="F2F4FF"/>
                </a:highlight>
              </a:rPr>
              <a:t>mouseover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dirty="0" err="1" smtClean="0">
                <a:solidFill>
                  <a:srgbClr val="000000"/>
                </a:solidFill>
                <a:highlight>
                  <a:srgbClr val="F2F4FF"/>
                </a:highlight>
              </a:rPr>
              <a:t>cambiarColor</a:t>
            </a:r>
            <a:r>
              <a:rPr lang="es-CO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b="1" dirty="0" err="1" smtClean="0">
                <a:solidFill>
                  <a:srgbClr val="000080"/>
                </a:solidFill>
                <a:highlight>
                  <a:srgbClr val="F2F4FF"/>
                </a:highlight>
              </a:rPr>
              <a:t>this</a:t>
            </a:r>
            <a:r>
              <a:rPr lang="es-CO" b="1" dirty="0" smtClean="0">
                <a:solidFill>
                  <a:srgbClr val="000080"/>
                </a:solidFill>
                <a:highlight>
                  <a:srgbClr val="F2F4FF"/>
                </a:highlight>
              </a:rPr>
              <a:t>,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 </a:t>
            </a:r>
            <a:r>
              <a:rPr lang="es-CO" dirty="0" smtClean="0">
                <a:solidFill>
                  <a:srgbClr val="808080"/>
                </a:solidFill>
                <a:highlight>
                  <a:srgbClr val="F2F4FF"/>
                </a:highlight>
              </a:rPr>
              <a:t>"#FF0000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primerParrafo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addEventListener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dirty="0" err="1">
                <a:solidFill>
                  <a:srgbClr val="808080"/>
                </a:solidFill>
                <a:highlight>
                  <a:srgbClr val="F2F4FF"/>
                </a:highlight>
              </a:rPr>
              <a:t>mouseout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cambiarColor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this</a:t>
            </a:r>
            <a:r>
              <a:rPr lang="es-CO" b="1" dirty="0">
                <a:solidFill>
                  <a:srgbClr val="000080"/>
                </a:solidFill>
                <a:highlight>
                  <a:srgbClr val="F2F4FF"/>
                </a:highlight>
              </a:rPr>
              <a:t>,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 </a:t>
            </a:r>
            <a:r>
              <a:rPr lang="es-CO" dirty="0" smtClean="0">
                <a:solidFill>
                  <a:srgbClr val="808080"/>
                </a:solidFill>
                <a:highlight>
                  <a:srgbClr val="F2F4FF"/>
                </a:highlight>
              </a:rPr>
              <a:t>"#000000</a:t>
            </a:r>
            <a:r>
              <a:rPr lang="es-CO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61429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Ejercicio: Hacer función </a:t>
            </a:r>
            <a:r>
              <a:rPr lang="es-CO" dirty="0" err="1" smtClean="0"/>
              <a:t>cambiarColor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Recibe por </a:t>
            </a:r>
            <a:r>
              <a:rPr lang="es-CO" dirty="0" err="1" smtClean="0"/>
              <a:t>parametro</a:t>
            </a:r>
            <a:r>
              <a:rPr lang="es-CO" dirty="0" smtClean="0"/>
              <a:t> el elemento y el color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139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Ejercicio: Hacer función </a:t>
            </a:r>
            <a:r>
              <a:rPr lang="es-CO" dirty="0" err="1" smtClean="0"/>
              <a:t>cambiarColor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Recibe por parámetro el elemento y el color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2771800" y="3284984"/>
            <a:ext cx="444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cambiarColor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elemento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color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     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elemento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style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color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dirty="0">
                <a:solidFill>
                  <a:srgbClr val="000000"/>
                </a:solidFill>
                <a:highlight>
                  <a:srgbClr val="F2F4FF"/>
                </a:highlight>
              </a:rPr>
              <a:t>color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20953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Ejercicio: Que el color sea aleatorio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un arreglo con los números (en </a:t>
            </a:r>
            <a:r>
              <a:rPr lang="es-CO" dirty="0" err="1" smtClean="0"/>
              <a:t>string</a:t>
            </a:r>
            <a:r>
              <a:rPr lang="es-CO" dirty="0" smtClean="0"/>
              <a:t>) del 0 al 9 y las letras desde la a hasta la f</a:t>
            </a:r>
          </a:p>
          <a:p>
            <a:r>
              <a:rPr lang="es-CO" dirty="0" smtClean="0"/>
              <a:t>Utilizar función 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Math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floor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((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Math</a:t>
            </a:r>
            <a:r>
              <a:rPr lang="es-CO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dirty="0" err="1">
                <a:solidFill>
                  <a:srgbClr val="000000"/>
                </a:solidFill>
                <a:highlight>
                  <a:srgbClr val="F2F4FF"/>
                </a:highlight>
              </a:rPr>
              <a:t>random</a:t>
            </a:r>
            <a:r>
              <a:rPr lang="es-CO" b="1" dirty="0">
                <a:solidFill>
                  <a:srgbClr val="000000"/>
                </a:solidFill>
                <a:highlight>
                  <a:srgbClr val="F2F4FF"/>
                </a:highlight>
              </a:rPr>
              <a:t>()*</a:t>
            </a:r>
            <a:r>
              <a:rPr lang="es-CO" dirty="0">
                <a:solidFill>
                  <a:srgbClr val="FF0000"/>
                </a:solidFill>
                <a:highlight>
                  <a:srgbClr val="F2F4FF"/>
                </a:highlight>
              </a:rPr>
              <a:t>16</a:t>
            </a:r>
            <a:r>
              <a:rPr lang="es-CO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));</a:t>
            </a:r>
            <a:r>
              <a:rPr lang="es-CO" dirty="0" smtClean="0">
                <a:solidFill>
                  <a:srgbClr val="000000"/>
                </a:solidFill>
                <a:highlight>
                  <a:srgbClr val="F2F4FF"/>
                </a:highlight>
              </a:rPr>
              <a:t> para generar un número aleatorio de 0 a 16.</a:t>
            </a:r>
          </a:p>
          <a:p>
            <a:r>
              <a:rPr lang="es-CO" dirty="0" smtClean="0">
                <a:solidFill>
                  <a:srgbClr val="000000"/>
                </a:solidFill>
                <a:highlight>
                  <a:srgbClr val="F2F4FF"/>
                </a:highlight>
              </a:rPr>
              <a:t>Este número será el índice de una posición en el arreglo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1809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Ejercicio: Que el color sea aleatorio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err="1" smtClean="0"/>
              <a:t>Crar</a:t>
            </a:r>
            <a:r>
              <a:rPr lang="es-CO" dirty="0" smtClean="0"/>
              <a:t> una variable por color (rojo, verde, azul)</a:t>
            </a:r>
          </a:p>
          <a:p>
            <a:r>
              <a:rPr lang="es-CO" dirty="0" smtClean="0"/>
              <a:t>Agregar dos elementos aleatorios a cada una</a:t>
            </a:r>
          </a:p>
          <a:p>
            <a:pPr lvl="1"/>
            <a:r>
              <a:rPr lang="es-CO" dirty="0" err="1" smtClean="0"/>
              <a:t>Ej</a:t>
            </a:r>
            <a:r>
              <a:rPr lang="es-CO" dirty="0" smtClean="0"/>
              <a:t>: rojo = F4</a:t>
            </a:r>
          </a:p>
          <a:p>
            <a:pPr lvl="1"/>
            <a:r>
              <a:rPr lang="es-CO" dirty="0" smtClean="0"/>
              <a:t>Verde = 03</a:t>
            </a:r>
          </a:p>
          <a:p>
            <a:pPr lvl="1"/>
            <a:r>
              <a:rPr lang="es-CO" dirty="0" smtClean="0"/>
              <a:t>Azul = 64</a:t>
            </a:r>
          </a:p>
          <a:p>
            <a:r>
              <a:rPr lang="es-CO" dirty="0" smtClean="0"/>
              <a:t>Finalmente agregar a una variable llamada color los tres componentes anteriores precedidos del carácter “#”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6304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772816"/>
            <a:ext cx="83597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cambiarColor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elemento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pt-BR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pt-BR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posibilidades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=[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"0"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"1"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"2"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"3"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"4"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"5"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"6"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"7"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"8"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"9"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"A"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"B"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"C"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"D"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"E"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pt-BR" sz="1600" dirty="0">
                <a:solidFill>
                  <a:srgbClr val="808080"/>
                </a:solidFill>
                <a:highlight>
                  <a:srgbClr val="F2F4FF"/>
                </a:highlight>
              </a:rPr>
              <a:t>"F"</a:t>
            </a:r>
            <a:r>
              <a:rPr lang="pt-BR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];</a:t>
            </a:r>
            <a:endParaRPr lang="pt-BR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rojo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posibilidades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()]+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posibilidades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()];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verde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posibilidades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()]+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posibilidades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()];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azul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posibilidades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()]+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posibilidades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[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()];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color 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"#"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rojo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verde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azul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	console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log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s-CO" sz="1600" dirty="0">
                <a:solidFill>
                  <a:srgbClr val="808080"/>
                </a:solidFill>
                <a:highlight>
                  <a:srgbClr val="F2F4FF"/>
                </a:highlight>
              </a:rPr>
              <a:t>"El color es: "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+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color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  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elemento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style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color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color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aleatorio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return</a:t>
            </a:r>
            <a:r>
              <a:rPr lang="es-CO" sz="16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Math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floor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((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Math</a:t>
            </a:r>
            <a:r>
              <a:rPr lang="es-CO" sz="1600" b="1" dirty="0" err="1">
                <a:solidFill>
                  <a:srgbClr val="000000"/>
                </a:solidFill>
                <a:highlight>
                  <a:srgbClr val="F2F4FF"/>
                </a:highlight>
              </a:rPr>
              <a:t>.</a:t>
            </a:r>
            <a:r>
              <a:rPr lang="es-CO" sz="1600" dirty="0" err="1">
                <a:solidFill>
                  <a:srgbClr val="000000"/>
                </a:solidFill>
                <a:highlight>
                  <a:srgbClr val="F2F4FF"/>
                </a:highlight>
              </a:rPr>
              <a:t>random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()*</a:t>
            </a:r>
            <a:r>
              <a:rPr lang="es-CO" sz="1600" dirty="0">
                <a:solidFill>
                  <a:srgbClr val="FF0000"/>
                </a:solidFill>
                <a:highlight>
                  <a:srgbClr val="F2F4FF"/>
                </a:highlight>
              </a:rPr>
              <a:t>16</a:t>
            </a:r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));</a:t>
            </a:r>
            <a:endParaRPr lang="es-CO" sz="16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s-CO" sz="1600" b="1" dirty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s-CO" sz="16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Respuesta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99135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¿Preguntas?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8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Semántica</a:t>
            </a:r>
            <a:endParaRPr lang="es-CO" dirty="0"/>
          </a:p>
        </p:txBody>
      </p:sp>
      <p:pic>
        <p:nvPicPr>
          <p:cNvPr id="1026" name="Picture 2" descr="http://readwrite.com/files/files/files/images/html5_dec08c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23" y="1882017"/>
            <a:ext cx="4460807" cy="32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eadwrite.com/files/files/files/images/html5_dec08d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74" y="1894384"/>
            <a:ext cx="4465090" cy="322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7887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  <a:highlight>
                  <a:srgbClr val="A6CAF0"/>
                </a:highlight>
              </a:rPr>
              <a:t>&lt;!</a:t>
            </a:r>
            <a:r>
              <a:rPr lang="es-CO" sz="1400" dirty="0">
                <a:solidFill>
                  <a:srgbClr val="00B050"/>
                </a:solidFill>
                <a:highlight>
                  <a:srgbClr val="FFFFFF"/>
                </a:highlight>
              </a:rPr>
              <a:t>DOCTYPE html</a:t>
            </a:r>
            <a:r>
              <a:rPr lang="es-CO" sz="1400" dirty="0">
                <a:solidFill>
                  <a:srgbClr val="00B050"/>
                </a:solidFill>
                <a:highlight>
                  <a:srgbClr val="A6CAF0"/>
                </a:highlight>
              </a:rPr>
              <a:t>&gt;</a:t>
            </a:r>
            <a:endParaRPr lang="es-CO" sz="1400" b="1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&lt;header&gt;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Header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&lt;p&gt;&lt;time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pubdate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"2013-08-24"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&gt;&lt;/time&gt;&lt;/p&gt;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&lt;/header&gt;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&lt;nav&gt;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"/html/"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HTML- nav 1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|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"/css/"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CSS- nav 2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|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&lt;/nav&gt;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C00000"/>
                </a:solidFill>
                <a:highlight>
                  <a:srgbClr val="FFFFFF"/>
                </a:highlight>
              </a:rPr>
              <a:t>&lt;section&gt;</a:t>
            </a: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Secci</a:t>
            </a:r>
            <a:r>
              <a:rPr lang="es-CO" sz="1400" dirty="0">
                <a:solidFill>
                  <a:srgbClr val="000000"/>
                </a:solidFill>
                <a:highlight>
                  <a:srgbClr val="FEFDE0"/>
                </a:highlight>
              </a:rPr>
              <a:t>&amp;oacute;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n 1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Lorem ipsum dolor sit amet, consectetur adipiscing elit.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C00000"/>
                </a:solidFill>
                <a:highlight>
                  <a:srgbClr val="FFFFFF"/>
                </a:highlight>
              </a:rPr>
              <a:t>&lt;article&gt;</a:t>
            </a: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Articulo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Pellentesque ultricies porta mi sit amet molestie. Vestibulum tincidunt sem orci.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&lt;/article&gt;</a:t>
            </a: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&lt;figure&gt;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&lt;img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"img_pulpit.jpg"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"The Pulpit Rock"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"150"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"150"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&lt;figcaption&gt;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Fig.1 -Qwerty.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&lt;/figcaption&gt;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&lt;/figure&gt;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C00000"/>
                </a:solidFill>
                <a:highlight>
                  <a:srgbClr val="FFFFFF"/>
                </a:highlight>
              </a:rPr>
              <a:t>&lt;aside </a:t>
            </a:r>
            <a:r>
              <a:rPr lang="es-CO" sz="1400" dirty="0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s-CO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CO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"font-size:larger;font-style:italic;color:green;float:right;width:35%;padding-left:5px;"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&lt;h2&gt;</a:t>
            </a:r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Aside Bar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&lt;/h2&gt;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&lt;ul&gt;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&lt;li&gt;&lt;a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"#"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 link to the past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&lt;li&gt;&lt;a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"#"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 link between worlds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&lt;li&gt;&lt;a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"#"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Hey! Listen!</a:t>
            </a:r>
            <a:r>
              <a:rPr lang="it-IT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&lt;/ul&gt;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&lt;/aside&gt;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b="1" dirty="0">
                <a:solidFill>
                  <a:srgbClr val="C00000"/>
                </a:solidFill>
                <a:highlight>
                  <a:srgbClr val="FFFFFF"/>
                </a:highlight>
              </a:rPr>
              <a:t>&lt;footer&gt;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Posted by: LG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&lt;/footer&gt;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s-CO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CO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s-CO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io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Microsoft Office PowerPoint</Application>
  <PresentationFormat>Presentación en pantalla (4:3)</PresentationFormat>
  <Paragraphs>596</Paragraphs>
  <Slides>77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77</vt:i4>
      </vt:variant>
    </vt:vector>
  </HeadingPairs>
  <TitlesOfParts>
    <vt:vector size="79" baseType="lpstr">
      <vt:lpstr>Tema de Office</vt:lpstr>
      <vt:lpstr>Solsticio</vt:lpstr>
      <vt:lpstr>DESARROLLO MULTIMEDIAL</vt:lpstr>
      <vt:lpstr>HTML 5</vt:lpstr>
      <vt:lpstr>Nuevos elementos</vt:lpstr>
      <vt:lpstr>Nuevos elementos</vt:lpstr>
      <vt:lpstr>Nuevos elementos</vt:lpstr>
      <vt:lpstr>Semántica y Microdatos</vt:lpstr>
      <vt:lpstr>Semántica</vt:lpstr>
      <vt:lpstr>Semántica</vt:lpstr>
      <vt:lpstr>Presentación de PowerPoint</vt:lpstr>
      <vt:lpstr>Resultado</vt:lpstr>
      <vt:lpstr>Microdatos</vt:lpstr>
      <vt:lpstr>Microdatos</vt:lpstr>
      <vt:lpstr>Microdatos</vt:lpstr>
      <vt:lpstr>Microdatos</vt:lpstr>
      <vt:lpstr>Multimedia</vt:lpstr>
      <vt:lpstr>Multimedia: &lt;audio&gt;</vt:lpstr>
      <vt:lpstr>Multimedia: &lt;video&gt;</vt:lpstr>
      <vt:lpstr>Graficos HTML5</vt:lpstr>
      <vt:lpstr>Gráficos HTML 5</vt:lpstr>
      <vt:lpstr>Canvas</vt:lpstr>
      <vt:lpstr>Canvas</vt:lpstr>
      <vt:lpstr>Canvas</vt:lpstr>
      <vt:lpstr>Presentación de PowerPoint</vt:lpstr>
      <vt:lpstr>Presentación de PowerPoint</vt:lpstr>
      <vt:lpstr>SVG</vt:lpstr>
      <vt:lpstr>SVG: Primitivas</vt:lpstr>
      <vt:lpstr>SVG: Ejemplo rectangulo</vt:lpstr>
      <vt:lpstr>SVG: Ejemplo rectangulo</vt:lpstr>
      <vt:lpstr>SVG: Animar</vt:lpstr>
      <vt:lpstr>SVG: Animar</vt:lpstr>
      <vt:lpstr>SVG: Circulo Animado</vt:lpstr>
      <vt:lpstr>CSS</vt:lpstr>
      <vt:lpstr>CSS</vt:lpstr>
      <vt:lpstr>Regla CSS</vt:lpstr>
      <vt:lpstr>Regla CSS</vt:lpstr>
      <vt:lpstr>Selectores CSS</vt:lpstr>
      <vt:lpstr>CASCADA = HERENCIA</vt:lpstr>
      <vt:lpstr>Ejemplo de uso</vt:lpstr>
      <vt:lpstr>Archivo css/estilo.css</vt:lpstr>
      <vt:lpstr>Vinculando Archivos</vt:lpstr>
      <vt:lpstr>Clases y ID</vt:lpstr>
      <vt:lpstr>Asignar un ID a un elemento</vt:lpstr>
      <vt:lpstr>Asignar una Clase a un elemento</vt:lpstr>
      <vt:lpstr>Ejercicio 1: Usar CSS</vt:lpstr>
      <vt:lpstr>CSS: Alineación</vt:lpstr>
      <vt:lpstr>CSS: Alineación</vt:lpstr>
      <vt:lpstr>CSS: Alineación</vt:lpstr>
      <vt:lpstr>Visualización de la Alineación</vt:lpstr>
      <vt:lpstr>Ejercicio 2: Alineación</vt:lpstr>
      <vt:lpstr>Ejercicio 2: Alineación</vt:lpstr>
      <vt:lpstr>Ejercicio 2: Alineación</vt:lpstr>
      <vt:lpstr>Elementos Flotantes</vt:lpstr>
      <vt:lpstr>Elementos Flotantes</vt:lpstr>
      <vt:lpstr>Índice Flotante</vt:lpstr>
      <vt:lpstr>Ejercicio 3: Barra de navegación</vt:lpstr>
      <vt:lpstr>¿Preguntas?</vt:lpstr>
      <vt:lpstr>Javascript</vt:lpstr>
      <vt:lpstr>Uso de Javascript</vt:lpstr>
      <vt:lpstr>Uso de Javascript</vt:lpstr>
      <vt:lpstr>Uso con HTML: Seleccionar elementos</vt:lpstr>
      <vt:lpstr>Uso con HTML: Agregar eventos</vt:lpstr>
      <vt:lpstr>Crear una carpeta js y un archivo script.js</vt:lpstr>
      <vt:lpstr>Crear una carpeta js y un archivo script.js</vt:lpstr>
      <vt:lpstr>Crear una carpeta js y un archivo script.js</vt:lpstr>
      <vt:lpstr>Crear una carpeta js y un archivo script.js</vt:lpstr>
      <vt:lpstr>Crear una carpeta js y un archivo script.js</vt:lpstr>
      <vt:lpstr>Crear una carpeta js y un archivo script.js</vt:lpstr>
      <vt:lpstr>Vinculando HTML con JS</vt:lpstr>
      <vt:lpstr>Prueba de Ejecución</vt:lpstr>
      <vt:lpstr>Usando QuerySelector</vt:lpstr>
      <vt:lpstr>Haciendo un efecto “hover”</vt:lpstr>
      <vt:lpstr>Ejercicio: Hacer función cambiarColor</vt:lpstr>
      <vt:lpstr>Ejercicio: Hacer función cambiarColor</vt:lpstr>
      <vt:lpstr>Ejercicio: Que el color sea aleatorio</vt:lpstr>
      <vt:lpstr>Ejercicio: Que el color sea aleatorio</vt:lpstr>
      <vt:lpstr>Respuesta</vt:lpstr>
      <vt:lpstr>¿Preguntas?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MULTIMEDIAL</dc:title>
  <dc:creator>Luis Guillermo Torres Ribero</dc:creator>
  <cp:lastModifiedBy>Luis Guillermo Torres Ribero</cp:lastModifiedBy>
  <cp:revision>1</cp:revision>
  <dcterms:created xsi:type="dcterms:W3CDTF">2014-07-30T13:57:06Z</dcterms:created>
  <dcterms:modified xsi:type="dcterms:W3CDTF">2014-07-30T13:58:39Z</dcterms:modified>
</cp:coreProperties>
</file>