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16" autoAdjust="0"/>
  </p:normalViewPr>
  <p:slideViewPr>
    <p:cSldViewPr>
      <p:cViewPr varScale="1">
        <p:scale>
          <a:sx n="70" d="100"/>
          <a:sy n="70" d="100"/>
        </p:scale>
        <p:origin x="-13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CB08-E6E7-4A3C-8090-C8BE87FD812E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A8DE-0CCE-432E-8B4F-610CECD5A2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CB08-E6E7-4A3C-8090-C8BE87FD812E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A8DE-0CCE-432E-8B4F-610CECD5A2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CB08-E6E7-4A3C-8090-C8BE87FD812E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A8DE-0CCE-432E-8B4F-610CECD5A2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CB08-E6E7-4A3C-8090-C8BE87FD812E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A8DE-0CCE-432E-8B4F-610CECD5A2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CB08-E6E7-4A3C-8090-C8BE87FD812E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A8DE-0CCE-432E-8B4F-610CECD5A2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CB08-E6E7-4A3C-8090-C8BE87FD812E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A8DE-0CCE-432E-8B4F-610CECD5A2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CB08-E6E7-4A3C-8090-C8BE87FD812E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A8DE-0CCE-432E-8B4F-610CECD5A2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CB08-E6E7-4A3C-8090-C8BE87FD812E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A8DE-0CCE-432E-8B4F-610CECD5A2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CB08-E6E7-4A3C-8090-C8BE87FD812E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A8DE-0CCE-432E-8B4F-610CECD5A2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CB08-E6E7-4A3C-8090-C8BE87FD812E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A8DE-0CCE-432E-8B4F-610CECD5A2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CB08-E6E7-4A3C-8090-C8BE87FD812E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A8DE-0CCE-432E-8B4F-610CECD5A2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8CB08-E6E7-4A3C-8090-C8BE87FD812E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BA8DE-0CCE-432E-8B4F-610CECD5A2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0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Gustavo\Desktop\CD.png"/>
          <p:cNvPicPr>
            <a:picLocks noChangeAspect="1" noChangeArrowheads="1"/>
          </p:cNvPicPr>
          <p:nvPr/>
        </p:nvPicPr>
        <p:blipFill>
          <a:blip r:embed="rId2" cstate="print"/>
          <a:srcRect t="64113" r="40187"/>
          <a:stretch>
            <a:fillRect/>
          </a:stretch>
        </p:blipFill>
        <p:spPr bwMode="auto">
          <a:xfrm>
            <a:off x="-36512" y="0"/>
            <a:ext cx="9180512" cy="6885384"/>
          </a:xfrm>
          <a:prstGeom prst="rect">
            <a:avLst/>
          </a:prstGeom>
          <a:noFill/>
        </p:spPr>
      </p:pic>
      <p:pic>
        <p:nvPicPr>
          <p:cNvPr id="6" name="Imagem 5" descr="logoj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980728"/>
            <a:ext cx="6458530" cy="4274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ustavo\Desktop\CD.png"/>
          <p:cNvPicPr>
            <a:picLocks noChangeAspect="1" noChangeArrowheads="1"/>
          </p:cNvPicPr>
          <p:nvPr/>
        </p:nvPicPr>
        <p:blipFill>
          <a:blip r:embed="rId2" cstate="print"/>
          <a:srcRect t="64113" r="40187"/>
          <a:stretch>
            <a:fillRect/>
          </a:stretch>
        </p:blipFill>
        <p:spPr bwMode="auto">
          <a:xfrm>
            <a:off x="-36512" y="0"/>
            <a:ext cx="9180512" cy="6885384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1403648" y="350100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 smtClean="0">
                <a:latin typeface="Cooper Black" pitchFamily="18" charset="0"/>
              </a:rPr>
              <a:t>	</a:t>
            </a:r>
            <a:endParaRPr lang="pt-BR" sz="2800" i="1" dirty="0">
              <a:latin typeface="Cooper Black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51520" y="548680"/>
            <a:ext cx="40220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Level</a:t>
            </a:r>
            <a:r>
              <a:rPr lang="pt-B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Design:</a:t>
            </a:r>
            <a:endParaRPr lang="pt-BR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771800" y="1556792"/>
            <a:ext cx="59766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	</a:t>
            </a: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O </a:t>
            </a:r>
            <a:r>
              <a:rPr lang="pt-BR" sz="2000" dirty="0" err="1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level</a:t>
            </a: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 design foi feito para potencializar o </a:t>
            </a: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perigo que os inimigos e suas </a:t>
            </a:r>
            <a:r>
              <a:rPr lang="pt-BR" sz="2000" dirty="0" err="1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inteligencias</a:t>
            </a: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 artificial bem simples podem trazer para o jogador, uma vez que sozinhos e/ou em campo aberto nenhum deles teria chance, o que complementa a força de </a:t>
            </a:r>
            <a:r>
              <a:rPr lang="pt-BR" sz="2000" dirty="0" err="1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Meztli</a:t>
            </a: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 presente na </a:t>
            </a:r>
            <a:r>
              <a:rPr lang="pt-BR" sz="2000" dirty="0" err="1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lore</a:t>
            </a: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 do jogo.</a:t>
            </a:r>
          </a:p>
        </p:txBody>
      </p:sp>
      <p:pic>
        <p:nvPicPr>
          <p:cNvPr id="9" name="Imagem 8" descr="de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4725144"/>
            <a:ext cx="2667000" cy="1666875"/>
          </a:xfrm>
          <a:prstGeom prst="rect">
            <a:avLst/>
          </a:prstGeom>
        </p:spPr>
      </p:pic>
      <p:pic>
        <p:nvPicPr>
          <p:cNvPr id="10" name="Imagem 9" descr="bal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5013176"/>
            <a:ext cx="166688" cy="166688"/>
          </a:xfrm>
          <a:prstGeom prst="rect">
            <a:avLst/>
          </a:prstGeom>
        </p:spPr>
      </p:pic>
      <p:pic>
        <p:nvPicPr>
          <p:cNvPr id="11" name="Imagem 10" descr="bal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5877272"/>
            <a:ext cx="166688" cy="166688"/>
          </a:xfrm>
          <a:prstGeom prst="rect">
            <a:avLst/>
          </a:prstGeom>
        </p:spPr>
      </p:pic>
      <p:pic>
        <p:nvPicPr>
          <p:cNvPr id="12" name="Imagem 11" descr="bal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79912" y="5949280"/>
            <a:ext cx="166688" cy="166688"/>
          </a:xfrm>
          <a:prstGeom prst="rect">
            <a:avLst/>
          </a:prstGeom>
        </p:spPr>
      </p:pic>
      <p:pic>
        <p:nvPicPr>
          <p:cNvPr id="13" name="Imagem 12" descr="bal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28184" y="5661248"/>
            <a:ext cx="166688" cy="166688"/>
          </a:xfrm>
          <a:prstGeom prst="rect">
            <a:avLst/>
          </a:prstGeom>
        </p:spPr>
      </p:pic>
      <p:pic>
        <p:nvPicPr>
          <p:cNvPr id="14" name="Imagem 13" descr="bal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32040" y="6165304"/>
            <a:ext cx="166688" cy="166688"/>
          </a:xfrm>
          <a:prstGeom prst="rect">
            <a:avLst/>
          </a:prstGeom>
        </p:spPr>
      </p:pic>
      <p:cxnSp>
        <p:nvCxnSpPr>
          <p:cNvPr id="16" name="Conector reto 15"/>
          <p:cNvCxnSpPr>
            <a:stCxn id="10" idx="3"/>
          </p:cNvCxnSpPr>
          <p:nvPr/>
        </p:nvCxnSpPr>
        <p:spPr>
          <a:xfrm>
            <a:off x="4738688" y="5096520"/>
            <a:ext cx="2425600" cy="60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3923928" y="6021288"/>
            <a:ext cx="2425600" cy="60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012160" y="5949280"/>
            <a:ext cx="2425600" cy="60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6372200" y="5733256"/>
            <a:ext cx="2425600" cy="60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5076056" y="6237312"/>
            <a:ext cx="2425600" cy="60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Imagem 21" descr="canva4.png"/>
          <p:cNvPicPr>
            <a:picLocks noChangeAspect="1"/>
          </p:cNvPicPr>
          <p:nvPr/>
        </p:nvPicPr>
        <p:blipFill>
          <a:blip r:embed="rId5" cstate="print"/>
          <a:srcRect r="58871"/>
          <a:stretch>
            <a:fillRect/>
          </a:stretch>
        </p:blipFill>
        <p:spPr>
          <a:xfrm>
            <a:off x="755576" y="2204864"/>
            <a:ext cx="1179190" cy="11668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ustavo\Desktop\CD.png"/>
          <p:cNvPicPr>
            <a:picLocks noChangeAspect="1" noChangeArrowheads="1"/>
          </p:cNvPicPr>
          <p:nvPr/>
        </p:nvPicPr>
        <p:blipFill>
          <a:blip r:embed="rId2" cstate="print"/>
          <a:srcRect t="64113" r="40187"/>
          <a:stretch>
            <a:fillRect/>
          </a:stretch>
        </p:blipFill>
        <p:spPr bwMode="auto">
          <a:xfrm>
            <a:off x="-36512" y="0"/>
            <a:ext cx="9180512" cy="6885384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1403648" y="350100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 smtClean="0">
                <a:latin typeface="Cooper Black" pitchFamily="18" charset="0"/>
              </a:rPr>
              <a:t>	</a:t>
            </a:r>
            <a:endParaRPr lang="pt-BR" sz="2800" i="1" dirty="0">
              <a:latin typeface="Cooper Black" pitchFamily="18" charset="0"/>
            </a:endParaRPr>
          </a:p>
        </p:txBody>
      </p:sp>
      <p:pic>
        <p:nvPicPr>
          <p:cNvPr id="7" name="Imagem 6" descr="ber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908720"/>
            <a:ext cx="3167063" cy="1666875"/>
          </a:xfrm>
          <a:prstGeom prst="rect">
            <a:avLst/>
          </a:prstGeom>
        </p:spPr>
      </p:pic>
      <p:pic>
        <p:nvPicPr>
          <p:cNvPr id="9" name="Imagem 8" descr="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3968" y="1412776"/>
            <a:ext cx="1000125" cy="1166813"/>
          </a:xfrm>
          <a:prstGeom prst="rect">
            <a:avLst/>
          </a:prstGeom>
        </p:spPr>
      </p:pic>
      <p:pic>
        <p:nvPicPr>
          <p:cNvPr id="10" name="Imagem 9" descr="pas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75856" y="3212976"/>
            <a:ext cx="1166813" cy="1583531"/>
          </a:xfrm>
          <a:prstGeom prst="rect">
            <a:avLst/>
          </a:prstGeom>
        </p:spPr>
      </p:pic>
      <p:pic>
        <p:nvPicPr>
          <p:cNvPr id="11" name="Imagem 10" descr="tig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40152" y="1052736"/>
            <a:ext cx="1166813" cy="1583531"/>
          </a:xfrm>
          <a:prstGeom prst="rect">
            <a:avLst/>
          </a:prstGeom>
        </p:spPr>
      </p:pic>
      <p:pic>
        <p:nvPicPr>
          <p:cNvPr id="12" name="Imagem 11" descr="tor3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36096" y="4365104"/>
            <a:ext cx="2166938" cy="2166938"/>
          </a:xfrm>
          <a:prstGeom prst="rect">
            <a:avLst/>
          </a:prstGeom>
        </p:spPr>
      </p:pic>
      <p:pic>
        <p:nvPicPr>
          <p:cNvPr id="13" name="Imagem 12" descr="x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96336" y="2852936"/>
            <a:ext cx="1166813" cy="1583531"/>
          </a:xfrm>
          <a:prstGeom prst="rect">
            <a:avLst/>
          </a:prstGeom>
        </p:spPr>
      </p:pic>
      <p:pic>
        <p:nvPicPr>
          <p:cNvPr id="14" name="Imagem 13" descr="en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19672" y="4725144"/>
            <a:ext cx="1000125" cy="11668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ustavo\Desktop\CD.png"/>
          <p:cNvPicPr>
            <a:picLocks noChangeAspect="1" noChangeArrowheads="1"/>
          </p:cNvPicPr>
          <p:nvPr/>
        </p:nvPicPr>
        <p:blipFill>
          <a:blip r:embed="rId2" cstate="print"/>
          <a:srcRect t="64113" r="40187"/>
          <a:stretch>
            <a:fillRect/>
          </a:stretch>
        </p:blipFill>
        <p:spPr bwMode="auto">
          <a:xfrm>
            <a:off x="-36512" y="0"/>
            <a:ext cx="9180512" cy="6885384"/>
          </a:xfrm>
          <a:prstGeom prst="rect">
            <a:avLst/>
          </a:prstGeom>
          <a:noFill/>
        </p:spPr>
      </p:pic>
      <p:pic>
        <p:nvPicPr>
          <p:cNvPr id="2051" name="Picture 3" descr="C:\Users\Gustavo\Desktop\404logo (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260648"/>
            <a:ext cx="4608512" cy="30744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aixaDeTexto 5"/>
          <p:cNvSpPr txBox="1"/>
          <p:nvPr/>
        </p:nvSpPr>
        <p:spPr>
          <a:xfrm>
            <a:off x="1259632" y="3501008"/>
            <a:ext cx="7200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 smtClean="0">
                <a:latin typeface="Cooper Black" pitchFamily="18" charset="0"/>
              </a:rPr>
              <a:t>		Integrantes:</a:t>
            </a:r>
          </a:p>
          <a:p>
            <a:r>
              <a:rPr lang="pt-BR" sz="2800" i="1" dirty="0" smtClean="0">
                <a:latin typeface="Cooper Black" pitchFamily="18" charset="0"/>
              </a:rPr>
              <a:t> </a:t>
            </a:r>
          </a:p>
          <a:p>
            <a:r>
              <a:rPr lang="pt-BR" sz="2800" i="1" dirty="0" smtClean="0">
                <a:latin typeface="Cooper Black" pitchFamily="18" charset="0"/>
              </a:rPr>
              <a:t>		Daniel Barros</a:t>
            </a:r>
          </a:p>
          <a:p>
            <a:r>
              <a:rPr lang="pt-BR" sz="2800" i="1" dirty="0" smtClean="0">
                <a:latin typeface="Cooper Black" pitchFamily="18" charset="0"/>
              </a:rPr>
              <a:t>		Gabriel </a:t>
            </a:r>
            <a:r>
              <a:rPr lang="pt-BR" sz="2800" i="1" dirty="0" err="1" smtClean="0">
                <a:latin typeface="Cooper Black" pitchFamily="18" charset="0"/>
              </a:rPr>
              <a:t>Turin</a:t>
            </a:r>
            <a:endParaRPr lang="pt-BR" sz="2800" i="1" dirty="0" smtClean="0">
              <a:latin typeface="Cooper Black" pitchFamily="18" charset="0"/>
            </a:endParaRPr>
          </a:p>
          <a:p>
            <a:r>
              <a:rPr lang="pt-BR" sz="2800" i="1" dirty="0" smtClean="0">
                <a:latin typeface="Cooper Black" pitchFamily="18" charset="0"/>
              </a:rPr>
              <a:t>		Gustavo Batista</a:t>
            </a:r>
          </a:p>
          <a:p>
            <a:r>
              <a:rPr lang="pt-BR" sz="2800" i="1" dirty="0" smtClean="0">
                <a:latin typeface="Cooper Black" pitchFamily="18" charset="0"/>
              </a:rPr>
              <a:t>		Lucas Leite</a:t>
            </a:r>
          </a:p>
          <a:p>
            <a:r>
              <a:rPr lang="pt-BR" sz="2800" i="1" dirty="0" smtClean="0">
                <a:latin typeface="Cooper Black" pitchFamily="18" charset="0"/>
              </a:rPr>
              <a:t>		Samuel Araujo</a:t>
            </a:r>
            <a:endParaRPr lang="pt-BR" sz="2800" i="1" dirty="0">
              <a:latin typeface="Cooper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ustavo\Desktop\CD.png"/>
          <p:cNvPicPr>
            <a:picLocks noChangeAspect="1" noChangeArrowheads="1"/>
          </p:cNvPicPr>
          <p:nvPr/>
        </p:nvPicPr>
        <p:blipFill>
          <a:blip r:embed="rId2" cstate="print"/>
          <a:srcRect t="64113" r="40187"/>
          <a:stretch>
            <a:fillRect/>
          </a:stretch>
        </p:blipFill>
        <p:spPr bwMode="auto">
          <a:xfrm>
            <a:off x="-36512" y="0"/>
            <a:ext cx="9180512" cy="6885384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1403648" y="350100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 smtClean="0">
                <a:latin typeface="Cooper Black" pitchFamily="18" charset="0"/>
              </a:rPr>
              <a:t>	</a:t>
            </a:r>
            <a:endParaRPr lang="pt-BR" sz="2800" i="1" dirty="0">
              <a:latin typeface="Cooper Black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67544" y="548680"/>
            <a:ext cx="4337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Resumo geral:</a:t>
            </a:r>
            <a:endParaRPr lang="pt-BR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555776" y="1700808"/>
            <a:ext cx="59766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	</a:t>
            </a:r>
            <a:r>
              <a:rPr lang="pt-BR" sz="2000" dirty="0" err="1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Aztec</a:t>
            </a: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 </a:t>
            </a:r>
            <a:r>
              <a:rPr lang="pt-BR" sz="2000" dirty="0" err="1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Attack</a:t>
            </a: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 é um game de plataforma no estilo </a:t>
            </a:r>
            <a:r>
              <a:rPr lang="pt-BR" sz="2000" dirty="0" err="1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beat’em</a:t>
            </a: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 </a:t>
            </a:r>
            <a:r>
              <a:rPr lang="pt-BR" sz="2000" dirty="0" err="1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up</a:t>
            </a: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, desenvolvido em flash para web; tendo como </a:t>
            </a: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alvo  audiências</a:t>
            </a: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  </a:t>
            </a: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de  </a:t>
            </a: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17 a 24 anos.</a:t>
            </a:r>
          </a:p>
          <a:p>
            <a:pPr algn="just"/>
            <a:endParaRPr lang="pt-BR" sz="2000" dirty="0">
              <a:solidFill>
                <a:schemeClr val="bg1">
                  <a:lumMod val="95000"/>
                </a:schemeClr>
              </a:solidFill>
              <a:latin typeface="Cooper Black" pitchFamily="18" charset="0"/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	O  jogo é baseado no conto  “Os primeiros astecas na lua</a:t>
            </a: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” do livro “Vapor Punk” </a:t>
            </a: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, sendo a história uma continuação direta do conto.</a:t>
            </a:r>
          </a:p>
          <a:p>
            <a:endParaRPr lang="pt-BR" sz="2000" i="1" dirty="0">
              <a:latin typeface="Cooper Black" pitchFamily="18" charset="0"/>
            </a:endParaRPr>
          </a:p>
        </p:txBody>
      </p:sp>
      <p:pic>
        <p:nvPicPr>
          <p:cNvPr id="7" name="Imagem 6" descr="logoj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9912" y="5085184"/>
            <a:ext cx="2106839" cy="1394486"/>
          </a:xfrm>
          <a:prstGeom prst="rect">
            <a:avLst/>
          </a:prstGeom>
        </p:spPr>
      </p:pic>
      <p:pic>
        <p:nvPicPr>
          <p:cNvPr id="10246" name="Picture 6" descr="http://images1.folha.com.br/livraria/images/d/9/1243819-250x250.png?_c=2014-08-28-19420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52536" y="1844824"/>
            <a:ext cx="2957314" cy="29573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ustavo\Desktop\CD.png"/>
          <p:cNvPicPr>
            <a:picLocks noChangeAspect="1" noChangeArrowheads="1"/>
          </p:cNvPicPr>
          <p:nvPr/>
        </p:nvPicPr>
        <p:blipFill>
          <a:blip r:embed="rId2" cstate="print"/>
          <a:srcRect t="64113" r="40187"/>
          <a:stretch>
            <a:fillRect/>
          </a:stretch>
        </p:blipFill>
        <p:spPr bwMode="auto">
          <a:xfrm>
            <a:off x="-36512" y="0"/>
            <a:ext cx="9180512" cy="6885384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1403648" y="350100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 smtClean="0">
                <a:latin typeface="Cooper Black" pitchFamily="18" charset="0"/>
              </a:rPr>
              <a:t>	</a:t>
            </a:r>
            <a:endParaRPr lang="pt-BR" sz="2800" i="1" dirty="0">
              <a:latin typeface="Cooper Black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3528" y="548680"/>
            <a:ext cx="50160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Plataforma alvo</a:t>
            </a:r>
            <a:r>
              <a:rPr lang="pt-B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</a:t>
            </a:r>
            <a:endParaRPr lang="pt-BR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555776" y="1700808"/>
            <a:ext cx="5976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	</a:t>
            </a: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O jogo foi feito com o intuito de ser postado no site </a:t>
            </a:r>
            <a:r>
              <a:rPr lang="pt-BR" sz="2000" dirty="0" err="1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K</a:t>
            </a:r>
            <a:r>
              <a:rPr lang="pt-BR" sz="2000" dirty="0" err="1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ongregate</a:t>
            </a: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, pois se adéqua melhor ao publico mais velho que visita o site e também ao fato de jogos de ação serem os mais visitados por lá. </a:t>
            </a:r>
            <a:endParaRPr lang="pt-BR" sz="2000" dirty="0" smtClean="0">
              <a:solidFill>
                <a:schemeClr val="bg1">
                  <a:lumMod val="95000"/>
                </a:schemeClr>
              </a:solidFill>
              <a:latin typeface="Cooper Black" pitchFamily="18" charset="0"/>
            </a:endParaRPr>
          </a:p>
          <a:p>
            <a:endParaRPr lang="pt-BR" sz="2000" i="1" dirty="0">
              <a:latin typeface="Cooper Black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3528" y="4077072"/>
            <a:ext cx="4282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High</a:t>
            </a:r>
            <a:r>
              <a:rPr lang="pt-BR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pt-BR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Concept</a:t>
            </a:r>
            <a:r>
              <a:rPr lang="pt-BR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</a:t>
            </a:r>
            <a:endParaRPr lang="pt-BR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51520" y="5229200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“Humor negro, tribal e violento”</a:t>
            </a:r>
            <a:endParaRPr lang="pt-BR" sz="2000" dirty="0" smtClean="0">
              <a:solidFill>
                <a:schemeClr val="bg1">
                  <a:lumMod val="95000"/>
                </a:schemeClr>
              </a:solidFill>
              <a:latin typeface="Cooper Black" pitchFamily="18" charset="0"/>
            </a:endParaRPr>
          </a:p>
          <a:p>
            <a:endParaRPr lang="pt-BR" sz="2000" i="1" dirty="0">
              <a:latin typeface="Cooper Black" pitchFamily="18" charset="0"/>
            </a:endParaRPr>
          </a:p>
        </p:txBody>
      </p:sp>
      <p:pic>
        <p:nvPicPr>
          <p:cNvPr id="9218" name="Picture 2" descr="https://upload.wikimedia.org/wikipedia/en/5/55/Kongregate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484784"/>
            <a:ext cx="2143125" cy="2343151"/>
          </a:xfrm>
          <a:prstGeom prst="rect">
            <a:avLst/>
          </a:prstGeom>
          <a:noFill/>
        </p:spPr>
      </p:pic>
      <p:pic>
        <p:nvPicPr>
          <p:cNvPr id="11" name="Imagem 10" descr="Untitled-1.png"/>
          <p:cNvPicPr>
            <a:picLocks noChangeAspect="1"/>
          </p:cNvPicPr>
          <p:nvPr/>
        </p:nvPicPr>
        <p:blipFill>
          <a:blip r:embed="rId4" cstate="print"/>
          <a:srcRect l="45801" t="70472"/>
          <a:stretch>
            <a:fillRect/>
          </a:stretch>
        </p:blipFill>
        <p:spPr>
          <a:xfrm>
            <a:off x="4716016" y="5229200"/>
            <a:ext cx="3979112" cy="14452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ustavo\Desktop\CD.png"/>
          <p:cNvPicPr>
            <a:picLocks noChangeAspect="1" noChangeArrowheads="1"/>
          </p:cNvPicPr>
          <p:nvPr/>
        </p:nvPicPr>
        <p:blipFill>
          <a:blip r:embed="rId2" cstate="print"/>
          <a:srcRect t="64113" r="40187"/>
          <a:stretch>
            <a:fillRect/>
          </a:stretch>
        </p:blipFill>
        <p:spPr bwMode="auto">
          <a:xfrm>
            <a:off x="-36512" y="0"/>
            <a:ext cx="9180512" cy="6885384"/>
          </a:xfrm>
          <a:prstGeom prst="rect">
            <a:avLst/>
          </a:prstGeom>
          <a:noFill/>
        </p:spPr>
      </p:pic>
      <p:pic>
        <p:nvPicPr>
          <p:cNvPr id="11" name="Imagem 10" descr="Meztli FIN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96552" y="2249552"/>
            <a:ext cx="6912672" cy="460844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403648" y="350100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 smtClean="0">
                <a:latin typeface="Cooper Black" pitchFamily="18" charset="0"/>
              </a:rPr>
              <a:t>	</a:t>
            </a:r>
            <a:endParaRPr lang="pt-BR" sz="2800" i="1" dirty="0">
              <a:latin typeface="Cooper Black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3528" y="548680"/>
            <a:ext cx="26724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História:</a:t>
            </a:r>
            <a:endParaRPr lang="pt-BR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555776" y="1700808"/>
            <a:ext cx="59766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	</a:t>
            </a:r>
            <a:r>
              <a:rPr lang="pt-BR" sz="2000" dirty="0" err="1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Meztli</a:t>
            </a: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, o personagem principal, é muito forte, o guerreiro asteca mais poderoso, porem é estúpido e tem um bom coração quando se trata de crianças e idosos</a:t>
            </a: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	</a:t>
            </a:r>
            <a:endParaRPr lang="pt-BR" sz="2000" dirty="0" smtClean="0">
              <a:solidFill>
                <a:schemeClr val="bg1">
                  <a:lumMod val="95000"/>
                </a:schemeClr>
              </a:solidFill>
              <a:latin typeface="Cooper Black" pitchFamily="18" charset="0"/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	</a:t>
            </a:r>
            <a:r>
              <a:rPr lang="pt-BR" sz="2000" dirty="0" err="1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Meztli</a:t>
            </a: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 trai sua tribo ao descobrir que a metrópole (Inglaterra) sequestrou varias crianças astecas para experimentar com elas. </a:t>
            </a:r>
            <a:endParaRPr lang="pt-BR" sz="2000" dirty="0" smtClean="0">
              <a:solidFill>
                <a:schemeClr val="bg1">
                  <a:lumMod val="95000"/>
                </a:schemeClr>
              </a:solidFill>
              <a:latin typeface="Cooper Black" pitchFamily="18" charset="0"/>
            </a:endParaRPr>
          </a:p>
          <a:p>
            <a:endParaRPr lang="pt-BR" sz="2000" i="1" dirty="0">
              <a:latin typeface="Cooper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ustavo\Desktop\CD.png"/>
          <p:cNvPicPr>
            <a:picLocks noChangeAspect="1" noChangeArrowheads="1"/>
          </p:cNvPicPr>
          <p:nvPr/>
        </p:nvPicPr>
        <p:blipFill>
          <a:blip r:embed="rId2" cstate="print"/>
          <a:srcRect t="64113" r="40187"/>
          <a:stretch>
            <a:fillRect/>
          </a:stretch>
        </p:blipFill>
        <p:spPr bwMode="auto">
          <a:xfrm>
            <a:off x="-36512" y="0"/>
            <a:ext cx="9180512" cy="6885384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1403648" y="350100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 smtClean="0">
                <a:latin typeface="Cooper Black" pitchFamily="18" charset="0"/>
              </a:rPr>
              <a:t>	</a:t>
            </a:r>
            <a:endParaRPr lang="pt-BR" sz="2800" i="1" dirty="0">
              <a:latin typeface="Cooper Black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95536" y="548680"/>
            <a:ext cx="31838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Mecânica</a:t>
            </a:r>
            <a:r>
              <a:rPr lang="pt-B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</a:t>
            </a:r>
            <a:endParaRPr lang="pt-BR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771800" y="1484784"/>
            <a:ext cx="59766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	</a:t>
            </a: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O jogo gira em torno das habilidades de guerreiro de </a:t>
            </a:r>
            <a:r>
              <a:rPr lang="pt-BR" sz="2000" dirty="0" err="1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Meztli</a:t>
            </a: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 e das tentativas dos inimigos presentes no laboratório de deter seu avanço, o objetivo principa</a:t>
            </a: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l do jogo é somente chegar ao final do nível sem deixar seu </a:t>
            </a:r>
            <a:r>
              <a:rPr lang="pt-BR" sz="2000" dirty="0" err="1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hp</a:t>
            </a: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 chegar a zero, matar os adversários é o meio para isso.</a:t>
            </a:r>
            <a:endParaRPr lang="pt-BR" sz="2000" dirty="0" smtClean="0">
              <a:solidFill>
                <a:schemeClr val="bg1">
                  <a:lumMod val="95000"/>
                </a:schemeClr>
              </a:solidFill>
              <a:latin typeface="Cooper Black" pitchFamily="18" charset="0"/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</a:schemeClr>
              </a:solidFill>
              <a:latin typeface="Cooper Black" pitchFamily="18" charset="0"/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	</a:t>
            </a: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As ações do jogo são: atacar em três direções, defender-se, atirar, pular, andar, e acelerar para baixo. No meio do caminho o jogador ira se deparar com 7 tipos de inimigos diferentes e 2 tipos de armadilhas ocultas.</a:t>
            </a:r>
          </a:p>
        </p:txBody>
      </p:sp>
      <p:pic>
        <p:nvPicPr>
          <p:cNvPr id="9" name="Imagem 8" descr="atu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0528" y="1700808"/>
            <a:ext cx="2667000" cy="1666875"/>
          </a:xfrm>
          <a:prstGeom prst="rect">
            <a:avLst/>
          </a:prstGeom>
        </p:spPr>
      </p:pic>
      <p:pic>
        <p:nvPicPr>
          <p:cNvPr id="10" name="Imagem 9" descr="def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8" y="3212976"/>
            <a:ext cx="2667000" cy="1666875"/>
          </a:xfrm>
          <a:prstGeom prst="rect">
            <a:avLst/>
          </a:prstGeom>
        </p:spPr>
      </p:pic>
      <p:pic>
        <p:nvPicPr>
          <p:cNvPr id="11" name="Imagem 10" descr="tir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3528" y="5013176"/>
            <a:ext cx="2667000" cy="1666875"/>
          </a:xfrm>
          <a:prstGeom prst="rect">
            <a:avLst/>
          </a:prstGeom>
        </p:spPr>
      </p:pic>
      <p:pic>
        <p:nvPicPr>
          <p:cNvPr id="12" name="Imagem 11" descr="e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5652120" y="5691187"/>
            <a:ext cx="1008112" cy="11668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ustavo\Desktop\CD.png"/>
          <p:cNvPicPr>
            <a:picLocks noChangeAspect="1" noChangeArrowheads="1"/>
          </p:cNvPicPr>
          <p:nvPr/>
        </p:nvPicPr>
        <p:blipFill>
          <a:blip r:embed="rId2" cstate="print"/>
          <a:srcRect t="64113" r="40187"/>
          <a:stretch>
            <a:fillRect/>
          </a:stretch>
        </p:blipFill>
        <p:spPr bwMode="auto">
          <a:xfrm>
            <a:off x="-36512" y="0"/>
            <a:ext cx="9180512" cy="6885384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1403648" y="350100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 smtClean="0">
                <a:latin typeface="Cooper Black" pitchFamily="18" charset="0"/>
              </a:rPr>
              <a:t>	</a:t>
            </a:r>
            <a:endParaRPr lang="pt-BR" sz="2800" i="1" dirty="0">
              <a:latin typeface="Cooper Black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9512" y="548680"/>
            <a:ext cx="5216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Proposta Sonora:</a:t>
            </a:r>
            <a:endParaRPr lang="pt-BR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771800" y="1556792"/>
            <a:ext cx="59766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	</a:t>
            </a: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O som do jogo leva um elemento conceitual da concepção do mesmo, o contraste, as musicas denotam seriedade e a real natureza dos locais, porém os sons emitidos pelos personagens refletem a mente não muito inteligente e distorcida de </a:t>
            </a:r>
            <a:r>
              <a:rPr lang="pt-BR" sz="2000" dirty="0" err="1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Meztli</a:t>
            </a: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, tratando gritos de dor e agonia de forma cômica(e ele nem se abala).</a:t>
            </a:r>
            <a:endParaRPr lang="pt-BR" sz="2000" dirty="0" smtClean="0">
              <a:solidFill>
                <a:schemeClr val="bg1">
                  <a:lumMod val="95000"/>
                </a:schemeClr>
              </a:solidFill>
              <a:latin typeface="Cooper Black" pitchFamily="18" charset="0"/>
            </a:endParaRPr>
          </a:p>
        </p:txBody>
      </p:sp>
      <p:pic>
        <p:nvPicPr>
          <p:cNvPr id="6146" name="Picture 2" descr="http://www.meteoritecollector.org/gallery/main.php?g2_view=core.DownloadItem&amp;g2_itemId=1525&amp;g2_serialNumber=5"/>
          <p:cNvPicPr>
            <a:picLocks noChangeAspect="1" noChangeArrowheads="1"/>
          </p:cNvPicPr>
          <p:nvPr/>
        </p:nvPicPr>
        <p:blipFill>
          <a:blip r:embed="rId3" cstate="print"/>
          <a:srcRect l="23196" r="33574" b="43793"/>
          <a:stretch>
            <a:fillRect/>
          </a:stretch>
        </p:blipFill>
        <p:spPr bwMode="auto">
          <a:xfrm>
            <a:off x="179512" y="1700808"/>
            <a:ext cx="2520280" cy="24588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m 8" descr="Meztli FINAL.png"/>
          <p:cNvPicPr>
            <a:picLocks noChangeAspect="1"/>
          </p:cNvPicPr>
          <p:nvPr/>
        </p:nvPicPr>
        <p:blipFill>
          <a:blip r:embed="rId4" cstate="print"/>
          <a:srcRect l="17709" r="59374" b="71282"/>
          <a:stretch>
            <a:fillRect/>
          </a:stretch>
        </p:blipFill>
        <p:spPr>
          <a:xfrm>
            <a:off x="4067943" y="5534536"/>
            <a:ext cx="1584176" cy="1323464"/>
          </a:xfrm>
          <a:prstGeom prst="rect">
            <a:avLst/>
          </a:prstGeom>
        </p:spPr>
      </p:pic>
      <p:pic>
        <p:nvPicPr>
          <p:cNvPr id="10" name="Imagem 9" descr="Meztli FINAL.png"/>
          <p:cNvPicPr>
            <a:picLocks noChangeAspect="1"/>
          </p:cNvPicPr>
          <p:nvPr/>
        </p:nvPicPr>
        <p:blipFill>
          <a:blip r:embed="rId4" cstate="print"/>
          <a:srcRect l="56251" t="31843" b="21281"/>
          <a:stretch>
            <a:fillRect/>
          </a:stretch>
        </p:blipFill>
        <p:spPr>
          <a:xfrm rot="17569343">
            <a:off x="5290026" y="4305586"/>
            <a:ext cx="3024240" cy="2160240"/>
          </a:xfrm>
          <a:prstGeom prst="rect">
            <a:avLst/>
          </a:prstGeom>
        </p:spPr>
      </p:pic>
      <p:cxnSp>
        <p:nvCxnSpPr>
          <p:cNvPr id="16" name="Conector reto 15"/>
          <p:cNvCxnSpPr/>
          <p:nvPr/>
        </p:nvCxnSpPr>
        <p:spPr>
          <a:xfrm flipH="1" flipV="1">
            <a:off x="4211959" y="5445224"/>
            <a:ext cx="216024" cy="6480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851919" y="494116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Eu?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ustavo\Desktop\CD.png"/>
          <p:cNvPicPr>
            <a:picLocks noChangeAspect="1" noChangeArrowheads="1"/>
          </p:cNvPicPr>
          <p:nvPr/>
        </p:nvPicPr>
        <p:blipFill>
          <a:blip r:embed="rId2" cstate="print"/>
          <a:srcRect t="64113" r="40187"/>
          <a:stretch>
            <a:fillRect/>
          </a:stretch>
        </p:blipFill>
        <p:spPr bwMode="auto">
          <a:xfrm>
            <a:off x="-36512" y="0"/>
            <a:ext cx="9180512" cy="6885384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1403648" y="350100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 smtClean="0">
                <a:latin typeface="Cooper Black" pitchFamily="18" charset="0"/>
              </a:rPr>
              <a:t>	</a:t>
            </a:r>
            <a:endParaRPr lang="pt-BR" sz="2800" i="1" dirty="0">
              <a:latin typeface="Cooper Black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9512" y="548680"/>
            <a:ext cx="47871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Criação </a:t>
            </a:r>
            <a:r>
              <a:rPr lang="pt-BR" sz="5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Grafica</a:t>
            </a:r>
            <a:r>
              <a:rPr lang="pt-B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</a:t>
            </a:r>
            <a:endParaRPr lang="pt-BR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771800" y="1556792"/>
            <a:ext cx="59766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	</a:t>
            </a: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Tanto as </a:t>
            </a:r>
            <a:r>
              <a:rPr lang="pt-BR" sz="2000" dirty="0" err="1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sprites</a:t>
            </a: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 quanto o cenário foram feitos com a intenção de representar  a história e as mecânicas do jogo da forma mais clara possível, dentro do estilo </a:t>
            </a:r>
            <a:r>
              <a:rPr lang="pt-BR" sz="2000" dirty="0" err="1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cartunesco</a:t>
            </a: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 dos personagens, ainda assim mantendo uma parte da bizarrice presente dentro dos ambientes do laboratório e seus experimentos.</a:t>
            </a: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	</a:t>
            </a: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Para dar contraste os personagens são feitos em pixel </a:t>
            </a:r>
            <a:r>
              <a:rPr lang="pt-BR" sz="2000" dirty="0" err="1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art</a:t>
            </a: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 e os cenário em pintura convencional.</a:t>
            </a:r>
            <a:endParaRPr lang="pt-BR" sz="2000" dirty="0" smtClean="0">
              <a:solidFill>
                <a:schemeClr val="bg1">
                  <a:lumMod val="95000"/>
                </a:schemeClr>
              </a:solidFill>
              <a:latin typeface="Cooper Black" pitchFamily="18" charset="0"/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</a:schemeClr>
              </a:solidFill>
              <a:latin typeface="Cooper Black" pitchFamily="18" charset="0"/>
            </a:endParaRPr>
          </a:p>
        </p:txBody>
      </p:sp>
      <p:pic>
        <p:nvPicPr>
          <p:cNvPr id="9" name="Imagem 8" descr="zoomeio1.png"/>
          <p:cNvPicPr>
            <a:picLocks noChangeAspect="1"/>
          </p:cNvPicPr>
          <p:nvPr/>
        </p:nvPicPr>
        <p:blipFill>
          <a:blip r:embed="rId3" cstate="print"/>
          <a:srcRect l="50787" r="7087"/>
          <a:stretch>
            <a:fillRect/>
          </a:stretch>
        </p:blipFill>
        <p:spPr>
          <a:xfrm>
            <a:off x="0" y="1556792"/>
            <a:ext cx="2742582" cy="4450581"/>
          </a:xfrm>
          <a:prstGeom prst="rect">
            <a:avLst/>
          </a:prstGeom>
        </p:spPr>
      </p:pic>
      <p:pic>
        <p:nvPicPr>
          <p:cNvPr id="10" name="Imagem 9" descr="pas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3848" y="5517877"/>
            <a:ext cx="1166813" cy="1583531"/>
          </a:xfrm>
          <a:prstGeom prst="rect">
            <a:avLst/>
          </a:prstGeom>
        </p:spPr>
      </p:pic>
      <p:pic>
        <p:nvPicPr>
          <p:cNvPr id="11" name="Imagem 10" descr="tig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92080" y="4869160"/>
            <a:ext cx="1166813" cy="1583531"/>
          </a:xfrm>
          <a:prstGeom prst="rect">
            <a:avLst/>
          </a:prstGeom>
        </p:spPr>
      </p:pic>
      <p:pic>
        <p:nvPicPr>
          <p:cNvPr id="12" name="Imagem 11" descr="tor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97550" y="4797152"/>
            <a:ext cx="2166938" cy="21669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ustavo\Desktop\CD.png"/>
          <p:cNvPicPr>
            <a:picLocks noChangeAspect="1" noChangeArrowheads="1"/>
          </p:cNvPicPr>
          <p:nvPr/>
        </p:nvPicPr>
        <p:blipFill>
          <a:blip r:embed="rId2" cstate="print"/>
          <a:srcRect t="64113" r="40187"/>
          <a:stretch>
            <a:fillRect/>
          </a:stretch>
        </p:blipFill>
        <p:spPr bwMode="auto">
          <a:xfrm>
            <a:off x="-36512" y="0"/>
            <a:ext cx="9180512" cy="6885384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1403648" y="350100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 smtClean="0">
                <a:latin typeface="Cooper Black" pitchFamily="18" charset="0"/>
              </a:rPr>
              <a:t>	</a:t>
            </a:r>
            <a:endParaRPr lang="pt-BR" sz="2800" i="1" dirty="0">
              <a:latin typeface="Cooper Black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9512" y="548680"/>
            <a:ext cx="6196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Teste com o usuário:</a:t>
            </a:r>
            <a:endParaRPr lang="pt-BR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771800" y="1556792"/>
            <a:ext cx="59766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	O</a:t>
            </a: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 jogo foi testado com 4 pessoas, com idades de 18 a 27 anos;</a:t>
            </a: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	</a:t>
            </a: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Foram descobertos vários </a:t>
            </a:r>
            <a:r>
              <a:rPr lang="pt-BR" sz="2000" dirty="0" err="1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bugs</a:t>
            </a: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 que já foram concertados.</a:t>
            </a: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	</a:t>
            </a: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O jogo foi apontado como sendo bem difícil da metade para frente, sabendo disso tornamos a curva de aprendizado mais suave.</a:t>
            </a: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	</a:t>
            </a: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Os comando foram bem compreendidos porém a maioria dos jogadores não sabia executar com combinações de botões, então foi colocado um </a:t>
            </a:r>
            <a:r>
              <a:rPr lang="pt-BR" sz="2000" dirty="0" err="1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slideshow</a:t>
            </a: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 na tela de instruções demonstrando os comandos compostos</a:t>
            </a: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	</a:t>
            </a:r>
            <a:endParaRPr lang="pt-BR" sz="2000" dirty="0" smtClean="0">
              <a:solidFill>
                <a:schemeClr val="bg1">
                  <a:lumMod val="95000"/>
                </a:schemeClr>
              </a:solidFill>
              <a:latin typeface="Cooper Black" pitchFamily="18" charset="0"/>
            </a:endParaRPr>
          </a:p>
        </p:txBody>
      </p:sp>
      <p:pic>
        <p:nvPicPr>
          <p:cNvPr id="4098" name="Picture 2" descr="https://services.garmin.com/appsLibraryBusinessServices_v0/rest/apps/06e36491-9f3a-48f4-8066-d554e67028c5/screenshots/e28ee2b7-c108-49c9-a114-78f9f32bf45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32856"/>
            <a:ext cx="2857500" cy="2838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37</Words>
  <Application>Microsoft Office PowerPoint</Application>
  <PresentationFormat>Apresentação na tela 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Gustavo Pires</dc:creator>
  <cp:lastModifiedBy>Gustavo Pires</cp:lastModifiedBy>
  <cp:revision>21</cp:revision>
  <dcterms:created xsi:type="dcterms:W3CDTF">2016-06-02T06:24:07Z</dcterms:created>
  <dcterms:modified xsi:type="dcterms:W3CDTF">2016-06-02T18:54:37Z</dcterms:modified>
</cp:coreProperties>
</file>