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y="5143500" cx="9144000"/>
  <p:notesSz cx="6858000" cy="9144000"/>
  <p:embeddedFontLst>
    <p:embeddedFont>
      <p:font typeface="Playfair Display"/>
      <p:regular r:id="rId64"/>
      <p:bold r:id="rId65"/>
      <p:italic r:id="rId66"/>
      <p:boldItalic r:id="rId67"/>
    </p:embeddedFont>
    <p:embeddedFont>
      <p:font typeface="Lat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B53E244-D2DF-4792-A60E-8694321E3E95}">
  <a:tblStyle styleId="{5B53E244-D2DF-4792-A60E-8694321E3E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font" Target="fonts/PlayfairDisplay-regular.fntdata"/><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font" Target="fonts/PlayfairDisplay-italic.fntdata"/><Relationship Id="rId21" Type="http://schemas.openxmlformats.org/officeDocument/2006/relationships/slide" Target="slides/slide14.xml"/><Relationship Id="rId65" Type="http://schemas.openxmlformats.org/officeDocument/2006/relationships/font" Target="fonts/PlayfairDisplay-bold.fntdata"/><Relationship Id="rId24" Type="http://schemas.openxmlformats.org/officeDocument/2006/relationships/slide" Target="slides/slide17.xml"/><Relationship Id="rId68" Type="http://schemas.openxmlformats.org/officeDocument/2006/relationships/font" Target="fonts/Lato-regular.fntdata"/><Relationship Id="rId23" Type="http://schemas.openxmlformats.org/officeDocument/2006/relationships/slide" Target="slides/slide16.xml"/><Relationship Id="rId67" Type="http://schemas.openxmlformats.org/officeDocument/2006/relationships/font" Target="fonts/PlayfairDisplay-boldItalic.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Lato-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s.idre.ucla.edu/other/mult-pkg/introduction-to-generalized-linear-mixed-model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dfs.semanticscholar.org/4f3a/14354001a9b884a2a20633a226d7ef29e126.pdf" TargetMode="External"/><Relationship Id="rId3" Type="http://schemas.openxmlformats.org/officeDocument/2006/relationships/hyperlink" Target="http://www.maths.usyd.edu.au/u/jchan/GLM/QuasiLikelihood.pdf"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dfs.semanticscholar.org/4f3a/14354001a9b884a2a20633a226d7ef29e126.pdf"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dfs.semanticscholar.org/4f3a/14354001a9b884a2a20633a226d7ef29e126.pdf" TargetMode="External"/><Relationship Id="rId3" Type="http://schemas.openxmlformats.org/officeDocument/2006/relationships/hyperlink" Target="http://www.columbia.edu/~mh2078/MachineLearningORFE/EM_Algorithm.pdf"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dfs.semanticscholar.org/4f3a/14354001a9b884a2a20633a226d7ef29e126.pdf" TargetMode="External"/><Relationship Id="rId3" Type="http://schemas.openxmlformats.org/officeDocument/2006/relationships/hyperlink" Target="http://www.columbia.edu/~mh2078/MachineLearningORFE/EM_Algorithm.pdf"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s.idre.ucla.edu/other/mult-pkg/introduction-to-generalized-linear-mixed-models/"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dfs.semanticscholar.org/4f1c/417fb9bac04309f0ba9b0ec44d5ef51e36aa.pdf" TargetMode="External"/><Relationship Id="rId3" Type="http://schemas.openxmlformats.org/officeDocument/2006/relationships/hyperlink" Target="http://byrneslab.net/classes/biol607/readings/Bolker_et_al_2009_TREE.pdf"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dfs.semanticscholar.org/4f1c/417fb9bac04309f0ba9b0ec44d5ef51e36aa.pdf" TargetMode="External"/><Relationship Id="rId3" Type="http://schemas.openxmlformats.org/officeDocument/2006/relationships/hyperlink" Target="http://byrneslab.net/classes/biol607/readings/Bolker_et_al_2009_TREE.pdf"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thworks.com/discovery/linear-model.html"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atisticshowto.com/arithmetic-mean/" TargetMode="External"/><Relationship Id="rId3" Type="http://schemas.openxmlformats.org/officeDocument/2006/relationships/hyperlink" Target="https://www.statisticshowto.com/probability-and-statistics/statistics-definitions/mean-median-mode/#mean"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s.idre.ucla.edu/other/mult-pkg/introduction-to-linear-mixed-model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we generalize this is more like if you if you're familiar with a mix model, you know, the coefficients beta in our house we treated as fix effects. So the beta is is indeed is is is is just fixed the beta ****can also be random****. So what you have in the beta can be both fixed on the random then this recorded mixed model. So gentlemen media mix model will be a generalization from the linear model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2760c07b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2760c07b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4d6358e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4d6358e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4ddf5c06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4ddf5c06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en" sz="2400">
                <a:solidFill>
                  <a:schemeClr val="dk2"/>
                </a:solidFill>
                <a:latin typeface="Lato"/>
                <a:ea typeface="Lato"/>
                <a:cs typeface="Lato"/>
                <a:sym typeface="Lato"/>
              </a:rPr>
              <a:t>repeated measures, where more than one (identical) measurement is taken on the same individual.</a:t>
            </a:r>
            <a:endParaRPr sz="18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en" sz="1800">
                <a:solidFill>
                  <a:schemeClr val="dk2"/>
                </a:solidFill>
                <a:latin typeface="Lato"/>
                <a:ea typeface="Lato"/>
                <a:cs typeface="Lato"/>
                <a:sym typeface="Lato"/>
              </a:rPr>
              <a:t>In random effects model, the observations are no longer independent (even if ε’s are independent).</a:t>
            </a:r>
            <a:endParaRPr sz="1800">
              <a:solidFill>
                <a:schemeClr val="dk2"/>
              </a:solidFill>
              <a:latin typeface="Lato"/>
              <a:ea typeface="Lato"/>
              <a:cs typeface="Lato"/>
              <a:sym typeface="Lato"/>
            </a:endParaRPr>
          </a:p>
          <a:p>
            <a:pPr indent="0" lvl="0" marL="0" rtl="0" algn="l">
              <a:lnSpc>
                <a:spcPct val="115000"/>
              </a:lnSpc>
              <a:spcBef>
                <a:spcPts val="1600"/>
              </a:spcBef>
              <a:spcAft>
                <a:spcPts val="1600"/>
              </a:spcAft>
              <a:buNone/>
            </a:pPr>
            <a:r>
              <a:rPr lang="en" sz="1800">
                <a:solidFill>
                  <a:schemeClr val="dk2"/>
                </a:solidFill>
                <a:latin typeface="Lato"/>
                <a:ea typeface="Lato"/>
                <a:cs typeface="Lato"/>
                <a:sym typeface="Lato"/>
              </a:rPr>
              <a:t>if collecting data from different medical centers, “center” might be thought of as random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7042b6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7042b6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46b49ddc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46b49ddc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4856807b7_2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74856807b7_2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https://stats.idre.ucla.edu/other/mult-pkg/introduction-to-generalized-linear-mixed-models/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48e0f2e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48e0f2e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4856807b7_2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74856807b7_2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https://pdfs.semanticscholar.org/4f3a/14354001a9b884a2a20633a226d7ef29e126.pdf</a:t>
            </a:r>
            <a:endParaRPr/>
          </a:p>
          <a:p>
            <a:pPr indent="0" lvl="0" marL="0" rtl="0" algn="l">
              <a:lnSpc>
                <a:spcPct val="100000"/>
              </a:lnSpc>
              <a:spcBef>
                <a:spcPts val="0"/>
              </a:spcBef>
              <a:spcAft>
                <a:spcPts val="0"/>
              </a:spcAft>
              <a:buSzPts val="1100"/>
              <a:buNone/>
            </a:pPr>
            <a:r>
              <a:rPr lang="en" u="sng">
                <a:solidFill>
                  <a:schemeClr val="hlink"/>
                </a:solidFill>
                <a:hlinkClick r:id="rId3"/>
              </a:rPr>
              <a:t>http://www.maths.usyd.edu.au/u/jchan/GLM/QuasiLikelihood.pdf</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4856807b7_2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74856807b7_2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https://pdfs.semanticscholar.org/4f3a/14354001a9b884a2a20633a226d7ef29e126.pdf</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4856807b7_2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74856807b7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https://pdfs.semanticscholar.org/4f3a/14354001a9b884a2a20633a226d7ef29e126.pdf</a:t>
            </a:r>
            <a:endParaRPr/>
          </a:p>
          <a:p>
            <a:pPr indent="0" lvl="0" marL="0" rtl="0" algn="l">
              <a:lnSpc>
                <a:spcPct val="100000"/>
              </a:lnSpc>
              <a:spcBef>
                <a:spcPts val="0"/>
              </a:spcBef>
              <a:spcAft>
                <a:spcPts val="0"/>
              </a:spcAft>
              <a:buSzPts val="1100"/>
              <a:buNone/>
            </a:pPr>
            <a:r>
              <a:rPr lang="en" u="sng">
                <a:solidFill>
                  <a:schemeClr val="hlink"/>
                </a:solidFill>
                <a:hlinkClick r:id="rId3"/>
              </a:rPr>
              <a:t>http://www.columbia.edu/~mh2078/MachineLearningORFE/EM_Algorithm.pdf</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3f078ca41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3f078ca41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4856807b7_2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74856807b7_2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https://pdfs.semanticscholar.org/4f3a/14354001a9b884a2a20633a226d7ef29e126.pdf</a:t>
            </a:r>
            <a:endParaRPr/>
          </a:p>
          <a:p>
            <a:pPr indent="0" lvl="0" marL="0" rtl="0" algn="l">
              <a:lnSpc>
                <a:spcPct val="100000"/>
              </a:lnSpc>
              <a:spcBef>
                <a:spcPts val="0"/>
              </a:spcBef>
              <a:spcAft>
                <a:spcPts val="0"/>
              </a:spcAft>
              <a:buSzPts val="1100"/>
              <a:buNone/>
            </a:pPr>
            <a:r>
              <a:rPr lang="en" u="sng">
                <a:solidFill>
                  <a:schemeClr val="hlink"/>
                </a:solidFill>
                <a:hlinkClick r:id="rId3"/>
              </a:rPr>
              <a:t>http://www.columbia.edu/~mh2078/MachineLearningORFE/EM_Algorithm.pdf</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4d6358e2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4d6358e2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https://stats.idre.ucla.edu/other/mult-pkg/introduction-to-generalized-linear-mixed-models/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3f078ca41_1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3f078ca41_1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https://pdfs.semanticscholar.org/4f1c/417fb9bac04309f0ba9b0ec44d5ef51e36aa.pdf</a:t>
            </a:r>
            <a:endParaRPr/>
          </a:p>
          <a:p>
            <a:pPr indent="0" lvl="0" marL="0" rtl="0" algn="l">
              <a:spcBef>
                <a:spcPts val="0"/>
              </a:spcBef>
              <a:spcAft>
                <a:spcPts val="0"/>
              </a:spcAft>
              <a:buNone/>
            </a:pPr>
            <a:r>
              <a:rPr lang="en" u="sng">
                <a:solidFill>
                  <a:schemeClr val="hlink"/>
                </a:solidFill>
                <a:hlinkClick r:id="rId3"/>
              </a:rPr>
              <a:t>http://byrneslab.net/classes/biol607/readings/Bolker_et_al_2009_TREE.pdf</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53cb9a2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53cb9a2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https://pdfs.semanticscholar.org/4f1c/417fb9bac04309f0ba9b0ec44d5ef51e36aa.pdf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http://byrneslab.net/classes/biol607/readings/Bolker_et_al_2009_TREE.pdf</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4ddf5c065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4ddf5c065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3f078ca41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3f078ca41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3f078ca4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3f078ca4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83f078ca4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3f078ca4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Since we want to know the relationship of the variables, we visualize the data to see whether the variables are independent or not. </a:t>
            </a:r>
            <a:r>
              <a:rPr lang="en" sz="1800">
                <a:solidFill>
                  <a:srgbClr val="333333"/>
                </a:solidFill>
                <a:highlight>
                  <a:srgbClr val="FFFFFF"/>
                </a:highlight>
              </a:rPr>
              <a:t>If they are independent, the estimate for one predictor should not change much when you enter another predictor</a:t>
            </a:r>
            <a:endParaRPr sz="1800"/>
          </a:p>
          <a:p>
            <a:pPr indent="0" lvl="0" marL="0" rtl="0" algn="l">
              <a:spcBef>
                <a:spcPts val="0"/>
              </a:spcBef>
              <a:spcAft>
                <a:spcPts val="0"/>
              </a:spcAft>
              <a:buNone/>
            </a:pPr>
            <a:r>
              <a:t/>
            </a:r>
            <a:endParaRPr sz="18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4ddf5c06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4ddf5c06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The bubble plots helps us to know the area of each bubble is proportional to the number of observations with those values.</a:t>
            </a:r>
            <a:endParaRPr sz="1800"/>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3f078ca41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3f078ca41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Jittered dots is good to see the row data and we can see the sense of the distribution from the violin plots. </a:t>
            </a:r>
            <a:r>
              <a:rPr lang="en" sz="1800">
                <a:solidFill>
                  <a:srgbClr val="333333"/>
                </a:solidFill>
                <a:highlight>
                  <a:srgbClr val="FFFFFF"/>
                </a:highlight>
              </a:rPr>
              <a:t>Because both </a:t>
            </a:r>
            <a:r>
              <a:rPr b="1" lang="en" sz="1800">
                <a:highlight>
                  <a:srgbClr val="FFFFFF"/>
                </a:highlight>
                <a:latin typeface="Courier New"/>
                <a:ea typeface="Courier New"/>
                <a:cs typeface="Courier New"/>
                <a:sym typeface="Courier New"/>
              </a:rPr>
              <a:t>IL6</a:t>
            </a:r>
            <a:r>
              <a:rPr lang="en" sz="1800">
                <a:solidFill>
                  <a:srgbClr val="333333"/>
                </a:solidFill>
                <a:highlight>
                  <a:srgbClr val="FFFFFF"/>
                </a:highlight>
              </a:rPr>
              <a:t> tend to have skewed distributions, we use a square root scale on the y axis.</a:t>
            </a:r>
            <a:endParaRPr sz="1800"/>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4ddf5c065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4ddf5c06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4ddf5c06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4ddf5c06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33333"/>
                </a:solidFill>
                <a:highlight>
                  <a:srgbClr val="FFFFFF"/>
                </a:highlight>
              </a:rPr>
              <a:t> look at the distribution of continuous variables at each level of the binary outcome.</a:t>
            </a:r>
            <a:endParaRPr sz="18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4ddf5c065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4ddf5c065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linear data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3f078ca41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3f078ca41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4ddf5c0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4ddf5c0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3f078ca41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3f078ca41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83f078ca41_1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3f078ca41_1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83f078ca41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3f078ca41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83f078ca41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3f078ca41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4ddf5c06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4ddf5c06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83f078ca41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3f078ca41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2760c07b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2760c07b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understand Generalized Linear Mixed Models we first need to understand some underlying concepts.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200">
                <a:solidFill>
                  <a:srgbClr val="1A1A1A"/>
                </a:solidFill>
                <a:highlight>
                  <a:srgbClr val="FFFFFF"/>
                </a:highlight>
                <a:latin typeface="Times New Roman"/>
                <a:ea typeface="Times New Roman"/>
                <a:cs typeface="Times New Roman"/>
                <a:sym typeface="Times New Roman"/>
              </a:rPr>
              <a:t>(where β represents linear parameter estimates to be computed and ϵ represents the error terms.)</a:t>
            </a:r>
            <a:endParaRPr sz="1200">
              <a:solidFill>
                <a:srgbClr val="1A1A1A"/>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u="sng">
                <a:solidFill>
                  <a:schemeClr val="accent5"/>
                </a:solidFill>
                <a:latin typeface="Lato"/>
                <a:ea typeface="Lato"/>
                <a:cs typeface="Lato"/>
                <a:sym typeface="Lato"/>
                <a:hlinkClick r:id="rId2"/>
              </a:rPr>
              <a:t>https://www.mathworks.com/discovery/linear-model.html</a:t>
            </a:r>
            <a:endParaRPr sz="1800">
              <a:solidFill>
                <a:srgbClr val="1A1A1A"/>
              </a:solidFill>
              <a:highlight>
                <a:schemeClr val="lt1"/>
              </a:highlight>
              <a:latin typeface="Lato"/>
              <a:ea typeface="Lato"/>
              <a:cs typeface="Lato"/>
              <a:sym typeface="Lato"/>
            </a:endParaRPr>
          </a:p>
          <a:p>
            <a:pPr indent="0" lvl="0" marL="0" rtl="0" algn="l">
              <a:lnSpc>
                <a:spcPct val="115000"/>
              </a:lnSpc>
              <a:spcBef>
                <a:spcPts val="0"/>
              </a:spcBef>
              <a:spcAft>
                <a:spcPts val="0"/>
              </a:spcAft>
              <a:buNone/>
            </a:pPr>
            <a:r>
              <a:t/>
            </a:r>
            <a:endParaRPr sz="1200">
              <a:solidFill>
                <a:srgbClr val="1A1A1A"/>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83f078ca41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3f078ca41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83f078ca4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83f078ca4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rPr>
              <a:t>AME</a:t>
            </a:r>
            <a:r>
              <a:rPr lang="en"/>
              <a:t>:</a:t>
            </a:r>
            <a:r>
              <a:rPr lang="en" sz="1800">
                <a:highlight>
                  <a:srgbClr val="FFFFFF"/>
                </a:highlight>
              </a:rPr>
              <a:t>To find the AME, calculate the marginal effect of each variable x for each observation (taking into consideration any covariates). Then calculate the </a:t>
            </a:r>
            <a:r>
              <a:rPr lang="en" sz="1800">
                <a:highlight>
                  <a:srgbClr val="FFFFFF"/>
                </a:highlight>
                <a:uFill>
                  <a:noFill/>
                </a:uFill>
                <a:hlinkClick r:id="rId2"/>
              </a:rPr>
              <a:t>average</a:t>
            </a:r>
            <a:r>
              <a:rPr lang="en" sz="1800">
                <a:highlight>
                  <a:srgbClr val="FFFFFF"/>
                </a:highlight>
              </a:rPr>
              <a:t>.</a:t>
            </a:r>
            <a:endParaRPr sz="1800">
              <a:highlight>
                <a:srgbClr val="FFFFFF"/>
              </a:highlight>
            </a:endParaRPr>
          </a:p>
          <a:p>
            <a:pPr indent="0" lvl="0" marL="0" rtl="0" algn="l">
              <a:spcBef>
                <a:spcPts val="0"/>
              </a:spcBef>
              <a:spcAft>
                <a:spcPts val="0"/>
              </a:spcAft>
              <a:buNone/>
            </a:pPr>
            <a:r>
              <a:rPr lang="en" sz="1800">
                <a:highlight>
                  <a:srgbClr val="FFFFFF"/>
                </a:highlight>
              </a:rPr>
              <a:t>MEM:</a:t>
            </a:r>
            <a:r>
              <a:rPr lang="en" sz="1800"/>
              <a:t>This is very similar to the AME, the covariates are kept at their </a:t>
            </a:r>
            <a:r>
              <a:rPr lang="en" sz="1800">
                <a:solidFill>
                  <a:schemeClr val="hlink"/>
                </a:solidFill>
                <a:uFill>
                  <a:noFill/>
                </a:uFill>
                <a:hlinkClick r:id="rId3"/>
              </a:rPr>
              <a:t>mean </a:t>
            </a:r>
            <a:r>
              <a:rPr lang="en" sz="1800">
                <a:highlight>
                  <a:srgbClr val="FFFFFF"/>
                </a:highlight>
              </a:rPr>
              <a:t>values</a:t>
            </a:r>
            <a:endParaRPr sz="1800">
              <a:highlight>
                <a:srgbClr val="FFFFFF"/>
              </a:highlight>
            </a:endParaRPr>
          </a:p>
          <a:p>
            <a:pPr indent="0" lvl="0" marL="0" rtl="0" algn="l">
              <a:spcBef>
                <a:spcPts val="0"/>
              </a:spcBef>
              <a:spcAft>
                <a:spcPts val="0"/>
              </a:spcAft>
              <a:buNone/>
            </a:pPr>
            <a:r>
              <a:rPr lang="en" sz="1800">
                <a:highlight>
                  <a:srgbClr val="FFFFFF"/>
                </a:highlight>
              </a:rPr>
              <a:t>MER:</a:t>
            </a:r>
            <a:r>
              <a:rPr lang="en" sz="1800"/>
              <a:t>The difference here is that you would choose representative values (i.e. values of interest in your experiment or study) for your covariates</a:t>
            </a:r>
            <a:endParaRPr sz="180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74ddf5c065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74ddf5c065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4ddf5c065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4ddf5c065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followed by these steps, for example,  in the frist copy, we let all of ntumor=0 and plug it into the predict function and other variables are fixed and get the first mean. Then we let all of the ntumor =1 in the second copy and plug it into the function replacing the original data of the variables ‘ntumor’ and get the second mean and so on. In the end, we will get 100 means and calculate the average mean.</a:t>
            </a:r>
            <a:endParaRPr sz="1200">
              <a:solidFill>
                <a:srgbClr val="333333"/>
              </a:solidFill>
              <a:highlight>
                <a:srgbClr val="FFFFFF"/>
              </a:high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83f078ca41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83f078ca41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highlight>
                  <a:srgbClr val="FFFFFF"/>
                </a:highlight>
              </a:rPr>
              <a:t>We get a summary of </a:t>
            </a:r>
            <a:r>
              <a:rPr b="1" lang="en" sz="1400">
                <a:highlight>
                  <a:srgbClr val="FFFFFF"/>
                </a:highlight>
                <a:latin typeface="Courier New"/>
                <a:ea typeface="Courier New"/>
                <a:cs typeface="Courier New"/>
                <a:sym typeface="Courier New"/>
              </a:rPr>
              <a:t>ntumors</a:t>
            </a:r>
            <a:r>
              <a:rPr lang="en" sz="1400">
                <a:solidFill>
                  <a:srgbClr val="333333"/>
                </a:solidFill>
                <a:highlight>
                  <a:srgbClr val="FFFFFF"/>
                </a:highlight>
              </a:rPr>
              <a:t>, our predictor of interest, and then get 100 values across its range to use in prediction. We make a copy of our data so we can fix the values of one of the predictors and then use the </a:t>
            </a:r>
            <a:r>
              <a:rPr b="1" lang="en" sz="1400">
                <a:highlight>
                  <a:srgbClr val="FFFFFF"/>
                </a:highlight>
                <a:latin typeface="Courier New"/>
                <a:ea typeface="Courier New"/>
                <a:cs typeface="Courier New"/>
                <a:sym typeface="Courier New"/>
              </a:rPr>
              <a:t>predict</a:t>
            </a:r>
            <a:r>
              <a:rPr lang="en" sz="1400">
                <a:solidFill>
                  <a:srgbClr val="333333"/>
                </a:solidFill>
                <a:highlight>
                  <a:srgbClr val="FFFFFF"/>
                </a:highlight>
              </a:rPr>
              <a:t> function to calculate the predicted values.</a:t>
            </a:r>
            <a:endParaRPr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74ddf5c065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74ddf5c065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753cb9a27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53cb9a27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want to include results here?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83f078ca41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3f078ca41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800e15a3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800e15a3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want to include results here?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800e15a37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800e15a37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want to include results here?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27ddd31e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27ddd31e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 3 TEXTBOOK</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800e15a37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800e15a37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want to include results here?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800e15a37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800e15a37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want to include results here?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800e15a37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800e15a37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want to include results here?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800e15a37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800e15a37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want to include results here?</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800e15a37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00e15a37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want to include results here?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800e15a37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800e15a37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want to include results here?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800e15a37c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800e15a37c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want to include results here?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2760c07b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2760c07b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α + β1x1 +···+ βkxk, α is the intercept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LINK: The link function specifies a function of the expected value (mean) of Y , which the GLM relates to the explanatory variables through a prediction equation having linear form.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4ddf5c065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4ddf5c065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4d6358e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4d6358e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https://stats.idre.ucla.edu/other/mult-pkg/introduction-to-linear-mixed-models/</a:t>
            </a:r>
            <a:endParaRPr/>
          </a:p>
          <a:p>
            <a:pPr indent="0" lvl="0" marL="457200" rtl="0" algn="l">
              <a:lnSpc>
                <a:spcPct val="115000"/>
              </a:lnSpc>
              <a:spcBef>
                <a:spcPts val="0"/>
              </a:spcBef>
              <a:spcAft>
                <a:spcPts val="16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4ddf5c065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4ddf5c065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9" name="Shape 59"/>
        <p:cNvGrpSpPr/>
        <p:nvPr/>
      </p:nvGrpSpPr>
      <p:grpSpPr>
        <a:xfrm>
          <a:off x="0" y="0"/>
          <a:ext cx="0" cy="0"/>
          <a:chOff x="0" y="0"/>
          <a:chExt cx="0" cy="0"/>
        </a:xfrm>
      </p:grpSpPr>
      <p:sp>
        <p:nvSpPr>
          <p:cNvPr id="60" name="Google Shape;60;p1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2" name="Google Shape;6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3" name="Google Shape;63;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4" name="Shape 64"/>
        <p:cNvGrpSpPr/>
        <p:nvPr/>
      </p:nvGrpSpPr>
      <p:grpSpPr>
        <a:xfrm>
          <a:off x="0" y="0"/>
          <a:ext cx="0" cy="0"/>
          <a:chOff x="0" y="0"/>
          <a:chExt cx="0" cy="0"/>
        </a:xfrm>
      </p:grpSpPr>
      <p:sp>
        <p:nvSpPr>
          <p:cNvPr id="65" name="Google Shape;65;p15"/>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5"/>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txBox="1"/>
          <p:nvPr>
            <p:ph type="ctrTitle"/>
          </p:nvPr>
        </p:nvSpPr>
        <p:spPr>
          <a:xfrm>
            <a:off x="3096250" y="1627200"/>
            <a:ext cx="2951400" cy="158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68" name="Google Shape;68;p15"/>
          <p:cNvSpPr txBox="1"/>
          <p:nvPr>
            <p:ph idx="1" type="subTitle"/>
          </p:nvPr>
        </p:nvSpPr>
        <p:spPr>
          <a:xfrm>
            <a:off x="3096363" y="3266930"/>
            <a:ext cx="2951400" cy="70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69" name="Google Shape;69;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0" name="Shape 70"/>
        <p:cNvGrpSpPr/>
        <p:nvPr/>
      </p:nvGrpSpPr>
      <p:grpSpPr>
        <a:xfrm>
          <a:off x="0" y="0"/>
          <a:ext cx="0" cy="0"/>
          <a:chOff x="0" y="0"/>
          <a:chExt cx="0" cy="0"/>
        </a:xfrm>
      </p:grpSpPr>
      <p:sp>
        <p:nvSpPr>
          <p:cNvPr id="71" name="Google Shape;71;p1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2" name="Google Shape;7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7"/>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7" name="Google Shape;77;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sp>
        <p:nvSpPr>
          <p:cNvPr id="79" name="Google Shape;7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 name="Google Shape;80;p18"/>
          <p:cNvSpPr txBox="1"/>
          <p:nvPr>
            <p:ph idx="1" type="body"/>
          </p:nvPr>
        </p:nvSpPr>
        <p:spPr>
          <a:xfrm>
            <a:off x="311700" y="1391378"/>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1" name="Google Shape;81;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82" name="Shape 82"/>
        <p:cNvGrpSpPr/>
        <p:nvPr/>
      </p:nvGrpSpPr>
      <p:grpSpPr>
        <a:xfrm>
          <a:off x="0" y="0"/>
          <a:ext cx="0" cy="0"/>
          <a:chOff x="0" y="0"/>
          <a:chExt cx="0" cy="0"/>
        </a:xfrm>
      </p:grpSpPr>
      <p:sp>
        <p:nvSpPr>
          <p:cNvPr id="83" name="Google Shape;83;p1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84" name="Google Shape;84;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2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7" name="Google Shape;87;p2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8" name="Google Shape;88;p20"/>
          <p:cNvSpPr txBox="1"/>
          <p:nvPr>
            <p:ph type="title"/>
          </p:nvPr>
        </p:nvSpPr>
        <p:spPr>
          <a:xfrm>
            <a:off x="265500" y="1107950"/>
            <a:ext cx="4045200" cy="1683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9" name="Google Shape;89;p20"/>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0" name="Google Shape;90;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91" name="Google Shape;91;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2" name="Shape 92"/>
        <p:cNvGrpSpPr/>
        <p:nvPr/>
      </p:nvGrpSpPr>
      <p:grpSpPr>
        <a:xfrm>
          <a:off x="0" y="0"/>
          <a:ext cx="0" cy="0"/>
          <a:chOff x="0" y="0"/>
          <a:chExt cx="0" cy="0"/>
        </a:xfrm>
      </p:grpSpPr>
      <p:sp>
        <p:nvSpPr>
          <p:cNvPr id="93" name="Google Shape;93;p2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4" name="Google Shape;94;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5" name="Shape 95"/>
        <p:cNvGrpSpPr/>
        <p:nvPr/>
      </p:nvGrpSpPr>
      <p:grpSpPr>
        <a:xfrm>
          <a:off x="0" y="0"/>
          <a:ext cx="0" cy="0"/>
          <a:chOff x="0" y="0"/>
          <a:chExt cx="0" cy="0"/>
        </a:xfrm>
      </p:grpSpPr>
      <p:sp>
        <p:nvSpPr>
          <p:cNvPr id="96" name="Google Shape;96;p22"/>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2"/>
          <p:cNvSpPr txBox="1"/>
          <p:nvPr>
            <p:ph hasCustomPrompt="1" type="title"/>
          </p:nvPr>
        </p:nvSpPr>
        <p:spPr>
          <a:xfrm>
            <a:off x="311700" y="1233100"/>
            <a:ext cx="8520600" cy="161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Font typeface="Lato"/>
              <a:buNone/>
              <a:defRPr sz="10000">
                <a:latin typeface="Lato"/>
                <a:ea typeface="Lato"/>
                <a:cs typeface="Lato"/>
                <a:sym typeface="Lato"/>
              </a:defRPr>
            </a:lvl1pPr>
            <a:lvl2pPr lvl="1" algn="ctr">
              <a:lnSpc>
                <a:spcPct val="100000"/>
              </a:lnSpc>
              <a:spcBef>
                <a:spcPts val="0"/>
              </a:spcBef>
              <a:spcAft>
                <a:spcPts val="0"/>
              </a:spcAft>
              <a:buSzPts val="10000"/>
              <a:buFont typeface="Lato"/>
              <a:buNone/>
              <a:defRPr sz="10000">
                <a:latin typeface="Lato"/>
                <a:ea typeface="Lato"/>
                <a:cs typeface="Lato"/>
                <a:sym typeface="Lato"/>
              </a:defRPr>
            </a:lvl2pPr>
            <a:lvl3pPr lvl="2" algn="ctr">
              <a:lnSpc>
                <a:spcPct val="100000"/>
              </a:lnSpc>
              <a:spcBef>
                <a:spcPts val="0"/>
              </a:spcBef>
              <a:spcAft>
                <a:spcPts val="0"/>
              </a:spcAft>
              <a:buSzPts val="10000"/>
              <a:buFont typeface="Lato"/>
              <a:buNone/>
              <a:defRPr sz="10000">
                <a:latin typeface="Lato"/>
                <a:ea typeface="Lato"/>
                <a:cs typeface="Lato"/>
                <a:sym typeface="Lato"/>
              </a:defRPr>
            </a:lvl3pPr>
            <a:lvl4pPr lvl="3" algn="ctr">
              <a:lnSpc>
                <a:spcPct val="100000"/>
              </a:lnSpc>
              <a:spcBef>
                <a:spcPts val="0"/>
              </a:spcBef>
              <a:spcAft>
                <a:spcPts val="0"/>
              </a:spcAft>
              <a:buSzPts val="10000"/>
              <a:buFont typeface="Lato"/>
              <a:buNone/>
              <a:defRPr sz="10000">
                <a:latin typeface="Lato"/>
                <a:ea typeface="Lato"/>
                <a:cs typeface="Lato"/>
                <a:sym typeface="Lato"/>
              </a:defRPr>
            </a:lvl4pPr>
            <a:lvl5pPr lvl="4" algn="ctr">
              <a:lnSpc>
                <a:spcPct val="100000"/>
              </a:lnSpc>
              <a:spcBef>
                <a:spcPts val="0"/>
              </a:spcBef>
              <a:spcAft>
                <a:spcPts val="0"/>
              </a:spcAft>
              <a:buSzPts val="10000"/>
              <a:buFont typeface="Lato"/>
              <a:buNone/>
              <a:defRPr sz="10000">
                <a:latin typeface="Lato"/>
                <a:ea typeface="Lato"/>
                <a:cs typeface="Lato"/>
                <a:sym typeface="Lato"/>
              </a:defRPr>
            </a:lvl5pPr>
            <a:lvl6pPr lvl="5" algn="ctr">
              <a:lnSpc>
                <a:spcPct val="100000"/>
              </a:lnSpc>
              <a:spcBef>
                <a:spcPts val="0"/>
              </a:spcBef>
              <a:spcAft>
                <a:spcPts val="0"/>
              </a:spcAft>
              <a:buSzPts val="10000"/>
              <a:buFont typeface="Lato"/>
              <a:buNone/>
              <a:defRPr sz="10000">
                <a:latin typeface="Lato"/>
                <a:ea typeface="Lato"/>
                <a:cs typeface="Lato"/>
                <a:sym typeface="Lato"/>
              </a:defRPr>
            </a:lvl6pPr>
            <a:lvl7pPr lvl="6" algn="ctr">
              <a:lnSpc>
                <a:spcPct val="100000"/>
              </a:lnSpc>
              <a:spcBef>
                <a:spcPts val="0"/>
              </a:spcBef>
              <a:spcAft>
                <a:spcPts val="0"/>
              </a:spcAft>
              <a:buSzPts val="10000"/>
              <a:buFont typeface="Lato"/>
              <a:buNone/>
              <a:defRPr sz="10000">
                <a:latin typeface="Lato"/>
                <a:ea typeface="Lato"/>
                <a:cs typeface="Lato"/>
                <a:sym typeface="Lato"/>
              </a:defRPr>
            </a:lvl7pPr>
            <a:lvl8pPr lvl="7" algn="ctr">
              <a:lnSpc>
                <a:spcPct val="100000"/>
              </a:lnSpc>
              <a:spcBef>
                <a:spcPts val="0"/>
              </a:spcBef>
              <a:spcAft>
                <a:spcPts val="0"/>
              </a:spcAft>
              <a:buSzPts val="10000"/>
              <a:buFont typeface="Lato"/>
              <a:buNone/>
              <a:defRPr sz="10000">
                <a:latin typeface="Lato"/>
                <a:ea typeface="Lato"/>
                <a:cs typeface="Lato"/>
                <a:sym typeface="Lato"/>
              </a:defRPr>
            </a:lvl8pPr>
            <a:lvl9pPr lvl="8" algn="ctr">
              <a:lnSpc>
                <a:spcPct val="100000"/>
              </a:lnSpc>
              <a:spcBef>
                <a:spcPts val="0"/>
              </a:spcBef>
              <a:spcAft>
                <a:spcPts val="0"/>
              </a:spcAft>
              <a:buSzPts val="10000"/>
              <a:buFont typeface="Lato"/>
              <a:buNone/>
              <a:defRPr sz="10000">
                <a:latin typeface="Lato"/>
                <a:ea typeface="Lato"/>
                <a:cs typeface="Lato"/>
                <a:sym typeface="Lato"/>
              </a:defRPr>
            </a:lvl9pPr>
          </a:lstStyle>
          <a:p>
            <a:r>
              <a:t>xx%</a:t>
            </a:r>
          </a:p>
        </p:txBody>
      </p:sp>
      <p:sp>
        <p:nvSpPr>
          <p:cNvPr id="98" name="Google Shape;98;p22"/>
          <p:cNvSpPr txBox="1"/>
          <p:nvPr>
            <p:ph idx="1" type="body"/>
          </p:nvPr>
        </p:nvSpPr>
        <p:spPr>
          <a:xfrm>
            <a:off x="311700" y="29194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9" name="Google Shape;99;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0" name="Shape 100"/>
        <p:cNvGrpSpPr/>
        <p:nvPr/>
      </p:nvGrpSpPr>
      <p:grpSpPr>
        <a:xfrm>
          <a:off x="0" y="0"/>
          <a:ext cx="0" cy="0"/>
          <a:chOff x="0" y="0"/>
          <a:chExt cx="0" cy="0"/>
        </a:xfrm>
      </p:grpSpPr>
      <p:sp>
        <p:nvSpPr>
          <p:cNvPr id="101" name="Google Shape;101;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1pPr>
            <a:lvl2pPr lvl="1"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2pPr>
            <a:lvl3pPr lvl="2"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3pPr>
            <a:lvl4pPr lvl="3"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4pPr>
            <a:lvl5pPr lvl="4"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5pPr>
            <a:lvl6pPr lvl="5"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6pPr>
            <a:lvl7pPr lvl="6"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7pPr>
            <a:lvl8pPr lvl="7"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8pPr>
            <a:lvl9pPr lvl="8"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9pPr>
          </a:lstStyle>
          <a:p/>
        </p:txBody>
      </p:sp>
      <p:sp>
        <p:nvSpPr>
          <p:cNvPr id="57" name="Google Shape;5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58" name="Google Shape;58;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hyperlink" Target="https://stats.idre.ucla.edu/other/mult-pkg/introduction-to-generalized-linear-mixed-model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hyperlink" Target="https://stats.idre.ucla.edu/other/mult-pkg/introduction-to-generalized-linear-mixed-models/" TargetMode="External"/><Relationship Id="rId4" Type="http://schemas.openxmlformats.org/officeDocument/2006/relationships/hyperlink" Target="https://cran.r-project.org/web/packages/margins/vignettes/Introduction.html#interpreting_interactions_with_marginal_effects" TargetMode="External"/><Relationship Id="rId10" Type="http://schemas.openxmlformats.org/officeDocument/2006/relationships/hyperlink" Target="https://pdfs.semanticscholar.org/4f1c/417fb9bac04309f0ba9b0ec44d5ef51e36aa.pdf" TargetMode="External"/><Relationship Id="rId9" Type="http://schemas.openxmlformats.org/officeDocument/2006/relationships/hyperlink" Target="https://www.theanalysisfactor.com/regression-diagnostics-glmm/" TargetMode="External"/><Relationship Id="rId5" Type="http://schemas.openxmlformats.org/officeDocument/2006/relationships/hyperlink" Target="https://stats.idre.ucla.edu/r/codefragments/mesimulation/" TargetMode="External"/><Relationship Id="rId6" Type="http://schemas.openxmlformats.org/officeDocument/2006/relationships/hyperlink" Target="https://www.theanalysisfactor.com/understanding-random-effects-in-mixed-models/" TargetMode="External"/><Relationship Id="rId7" Type="http://schemas.openxmlformats.org/officeDocument/2006/relationships/hyperlink" Target="http://statweb.stanford.edu/~jtaylo/courses/stats203/notes/fixed+random.pdf" TargetMode="External"/><Relationship Id="rId8" Type="http://schemas.openxmlformats.org/officeDocument/2006/relationships/hyperlink" Target="http://byrneslab.net/classes/biol607/readings/Bolker_et_al_2009_TREE.pd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E3D3D"/>
        </a:solidFill>
      </p:bgPr>
    </p:bg>
    <p:spTree>
      <p:nvGrpSpPr>
        <p:cNvPr id="105" name="Shape 105"/>
        <p:cNvGrpSpPr/>
        <p:nvPr/>
      </p:nvGrpSpPr>
      <p:grpSpPr>
        <a:xfrm>
          <a:off x="0" y="0"/>
          <a:ext cx="0" cy="0"/>
          <a:chOff x="0" y="0"/>
          <a:chExt cx="0" cy="0"/>
        </a:xfrm>
      </p:grpSpPr>
      <p:sp>
        <p:nvSpPr>
          <p:cNvPr id="106" name="Google Shape;106;p24"/>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Generalized Linear Mixed Model</a:t>
            </a:r>
            <a:endParaRPr/>
          </a:p>
        </p:txBody>
      </p:sp>
      <p:sp>
        <p:nvSpPr>
          <p:cNvPr id="107" name="Google Shape;107;p24"/>
          <p:cNvSpPr txBox="1"/>
          <p:nvPr/>
        </p:nvSpPr>
        <p:spPr>
          <a:xfrm>
            <a:off x="903150" y="3510375"/>
            <a:ext cx="7337700" cy="1056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Lato"/>
                <a:ea typeface="Lato"/>
                <a:cs typeface="Lato"/>
                <a:sym typeface="Lato"/>
              </a:rPr>
              <a:t>AMS 573 GROUP 1 SPRING 2020</a:t>
            </a:r>
            <a:endParaRPr sz="1800">
              <a:latin typeface="Lato"/>
              <a:ea typeface="Lato"/>
              <a:cs typeface="Lato"/>
              <a:sym typeface="Lato"/>
            </a:endParaRPr>
          </a:p>
          <a:p>
            <a:pPr indent="0" lvl="0" marL="0" rtl="0" algn="ctr">
              <a:spcBef>
                <a:spcPts val="0"/>
              </a:spcBef>
              <a:spcAft>
                <a:spcPts val="0"/>
              </a:spcAft>
              <a:buNone/>
            </a:pPr>
            <a:r>
              <a:t/>
            </a:r>
            <a:endParaRPr sz="1800">
              <a:latin typeface="Lato"/>
              <a:ea typeface="Lato"/>
              <a:cs typeface="Lato"/>
              <a:sym typeface="Lato"/>
            </a:endParaRPr>
          </a:p>
          <a:p>
            <a:pPr indent="0" lvl="0" marL="0" rtl="0" algn="ctr">
              <a:lnSpc>
                <a:spcPct val="115000"/>
              </a:lnSpc>
              <a:spcBef>
                <a:spcPts val="0"/>
              </a:spcBef>
              <a:spcAft>
                <a:spcPts val="0"/>
              </a:spcAft>
              <a:buNone/>
            </a:pPr>
            <a:r>
              <a:rPr lang="en">
                <a:highlight>
                  <a:srgbClr val="FFFFFF"/>
                </a:highlight>
                <a:latin typeface="Lato"/>
                <a:ea typeface="Lato"/>
                <a:cs typeface="Lato"/>
                <a:sym typeface="Lato"/>
              </a:rPr>
              <a:t>Weichuan Deng, Christina Hartnett, Julia Vasile, Kang Pu and Shih Hsuan Lu</a:t>
            </a:r>
            <a:endParaRPr>
              <a:highlight>
                <a:srgbClr val="FFFFFF"/>
              </a:highlight>
              <a:latin typeface="Lato"/>
              <a:ea typeface="Lato"/>
              <a:cs typeface="Lato"/>
              <a:sym typeface="Lato"/>
            </a:endParaRPr>
          </a:p>
          <a:p>
            <a:pPr indent="0" lvl="0" marL="0" rtl="0" algn="ctr">
              <a:spcBef>
                <a:spcPts val="0"/>
              </a:spcBef>
              <a:spcAft>
                <a:spcPts val="0"/>
              </a:spcAft>
              <a:buNone/>
            </a:pPr>
            <a:r>
              <a:t/>
            </a:r>
            <a:endParaRPr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9" name="Shape 159"/>
        <p:cNvGrpSpPr/>
        <p:nvPr/>
      </p:nvGrpSpPr>
      <p:grpSpPr>
        <a:xfrm>
          <a:off x="0" y="0"/>
          <a:ext cx="0" cy="0"/>
          <a:chOff x="0" y="0"/>
          <a:chExt cx="0" cy="0"/>
        </a:xfrm>
      </p:grpSpPr>
      <p:sp>
        <p:nvSpPr>
          <p:cNvPr id="160" name="Google Shape;160;p33"/>
          <p:cNvSpPr txBox="1"/>
          <p:nvPr>
            <p:ph type="title"/>
          </p:nvPr>
        </p:nvSpPr>
        <p:spPr>
          <a:xfrm>
            <a:off x="311700" y="19037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Introduction</a:t>
            </a:r>
            <a:r>
              <a:rPr lang="en">
                <a:solidFill>
                  <a:srgbClr val="BE3D3D"/>
                </a:solidFill>
              </a:rPr>
              <a:t>:</a:t>
            </a:r>
            <a:endParaRPr>
              <a:solidFill>
                <a:srgbClr val="BE3D3D"/>
              </a:solidFill>
            </a:endParaRPr>
          </a:p>
          <a:p>
            <a:pPr indent="0" lvl="0" marL="0" rtl="0" algn="l">
              <a:spcBef>
                <a:spcPts val="0"/>
              </a:spcBef>
              <a:spcAft>
                <a:spcPts val="0"/>
              </a:spcAft>
              <a:buNone/>
            </a:pPr>
            <a:r>
              <a:t/>
            </a:r>
            <a:endParaRPr/>
          </a:p>
        </p:txBody>
      </p:sp>
      <p:sp>
        <p:nvSpPr>
          <p:cNvPr id="161" name="Google Shape;161;p33"/>
          <p:cNvSpPr txBox="1"/>
          <p:nvPr>
            <p:ph idx="1" type="body"/>
          </p:nvPr>
        </p:nvSpPr>
        <p:spPr>
          <a:xfrm>
            <a:off x="311700" y="1017450"/>
            <a:ext cx="8732700" cy="39279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The generalized linear mixed model will extend the Generalized Linear Model to incorporate random effects. It can also permit fixed effects in the linear predictor. </a:t>
            </a:r>
            <a:endParaRPr sz="2400"/>
          </a:p>
          <a:p>
            <a:pPr indent="-381000" lvl="0" marL="457200" rtl="0" algn="l">
              <a:lnSpc>
                <a:spcPct val="150000"/>
              </a:lnSpc>
              <a:spcBef>
                <a:spcPts val="0"/>
              </a:spcBef>
              <a:spcAft>
                <a:spcPts val="0"/>
              </a:spcAft>
              <a:buSzPts val="2400"/>
              <a:buChar char="●"/>
            </a:pPr>
            <a:r>
              <a:rPr lang="en" sz="2400"/>
              <a:t>We can also think of it as an extension of Linear Mixed Model to allow our response variables to come from different distributions</a:t>
            </a:r>
            <a:endParaRPr sz="2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5" name="Shape 165"/>
        <p:cNvGrpSpPr/>
        <p:nvPr/>
      </p:nvGrpSpPr>
      <p:grpSpPr>
        <a:xfrm>
          <a:off x="0" y="0"/>
          <a:ext cx="0" cy="0"/>
          <a:chOff x="0" y="0"/>
          <a:chExt cx="0" cy="0"/>
        </a:xfrm>
      </p:grpSpPr>
      <p:sp>
        <p:nvSpPr>
          <p:cNvPr id="166" name="Google Shape;166;p34"/>
          <p:cNvSpPr txBox="1"/>
          <p:nvPr>
            <p:ph type="title"/>
          </p:nvPr>
        </p:nvSpPr>
        <p:spPr>
          <a:xfrm>
            <a:off x="111825" y="1040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Generalized Linear Mixed Model</a:t>
            </a:r>
            <a:endParaRPr>
              <a:solidFill>
                <a:srgbClr val="BE3D3D"/>
              </a:solidFill>
            </a:endParaRPr>
          </a:p>
        </p:txBody>
      </p:sp>
      <p:sp>
        <p:nvSpPr>
          <p:cNvPr id="167" name="Google Shape;167;p34"/>
          <p:cNvSpPr txBox="1"/>
          <p:nvPr>
            <p:ph idx="1" type="body"/>
          </p:nvPr>
        </p:nvSpPr>
        <p:spPr>
          <a:xfrm>
            <a:off x="311700" y="827700"/>
            <a:ext cx="8745000" cy="391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General form is:</a:t>
            </a:r>
            <a:endParaRPr sz="1300">
              <a:solidFill>
                <a:srgbClr val="333333"/>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pic>
        <p:nvPicPr>
          <p:cNvPr id="168" name="Google Shape;168;p34"/>
          <p:cNvPicPr preferRelativeResize="0"/>
          <p:nvPr/>
        </p:nvPicPr>
        <p:blipFill rotWithShape="1">
          <a:blip r:embed="rId3">
            <a:alphaModFix/>
          </a:blip>
          <a:srcRect b="0" l="4345" r="4943" t="16950"/>
          <a:stretch/>
        </p:blipFill>
        <p:spPr>
          <a:xfrm>
            <a:off x="1705125" y="1466675"/>
            <a:ext cx="5733750" cy="1161750"/>
          </a:xfrm>
          <a:prstGeom prst="rect">
            <a:avLst/>
          </a:prstGeom>
          <a:noFill/>
          <a:ln>
            <a:noFill/>
          </a:ln>
        </p:spPr>
      </p:pic>
      <p:pic>
        <p:nvPicPr>
          <p:cNvPr id="169" name="Google Shape;169;p34"/>
          <p:cNvPicPr preferRelativeResize="0"/>
          <p:nvPr/>
        </p:nvPicPr>
        <p:blipFill rotWithShape="1">
          <a:blip r:embed="rId4">
            <a:alphaModFix/>
          </a:blip>
          <a:srcRect b="11730" l="0" r="0" t="0"/>
          <a:stretch/>
        </p:blipFill>
        <p:spPr>
          <a:xfrm>
            <a:off x="0" y="2885050"/>
            <a:ext cx="9144001" cy="976100"/>
          </a:xfrm>
          <a:prstGeom prst="rect">
            <a:avLst/>
          </a:prstGeom>
          <a:noFill/>
          <a:ln>
            <a:noFill/>
          </a:ln>
        </p:spPr>
      </p:pic>
      <p:sp>
        <p:nvSpPr>
          <p:cNvPr id="170" name="Google Shape;170;p34"/>
          <p:cNvSpPr txBox="1"/>
          <p:nvPr/>
        </p:nvSpPr>
        <p:spPr>
          <a:xfrm>
            <a:off x="0" y="4746900"/>
            <a:ext cx="8358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sz="1100" u="sng">
                <a:solidFill>
                  <a:schemeClr val="hlink"/>
                </a:solidFill>
                <a:hlinkClick r:id="rId5"/>
              </a:rPr>
              <a:t>https://stats.idre.ucla.edu/other/mult-pkg/introduction-to-generalized-linear-mixed-models/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311700" y="1666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Random Effects</a:t>
            </a:r>
            <a:endParaRPr>
              <a:solidFill>
                <a:srgbClr val="BE3D3D"/>
              </a:solidFill>
            </a:endParaRPr>
          </a:p>
        </p:txBody>
      </p:sp>
      <p:sp>
        <p:nvSpPr>
          <p:cNvPr id="176" name="Google Shape;176;p35"/>
          <p:cNvSpPr txBox="1"/>
          <p:nvPr>
            <p:ph idx="1" type="body"/>
          </p:nvPr>
        </p:nvSpPr>
        <p:spPr>
          <a:xfrm>
            <a:off x="311700" y="886375"/>
            <a:ext cx="8520600" cy="3682500"/>
          </a:xfrm>
          <a:prstGeom prst="rect">
            <a:avLst/>
          </a:prstGeom>
        </p:spPr>
        <p:txBody>
          <a:bodyPr anchorCtr="0" anchor="t" bIns="91425" lIns="91425" spcFirstLastPara="1" rIns="91425" wrap="square" tIns="91425">
            <a:noAutofit/>
          </a:bodyPr>
          <a:lstStyle/>
          <a:p>
            <a:pPr indent="-374650" lvl="0" marL="457200" rtl="0" algn="l">
              <a:lnSpc>
                <a:spcPct val="150000"/>
              </a:lnSpc>
              <a:spcBef>
                <a:spcPts val="0"/>
              </a:spcBef>
              <a:spcAft>
                <a:spcPts val="0"/>
              </a:spcAft>
              <a:buClr>
                <a:srgbClr val="000000"/>
              </a:buClr>
              <a:buSzPts val="2300"/>
              <a:buFont typeface="Arial"/>
              <a:buChar char="●"/>
            </a:pPr>
            <a:r>
              <a:rPr lang="en" sz="2300">
                <a:solidFill>
                  <a:srgbClr val="000000"/>
                </a:solidFill>
                <a:highlight>
                  <a:srgbClr val="FFFFFF"/>
                </a:highlight>
                <a:latin typeface="Arial"/>
                <a:ea typeface="Arial"/>
                <a:cs typeface="Arial"/>
                <a:sym typeface="Arial"/>
              </a:rPr>
              <a:t>Random-effects models are statistical models in which some of the parameters, (effects) that define systematic components of the model, exhibit some form of random variation. </a:t>
            </a:r>
            <a:endParaRPr sz="2300">
              <a:solidFill>
                <a:srgbClr val="000000"/>
              </a:solidFill>
            </a:endParaRPr>
          </a:p>
          <a:p>
            <a:pPr indent="-374650" lvl="0" marL="457200" rtl="0" algn="l">
              <a:lnSpc>
                <a:spcPct val="150000"/>
              </a:lnSpc>
              <a:spcBef>
                <a:spcPts val="0"/>
              </a:spcBef>
              <a:spcAft>
                <a:spcPts val="0"/>
              </a:spcAft>
              <a:buClr>
                <a:srgbClr val="000000"/>
              </a:buClr>
              <a:buSzPts val="2300"/>
              <a:buChar char="●"/>
            </a:pPr>
            <a:r>
              <a:rPr lang="en" sz="2300">
                <a:solidFill>
                  <a:srgbClr val="000000"/>
                </a:solidFill>
              </a:rPr>
              <a:t>A “group” effect is random if we can think of the levels we observe in that group to be samples from a larger population. </a:t>
            </a:r>
            <a:endParaRPr sz="2300">
              <a:solidFill>
                <a:srgbClr val="000000"/>
              </a:solidFill>
            </a:endParaRPr>
          </a:p>
          <a:p>
            <a:pPr indent="-374650" lvl="0" marL="457200" rtl="0" algn="l">
              <a:lnSpc>
                <a:spcPct val="150000"/>
              </a:lnSpc>
              <a:spcBef>
                <a:spcPts val="0"/>
              </a:spcBef>
              <a:spcAft>
                <a:spcPts val="0"/>
              </a:spcAft>
              <a:buClr>
                <a:srgbClr val="000000"/>
              </a:buClr>
              <a:buSzPts val="2300"/>
              <a:buChar char="●"/>
            </a:pPr>
            <a:r>
              <a:rPr lang="en" sz="2300">
                <a:solidFill>
                  <a:srgbClr val="000000"/>
                </a:solidFill>
              </a:rPr>
              <a:t>Ex: medical centers, Doctor ID Card(our data)</a:t>
            </a:r>
            <a:endParaRPr sz="23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62025" y="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Doctor example</a:t>
            </a:r>
            <a:endParaRPr/>
          </a:p>
        </p:txBody>
      </p:sp>
      <p:sp>
        <p:nvSpPr>
          <p:cNvPr id="182" name="Google Shape;182;p36"/>
          <p:cNvSpPr txBox="1"/>
          <p:nvPr>
            <p:ph idx="1" type="body"/>
          </p:nvPr>
        </p:nvSpPr>
        <p:spPr>
          <a:xfrm>
            <a:off x="243150" y="626100"/>
            <a:ext cx="8657700" cy="43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data set in which generalized linear mixed models can be used given by UCLA institute for digital research and education statistical consulting </a:t>
            </a:r>
            <a:r>
              <a:rPr lang="en"/>
              <a:t>is given below:</a:t>
            </a:r>
            <a:endParaRPr/>
          </a:p>
          <a:p>
            <a:pPr indent="-342900" lvl="0" marL="457200" rtl="0" algn="l">
              <a:spcBef>
                <a:spcPts val="1600"/>
              </a:spcBef>
              <a:spcAft>
                <a:spcPts val="0"/>
              </a:spcAft>
              <a:buSzPts val="1800"/>
              <a:buChar char="●"/>
            </a:pPr>
            <a:r>
              <a:rPr lang="en"/>
              <a:t>Given 407 doctors and 8525 patients, each doctor has ni patients</a:t>
            </a:r>
            <a:endParaRPr/>
          </a:p>
          <a:p>
            <a:pPr indent="-342900" lvl="0" marL="457200" rtl="0" algn="l">
              <a:spcBef>
                <a:spcPts val="0"/>
              </a:spcBef>
              <a:spcAft>
                <a:spcPts val="0"/>
              </a:spcAft>
              <a:buSzPts val="1800"/>
              <a:buChar char="●"/>
            </a:pPr>
            <a:r>
              <a:rPr lang="en"/>
              <a:t>We have 6 fixed effect explanatory variables (X)</a:t>
            </a:r>
            <a:endParaRPr/>
          </a:p>
          <a:p>
            <a:pPr indent="-317500" lvl="1" marL="914400" rtl="0" algn="l">
              <a:spcBef>
                <a:spcPts val="0"/>
              </a:spcBef>
              <a:spcAft>
                <a:spcPts val="0"/>
              </a:spcAft>
              <a:buSzPts val="1400"/>
              <a:buChar char="○"/>
            </a:pPr>
            <a:r>
              <a:rPr lang="en" sz="1350">
                <a:solidFill>
                  <a:srgbClr val="000000"/>
                </a:solidFill>
                <a:highlight>
                  <a:srgbClr val="FFFFFF"/>
                </a:highlight>
                <a:latin typeface="Times New Roman"/>
                <a:ea typeface="Times New Roman"/>
                <a:cs typeface="Times New Roman"/>
                <a:sym typeface="Times New Roman"/>
              </a:rPr>
              <a:t>Random intercept for each doctor</a:t>
            </a:r>
            <a:endParaRPr sz="1350">
              <a:solidFill>
                <a:srgbClr val="000000"/>
              </a:solidFill>
              <a:highlight>
                <a:srgbClr val="FFFFFF"/>
              </a:highlight>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Char char="○"/>
            </a:pPr>
            <a:r>
              <a:rPr lang="en" sz="1350">
                <a:solidFill>
                  <a:srgbClr val="000000"/>
                </a:solidFill>
                <a:highlight>
                  <a:srgbClr val="FFFFFF"/>
                </a:highlight>
                <a:latin typeface="Times New Roman"/>
                <a:ea typeface="Times New Roman"/>
                <a:cs typeface="Times New Roman"/>
                <a:sym typeface="Times New Roman"/>
              </a:rPr>
              <a:t>Fixed intercept</a:t>
            </a:r>
            <a:endParaRPr sz="1350">
              <a:solidFill>
                <a:srgbClr val="000000"/>
              </a:solidFill>
              <a:highlight>
                <a:srgbClr val="FFFFFF"/>
              </a:highlight>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Char char="○"/>
            </a:pPr>
            <a:r>
              <a:rPr lang="en" sz="1350">
                <a:solidFill>
                  <a:srgbClr val="000000"/>
                </a:solidFill>
                <a:highlight>
                  <a:srgbClr val="FFFFFF"/>
                </a:highlight>
                <a:latin typeface="Times New Roman"/>
                <a:ea typeface="Times New Roman"/>
                <a:cs typeface="Times New Roman"/>
                <a:sym typeface="Times New Roman"/>
              </a:rPr>
              <a:t>Age (in years)</a:t>
            </a:r>
            <a:endParaRPr sz="1350">
              <a:solidFill>
                <a:srgbClr val="000000"/>
              </a:solidFill>
              <a:highlight>
                <a:srgbClr val="FFFFFF"/>
              </a:highlight>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Char char="○"/>
            </a:pPr>
            <a:r>
              <a:rPr lang="en" sz="1350">
                <a:solidFill>
                  <a:srgbClr val="000000"/>
                </a:solidFill>
                <a:highlight>
                  <a:srgbClr val="FFFFFF"/>
                </a:highlight>
                <a:latin typeface="Times New Roman"/>
                <a:ea typeface="Times New Roman"/>
                <a:cs typeface="Times New Roman"/>
                <a:sym typeface="Times New Roman"/>
              </a:rPr>
              <a:t>Married (0 = no, 1 = yes)</a:t>
            </a:r>
            <a:endParaRPr sz="1350">
              <a:solidFill>
                <a:srgbClr val="000000"/>
              </a:solidFill>
              <a:highlight>
                <a:srgbClr val="FFFFFF"/>
              </a:highlight>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Char char="○"/>
            </a:pPr>
            <a:r>
              <a:rPr lang="en" sz="1400">
                <a:solidFill>
                  <a:srgbClr val="000000"/>
                </a:solidFill>
                <a:latin typeface="Times New Roman"/>
                <a:ea typeface="Times New Roman"/>
                <a:cs typeface="Times New Roman"/>
                <a:sym typeface="Times New Roman"/>
              </a:rPr>
              <a:t>S</a:t>
            </a:r>
            <a:r>
              <a:rPr lang="en" sz="1350">
                <a:solidFill>
                  <a:srgbClr val="000000"/>
                </a:solidFill>
                <a:highlight>
                  <a:srgbClr val="FFFFFF"/>
                </a:highlight>
                <a:latin typeface="Times New Roman"/>
                <a:ea typeface="Times New Roman"/>
                <a:cs typeface="Times New Roman"/>
                <a:sym typeface="Times New Roman"/>
              </a:rPr>
              <a:t>ex (0 = female, 1 = male)</a:t>
            </a:r>
            <a:endParaRPr sz="1350">
              <a:solidFill>
                <a:srgbClr val="000000"/>
              </a:solidFill>
              <a:highlight>
                <a:srgbClr val="FFFFFF"/>
              </a:highlight>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Char char="○"/>
            </a:pPr>
            <a:r>
              <a:rPr lang="en" sz="1350">
                <a:solidFill>
                  <a:srgbClr val="000000"/>
                </a:solidFill>
                <a:highlight>
                  <a:srgbClr val="FFFFFF"/>
                </a:highlight>
                <a:latin typeface="Times New Roman"/>
                <a:ea typeface="Times New Roman"/>
                <a:cs typeface="Times New Roman"/>
                <a:sym typeface="Times New Roman"/>
              </a:rPr>
              <a:t>Red Blood Cell (RBC) count</a:t>
            </a:r>
            <a:endParaRPr sz="1350">
              <a:solidFill>
                <a:srgbClr val="000000"/>
              </a:solidFill>
              <a:highlight>
                <a:srgbClr val="FFFFFF"/>
              </a:highlight>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Char char="○"/>
            </a:pPr>
            <a:r>
              <a:rPr lang="en" sz="1350">
                <a:solidFill>
                  <a:srgbClr val="000000"/>
                </a:solidFill>
                <a:highlight>
                  <a:srgbClr val="FFFFFF"/>
                </a:highlight>
                <a:latin typeface="Times New Roman"/>
                <a:ea typeface="Times New Roman"/>
                <a:cs typeface="Times New Roman"/>
                <a:sym typeface="Times New Roman"/>
              </a:rPr>
              <a:t>White Blood Cell (WBC) count</a:t>
            </a:r>
            <a:endParaRPr sz="135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
              <a:t> Our response variable, Y, will be mobility score.</a:t>
            </a:r>
            <a:endParaRPr/>
          </a:p>
        </p:txBody>
      </p:sp>
      <p:pic>
        <p:nvPicPr>
          <p:cNvPr id="183" name="Google Shape;183;p36"/>
          <p:cNvPicPr preferRelativeResize="0"/>
          <p:nvPr/>
        </p:nvPicPr>
        <p:blipFill>
          <a:blip r:embed="rId3">
            <a:alphaModFix/>
          </a:blip>
          <a:stretch>
            <a:fillRect/>
          </a:stretch>
        </p:blipFill>
        <p:spPr>
          <a:xfrm>
            <a:off x="4767000" y="2467050"/>
            <a:ext cx="4065300" cy="1355100"/>
          </a:xfrm>
          <a:prstGeom prst="rect">
            <a:avLst/>
          </a:prstGeom>
          <a:noFill/>
          <a:ln>
            <a:noFill/>
          </a:ln>
        </p:spPr>
      </p:pic>
      <p:sp>
        <p:nvSpPr>
          <p:cNvPr id="184" name="Google Shape;184;p36"/>
          <p:cNvSpPr txBox="1"/>
          <p:nvPr/>
        </p:nvSpPr>
        <p:spPr>
          <a:xfrm>
            <a:off x="243150" y="4572000"/>
            <a:ext cx="73431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Example credit: </a:t>
            </a:r>
            <a:r>
              <a:rPr lang="en" sz="1200">
                <a:latin typeface="Lato"/>
                <a:ea typeface="Lato"/>
                <a:cs typeface="Lato"/>
                <a:sym typeface="Lato"/>
              </a:rPr>
              <a:t>UCLA institute for digital research and education statistical consulting </a:t>
            </a:r>
            <a:r>
              <a:rPr lang="en" sz="1200">
                <a:latin typeface="Lato"/>
                <a:ea typeface="Lato"/>
                <a:cs typeface="Lato"/>
                <a:sym typeface="Lato"/>
              </a:rPr>
              <a:t> </a:t>
            </a:r>
            <a:endParaRPr sz="12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7"/>
          <p:cNvSpPr txBox="1"/>
          <p:nvPr>
            <p:ph type="title"/>
          </p:nvPr>
        </p:nvSpPr>
        <p:spPr>
          <a:xfrm>
            <a:off x="1224750" y="1861775"/>
            <a:ext cx="6694500" cy="127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BE3D3D"/>
                </a:solidFill>
              </a:rPr>
              <a:t>Estimation</a:t>
            </a:r>
            <a:endParaRPr sz="4800">
              <a:solidFill>
                <a:srgbClr val="BE3D3D"/>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3" name="Shape 193"/>
        <p:cNvGrpSpPr/>
        <p:nvPr/>
      </p:nvGrpSpPr>
      <p:grpSpPr>
        <a:xfrm>
          <a:off x="0" y="0"/>
          <a:ext cx="0" cy="0"/>
          <a:chOff x="0" y="0"/>
          <a:chExt cx="0" cy="0"/>
        </a:xfrm>
      </p:grpSpPr>
      <p:sp>
        <p:nvSpPr>
          <p:cNvPr id="194" name="Google Shape;194;p38"/>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solidFill>
                  <a:srgbClr val="BE3D3D"/>
                </a:solidFill>
              </a:rPr>
              <a:t>Estimation</a:t>
            </a:r>
            <a:endParaRPr>
              <a:solidFill>
                <a:srgbClr val="BE3D3D"/>
              </a:solidFill>
            </a:endParaRPr>
          </a:p>
        </p:txBody>
      </p:sp>
      <p:sp>
        <p:nvSpPr>
          <p:cNvPr id="195" name="Google Shape;195;p38"/>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Parameters can be estimated in many different ways, three common ways are:</a:t>
            </a:r>
            <a:endParaRPr/>
          </a:p>
          <a:p>
            <a:pPr indent="-342900" lvl="0" marL="457200" rtl="0" algn="l">
              <a:lnSpc>
                <a:spcPct val="115000"/>
              </a:lnSpc>
              <a:spcBef>
                <a:spcPts val="1600"/>
              </a:spcBef>
              <a:spcAft>
                <a:spcPts val="0"/>
              </a:spcAft>
              <a:buSzPts val="1800"/>
              <a:buChar char="●"/>
            </a:pPr>
            <a:r>
              <a:rPr lang="en"/>
              <a:t>Quasi-likelihood</a:t>
            </a:r>
            <a:endParaRPr/>
          </a:p>
          <a:p>
            <a:pPr indent="-342900" lvl="0" marL="457200" rtl="0" algn="l">
              <a:lnSpc>
                <a:spcPct val="115000"/>
              </a:lnSpc>
              <a:spcBef>
                <a:spcPts val="0"/>
              </a:spcBef>
              <a:spcAft>
                <a:spcPts val="0"/>
              </a:spcAft>
              <a:buSzPts val="1800"/>
              <a:buChar char="●"/>
            </a:pPr>
            <a:r>
              <a:rPr lang="en"/>
              <a:t>Maximum Likelihood</a:t>
            </a:r>
            <a:endParaRPr/>
          </a:p>
          <a:p>
            <a:pPr indent="-342900" lvl="0" marL="457200" rtl="0" algn="l">
              <a:lnSpc>
                <a:spcPct val="115000"/>
              </a:lnSpc>
              <a:spcBef>
                <a:spcPts val="0"/>
              </a:spcBef>
              <a:spcAft>
                <a:spcPts val="0"/>
              </a:spcAft>
              <a:buSzPts val="1800"/>
              <a:buChar char="●"/>
            </a:pPr>
            <a:r>
              <a:rPr lang="en"/>
              <a:t>Monte Carlo EM</a:t>
            </a:r>
            <a:endParaRPr/>
          </a:p>
          <a:p>
            <a:pPr indent="-342900" lvl="0" marL="457200" rtl="0" algn="l">
              <a:lnSpc>
                <a:spcPct val="115000"/>
              </a:lnSpc>
              <a:spcBef>
                <a:spcPts val="0"/>
              </a:spcBef>
              <a:spcAft>
                <a:spcPts val="0"/>
              </a:spcAft>
              <a:buSzPts val="1800"/>
              <a:buChar char="●"/>
            </a:pPr>
            <a:r>
              <a:rPr lang="en"/>
              <a:t>Monte Carlo Likelihood Estimate</a:t>
            </a:r>
            <a:endParaRPr/>
          </a:p>
          <a:p>
            <a:pPr indent="-228600" lvl="0" marL="45720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rPr lang="en"/>
              <a:t>We need to use these methods or estimation because there are not closed form solutions for Generalized Linear Mixed Models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9"/>
          <p:cNvSpPr txBox="1"/>
          <p:nvPr>
            <p:ph type="title"/>
          </p:nvPr>
        </p:nvSpPr>
        <p:spPr>
          <a:xfrm>
            <a:off x="311700" y="2309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Estimation Methods</a:t>
            </a:r>
            <a:endParaRPr/>
          </a:p>
        </p:txBody>
      </p:sp>
      <p:sp>
        <p:nvSpPr>
          <p:cNvPr id="201" name="Google Shape;201;p39"/>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Quasi likelihood:</a:t>
            </a:r>
            <a:endParaRPr b="1"/>
          </a:p>
          <a:p>
            <a:pPr indent="-342900" lvl="0" marL="457200" rtl="0" algn="l">
              <a:spcBef>
                <a:spcPts val="0"/>
              </a:spcBef>
              <a:spcAft>
                <a:spcPts val="0"/>
              </a:spcAft>
              <a:buSzPts val="1800"/>
              <a:buChar char="●"/>
            </a:pPr>
            <a:r>
              <a:rPr lang="en"/>
              <a:t>Approximate likelihood of GLMM function by maximizing penalized quasi-likelihood function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Numerical Integration:</a:t>
            </a:r>
            <a:endParaRPr b="1"/>
          </a:p>
          <a:p>
            <a:pPr indent="-342900" lvl="0" marL="457200" rtl="0" algn="l">
              <a:spcBef>
                <a:spcPts val="0"/>
              </a:spcBef>
              <a:spcAft>
                <a:spcPts val="0"/>
              </a:spcAft>
              <a:buSzPts val="1800"/>
              <a:buChar char="●"/>
            </a:pPr>
            <a:r>
              <a:rPr lang="en"/>
              <a:t>Approximates likelihood and estimates MLE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Monte Carlo EM:</a:t>
            </a:r>
            <a:endParaRPr b="1"/>
          </a:p>
          <a:p>
            <a:pPr indent="-342900" lvl="0" marL="457200" rtl="0" algn="l">
              <a:spcBef>
                <a:spcPts val="0"/>
              </a:spcBef>
              <a:spcAft>
                <a:spcPts val="0"/>
              </a:spcAft>
              <a:buSzPts val="1800"/>
              <a:buChar char="●"/>
            </a:pPr>
            <a:r>
              <a:rPr lang="en"/>
              <a:t>Maximum likelihood for models with missing data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Monte Carlo Likelihood Approximation:</a:t>
            </a:r>
            <a:endParaRPr b="1"/>
          </a:p>
          <a:p>
            <a:pPr indent="-342900" lvl="0" marL="457200" rtl="0" algn="l">
              <a:spcBef>
                <a:spcPts val="0"/>
              </a:spcBef>
              <a:spcAft>
                <a:spcPts val="0"/>
              </a:spcAft>
              <a:buSzPts val="1800"/>
              <a:buChar char="●"/>
            </a:pPr>
            <a:r>
              <a:rPr lang="en"/>
              <a:t>Approximates likelihood function, helpful for models with non normal densities</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205" name="Shape 205"/>
        <p:cNvGrpSpPr/>
        <p:nvPr/>
      </p:nvGrpSpPr>
      <p:grpSpPr>
        <a:xfrm>
          <a:off x="0" y="0"/>
          <a:ext cx="0" cy="0"/>
          <a:chOff x="0" y="0"/>
          <a:chExt cx="0" cy="0"/>
        </a:xfrm>
      </p:grpSpPr>
      <p:sp>
        <p:nvSpPr>
          <p:cNvPr id="206" name="Google Shape;206;p40"/>
          <p:cNvSpPr txBox="1"/>
          <p:nvPr>
            <p:ph type="title"/>
          </p:nvPr>
        </p:nvSpPr>
        <p:spPr>
          <a:xfrm>
            <a:off x="311700" y="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solidFill>
                  <a:srgbClr val="BE3D3D"/>
                </a:solidFill>
              </a:rPr>
              <a:t>Quasi Likelihood</a:t>
            </a:r>
            <a:endParaRPr>
              <a:solidFill>
                <a:srgbClr val="BE3D3D"/>
              </a:solidFill>
            </a:endParaRPr>
          </a:p>
        </p:txBody>
      </p:sp>
      <p:sp>
        <p:nvSpPr>
          <p:cNvPr id="207" name="Google Shape;207;p40"/>
          <p:cNvSpPr txBox="1"/>
          <p:nvPr>
            <p:ph idx="1" type="body"/>
          </p:nvPr>
        </p:nvSpPr>
        <p:spPr>
          <a:xfrm>
            <a:off x="311700" y="626100"/>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800"/>
              <a:buNone/>
            </a:pPr>
            <a:r>
              <a:rPr lang="en" sz="2000">
                <a:solidFill>
                  <a:schemeClr val="accent1"/>
                </a:solidFill>
                <a:highlight>
                  <a:srgbClr val="FFFFFF"/>
                </a:highlight>
              </a:rPr>
              <a:t>Quasi-Likelihood is a method to approximate the likelihood of the GLMM. It is often associated with estimating a parameter and prediction of random effects. It is often used for count or binary data, when there is overdispersion. Penalized Quasi-Likelihood does not produce Maximum Likelihood Estimates, it maximizes the function known as the </a:t>
            </a:r>
            <a:r>
              <a:rPr b="1" lang="en" sz="2000">
                <a:solidFill>
                  <a:schemeClr val="accent1"/>
                </a:solidFill>
                <a:highlight>
                  <a:srgbClr val="FFFFFF"/>
                </a:highlight>
              </a:rPr>
              <a:t>penalized quasi-likelihood</a:t>
            </a:r>
            <a:r>
              <a:rPr lang="en" sz="2000">
                <a:solidFill>
                  <a:schemeClr val="accent1"/>
                </a:solidFill>
                <a:highlight>
                  <a:srgbClr val="FFFFFF"/>
                </a:highlight>
              </a:rPr>
              <a:t>. The usual approach is to approximate the the log likelihood using second order Taylor polynomial. As we continue to approximate, we further simplify it and can yield the penalized quasi-likelihood. This identifies a relationship between the mean and variance. It creates a function of the variance in terms of the mean. </a:t>
            </a:r>
            <a:endParaRPr/>
          </a:p>
          <a:p>
            <a:pPr indent="0" lvl="0" marL="114300" rtl="0" algn="l">
              <a:lnSpc>
                <a:spcPct val="100000"/>
              </a:lnSpc>
              <a:spcBef>
                <a:spcPts val="0"/>
              </a:spcBef>
              <a:spcAft>
                <a:spcPts val="0"/>
              </a:spcAft>
              <a:buSzPts val="1800"/>
              <a:buNone/>
            </a:pPr>
            <a:r>
              <a:rPr lang="en" sz="2000">
                <a:solidFill>
                  <a:schemeClr val="accent1"/>
                </a:solidFill>
                <a:highlight>
                  <a:srgbClr val="FFFFFF"/>
                </a:highlight>
              </a:rPr>
              <a:t>The quasi-likelihood function is:</a:t>
            </a:r>
            <a:endParaRPr/>
          </a:p>
          <a:p>
            <a:pPr indent="0" lvl="0" marL="0" rtl="0" algn="l">
              <a:lnSpc>
                <a:spcPct val="200000"/>
              </a:lnSpc>
              <a:spcBef>
                <a:spcPts val="0"/>
              </a:spcBef>
              <a:spcAft>
                <a:spcPts val="1600"/>
              </a:spcAft>
              <a:buSzPts val="1800"/>
              <a:buNone/>
            </a:pPr>
            <a:r>
              <a:t/>
            </a:r>
            <a:endParaRPr b="1" sz="1600">
              <a:highlight>
                <a:srgbClr val="FFFFFF"/>
              </a:highlight>
            </a:endParaRPr>
          </a:p>
        </p:txBody>
      </p:sp>
      <p:pic>
        <p:nvPicPr>
          <p:cNvPr descr="A picture containing object, clock&#10;&#10;Description automatically generated" id="208" name="Google Shape;208;p40"/>
          <p:cNvPicPr preferRelativeResize="0"/>
          <p:nvPr/>
        </p:nvPicPr>
        <p:blipFill rotWithShape="1">
          <a:blip r:embed="rId3">
            <a:alphaModFix/>
          </a:blip>
          <a:srcRect b="0" l="1350" r="-1349" t="0"/>
          <a:stretch/>
        </p:blipFill>
        <p:spPr>
          <a:xfrm>
            <a:off x="4128161" y="3857131"/>
            <a:ext cx="4234432" cy="1139610"/>
          </a:xfrm>
          <a:prstGeom prst="rect">
            <a:avLst/>
          </a:prstGeom>
          <a:noFill/>
          <a:ln>
            <a:noFill/>
          </a:ln>
        </p:spPr>
      </p:pic>
      <p:pic>
        <p:nvPicPr>
          <p:cNvPr descr="A picture containing drawing&#10;&#10;Description automatically generated" id="209" name="Google Shape;209;p40"/>
          <p:cNvPicPr preferRelativeResize="0"/>
          <p:nvPr/>
        </p:nvPicPr>
        <p:blipFill rotWithShape="1">
          <a:blip r:embed="rId4">
            <a:alphaModFix/>
          </a:blip>
          <a:srcRect b="0" l="0" r="0" t="0"/>
          <a:stretch/>
        </p:blipFill>
        <p:spPr>
          <a:xfrm>
            <a:off x="457403" y="4118700"/>
            <a:ext cx="2574214" cy="793811"/>
          </a:xfrm>
          <a:prstGeom prst="rect">
            <a:avLst/>
          </a:prstGeom>
          <a:noFill/>
          <a:ln>
            <a:noFill/>
          </a:ln>
        </p:spPr>
      </p:pic>
      <p:sp>
        <p:nvSpPr>
          <p:cNvPr id="210" name="Google Shape;210;p40"/>
          <p:cNvSpPr txBox="1"/>
          <p:nvPr/>
        </p:nvSpPr>
        <p:spPr>
          <a:xfrm>
            <a:off x="2927151" y="4250123"/>
            <a:ext cx="1405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400" u="none" cap="none" strike="noStrike">
                <a:solidFill>
                  <a:srgbClr val="000000"/>
                </a:solidFill>
                <a:latin typeface="Arial"/>
                <a:ea typeface="Arial"/>
                <a:cs typeface="Arial"/>
                <a:sym typeface="Arial"/>
              </a:rPr>
              <a:t>where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214" name="Shape 214"/>
        <p:cNvGrpSpPr/>
        <p:nvPr/>
      </p:nvGrpSpPr>
      <p:grpSpPr>
        <a:xfrm>
          <a:off x="0" y="0"/>
          <a:ext cx="0" cy="0"/>
          <a:chOff x="0" y="0"/>
          <a:chExt cx="0" cy="0"/>
        </a:xfrm>
      </p:grpSpPr>
      <p:sp>
        <p:nvSpPr>
          <p:cNvPr id="215" name="Google Shape;215;p41"/>
          <p:cNvSpPr txBox="1"/>
          <p:nvPr>
            <p:ph type="title"/>
          </p:nvPr>
        </p:nvSpPr>
        <p:spPr>
          <a:xfrm>
            <a:off x="311700" y="391350"/>
            <a:ext cx="88323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solidFill>
                  <a:srgbClr val="BE3D3D"/>
                </a:solidFill>
              </a:rPr>
              <a:t>Numerical Integration </a:t>
            </a:r>
            <a:endParaRPr>
              <a:solidFill>
                <a:srgbClr val="BE3D3D"/>
              </a:solidFill>
            </a:endParaRPr>
          </a:p>
        </p:txBody>
      </p:sp>
      <p:sp>
        <p:nvSpPr>
          <p:cNvPr id="216" name="Google Shape;216;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highlight>
                  <a:srgbClr val="FFFFFF"/>
                </a:highlight>
              </a:rPr>
              <a:t>Numerical Integration Numerical integration produces an approximation to the likelihood. The approximation contains deterministic (rather than Monte Carlo) error. As a result, maximizing the likelihood approximation produces estimates of MLEs. Because numerical integration produces an approximation to the entire likelihood, it enables all types of frequentist likelihood-based inference. The limitation of numerical integration is that it is viable for low-dimensional integrals only.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220" name="Shape 220"/>
        <p:cNvGrpSpPr/>
        <p:nvPr/>
      </p:nvGrpSpPr>
      <p:grpSpPr>
        <a:xfrm>
          <a:off x="0" y="0"/>
          <a:ext cx="0" cy="0"/>
          <a:chOff x="0" y="0"/>
          <a:chExt cx="0" cy="0"/>
        </a:xfrm>
      </p:grpSpPr>
      <p:sp>
        <p:nvSpPr>
          <p:cNvPr id="221" name="Google Shape;221;p42"/>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solidFill>
                  <a:srgbClr val="BE3D3D"/>
                </a:solidFill>
              </a:rPr>
              <a:t>Monte Carlo EM</a:t>
            </a:r>
            <a:endParaRPr>
              <a:solidFill>
                <a:srgbClr val="BE3D3D"/>
              </a:solidFill>
            </a:endParaRPr>
          </a:p>
        </p:txBody>
      </p:sp>
      <p:sp>
        <p:nvSpPr>
          <p:cNvPr id="222" name="Google Shape;222;p42"/>
          <p:cNvSpPr txBox="1"/>
          <p:nvPr>
            <p:ph idx="1" type="body"/>
          </p:nvPr>
        </p:nvSpPr>
        <p:spPr>
          <a:xfrm>
            <a:off x="311700" y="1152475"/>
            <a:ext cx="8520600" cy="359967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Monte Carlo EM algorithm </a:t>
            </a:r>
            <a:r>
              <a:rPr lang="en"/>
              <a:t>performs</a:t>
            </a:r>
            <a:r>
              <a:rPr lang="en"/>
              <a:t> maximum likelihood for models with missing data. There are two components to the EM algorithm.</a:t>
            </a:r>
            <a:endParaRPr/>
          </a:p>
          <a:p>
            <a:pPr indent="0" lvl="0" marL="0" rtl="0" algn="l">
              <a:lnSpc>
                <a:spcPct val="115000"/>
              </a:lnSpc>
              <a:spcBef>
                <a:spcPts val="1600"/>
              </a:spcBef>
              <a:spcAft>
                <a:spcPts val="0"/>
              </a:spcAft>
              <a:buSzPts val="1800"/>
              <a:buNone/>
            </a:pPr>
            <a:r>
              <a:rPr lang="en"/>
              <a:t>The two steps it iterates between are:</a:t>
            </a:r>
            <a:endParaRPr/>
          </a:p>
          <a:p>
            <a:pPr indent="-330200" lvl="1" marL="914400" rtl="0" algn="l">
              <a:lnSpc>
                <a:spcPct val="150000"/>
              </a:lnSpc>
              <a:spcBef>
                <a:spcPts val="1600"/>
              </a:spcBef>
              <a:spcAft>
                <a:spcPts val="0"/>
              </a:spcAft>
              <a:buSzPts val="1600"/>
              <a:buFont typeface="Times New Roman"/>
              <a:buChar char="○"/>
            </a:pPr>
            <a:r>
              <a:rPr lang="en" sz="1600" u="sng">
                <a:latin typeface="Times New Roman"/>
                <a:ea typeface="Times New Roman"/>
                <a:cs typeface="Times New Roman"/>
                <a:sym typeface="Times New Roman"/>
              </a:rPr>
              <a:t>E-Step</a:t>
            </a:r>
            <a:r>
              <a:rPr lang="en" sz="1600">
                <a:latin typeface="Times New Roman"/>
                <a:ea typeface="Times New Roman"/>
                <a:cs typeface="Times New Roman"/>
                <a:sym typeface="Times New Roman"/>
              </a:rPr>
              <a:t>: Computes the log-likelihood of a given data set using estimated parameters</a:t>
            </a:r>
            <a:endParaRPr/>
          </a:p>
          <a:p>
            <a:pPr indent="-330200" lvl="1" marL="914400" rtl="0" algn="l">
              <a:lnSpc>
                <a:spcPct val="150000"/>
              </a:lnSpc>
              <a:spcBef>
                <a:spcPts val="0"/>
              </a:spcBef>
              <a:spcAft>
                <a:spcPts val="0"/>
              </a:spcAft>
              <a:buSzPts val="1600"/>
              <a:buFont typeface="Times New Roman"/>
              <a:buChar char="○"/>
            </a:pPr>
            <a:r>
              <a:rPr lang="en" sz="1600" u="sng">
                <a:latin typeface="Times New Roman"/>
                <a:ea typeface="Times New Roman"/>
                <a:cs typeface="Times New Roman"/>
                <a:sym typeface="Times New Roman"/>
              </a:rPr>
              <a:t>M-Step</a:t>
            </a:r>
            <a:r>
              <a:rPr lang="en" sz="1600">
                <a:latin typeface="Times New Roman"/>
                <a:ea typeface="Times New Roman"/>
                <a:cs typeface="Times New Roman"/>
                <a:sym typeface="Times New Roman"/>
              </a:rPr>
              <a:t>: Maximizes parameter estimates (Maximizes what was found in E-Step): </a:t>
            </a:r>
            <a:r>
              <a:rPr lang="en" sz="1600"/>
              <a:t>Qt(θ)</a:t>
            </a:r>
            <a:endParaRPr sz="1600"/>
          </a:p>
          <a:p>
            <a:pPr indent="-330200" lvl="2" marL="13716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Where </a:t>
            </a:r>
            <a:r>
              <a:rPr lang="en" sz="1600"/>
              <a:t>Qt(θ) is: </a:t>
            </a:r>
            <a:endParaRPr sz="1600">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a:p>
        </p:txBody>
      </p:sp>
      <p:pic>
        <p:nvPicPr>
          <p:cNvPr descr="A picture containing knife&#10;&#10;Description automatically generated" id="223" name="Google Shape;223;p42"/>
          <p:cNvPicPr preferRelativeResize="0"/>
          <p:nvPr/>
        </p:nvPicPr>
        <p:blipFill rotWithShape="1">
          <a:blip r:embed="rId3">
            <a:alphaModFix/>
          </a:blip>
          <a:srcRect b="40682" l="0" r="0" t="20554"/>
          <a:stretch/>
        </p:blipFill>
        <p:spPr>
          <a:xfrm>
            <a:off x="2165350" y="3991024"/>
            <a:ext cx="4813300" cy="5021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1" name="Shape 111"/>
        <p:cNvGrpSpPr/>
        <p:nvPr/>
      </p:nvGrpSpPr>
      <p:grpSpPr>
        <a:xfrm>
          <a:off x="0" y="0"/>
          <a:ext cx="0" cy="0"/>
          <a:chOff x="0" y="0"/>
          <a:chExt cx="0" cy="0"/>
        </a:xfrm>
      </p:grpSpPr>
      <p:sp>
        <p:nvSpPr>
          <p:cNvPr id="112" name="Google Shape;112;p25"/>
          <p:cNvSpPr txBox="1"/>
          <p:nvPr>
            <p:ph type="title"/>
          </p:nvPr>
        </p:nvSpPr>
        <p:spPr>
          <a:xfrm>
            <a:off x="211200" y="100350"/>
            <a:ext cx="8520600" cy="8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rgbClr val="BE3D3D"/>
                </a:solidFill>
              </a:rPr>
              <a:t>Content</a:t>
            </a:r>
            <a:endParaRPr sz="5000">
              <a:solidFill>
                <a:srgbClr val="BE3D3D"/>
              </a:solidFill>
            </a:endParaRPr>
          </a:p>
        </p:txBody>
      </p:sp>
      <p:sp>
        <p:nvSpPr>
          <p:cNvPr id="113" name="Google Shape;113;p25"/>
          <p:cNvSpPr txBox="1"/>
          <p:nvPr>
            <p:ph idx="1" type="body"/>
          </p:nvPr>
        </p:nvSpPr>
        <p:spPr>
          <a:xfrm>
            <a:off x="623400" y="1085225"/>
            <a:ext cx="8520600" cy="4379700"/>
          </a:xfrm>
          <a:prstGeom prst="rect">
            <a:avLst/>
          </a:prstGeom>
        </p:spPr>
        <p:txBody>
          <a:bodyPr anchorCtr="0" anchor="t" bIns="91425" lIns="91425" spcFirstLastPara="1" rIns="91425" wrap="square" tIns="91425">
            <a:noAutofit/>
          </a:bodyPr>
          <a:lstStyle/>
          <a:p>
            <a:pPr indent="-412750" lvl="0" marL="457200" rtl="0" algn="l">
              <a:lnSpc>
                <a:spcPct val="150000"/>
              </a:lnSpc>
              <a:spcBef>
                <a:spcPts val="0"/>
              </a:spcBef>
              <a:spcAft>
                <a:spcPts val="0"/>
              </a:spcAft>
              <a:buSzPts val="2900"/>
              <a:buChar char="●"/>
            </a:pPr>
            <a:r>
              <a:rPr b="1" lang="en" sz="2900"/>
              <a:t>Background</a:t>
            </a:r>
            <a:endParaRPr b="1" sz="2900"/>
          </a:p>
          <a:p>
            <a:pPr indent="-412750" lvl="0" marL="457200" rtl="0" algn="l">
              <a:lnSpc>
                <a:spcPct val="150000"/>
              </a:lnSpc>
              <a:spcBef>
                <a:spcPts val="0"/>
              </a:spcBef>
              <a:spcAft>
                <a:spcPts val="0"/>
              </a:spcAft>
              <a:buSzPts val="2900"/>
              <a:buChar char="●"/>
            </a:pPr>
            <a:r>
              <a:rPr b="1" lang="en" sz="2900"/>
              <a:t>Introduction</a:t>
            </a:r>
            <a:endParaRPr b="1" sz="2900"/>
          </a:p>
          <a:p>
            <a:pPr indent="-412750" lvl="0" marL="457200" rtl="0" algn="l">
              <a:lnSpc>
                <a:spcPct val="150000"/>
              </a:lnSpc>
              <a:spcBef>
                <a:spcPts val="0"/>
              </a:spcBef>
              <a:spcAft>
                <a:spcPts val="0"/>
              </a:spcAft>
              <a:buSzPts val="2900"/>
              <a:buChar char="●"/>
            </a:pPr>
            <a:r>
              <a:rPr b="1" lang="en" sz="2900"/>
              <a:t>Estimation</a:t>
            </a:r>
            <a:endParaRPr b="1" sz="2900"/>
          </a:p>
          <a:p>
            <a:pPr indent="-412750" lvl="0" marL="457200" rtl="0" algn="l">
              <a:lnSpc>
                <a:spcPct val="150000"/>
              </a:lnSpc>
              <a:spcBef>
                <a:spcPts val="0"/>
              </a:spcBef>
              <a:spcAft>
                <a:spcPts val="0"/>
              </a:spcAft>
              <a:buSzPts val="2900"/>
              <a:buChar char="●"/>
            </a:pPr>
            <a:r>
              <a:rPr b="1" lang="en" sz="2900"/>
              <a:t>Description of the data</a:t>
            </a:r>
            <a:endParaRPr b="1" sz="2900"/>
          </a:p>
          <a:p>
            <a:pPr indent="-412750" lvl="0" marL="457200" rtl="0" algn="l">
              <a:lnSpc>
                <a:spcPct val="150000"/>
              </a:lnSpc>
              <a:spcBef>
                <a:spcPts val="0"/>
              </a:spcBef>
              <a:spcAft>
                <a:spcPts val="0"/>
              </a:spcAft>
              <a:buSzPts val="2900"/>
              <a:buChar char="●"/>
            </a:pPr>
            <a:r>
              <a:rPr b="1" lang="en" sz="2900"/>
              <a:t>Summary</a:t>
            </a:r>
            <a:endParaRPr b="1" sz="2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227" name="Shape 227"/>
        <p:cNvGrpSpPr/>
        <p:nvPr/>
      </p:nvGrpSpPr>
      <p:grpSpPr>
        <a:xfrm>
          <a:off x="0" y="0"/>
          <a:ext cx="0" cy="0"/>
          <a:chOff x="0" y="0"/>
          <a:chExt cx="0" cy="0"/>
        </a:xfrm>
      </p:grpSpPr>
      <p:sp>
        <p:nvSpPr>
          <p:cNvPr id="228" name="Google Shape;228;p43"/>
          <p:cNvSpPr txBox="1"/>
          <p:nvPr>
            <p:ph type="title"/>
          </p:nvPr>
        </p:nvSpPr>
        <p:spPr>
          <a:xfrm>
            <a:off x="311700" y="93725"/>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solidFill>
                  <a:srgbClr val="BE3D3D"/>
                </a:solidFill>
              </a:rPr>
              <a:t>Monte Carlo Likelihood Approximation</a:t>
            </a:r>
            <a:endParaRPr>
              <a:solidFill>
                <a:srgbClr val="BE3D3D"/>
              </a:solidFill>
            </a:endParaRPr>
          </a:p>
        </p:txBody>
      </p:sp>
      <p:sp>
        <p:nvSpPr>
          <p:cNvPr id="229" name="Google Shape;229;p43"/>
          <p:cNvSpPr txBox="1"/>
          <p:nvPr>
            <p:ph idx="1" type="body"/>
          </p:nvPr>
        </p:nvSpPr>
        <p:spPr>
          <a:xfrm>
            <a:off x="311700" y="784487"/>
            <a:ext cx="8520600" cy="3990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SzPts val="1800"/>
              <a:buNone/>
            </a:pPr>
            <a:r>
              <a:rPr lang="en" sz="2400"/>
              <a:t>Monte Carlo Likelihood Approximation approximates the entire likelihood function. It is helpful for models with non normal densities. Focusing on MCLA for GLMMs with random effects. MCLA is powerful as it enables any type of likelihood-based inference. The accuracy of the likelihood approximation can be improved when we increase the size of the Monte Carlo sample.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Issues with the different Estimations</a:t>
            </a:r>
            <a:endParaRPr>
              <a:solidFill>
                <a:srgbClr val="BE3D3D"/>
              </a:solidFill>
            </a:endParaRPr>
          </a:p>
        </p:txBody>
      </p:sp>
      <p:sp>
        <p:nvSpPr>
          <p:cNvPr id="235" name="Google Shape;235;p44"/>
          <p:cNvSpPr txBox="1"/>
          <p:nvPr>
            <p:ph idx="1" type="body"/>
          </p:nvPr>
        </p:nvSpPr>
        <p:spPr>
          <a:xfrm>
            <a:off x="311700" y="1017450"/>
            <a:ext cx="8520600" cy="3891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333333"/>
              </a:buClr>
              <a:buSzPts val="1800"/>
              <a:buChar char="●"/>
            </a:pPr>
            <a:r>
              <a:rPr lang="en">
                <a:solidFill>
                  <a:srgbClr val="333333"/>
                </a:solidFill>
                <a:highlight>
                  <a:srgbClr val="FFFFFF"/>
                </a:highlight>
              </a:rPr>
              <a:t> Quasi Likelihood</a:t>
            </a:r>
            <a:endParaRPr>
              <a:solidFill>
                <a:srgbClr val="333333"/>
              </a:solidFill>
              <a:highlight>
                <a:srgbClr val="FFFFFF"/>
              </a:highlight>
            </a:endParaRPr>
          </a:p>
          <a:p>
            <a:pPr indent="-342900" lvl="1" marL="914400" rtl="0" algn="l">
              <a:lnSpc>
                <a:spcPct val="100000"/>
              </a:lnSpc>
              <a:spcBef>
                <a:spcPts val="0"/>
              </a:spcBef>
              <a:spcAft>
                <a:spcPts val="0"/>
              </a:spcAft>
              <a:buClr>
                <a:srgbClr val="333333"/>
              </a:buClr>
              <a:buSzPts val="1800"/>
              <a:buChar char="○"/>
            </a:pPr>
            <a:r>
              <a:rPr lang="en" sz="1800">
                <a:solidFill>
                  <a:srgbClr val="333333"/>
                </a:solidFill>
                <a:highlight>
                  <a:srgbClr val="FFFFFF"/>
                </a:highlight>
              </a:rPr>
              <a:t>Often has bias associated with it when using binary correlated data, which is why they are not our preferred estimator for final models</a:t>
            </a:r>
            <a:endParaRPr sz="1800">
              <a:solidFill>
                <a:srgbClr val="333333"/>
              </a:solidFill>
              <a:highlight>
                <a:srgbClr val="FFFFFF"/>
              </a:highlight>
            </a:endParaRPr>
          </a:p>
          <a:p>
            <a:pPr indent="-342900" lvl="0" marL="457200" rtl="0" algn="l">
              <a:lnSpc>
                <a:spcPct val="100000"/>
              </a:lnSpc>
              <a:spcBef>
                <a:spcPts val="0"/>
              </a:spcBef>
              <a:spcAft>
                <a:spcPts val="0"/>
              </a:spcAft>
              <a:buClr>
                <a:srgbClr val="333333"/>
              </a:buClr>
              <a:buSzPts val="1800"/>
              <a:buChar char="●"/>
            </a:pPr>
            <a:r>
              <a:rPr lang="en">
                <a:solidFill>
                  <a:srgbClr val="333333"/>
                </a:solidFill>
                <a:highlight>
                  <a:srgbClr val="FFFFFF"/>
                </a:highlight>
              </a:rPr>
              <a:t>Numerical Integration</a:t>
            </a:r>
            <a:endParaRPr>
              <a:solidFill>
                <a:srgbClr val="333333"/>
              </a:solidFill>
              <a:highlight>
                <a:srgbClr val="FFFFFF"/>
              </a:highlight>
            </a:endParaRPr>
          </a:p>
          <a:p>
            <a:pPr indent="-342900" lvl="1" marL="914400" rtl="0" algn="l">
              <a:lnSpc>
                <a:spcPct val="100000"/>
              </a:lnSpc>
              <a:spcBef>
                <a:spcPts val="0"/>
              </a:spcBef>
              <a:spcAft>
                <a:spcPts val="0"/>
              </a:spcAft>
              <a:buClr>
                <a:srgbClr val="333333"/>
              </a:buClr>
              <a:buSzPts val="1800"/>
              <a:buChar char="○"/>
            </a:pPr>
            <a:r>
              <a:rPr lang="en" sz="1800">
                <a:solidFill>
                  <a:srgbClr val="333333"/>
                </a:solidFill>
                <a:highlight>
                  <a:srgbClr val="FFFFFF"/>
                </a:highlight>
              </a:rPr>
              <a:t>it is a useful method when a high degree of accuracy is desired but performs poorly in high dimensional spaces, for large datasets, or if speed is a concern</a:t>
            </a:r>
            <a:r>
              <a:rPr lang="en" sz="1800">
                <a:solidFill>
                  <a:srgbClr val="333333"/>
                </a:solidFill>
                <a:highlight>
                  <a:srgbClr val="FFFFFF"/>
                </a:highlight>
              </a:rPr>
              <a:t>.</a:t>
            </a:r>
            <a:endParaRPr sz="1800">
              <a:solidFill>
                <a:srgbClr val="333333"/>
              </a:solidFill>
              <a:highlight>
                <a:srgbClr val="FFFFFF"/>
              </a:highlight>
            </a:endParaRPr>
          </a:p>
          <a:p>
            <a:pPr indent="-342900" lvl="0" marL="457200" rtl="0" algn="l">
              <a:lnSpc>
                <a:spcPct val="100000"/>
              </a:lnSpc>
              <a:spcBef>
                <a:spcPts val="0"/>
              </a:spcBef>
              <a:spcAft>
                <a:spcPts val="0"/>
              </a:spcAft>
              <a:buClr>
                <a:srgbClr val="333333"/>
              </a:buClr>
              <a:buSzPts val="1800"/>
              <a:buChar char="●"/>
            </a:pPr>
            <a:r>
              <a:rPr lang="en">
                <a:solidFill>
                  <a:srgbClr val="333333"/>
                </a:solidFill>
                <a:highlight>
                  <a:schemeClr val="lt1"/>
                </a:highlight>
              </a:rPr>
              <a:t>EM algorithm</a:t>
            </a:r>
            <a:endParaRPr>
              <a:solidFill>
                <a:srgbClr val="333333"/>
              </a:solidFill>
              <a:highlight>
                <a:schemeClr val="lt1"/>
              </a:highlight>
            </a:endParaRPr>
          </a:p>
          <a:p>
            <a:pPr indent="-342900" lvl="1" marL="914400" rtl="0" algn="l">
              <a:lnSpc>
                <a:spcPct val="100000"/>
              </a:lnSpc>
              <a:spcBef>
                <a:spcPts val="0"/>
              </a:spcBef>
              <a:spcAft>
                <a:spcPts val="0"/>
              </a:spcAft>
              <a:buClr>
                <a:srgbClr val="333333"/>
              </a:buClr>
              <a:buSzPts val="1800"/>
              <a:buChar char="○"/>
            </a:pPr>
            <a:r>
              <a:rPr lang="en" sz="1800">
                <a:solidFill>
                  <a:srgbClr val="333333"/>
                </a:solidFill>
                <a:highlight>
                  <a:schemeClr val="lt1"/>
                </a:highlight>
              </a:rPr>
              <a:t>Relies on the maximum likelihood and will only evaluate at certain points and not the whole likelihood function</a:t>
            </a:r>
            <a:endParaRPr sz="1800">
              <a:solidFill>
                <a:srgbClr val="333333"/>
              </a:solidFill>
              <a:highlight>
                <a:srgbClr val="FFFFFF"/>
              </a:highlight>
            </a:endParaRPr>
          </a:p>
          <a:p>
            <a:pPr indent="-342900" lvl="0" marL="457200" rtl="0" algn="l">
              <a:lnSpc>
                <a:spcPct val="100000"/>
              </a:lnSpc>
              <a:spcBef>
                <a:spcPts val="0"/>
              </a:spcBef>
              <a:spcAft>
                <a:spcPts val="0"/>
              </a:spcAft>
              <a:buClr>
                <a:srgbClr val="333333"/>
              </a:buClr>
              <a:buSzPts val="1800"/>
              <a:buChar char="●"/>
            </a:pPr>
            <a:r>
              <a:rPr lang="en">
                <a:solidFill>
                  <a:srgbClr val="333333"/>
                </a:solidFill>
                <a:highlight>
                  <a:srgbClr val="FFFFFF"/>
                </a:highlight>
              </a:rPr>
              <a:t>Complete separation</a:t>
            </a:r>
            <a:endParaRPr>
              <a:solidFill>
                <a:srgbClr val="333333"/>
              </a:solidFill>
              <a:highlight>
                <a:srgbClr val="FFFFFF"/>
              </a:highlight>
            </a:endParaRPr>
          </a:p>
          <a:p>
            <a:pPr indent="-342900" lvl="1" marL="914400" rtl="0" algn="l">
              <a:lnSpc>
                <a:spcPct val="100000"/>
              </a:lnSpc>
              <a:spcBef>
                <a:spcPts val="0"/>
              </a:spcBef>
              <a:spcAft>
                <a:spcPts val="0"/>
              </a:spcAft>
              <a:buClr>
                <a:srgbClr val="333333"/>
              </a:buClr>
              <a:buSzPts val="1800"/>
              <a:buChar char="○"/>
            </a:pPr>
            <a:r>
              <a:rPr lang="en" sz="1800">
                <a:solidFill>
                  <a:srgbClr val="333333"/>
                </a:solidFill>
                <a:highlight>
                  <a:srgbClr val="FFFFFF"/>
                </a:highlight>
              </a:rPr>
              <a:t>The outcome variable separate a predictor variable completely, leading perfect prediction by the predictor variable</a:t>
            </a:r>
            <a:endParaRPr sz="1800">
              <a:solidFill>
                <a:srgbClr val="333333"/>
              </a:solidFill>
              <a:highlight>
                <a:srgbClr val="FFFFFF"/>
              </a:highlight>
            </a:endParaRPr>
          </a:p>
          <a:p>
            <a:pPr indent="0" lvl="0" marL="0" rtl="0" algn="l">
              <a:spcBef>
                <a:spcPts val="0"/>
              </a:spcBef>
              <a:spcAft>
                <a:spcPts val="0"/>
              </a:spcAft>
              <a:buNone/>
            </a:pPr>
            <a:r>
              <a:t/>
            </a:r>
            <a:endParaRPr>
              <a:solidFill>
                <a:srgbClr val="333333"/>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9" name="Shape 239"/>
        <p:cNvGrpSpPr/>
        <p:nvPr/>
      </p:nvGrpSpPr>
      <p:grpSpPr>
        <a:xfrm>
          <a:off x="0" y="0"/>
          <a:ext cx="0" cy="0"/>
          <a:chOff x="0" y="0"/>
          <a:chExt cx="0" cy="0"/>
        </a:xfrm>
      </p:grpSpPr>
      <p:sp>
        <p:nvSpPr>
          <p:cNvPr id="240" name="Google Shape;240;p4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Advantages </a:t>
            </a:r>
            <a:endParaRPr>
              <a:solidFill>
                <a:srgbClr val="BE3D3D"/>
              </a:solidFill>
            </a:endParaRPr>
          </a:p>
        </p:txBody>
      </p:sp>
      <p:sp>
        <p:nvSpPr>
          <p:cNvPr id="241" name="Google Shape;24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Generalized linear mixed models provide more flexibility in developing models for data because it allows for deviations from usual linear mixed model assumptions</a:t>
            </a:r>
            <a:endParaRPr/>
          </a:p>
          <a:p>
            <a:pPr indent="-342900" lvl="0" marL="457200" rtl="0" algn="l">
              <a:spcBef>
                <a:spcPts val="0"/>
              </a:spcBef>
              <a:spcAft>
                <a:spcPts val="0"/>
              </a:spcAft>
              <a:buSzPts val="1800"/>
              <a:buChar char="●"/>
            </a:pPr>
            <a:r>
              <a:rPr lang="en"/>
              <a:t>Because of its flexibility, analysts can focus more on developing a model without having to manipulate data to fit a more restricted class of models</a:t>
            </a:r>
            <a:endParaRPr/>
          </a:p>
          <a:p>
            <a:pPr indent="-342900" lvl="0" marL="457200" rtl="0" algn="l">
              <a:spcBef>
                <a:spcPts val="0"/>
              </a:spcBef>
              <a:spcAft>
                <a:spcPts val="0"/>
              </a:spcAft>
              <a:buSzPts val="1800"/>
              <a:buChar char="●"/>
            </a:pPr>
            <a:r>
              <a:rPr lang="en"/>
              <a:t>GLMM’s  a better method for analyzing nonnormal data with random effects, as they combine properties from linear mixed models and generalized linear models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Potential Disa</a:t>
            </a:r>
            <a:r>
              <a:rPr lang="en">
                <a:solidFill>
                  <a:srgbClr val="BE3D3D"/>
                </a:solidFill>
              </a:rPr>
              <a:t>dvantages </a:t>
            </a:r>
            <a:endParaRPr/>
          </a:p>
        </p:txBody>
      </p:sp>
      <p:sp>
        <p:nvSpPr>
          <p:cNvPr id="247" name="Google Shape;247;p46"/>
          <p:cNvSpPr txBox="1"/>
          <p:nvPr>
            <p:ph idx="1" type="body"/>
          </p:nvPr>
        </p:nvSpPr>
        <p:spPr>
          <a:xfrm>
            <a:off x="311700" y="10174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GLMM’s can be challenging to implement and check assumptions</a:t>
            </a:r>
            <a:endParaRPr/>
          </a:p>
          <a:p>
            <a:pPr indent="-317500" lvl="1" marL="914400" rtl="0" algn="l">
              <a:spcBef>
                <a:spcPts val="0"/>
              </a:spcBef>
              <a:spcAft>
                <a:spcPts val="0"/>
              </a:spcAft>
              <a:buSzPts val="1400"/>
              <a:buChar char="○"/>
            </a:pPr>
            <a:r>
              <a:rPr lang="en"/>
              <a:t>Generally one may select a simple model to appropriately model the data</a:t>
            </a:r>
            <a:endParaRPr/>
          </a:p>
          <a:p>
            <a:pPr indent="-342900" lvl="0" marL="457200" rtl="0" algn="l">
              <a:spcBef>
                <a:spcPts val="0"/>
              </a:spcBef>
              <a:spcAft>
                <a:spcPts val="0"/>
              </a:spcAft>
              <a:buSzPts val="1800"/>
              <a:buChar char="●"/>
            </a:pPr>
            <a:r>
              <a:rPr lang="en"/>
              <a:t>Estimation of parameters using maximum likelihood approaches can be computationally expensive or infeasible</a:t>
            </a:r>
            <a:endParaRPr/>
          </a:p>
          <a:p>
            <a:pPr indent="-317500" lvl="1" marL="914400" rtl="0" algn="l">
              <a:spcBef>
                <a:spcPts val="0"/>
              </a:spcBef>
              <a:spcAft>
                <a:spcPts val="0"/>
              </a:spcAft>
              <a:buSzPts val="1400"/>
              <a:buChar char="○"/>
            </a:pPr>
            <a:r>
              <a:rPr lang="en"/>
              <a:t>There are various methods for GLMM approximation but some, such as PQL,  may introduce bias in parameter estimates if the standard deviations for the random effects are larger</a:t>
            </a:r>
            <a:endParaRPr/>
          </a:p>
          <a:p>
            <a:pPr indent="-342900" lvl="0" marL="457200" rtl="0" algn="l">
              <a:spcBef>
                <a:spcPts val="0"/>
              </a:spcBef>
              <a:spcAft>
                <a:spcPts val="0"/>
              </a:spcAft>
              <a:buSzPts val="1800"/>
              <a:buChar char="●"/>
            </a:pPr>
            <a:r>
              <a:rPr lang="en"/>
              <a:t>Common link functions may not be guaranteed to accurately represent the relationship between explanatory variables and outcomes, and checking the appropriateness of link functions can becomes more complicated with complex models</a:t>
            </a:r>
            <a:endParaRPr/>
          </a:p>
          <a:p>
            <a:pPr indent="-317500" lvl="1" marL="914400" rtl="0" algn="l">
              <a:spcBef>
                <a:spcPts val="0"/>
              </a:spcBef>
              <a:spcAft>
                <a:spcPts val="0"/>
              </a:spcAft>
              <a:buSzPts val="1400"/>
              <a:buChar char="○"/>
            </a:pPr>
            <a:r>
              <a:rPr lang="en"/>
              <a:t>Comparing predicted values and outcomes is one approach to this issue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7"/>
          <p:cNvSpPr txBox="1"/>
          <p:nvPr>
            <p:ph type="title"/>
          </p:nvPr>
        </p:nvSpPr>
        <p:spPr>
          <a:xfrm>
            <a:off x="831775" y="13470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BE3D3D"/>
                </a:solidFill>
              </a:rPr>
              <a:t>Description of HDP Data</a:t>
            </a:r>
            <a:endParaRPr sz="4800">
              <a:solidFill>
                <a:srgbClr val="BE3D3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6" name="Shape 256"/>
        <p:cNvGrpSpPr/>
        <p:nvPr/>
      </p:nvGrpSpPr>
      <p:grpSpPr>
        <a:xfrm>
          <a:off x="0" y="0"/>
          <a:ext cx="0" cy="0"/>
          <a:chOff x="0" y="0"/>
          <a:chExt cx="0" cy="0"/>
        </a:xfrm>
      </p:grpSpPr>
      <p:sp>
        <p:nvSpPr>
          <p:cNvPr id="257" name="Google Shape;257;p4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What we want to know</a:t>
            </a:r>
            <a:endParaRPr>
              <a:solidFill>
                <a:srgbClr val="BE3D3D"/>
              </a:solidFill>
            </a:endParaRPr>
          </a:p>
        </p:txBody>
      </p:sp>
      <p:sp>
        <p:nvSpPr>
          <p:cNvPr id="258" name="Google Shape;258;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24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 sz="2400">
                <a:solidFill>
                  <a:srgbClr val="333333"/>
                </a:solidFill>
                <a:highlight>
                  <a:srgbClr val="FFFFFF"/>
                </a:highlight>
                <a:latin typeface="Arial"/>
                <a:ea typeface="Arial"/>
                <a:cs typeface="Arial"/>
                <a:sym typeface="Arial"/>
              </a:rPr>
              <a:t>Whether a patient’s lung cancer goes into remission after treatment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2" name="Shape 262"/>
        <p:cNvGrpSpPr/>
        <p:nvPr/>
      </p:nvGrpSpPr>
      <p:grpSpPr>
        <a:xfrm>
          <a:off x="0" y="0"/>
          <a:ext cx="0" cy="0"/>
          <a:chOff x="0" y="0"/>
          <a:chExt cx="0" cy="0"/>
        </a:xfrm>
      </p:grpSpPr>
      <p:sp>
        <p:nvSpPr>
          <p:cNvPr id="263" name="Google Shape;263;p4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Variables</a:t>
            </a:r>
            <a:endParaRPr>
              <a:solidFill>
                <a:srgbClr val="BE3D3D"/>
              </a:solidFill>
            </a:endParaRPr>
          </a:p>
        </p:txBody>
      </p:sp>
      <p:sp>
        <p:nvSpPr>
          <p:cNvPr id="264" name="Google Shape;26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Interleukin 6(IL6):it is a protein produced by various cells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Number of tumors(ntumors):This outcome is a count number of tumors that is right censored since the surgeons did not count beyond 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Cancer stage(CancerStage): Four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Experience(Experience): Years in practice as a doctor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Doctor Identity Document(DID): Doctor ID Card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8" name="Shape 268"/>
        <p:cNvGrpSpPr/>
        <p:nvPr/>
      </p:nvGrpSpPr>
      <p:grpSpPr>
        <a:xfrm>
          <a:off x="0" y="0"/>
          <a:ext cx="0" cy="0"/>
          <a:chOff x="0" y="0"/>
          <a:chExt cx="0" cy="0"/>
        </a:xfrm>
      </p:grpSpPr>
      <p:sp>
        <p:nvSpPr>
          <p:cNvPr id="269" name="Google Shape;269;p5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Data Processing</a:t>
            </a:r>
            <a:endParaRPr>
              <a:solidFill>
                <a:srgbClr val="BE3D3D"/>
              </a:solidFill>
            </a:endParaRPr>
          </a:p>
        </p:txBody>
      </p:sp>
      <p:sp>
        <p:nvSpPr>
          <p:cNvPr id="270" name="Google Shape;27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1" name="Google Shape;271;p50"/>
          <p:cNvPicPr preferRelativeResize="0"/>
          <p:nvPr/>
        </p:nvPicPr>
        <p:blipFill>
          <a:blip r:embed="rId3">
            <a:alphaModFix/>
          </a:blip>
          <a:stretch>
            <a:fillRect/>
          </a:stretch>
        </p:blipFill>
        <p:spPr>
          <a:xfrm>
            <a:off x="311700" y="1212750"/>
            <a:ext cx="4328694" cy="3356125"/>
          </a:xfrm>
          <a:prstGeom prst="rect">
            <a:avLst/>
          </a:prstGeom>
          <a:noFill/>
          <a:ln>
            <a:noFill/>
          </a:ln>
        </p:spPr>
      </p:pic>
      <p:sp>
        <p:nvSpPr>
          <p:cNvPr id="272" name="Google Shape;272;p50"/>
          <p:cNvSpPr txBox="1"/>
          <p:nvPr/>
        </p:nvSpPr>
        <p:spPr>
          <a:xfrm>
            <a:off x="5448950" y="1554750"/>
            <a:ext cx="3279600" cy="1476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Lato"/>
              <a:buChar char="●"/>
            </a:pPr>
            <a:r>
              <a:rPr lang="en" sz="2400">
                <a:latin typeface="Lato"/>
                <a:ea typeface="Lato"/>
                <a:cs typeface="Lato"/>
                <a:sym typeface="Lato"/>
              </a:rPr>
              <a:t>No strong linear relationship</a:t>
            </a: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5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 </a:t>
            </a:r>
            <a:endParaRPr/>
          </a:p>
        </p:txBody>
      </p:sp>
      <p:sp>
        <p:nvSpPr>
          <p:cNvPr id="278" name="Google Shape;278;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51"/>
          <p:cNvPicPr preferRelativeResize="0"/>
          <p:nvPr/>
        </p:nvPicPr>
        <p:blipFill>
          <a:blip r:embed="rId3">
            <a:alphaModFix/>
          </a:blip>
          <a:stretch>
            <a:fillRect/>
          </a:stretch>
        </p:blipFill>
        <p:spPr>
          <a:xfrm>
            <a:off x="311700" y="1152478"/>
            <a:ext cx="4406478" cy="3416400"/>
          </a:xfrm>
          <a:prstGeom prst="rect">
            <a:avLst/>
          </a:prstGeom>
          <a:noFill/>
          <a:ln>
            <a:noFill/>
          </a:ln>
        </p:spPr>
      </p:pic>
      <p:sp>
        <p:nvSpPr>
          <p:cNvPr id="280" name="Google Shape;280;p51"/>
          <p:cNvSpPr txBox="1"/>
          <p:nvPr/>
        </p:nvSpPr>
        <p:spPr>
          <a:xfrm>
            <a:off x="5275550" y="1233950"/>
            <a:ext cx="3300300" cy="24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381000" lvl="0" marL="457200" rtl="0" algn="l">
              <a:spcBef>
                <a:spcPts val="0"/>
              </a:spcBef>
              <a:spcAft>
                <a:spcPts val="0"/>
              </a:spcAft>
              <a:buSzPts val="2400"/>
              <a:buFont typeface="Lato"/>
              <a:buChar char="●"/>
            </a:pPr>
            <a:r>
              <a:rPr lang="en" sz="2400">
                <a:latin typeface="Lato"/>
                <a:ea typeface="Lato"/>
                <a:cs typeface="Lato"/>
                <a:sym typeface="Lato"/>
              </a:rPr>
              <a:t>Number of tumors increasing</a:t>
            </a:r>
            <a:endParaRPr sz="2400">
              <a:latin typeface="Lato"/>
              <a:ea typeface="Lato"/>
              <a:cs typeface="Lato"/>
              <a:sym typeface="Lato"/>
            </a:endParaRPr>
          </a:p>
          <a:p>
            <a:pPr indent="0" lvl="0" marL="457200" rtl="0" algn="l">
              <a:spcBef>
                <a:spcPts val="0"/>
              </a:spcBef>
              <a:spcAft>
                <a:spcPts val="0"/>
              </a:spcAft>
              <a:buNone/>
            </a:pPr>
            <a:r>
              <a:rPr lang="en" sz="2400">
                <a:latin typeface="Lato"/>
                <a:ea typeface="Lato"/>
                <a:cs typeface="Lato"/>
                <a:sym typeface="Lato"/>
              </a:rPr>
              <a:t> </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 sz="2400">
                <a:latin typeface="Lato"/>
                <a:ea typeface="Lato"/>
                <a:cs typeface="Lato"/>
                <a:sym typeface="Lato"/>
              </a:rPr>
              <a:t>Sample size decreasing </a:t>
            </a:r>
            <a:endParaRPr sz="2400">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4" name="Shape 284"/>
        <p:cNvGrpSpPr/>
        <p:nvPr/>
      </p:nvGrpSpPr>
      <p:grpSpPr>
        <a:xfrm>
          <a:off x="0" y="0"/>
          <a:ext cx="0" cy="0"/>
          <a:chOff x="0" y="0"/>
          <a:chExt cx="0" cy="0"/>
        </a:xfrm>
      </p:grpSpPr>
      <p:sp>
        <p:nvSpPr>
          <p:cNvPr id="285" name="Google Shape;285;p5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Data Processing</a:t>
            </a:r>
            <a:endParaRPr>
              <a:solidFill>
                <a:srgbClr val="BE3D3D"/>
              </a:solidFill>
            </a:endParaRPr>
          </a:p>
        </p:txBody>
      </p:sp>
      <p:sp>
        <p:nvSpPr>
          <p:cNvPr id="286" name="Google Shape;28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2"/>
          <p:cNvSpPr txBox="1"/>
          <p:nvPr/>
        </p:nvSpPr>
        <p:spPr>
          <a:xfrm>
            <a:off x="5184250" y="1552600"/>
            <a:ext cx="3361200" cy="16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88" name="Google Shape;288;p52"/>
          <p:cNvSpPr txBox="1"/>
          <p:nvPr/>
        </p:nvSpPr>
        <p:spPr>
          <a:xfrm>
            <a:off x="5275650" y="1606075"/>
            <a:ext cx="3456000" cy="1667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333333"/>
              </a:buClr>
              <a:buSzPts val="2400"/>
              <a:buChar char="●"/>
            </a:pPr>
            <a:r>
              <a:rPr lang="en" sz="2400">
                <a:solidFill>
                  <a:srgbClr val="333333"/>
                </a:solidFill>
                <a:highlight>
                  <a:srgbClr val="FFFFFF"/>
                </a:highlight>
              </a:rPr>
              <a:t>Distributions look fairly normal and symmetric</a:t>
            </a:r>
            <a:endParaRPr sz="2400">
              <a:latin typeface="Lato"/>
              <a:ea typeface="Lato"/>
              <a:cs typeface="Lato"/>
              <a:sym typeface="Lato"/>
            </a:endParaRPr>
          </a:p>
        </p:txBody>
      </p:sp>
      <p:pic>
        <p:nvPicPr>
          <p:cNvPr id="289" name="Google Shape;289;p52"/>
          <p:cNvPicPr preferRelativeResize="0"/>
          <p:nvPr/>
        </p:nvPicPr>
        <p:blipFill>
          <a:blip r:embed="rId3">
            <a:alphaModFix/>
          </a:blip>
          <a:stretch>
            <a:fillRect/>
          </a:stretch>
        </p:blipFill>
        <p:spPr>
          <a:xfrm>
            <a:off x="254125" y="1017450"/>
            <a:ext cx="4768026" cy="3739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6"/>
          <p:cNvSpPr txBox="1"/>
          <p:nvPr>
            <p:ph type="title"/>
          </p:nvPr>
        </p:nvSpPr>
        <p:spPr>
          <a:xfrm>
            <a:off x="1938800" y="1580275"/>
            <a:ext cx="5371500" cy="25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BE3D3D"/>
                </a:solidFill>
              </a:rPr>
              <a:t>Background</a:t>
            </a:r>
            <a:endParaRPr sz="7200">
              <a:solidFill>
                <a:srgbClr val="BE3D3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295" name="Google Shape;295;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53"/>
          <p:cNvPicPr preferRelativeResize="0"/>
          <p:nvPr/>
        </p:nvPicPr>
        <p:blipFill>
          <a:blip r:embed="rId3">
            <a:alphaModFix/>
          </a:blip>
          <a:stretch>
            <a:fillRect/>
          </a:stretch>
        </p:blipFill>
        <p:spPr>
          <a:xfrm>
            <a:off x="311700" y="1172900"/>
            <a:ext cx="5177401" cy="3375524"/>
          </a:xfrm>
          <a:prstGeom prst="rect">
            <a:avLst/>
          </a:prstGeom>
          <a:noFill/>
          <a:ln>
            <a:noFill/>
          </a:ln>
        </p:spPr>
      </p:pic>
      <p:sp>
        <p:nvSpPr>
          <p:cNvPr id="297" name="Google Shape;297;p53"/>
          <p:cNvSpPr txBox="1"/>
          <p:nvPr/>
        </p:nvSpPr>
        <p:spPr>
          <a:xfrm>
            <a:off x="5956700" y="1402750"/>
            <a:ext cx="2795400" cy="2073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Lato"/>
              <a:buChar char="●"/>
            </a:pPr>
            <a:r>
              <a:rPr lang="en" sz="2400">
                <a:latin typeface="Lato"/>
                <a:ea typeface="Lato"/>
                <a:cs typeface="Lato"/>
                <a:sym typeface="Lato"/>
              </a:rPr>
              <a:t>Remission </a:t>
            </a:r>
            <a:r>
              <a:rPr lang="en" sz="2400">
                <a:latin typeface="Lato"/>
                <a:ea typeface="Lato"/>
                <a:cs typeface="Lato"/>
                <a:sym typeface="Lato"/>
              </a:rPr>
              <a:t> </a:t>
            </a:r>
            <a:endParaRPr sz="2400">
              <a:latin typeface="Lato"/>
              <a:ea typeface="Lato"/>
              <a:cs typeface="Lato"/>
              <a:sym typeface="Lato"/>
            </a:endParaRPr>
          </a:p>
          <a:p>
            <a:pPr indent="0" lvl="0" marL="457200" rtl="0" algn="l">
              <a:spcBef>
                <a:spcPts val="0"/>
              </a:spcBef>
              <a:spcAft>
                <a:spcPts val="0"/>
              </a:spcAft>
              <a:buNone/>
            </a:pPr>
            <a:r>
              <a:t/>
            </a:r>
            <a:endParaRPr sz="2400">
              <a:latin typeface="Lato"/>
              <a:ea typeface="Lato"/>
              <a:cs typeface="Lato"/>
              <a:sym typeface="Lato"/>
            </a:endParaRPr>
          </a:p>
          <a:p>
            <a:pPr indent="0" lvl="0" marL="457200" rtl="0" algn="l">
              <a:spcBef>
                <a:spcPts val="0"/>
              </a:spcBef>
              <a:spcAft>
                <a:spcPts val="0"/>
              </a:spcAft>
              <a:buNone/>
            </a:pPr>
            <a:r>
              <a:rPr lang="en" sz="2400">
                <a:latin typeface="Lato"/>
                <a:ea typeface="Lato"/>
                <a:cs typeface="Lato"/>
                <a:sym typeface="Lato"/>
              </a:rPr>
              <a:t>VS  </a:t>
            </a:r>
            <a:endParaRPr sz="2400">
              <a:latin typeface="Lato"/>
              <a:ea typeface="Lato"/>
              <a:cs typeface="Lato"/>
              <a:sym typeface="Lato"/>
            </a:endParaRPr>
          </a:p>
          <a:p>
            <a:pPr indent="0" lvl="0" marL="457200" rtl="0" algn="l">
              <a:spcBef>
                <a:spcPts val="0"/>
              </a:spcBef>
              <a:spcAft>
                <a:spcPts val="0"/>
              </a:spcAft>
              <a:buNone/>
            </a:pPr>
            <a:r>
              <a:t/>
            </a:r>
            <a:endParaRPr sz="2400">
              <a:latin typeface="Lato"/>
              <a:ea typeface="Lato"/>
              <a:cs typeface="Lato"/>
              <a:sym typeface="Lato"/>
            </a:endParaRPr>
          </a:p>
          <a:p>
            <a:pPr indent="0" lvl="0" marL="457200" rtl="0" algn="l">
              <a:spcBef>
                <a:spcPts val="0"/>
              </a:spcBef>
              <a:spcAft>
                <a:spcPts val="0"/>
              </a:spcAft>
              <a:buNone/>
            </a:pPr>
            <a:r>
              <a:rPr lang="en" sz="2400">
                <a:latin typeface="Lato"/>
                <a:ea typeface="Lato"/>
                <a:cs typeface="Lato"/>
                <a:sym typeface="Lato"/>
              </a:rPr>
              <a:t>Continuous Data</a:t>
            </a:r>
            <a:endParaRPr sz="240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a:t>
            </a:r>
            <a:r>
              <a:rPr lang="en"/>
              <a:t>Optimization</a:t>
            </a:r>
            <a:r>
              <a:rPr lang="en"/>
              <a:t> For GLMM</a:t>
            </a:r>
            <a:endParaRPr/>
          </a:p>
        </p:txBody>
      </p:sp>
      <p:sp>
        <p:nvSpPr>
          <p:cNvPr id="303" name="Google Shape;303;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22222"/>
              </a:buClr>
              <a:buSzPts val="1800"/>
              <a:buFont typeface="Arial"/>
              <a:buChar char="●"/>
            </a:pPr>
            <a:r>
              <a:rPr b="1" lang="en">
                <a:solidFill>
                  <a:srgbClr val="222222"/>
                </a:solidFill>
                <a:highlight>
                  <a:srgbClr val="FFFFFF"/>
                </a:highlight>
                <a:latin typeface="Arial"/>
                <a:ea typeface="Arial"/>
                <a:cs typeface="Arial"/>
                <a:sym typeface="Arial"/>
              </a:rPr>
              <a:t>B</a:t>
            </a:r>
            <a:r>
              <a:rPr lang="en">
                <a:solidFill>
                  <a:srgbClr val="222222"/>
                </a:solidFill>
                <a:highlight>
                  <a:srgbClr val="FFFFFF"/>
                </a:highlight>
                <a:latin typeface="Arial"/>
                <a:ea typeface="Arial"/>
                <a:cs typeface="Arial"/>
                <a:sym typeface="Arial"/>
              </a:rPr>
              <a:t>ound </a:t>
            </a:r>
            <a:r>
              <a:rPr b="1" lang="en">
                <a:solidFill>
                  <a:srgbClr val="222222"/>
                </a:solidFill>
                <a:highlight>
                  <a:srgbClr val="FFFFFF"/>
                </a:highlight>
                <a:latin typeface="Arial"/>
                <a:ea typeface="Arial"/>
                <a:cs typeface="Arial"/>
                <a:sym typeface="Arial"/>
              </a:rPr>
              <a:t>O</a:t>
            </a:r>
            <a:r>
              <a:rPr lang="en">
                <a:solidFill>
                  <a:srgbClr val="222222"/>
                </a:solidFill>
                <a:highlight>
                  <a:srgbClr val="FFFFFF"/>
                </a:highlight>
                <a:latin typeface="Arial"/>
                <a:ea typeface="Arial"/>
                <a:cs typeface="Arial"/>
                <a:sym typeface="Arial"/>
              </a:rPr>
              <a:t>ptimization </a:t>
            </a:r>
            <a:r>
              <a:rPr b="1" lang="en">
                <a:solidFill>
                  <a:srgbClr val="222222"/>
                </a:solidFill>
                <a:highlight>
                  <a:srgbClr val="FFFFFF"/>
                </a:highlight>
                <a:latin typeface="Arial"/>
                <a:ea typeface="Arial"/>
                <a:cs typeface="Arial"/>
                <a:sym typeface="Arial"/>
              </a:rPr>
              <a:t>BY</a:t>
            </a:r>
            <a:r>
              <a:rPr lang="en">
                <a:solidFill>
                  <a:srgbClr val="222222"/>
                </a:solidFill>
                <a:highlight>
                  <a:srgbClr val="FFFFFF"/>
                </a:highlight>
                <a:latin typeface="Arial"/>
                <a:ea typeface="Arial"/>
                <a:cs typeface="Arial"/>
                <a:sym typeface="Arial"/>
              </a:rPr>
              <a:t> </a:t>
            </a:r>
            <a:r>
              <a:rPr b="1" lang="en">
                <a:solidFill>
                  <a:srgbClr val="222222"/>
                </a:solidFill>
                <a:highlight>
                  <a:srgbClr val="FFFFFF"/>
                </a:highlight>
                <a:latin typeface="Arial"/>
                <a:ea typeface="Arial"/>
                <a:cs typeface="Arial"/>
                <a:sym typeface="Arial"/>
              </a:rPr>
              <a:t>Q</a:t>
            </a:r>
            <a:r>
              <a:rPr lang="en">
                <a:solidFill>
                  <a:srgbClr val="222222"/>
                </a:solidFill>
                <a:highlight>
                  <a:srgbClr val="FFFFFF"/>
                </a:highlight>
                <a:latin typeface="Arial"/>
                <a:ea typeface="Arial"/>
                <a:cs typeface="Arial"/>
                <a:sym typeface="Arial"/>
              </a:rPr>
              <a:t>uadratic </a:t>
            </a:r>
            <a:r>
              <a:rPr b="1" lang="en">
                <a:solidFill>
                  <a:srgbClr val="222222"/>
                </a:solidFill>
                <a:highlight>
                  <a:srgbClr val="FFFFFF"/>
                </a:highlight>
                <a:latin typeface="Arial"/>
                <a:ea typeface="Arial"/>
                <a:cs typeface="Arial"/>
                <a:sym typeface="Arial"/>
              </a:rPr>
              <a:t>A</a:t>
            </a:r>
            <a:r>
              <a:rPr lang="en">
                <a:solidFill>
                  <a:srgbClr val="222222"/>
                </a:solidFill>
                <a:highlight>
                  <a:srgbClr val="FFFFFF"/>
                </a:highlight>
                <a:latin typeface="Arial"/>
                <a:ea typeface="Arial"/>
                <a:cs typeface="Arial"/>
                <a:sym typeface="Arial"/>
              </a:rPr>
              <a:t>pproximation(BOBYQA):</a:t>
            </a:r>
            <a:endParaRPr>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222222"/>
                </a:solidFill>
                <a:highlight>
                  <a:srgbClr val="FFFFFF"/>
                </a:highlight>
                <a:latin typeface="Arial"/>
                <a:ea typeface="Arial"/>
                <a:cs typeface="Arial"/>
                <a:sym typeface="Arial"/>
              </a:rPr>
              <a:t>To solves bound constrained optimization problems without using derivatives of the objective function, which makes it a derivative-free algorithm</a:t>
            </a:r>
            <a:endParaRPr>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222222"/>
              </a:solidFill>
              <a:highlight>
                <a:srgbClr val="FFFFFF"/>
              </a:highlight>
              <a:latin typeface="Arial"/>
              <a:ea typeface="Arial"/>
              <a:cs typeface="Arial"/>
              <a:sym typeface="Arial"/>
            </a:endParaRPr>
          </a:p>
          <a:p>
            <a:pPr indent="-342900" lvl="0" marL="457200" rtl="0" algn="l">
              <a:spcBef>
                <a:spcPts val="0"/>
              </a:spcBef>
              <a:spcAft>
                <a:spcPts val="0"/>
              </a:spcAft>
              <a:buClr>
                <a:srgbClr val="222222"/>
              </a:buClr>
              <a:buSzPts val="1800"/>
              <a:buFont typeface="Arial"/>
              <a:buChar char="●"/>
            </a:pPr>
            <a:r>
              <a:rPr lang="en">
                <a:solidFill>
                  <a:srgbClr val="222222"/>
                </a:solidFill>
                <a:highlight>
                  <a:srgbClr val="FFFFFF"/>
                </a:highlight>
                <a:latin typeface="Arial"/>
                <a:ea typeface="Arial"/>
                <a:cs typeface="Arial"/>
                <a:sym typeface="Arial"/>
              </a:rPr>
              <a:t>Nelder-Mead Method</a:t>
            </a:r>
            <a:endParaRPr>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222222"/>
                </a:solidFill>
                <a:highlight>
                  <a:srgbClr val="FFFFFF"/>
                </a:highlight>
                <a:latin typeface="Arial"/>
                <a:ea typeface="Arial"/>
                <a:cs typeface="Arial"/>
                <a:sym typeface="Arial"/>
              </a:rPr>
              <a:t>The method is a commonly applied numerical method used to find the minimum or maximum of an objective function in a multidimensional space.</a:t>
            </a:r>
            <a:endParaRPr>
              <a:solidFill>
                <a:srgbClr val="222222"/>
              </a:solidFill>
              <a:highlight>
                <a:srgbClr val="FFFFFF"/>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7" name="Shape 307"/>
        <p:cNvGrpSpPr/>
        <p:nvPr/>
      </p:nvGrpSpPr>
      <p:grpSpPr>
        <a:xfrm>
          <a:off x="0" y="0"/>
          <a:ext cx="0" cy="0"/>
          <a:chOff x="0" y="0"/>
          <a:chExt cx="0" cy="0"/>
        </a:xfrm>
      </p:grpSpPr>
      <p:sp>
        <p:nvSpPr>
          <p:cNvPr id="308" name="Google Shape;308;p5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t>
            </a:r>
            <a:r>
              <a:rPr lang="en"/>
              <a:t>Comparison</a:t>
            </a:r>
            <a:r>
              <a:rPr lang="en"/>
              <a:t> </a:t>
            </a:r>
            <a:endParaRPr/>
          </a:p>
        </p:txBody>
      </p:sp>
      <p:sp>
        <p:nvSpPr>
          <p:cNvPr id="309" name="Google Shape;309;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GLM: remission ~ IL6 + </a:t>
            </a:r>
            <a:r>
              <a:rPr lang="en">
                <a:solidFill>
                  <a:srgbClr val="000000"/>
                </a:solidFill>
                <a:latin typeface="Arial"/>
                <a:ea typeface="Arial"/>
                <a:cs typeface="Arial"/>
                <a:sym typeface="Arial"/>
              </a:rPr>
              <a:t>ntumors</a:t>
            </a:r>
            <a:r>
              <a:rPr lang="en">
                <a:solidFill>
                  <a:srgbClr val="000000"/>
                </a:solidFill>
                <a:latin typeface="Arial"/>
                <a:ea typeface="Arial"/>
                <a:cs typeface="Arial"/>
                <a:sym typeface="Arial"/>
              </a:rPr>
              <a:t> + CancerStage  + Experience</a:t>
            </a:r>
            <a:r>
              <a:rPr lang="en">
                <a:solidFill>
                  <a:srgbClr val="000000"/>
                </a:solidFill>
                <a:latin typeface="Arial"/>
                <a:ea typeface="Arial"/>
                <a:cs typeface="Arial"/>
                <a:sym typeface="Arial"/>
              </a:rPr>
              <a:t>+DID</a:t>
            </a:r>
            <a:endParaRPr>
              <a:solidFill>
                <a:srgbClr val="000000"/>
              </a:solidFill>
              <a:latin typeface="Arial"/>
              <a:ea typeface="Arial"/>
              <a:cs typeface="Arial"/>
              <a:sym typeface="Arial"/>
            </a:endParaRPr>
          </a:p>
          <a:p>
            <a:pPr indent="0" lvl="0" marL="457200" rtl="0" algn="l">
              <a:spcBef>
                <a:spcPts val="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GLMM: remission ~ IL6 + CancerStage + ntumors + Experience + </a:t>
            </a:r>
            <a:endParaRPr>
              <a:solidFill>
                <a:srgbClr val="000000"/>
              </a:solidFill>
              <a:latin typeface="Arial"/>
              <a:ea typeface="Arial"/>
              <a:cs typeface="Arial"/>
              <a:sym typeface="Arial"/>
            </a:endParaRPr>
          </a:p>
          <a:p>
            <a:pPr indent="0" lvl="0" marL="457200" rtl="0" algn="l">
              <a:spcBef>
                <a:spcPts val="0"/>
              </a:spcBef>
              <a:spcAft>
                <a:spcPts val="0"/>
              </a:spcAft>
              <a:buNone/>
            </a:pPr>
            <a:r>
              <a:rPr lang="en">
                <a:solidFill>
                  <a:srgbClr val="000000"/>
                </a:solidFill>
                <a:latin typeface="Arial"/>
                <a:ea typeface="Arial"/>
                <a:cs typeface="Arial"/>
                <a:sym typeface="Arial"/>
              </a:rPr>
              <a:t>             (1 + ntumors | DID)</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sz="1400">
              <a:solidFill>
                <a:srgbClr val="000000"/>
              </a:solidFill>
              <a:latin typeface="Arial"/>
              <a:ea typeface="Arial"/>
              <a:cs typeface="Arial"/>
              <a:sym typeface="Arial"/>
            </a:endParaRPr>
          </a:p>
          <a:p>
            <a:pPr indent="0" lvl="0" marL="457200" rtl="0" algn="l">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111111"/>
                </a:solidFill>
                <a:highlight>
                  <a:srgbClr val="FFFFFF"/>
                </a:highlight>
                <a:latin typeface="Arial"/>
                <a:ea typeface="Arial"/>
                <a:cs typeface="Arial"/>
                <a:sym typeface="Arial"/>
              </a:rPr>
              <a:t>There may also be random variability across the doctors of those patients.</a:t>
            </a:r>
            <a:endParaRPr>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11111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a:solidFill>
                <a:srgbClr val="11111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
                <a:solidFill>
                  <a:srgbClr val="111111"/>
                </a:solidFill>
                <a:highlight>
                  <a:srgbClr val="FFFFFF"/>
                </a:highlight>
                <a:latin typeface="Trebuchet MS"/>
                <a:ea typeface="Trebuchet MS"/>
                <a:cs typeface="Trebuchet MS"/>
                <a:sym typeface="Trebuchet MS"/>
              </a:rPr>
              <a:t>Random intercepts allow the outcome to be higher or lower for each doctor; random slopes allow fixed effects to vary for each doctor.</a:t>
            </a:r>
            <a:endParaRPr>
              <a:solidFill>
                <a:srgbClr val="111111"/>
              </a:solidFill>
              <a:highlight>
                <a:srgbClr val="FFFFFF"/>
              </a:highlight>
              <a:latin typeface="Trebuchet MS"/>
              <a:ea typeface="Trebuchet MS"/>
              <a:cs typeface="Trebuchet MS"/>
              <a:sym typeface="Trebuchet MS"/>
            </a:endParaRPr>
          </a:p>
        </p:txBody>
      </p:sp>
      <p:sp>
        <p:nvSpPr>
          <p:cNvPr id="315" name="Google Shape;315;p56"/>
          <p:cNvSpPr txBox="1"/>
          <p:nvPr/>
        </p:nvSpPr>
        <p:spPr>
          <a:xfrm>
            <a:off x="462375" y="633675"/>
            <a:ext cx="7639800" cy="990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sz="1800"/>
              <a:t>GLMM: remission ~ IL6 + CancerStage + ntumors + Experience + </a:t>
            </a:r>
            <a:endParaRPr sz="1800"/>
          </a:p>
          <a:p>
            <a:pPr indent="0" lvl="0" marL="457200" rtl="0" algn="l">
              <a:lnSpc>
                <a:spcPct val="115000"/>
              </a:lnSpc>
              <a:spcBef>
                <a:spcPts val="0"/>
              </a:spcBef>
              <a:spcAft>
                <a:spcPts val="0"/>
              </a:spcAft>
              <a:buNone/>
            </a:pPr>
            <a:r>
              <a:rPr lang="en" sz="1800"/>
              <a:t>             (1 + ntumors | DID)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9" name="Shape 319"/>
        <p:cNvGrpSpPr/>
        <p:nvPr/>
      </p:nvGrpSpPr>
      <p:grpSpPr>
        <a:xfrm>
          <a:off x="0" y="0"/>
          <a:ext cx="0" cy="0"/>
          <a:chOff x="0" y="0"/>
          <a:chExt cx="0" cy="0"/>
        </a:xfrm>
      </p:grpSpPr>
      <p:sp>
        <p:nvSpPr>
          <p:cNvPr id="320" name="Google Shape;320;p5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valuation Method</a:t>
            </a:r>
            <a:endParaRPr/>
          </a:p>
        </p:txBody>
      </p:sp>
      <p:sp>
        <p:nvSpPr>
          <p:cNvPr id="321" name="Google Shape;321;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2" name="Google Shape;322;p57"/>
          <p:cNvSpPr/>
          <p:nvPr/>
        </p:nvSpPr>
        <p:spPr>
          <a:xfrm>
            <a:off x="409800" y="1755175"/>
            <a:ext cx="4162200" cy="221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p57"/>
          <p:cNvCxnSpPr/>
          <p:nvPr/>
        </p:nvCxnSpPr>
        <p:spPr>
          <a:xfrm>
            <a:off x="3308525" y="1749175"/>
            <a:ext cx="11700" cy="2223000"/>
          </a:xfrm>
          <a:prstGeom prst="straightConnector1">
            <a:avLst/>
          </a:prstGeom>
          <a:noFill/>
          <a:ln cap="flat" cmpd="sng" w="9525">
            <a:solidFill>
              <a:schemeClr val="dk2"/>
            </a:solidFill>
            <a:prstDash val="solid"/>
            <a:round/>
            <a:headEnd len="med" w="med" type="none"/>
            <a:tailEnd len="med" w="med" type="none"/>
          </a:ln>
        </p:spPr>
      </p:cxnSp>
      <p:sp>
        <p:nvSpPr>
          <p:cNvPr id="324" name="Google Shape;324;p57"/>
          <p:cNvSpPr txBox="1"/>
          <p:nvPr/>
        </p:nvSpPr>
        <p:spPr>
          <a:xfrm>
            <a:off x="878725" y="2547625"/>
            <a:ext cx="15372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Training data</a:t>
            </a:r>
            <a:endParaRPr>
              <a:latin typeface="Lato"/>
              <a:ea typeface="Lato"/>
              <a:cs typeface="Lato"/>
              <a:sym typeface="Lato"/>
            </a:endParaRPr>
          </a:p>
        </p:txBody>
      </p:sp>
      <p:sp>
        <p:nvSpPr>
          <p:cNvPr id="325" name="Google Shape;325;p57"/>
          <p:cNvSpPr txBox="1"/>
          <p:nvPr/>
        </p:nvSpPr>
        <p:spPr>
          <a:xfrm>
            <a:off x="3524925" y="2497400"/>
            <a:ext cx="9105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Testing data</a:t>
            </a:r>
            <a:endParaRPr>
              <a:latin typeface="Lato"/>
              <a:ea typeface="Lato"/>
              <a:cs typeface="Lato"/>
              <a:sym typeface="Lato"/>
            </a:endParaRPr>
          </a:p>
        </p:txBody>
      </p:sp>
      <p:sp>
        <p:nvSpPr>
          <p:cNvPr id="326" name="Google Shape;326;p57"/>
          <p:cNvSpPr txBox="1"/>
          <p:nvPr/>
        </p:nvSpPr>
        <p:spPr>
          <a:xfrm>
            <a:off x="5243100" y="1426650"/>
            <a:ext cx="3486900" cy="114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200"/>
              </a:spcBef>
              <a:spcAft>
                <a:spcPts val="3200"/>
              </a:spcAft>
              <a:buNone/>
            </a:pPr>
            <a:r>
              <a:rPr b="1" lang="en">
                <a:highlight>
                  <a:srgbClr val="FFFFFF"/>
                </a:highlight>
              </a:rPr>
              <a:t>Cross-validation</a:t>
            </a:r>
            <a:r>
              <a:rPr lang="en">
                <a:highlight>
                  <a:srgbClr val="FFFFFF"/>
                </a:highlight>
              </a:rPr>
              <a:t> is mainly used in settings where the goal is prediction. After a model is trained in the training dataset and one wants to estimate how </a:t>
            </a:r>
            <a:r>
              <a:rPr lang="en"/>
              <a:t>accurately a predictive model will perform test dataset. The goal of cross-validation is to test the model's ability to predict new data that was not used in estimating it</a:t>
            </a:r>
            <a:endParaRPr>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0" name="Shape 330"/>
        <p:cNvGrpSpPr/>
        <p:nvPr/>
      </p:nvGrpSpPr>
      <p:grpSpPr>
        <a:xfrm>
          <a:off x="0" y="0"/>
          <a:ext cx="0" cy="0"/>
          <a:chOff x="0" y="0"/>
          <a:chExt cx="0" cy="0"/>
        </a:xfrm>
      </p:grpSpPr>
      <p:sp>
        <p:nvSpPr>
          <p:cNvPr id="331" name="Google Shape;331;p58"/>
          <p:cNvSpPr txBox="1"/>
          <p:nvPr>
            <p:ph type="title"/>
          </p:nvPr>
        </p:nvSpPr>
        <p:spPr>
          <a:xfrm>
            <a:off x="361925" y="3712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Accuracy</a:t>
            </a:r>
            <a:endParaRPr/>
          </a:p>
        </p:txBody>
      </p:sp>
      <p:sp>
        <p:nvSpPr>
          <p:cNvPr id="332" name="Google Shape;332;p58"/>
          <p:cNvSpPr txBox="1"/>
          <p:nvPr>
            <p:ph idx="1" type="body"/>
          </p:nvPr>
        </p:nvSpPr>
        <p:spPr>
          <a:xfrm>
            <a:off x="311700" y="1176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small sample: split ratio is 0.80(sample size = 500)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large sample: split ratio is 0.90(sample size = 8525)</a:t>
            </a:r>
            <a:endParaRPr/>
          </a:p>
        </p:txBody>
      </p:sp>
      <p:pic>
        <p:nvPicPr>
          <p:cNvPr id="333" name="Google Shape;333;p58"/>
          <p:cNvPicPr preferRelativeResize="0"/>
          <p:nvPr/>
        </p:nvPicPr>
        <p:blipFill>
          <a:blip r:embed="rId3">
            <a:alphaModFix/>
          </a:blip>
          <a:stretch>
            <a:fillRect/>
          </a:stretch>
        </p:blipFill>
        <p:spPr>
          <a:xfrm>
            <a:off x="849450" y="1692288"/>
            <a:ext cx="2305050" cy="704850"/>
          </a:xfrm>
          <a:prstGeom prst="rect">
            <a:avLst/>
          </a:prstGeom>
          <a:noFill/>
          <a:ln>
            <a:noFill/>
          </a:ln>
        </p:spPr>
      </p:pic>
      <p:pic>
        <p:nvPicPr>
          <p:cNvPr id="334" name="Google Shape;334;p58"/>
          <p:cNvPicPr preferRelativeResize="0"/>
          <p:nvPr/>
        </p:nvPicPr>
        <p:blipFill>
          <a:blip r:embed="rId4">
            <a:alphaModFix/>
          </a:blip>
          <a:stretch>
            <a:fillRect/>
          </a:stretch>
        </p:blipFill>
        <p:spPr>
          <a:xfrm>
            <a:off x="3903350" y="1692300"/>
            <a:ext cx="2305050" cy="704850"/>
          </a:xfrm>
          <a:prstGeom prst="rect">
            <a:avLst/>
          </a:prstGeom>
          <a:noFill/>
          <a:ln>
            <a:noFill/>
          </a:ln>
        </p:spPr>
      </p:pic>
      <p:pic>
        <p:nvPicPr>
          <p:cNvPr id="335" name="Google Shape;335;p58"/>
          <p:cNvPicPr preferRelativeResize="0"/>
          <p:nvPr/>
        </p:nvPicPr>
        <p:blipFill>
          <a:blip r:embed="rId5">
            <a:alphaModFix/>
          </a:blip>
          <a:stretch>
            <a:fillRect/>
          </a:stretch>
        </p:blipFill>
        <p:spPr>
          <a:xfrm>
            <a:off x="849450" y="3016350"/>
            <a:ext cx="2305050" cy="704850"/>
          </a:xfrm>
          <a:prstGeom prst="rect">
            <a:avLst/>
          </a:prstGeom>
          <a:noFill/>
          <a:ln>
            <a:noFill/>
          </a:ln>
        </p:spPr>
      </p:pic>
      <p:pic>
        <p:nvPicPr>
          <p:cNvPr id="336" name="Google Shape;336;p58"/>
          <p:cNvPicPr preferRelativeResize="0"/>
          <p:nvPr/>
        </p:nvPicPr>
        <p:blipFill>
          <a:blip r:embed="rId6">
            <a:alphaModFix/>
          </a:blip>
          <a:stretch>
            <a:fillRect/>
          </a:stretch>
        </p:blipFill>
        <p:spPr>
          <a:xfrm>
            <a:off x="3903350" y="3016350"/>
            <a:ext cx="2305050" cy="704850"/>
          </a:xfrm>
          <a:prstGeom prst="rect">
            <a:avLst/>
          </a:prstGeom>
          <a:noFill/>
          <a:ln>
            <a:noFill/>
          </a:ln>
        </p:spPr>
      </p:pic>
      <p:pic>
        <p:nvPicPr>
          <p:cNvPr id="337" name="Google Shape;337;p58"/>
          <p:cNvPicPr preferRelativeResize="0"/>
          <p:nvPr/>
        </p:nvPicPr>
        <p:blipFill>
          <a:blip r:embed="rId7">
            <a:alphaModFix/>
          </a:blip>
          <a:stretch>
            <a:fillRect/>
          </a:stretch>
        </p:blipFill>
        <p:spPr>
          <a:xfrm>
            <a:off x="1391913" y="4030488"/>
            <a:ext cx="4067175" cy="561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1" name="Shape 341"/>
        <p:cNvGrpSpPr/>
        <p:nvPr/>
      </p:nvGrpSpPr>
      <p:grpSpPr>
        <a:xfrm>
          <a:off x="0" y="0"/>
          <a:ext cx="0" cy="0"/>
          <a:chOff x="0" y="0"/>
          <a:chExt cx="0" cy="0"/>
        </a:xfrm>
      </p:grpSpPr>
      <p:sp>
        <p:nvSpPr>
          <p:cNvPr id="342" name="Google Shape;342;p5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GLM-GLMM Model Comparison</a:t>
            </a:r>
            <a:endParaRPr>
              <a:solidFill>
                <a:schemeClr val="accent5"/>
              </a:solidFill>
            </a:endParaRPr>
          </a:p>
        </p:txBody>
      </p:sp>
      <p:sp>
        <p:nvSpPr>
          <p:cNvPr id="343" name="Google Shape;343;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59"/>
          <p:cNvPicPr preferRelativeResize="0"/>
          <p:nvPr/>
        </p:nvPicPr>
        <p:blipFill>
          <a:blip r:embed="rId3">
            <a:alphaModFix/>
          </a:blip>
          <a:stretch>
            <a:fillRect/>
          </a:stretch>
        </p:blipFill>
        <p:spPr>
          <a:xfrm>
            <a:off x="758200" y="1624300"/>
            <a:ext cx="4827325" cy="2323725"/>
          </a:xfrm>
          <a:prstGeom prst="rect">
            <a:avLst/>
          </a:prstGeom>
          <a:noFill/>
          <a:ln>
            <a:noFill/>
          </a:ln>
        </p:spPr>
      </p:pic>
      <p:sp>
        <p:nvSpPr>
          <p:cNvPr id="345" name="Google Shape;345;p59"/>
          <p:cNvSpPr txBox="1"/>
          <p:nvPr/>
        </p:nvSpPr>
        <p:spPr>
          <a:xfrm>
            <a:off x="5907025" y="1895525"/>
            <a:ext cx="2631900" cy="306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GLMM Model has a higher accuracy when the sample size is relatively small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When the sample size is large, prediction accuracy of two models are similar</a:t>
            </a:r>
            <a:endParaRPr>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9" name="Shape 349"/>
        <p:cNvGrpSpPr/>
        <p:nvPr/>
      </p:nvGrpSpPr>
      <p:grpSpPr>
        <a:xfrm>
          <a:off x="0" y="0"/>
          <a:ext cx="0" cy="0"/>
          <a:chOff x="0" y="0"/>
          <a:chExt cx="0" cy="0"/>
        </a:xfrm>
      </p:grpSpPr>
      <p:sp>
        <p:nvSpPr>
          <p:cNvPr id="350" name="Google Shape;350;p6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Result</a:t>
            </a:r>
            <a:endParaRPr>
              <a:solidFill>
                <a:srgbClr val="BE3D3D"/>
              </a:solidFill>
            </a:endParaRPr>
          </a:p>
        </p:txBody>
      </p:sp>
      <p:sp>
        <p:nvSpPr>
          <p:cNvPr id="351" name="Google Shape;351;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52" name="Google Shape;352;p60"/>
          <p:cNvPicPr preferRelativeResize="0"/>
          <p:nvPr/>
        </p:nvPicPr>
        <p:blipFill>
          <a:blip r:embed="rId3">
            <a:alphaModFix/>
          </a:blip>
          <a:stretch>
            <a:fillRect/>
          </a:stretch>
        </p:blipFill>
        <p:spPr>
          <a:xfrm>
            <a:off x="311700" y="1219926"/>
            <a:ext cx="7882174" cy="3281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6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dds for independent variables</a:t>
            </a:r>
            <a:endParaRPr/>
          </a:p>
        </p:txBody>
      </p:sp>
      <p:sp>
        <p:nvSpPr>
          <p:cNvPr id="358" name="Google Shape;358;p61"/>
          <p:cNvSpPr txBox="1"/>
          <p:nvPr>
            <p:ph idx="1" type="body"/>
          </p:nvPr>
        </p:nvSpPr>
        <p:spPr>
          <a:xfrm>
            <a:off x="5525225" y="1594450"/>
            <a:ext cx="33969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Lato"/>
              <a:buChar char="●"/>
            </a:pPr>
            <a:r>
              <a:rPr lang="en" sz="1400">
                <a:solidFill>
                  <a:srgbClr val="000000"/>
                </a:solidFill>
              </a:rPr>
              <a:t>Doctors with more experience are more likely to make the recession happen.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Lato"/>
              <a:buChar char="●"/>
            </a:pPr>
            <a:r>
              <a:rPr lang="en" sz="1400">
                <a:solidFill>
                  <a:srgbClr val="000000"/>
                </a:solidFill>
              </a:rPr>
              <a:t>Remission rate: Cancerstage Ⅰ&gt;</a:t>
            </a:r>
            <a:r>
              <a:rPr lang="en" sz="1400">
                <a:solidFill>
                  <a:srgbClr val="000000"/>
                </a:solidFill>
              </a:rPr>
              <a:t>Cancerstage Ⅱ&gt;Cancerstage Ⅲ&gt;Cancerstage Ⅳ</a:t>
            </a:r>
            <a:endParaRPr sz="1400">
              <a:solidFill>
                <a:srgbClr val="000000"/>
              </a:solidFill>
            </a:endParaRPr>
          </a:p>
          <a:p>
            <a:pPr indent="0" lvl="0" marL="0" rtl="0" algn="l">
              <a:spcBef>
                <a:spcPts val="0"/>
              </a:spcBef>
              <a:spcAft>
                <a:spcPts val="0"/>
              </a:spcAft>
              <a:buNone/>
            </a:pPr>
            <a:r>
              <a:t/>
            </a:r>
            <a:endParaRPr/>
          </a:p>
        </p:txBody>
      </p:sp>
      <p:pic>
        <p:nvPicPr>
          <p:cNvPr id="359" name="Google Shape;359;p61"/>
          <p:cNvPicPr preferRelativeResize="0"/>
          <p:nvPr/>
        </p:nvPicPr>
        <p:blipFill>
          <a:blip r:embed="rId3">
            <a:alphaModFix/>
          </a:blip>
          <a:stretch>
            <a:fillRect/>
          </a:stretch>
        </p:blipFill>
        <p:spPr>
          <a:xfrm>
            <a:off x="120825" y="1122250"/>
            <a:ext cx="5243674" cy="373628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3" name="Shape 363"/>
        <p:cNvGrpSpPr/>
        <p:nvPr/>
      </p:nvGrpSpPr>
      <p:grpSpPr>
        <a:xfrm>
          <a:off x="0" y="0"/>
          <a:ext cx="0" cy="0"/>
          <a:chOff x="0" y="0"/>
          <a:chExt cx="0" cy="0"/>
        </a:xfrm>
      </p:grpSpPr>
      <p:sp>
        <p:nvSpPr>
          <p:cNvPr id="364" name="Google Shape;364;p6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Random Effects</a:t>
            </a:r>
            <a:endParaRPr>
              <a:solidFill>
                <a:srgbClr val="BE3D3D"/>
              </a:solidFill>
            </a:endParaRPr>
          </a:p>
        </p:txBody>
      </p:sp>
      <p:sp>
        <p:nvSpPr>
          <p:cNvPr id="365" name="Google Shape;365;p62"/>
          <p:cNvSpPr txBox="1"/>
          <p:nvPr>
            <p:ph idx="1" type="body"/>
          </p:nvPr>
        </p:nvSpPr>
        <p:spPr>
          <a:xfrm>
            <a:off x="5139300" y="1409750"/>
            <a:ext cx="3570300" cy="278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The random slopes are not obvious</a:t>
            </a:r>
            <a:endParaRPr>
              <a:latin typeface="Arial"/>
              <a:ea typeface="Arial"/>
              <a:cs typeface="Arial"/>
              <a:sym typeface="Aria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Font typeface="Arial"/>
              <a:buChar char="●"/>
            </a:pPr>
            <a:r>
              <a:rPr lang="en">
                <a:latin typeface="Arial"/>
                <a:ea typeface="Arial"/>
                <a:cs typeface="Arial"/>
                <a:sym typeface="Arial"/>
              </a:rPr>
              <a:t>The random intercepts are easily discovered</a:t>
            </a:r>
            <a:endParaRPr>
              <a:latin typeface="Arial"/>
              <a:ea typeface="Arial"/>
              <a:cs typeface="Arial"/>
              <a:sym typeface="Arial"/>
            </a:endParaRPr>
          </a:p>
        </p:txBody>
      </p:sp>
      <p:pic>
        <p:nvPicPr>
          <p:cNvPr id="366" name="Google Shape;366;p62"/>
          <p:cNvPicPr preferRelativeResize="0"/>
          <p:nvPr/>
        </p:nvPicPr>
        <p:blipFill>
          <a:blip r:embed="rId3">
            <a:alphaModFix/>
          </a:blip>
          <a:stretch>
            <a:fillRect/>
          </a:stretch>
        </p:blipFill>
        <p:spPr>
          <a:xfrm>
            <a:off x="311700" y="907075"/>
            <a:ext cx="4892900" cy="3793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2" name="Shape 122"/>
        <p:cNvGrpSpPr/>
        <p:nvPr/>
      </p:nvGrpSpPr>
      <p:grpSpPr>
        <a:xfrm>
          <a:off x="0" y="0"/>
          <a:ext cx="0" cy="0"/>
          <a:chOff x="0" y="0"/>
          <a:chExt cx="0" cy="0"/>
        </a:xfrm>
      </p:grpSpPr>
      <p:sp>
        <p:nvSpPr>
          <p:cNvPr id="123" name="Google Shape;123;p27"/>
          <p:cNvSpPr txBox="1"/>
          <p:nvPr>
            <p:ph type="title"/>
          </p:nvPr>
        </p:nvSpPr>
        <p:spPr>
          <a:xfrm>
            <a:off x="143700" y="13560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Background:   </a:t>
            </a:r>
            <a:endParaRPr>
              <a:solidFill>
                <a:srgbClr val="BE3D3D"/>
              </a:solidFill>
            </a:endParaRPr>
          </a:p>
          <a:p>
            <a:pPr indent="0" lvl="0" marL="0" rtl="0" algn="l">
              <a:spcBef>
                <a:spcPts val="0"/>
              </a:spcBef>
              <a:spcAft>
                <a:spcPts val="0"/>
              </a:spcAft>
              <a:buNone/>
            </a:pPr>
            <a:r>
              <a:t/>
            </a:r>
            <a:endParaRPr/>
          </a:p>
        </p:txBody>
      </p:sp>
      <p:sp>
        <p:nvSpPr>
          <p:cNvPr id="124" name="Google Shape;124;p27"/>
          <p:cNvSpPr txBox="1"/>
          <p:nvPr>
            <p:ph idx="1" type="body"/>
          </p:nvPr>
        </p:nvSpPr>
        <p:spPr>
          <a:xfrm>
            <a:off x="311700" y="1421075"/>
            <a:ext cx="8184600" cy="34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A1A1A"/>
                </a:solidFill>
                <a:highlight>
                  <a:srgbClr val="FFFFFF"/>
                </a:highlight>
              </a:rPr>
              <a:t>Linear models are used to </a:t>
            </a:r>
            <a:r>
              <a:rPr lang="en">
                <a:solidFill>
                  <a:srgbClr val="1A1A1A"/>
                </a:solidFill>
                <a:highlight>
                  <a:srgbClr val="FFFFFF"/>
                </a:highlight>
              </a:rPr>
              <a:t>describe continuous quantitative dependent variables as a function of one or more quantitative or  qualitative predictor variables.</a:t>
            </a:r>
            <a:endParaRPr>
              <a:solidFill>
                <a:srgbClr val="1A1A1A"/>
              </a:solidFill>
              <a:highlight>
                <a:srgbClr val="FFFFFF"/>
              </a:highlight>
            </a:endParaRPr>
          </a:p>
          <a:p>
            <a:pPr indent="0" lvl="0" marL="0" rtl="0" algn="l">
              <a:spcBef>
                <a:spcPts val="0"/>
              </a:spcBef>
              <a:spcAft>
                <a:spcPts val="0"/>
              </a:spcAft>
              <a:buNone/>
            </a:pPr>
            <a:r>
              <a:t/>
            </a:r>
            <a:endParaRPr>
              <a:solidFill>
                <a:srgbClr val="1A1A1A"/>
              </a:solidFill>
              <a:highlight>
                <a:srgbClr val="FFFFFF"/>
              </a:highlight>
            </a:endParaRPr>
          </a:p>
          <a:p>
            <a:pPr indent="0" lvl="0" marL="0" rtl="0" algn="l">
              <a:spcBef>
                <a:spcPts val="0"/>
              </a:spcBef>
              <a:spcAft>
                <a:spcPts val="0"/>
              </a:spcAft>
              <a:buNone/>
            </a:pPr>
            <a:r>
              <a:rPr lang="en">
                <a:solidFill>
                  <a:srgbClr val="1A1A1A"/>
                </a:solidFill>
                <a:highlight>
                  <a:srgbClr val="FFFFFF"/>
                </a:highlight>
              </a:rPr>
              <a:t>They help us to predict behaviors in complex systems. </a:t>
            </a:r>
            <a:r>
              <a:rPr lang="en">
                <a:solidFill>
                  <a:srgbClr val="1A1A1A"/>
                </a:solidFill>
                <a:highlight>
                  <a:srgbClr val="FFFFFF"/>
                </a:highlight>
              </a:rPr>
              <a:t>The general form of the model is: </a:t>
            </a:r>
            <a:endParaRPr>
              <a:solidFill>
                <a:srgbClr val="1A1A1A"/>
              </a:solidFill>
              <a:highlight>
                <a:srgbClr val="FFFFFF"/>
              </a:highlight>
            </a:endParaRPr>
          </a:p>
          <a:p>
            <a:pPr indent="0" lvl="0" marL="0" rtl="0" algn="l">
              <a:spcBef>
                <a:spcPts val="0"/>
              </a:spcBef>
              <a:spcAft>
                <a:spcPts val="0"/>
              </a:spcAft>
              <a:buNone/>
            </a:pPr>
            <a:r>
              <a:t/>
            </a:r>
            <a:endParaRPr>
              <a:solidFill>
                <a:srgbClr val="1A1A1A"/>
              </a:solidFill>
              <a:highlight>
                <a:srgbClr val="FFFFFF"/>
              </a:highlight>
            </a:endParaRPr>
          </a:p>
          <a:p>
            <a:pPr indent="0" lvl="0" marL="0" rtl="0" algn="l">
              <a:spcBef>
                <a:spcPts val="0"/>
              </a:spcBef>
              <a:spcAft>
                <a:spcPts val="0"/>
              </a:spcAft>
              <a:buNone/>
            </a:pPr>
            <a:r>
              <a:t/>
            </a:r>
            <a:endParaRPr>
              <a:solidFill>
                <a:srgbClr val="1A1A1A"/>
              </a:solidFill>
              <a:highlight>
                <a:srgbClr val="FFFFFF"/>
              </a:highlight>
            </a:endParaRPr>
          </a:p>
          <a:p>
            <a:pPr indent="0" lvl="0" marL="0" rtl="0" algn="l">
              <a:spcBef>
                <a:spcPts val="0"/>
              </a:spcBef>
              <a:spcAft>
                <a:spcPts val="0"/>
              </a:spcAft>
              <a:buNone/>
            </a:pPr>
            <a:r>
              <a:rPr lang="en">
                <a:solidFill>
                  <a:srgbClr val="1A1A1A"/>
                </a:solidFill>
                <a:highlight>
                  <a:srgbClr val="FFFFFF"/>
                </a:highlight>
              </a:rPr>
              <a:t>This </a:t>
            </a:r>
            <a:r>
              <a:rPr lang="en">
                <a:solidFill>
                  <a:srgbClr val="1A1A1A"/>
                </a:solidFill>
                <a:highlight>
                  <a:srgbClr val="FFFFFF"/>
                </a:highlight>
              </a:rPr>
              <a:t>describes</a:t>
            </a:r>
            <a:r>
              <a:rPr lang="en">
                <a:solidFill>
                  <a:srgbClr val="1A1A1A"/>
                </a:solidFill>
                <a:highlight>
                  <a:srgbClr val="FFFFFF"/>
                </a:highlight>
              </a:rPr>
              <a:t> our relationship between y and the predictors, where y is the dependent or response variable</a:t>
            </a:r>
            <a:r>
              <a:rPr lang="en" sz="1400">
                <a:solidFill>
                  <a:srgbClr val="1A1A1A"/>
                </a:solidFill>
                <a:highlight>
                  <a:srgbClr val="FFFFFF"/>
                </a:highlight>
              </a:rPr>
              <a:t>. </a:t>
            </a:r>
            <a:r>
              <a:rPr lang="en">
                <a:solidFill>
                  <a:srgbClr val="1A1A1A"/>
                </a:solidFill>
                <a:highlight>
                  <a:schemeClr val="lt1"/>
                </a:highlight>
              </a:rPr>
              <a:t>ϵ represents some error terms.</a:t>
            </a:r>
            <a:endParaRPr>
              <a:solidFill>
                <a:srgbClr val="1A1A1A"/>
              </a:solidFill>
              <a:highlight>
                <a:srgbClr val="FFFFFF"/>
              </a:highlight>
            </a:endParaRPr>
          </a:p>
          <a:p>
            <a:pPr indent="0" lvl="0" marL="0" rtl="0" algn="l">
              <a:spcBef>
                <a:spcPts val="0"/>
              </a:spcBef>
              <a:spcAft>
                <a:spcPts val="0"/>
              </a:spcAft>
              <a:buNone/>
            </a:pPr>
            <a:r>
              <a:t/>
            </a:r>
            <a:endParaRPr>
              <a:solidFill>
                <a:srgbClr val="1A1A1A"/>
              </a:solidFill>
              <a:highlight>
                <a:srgbClr val="FFFFFF"/>
              </a:highlight>
            </a:endParaRPr>
          </a:p>
          <a:p>
            <a:pPr indent="0" lvl="0" marL="0" rtl="0" algn="l">
              <a:spcBef>
                <a:spcPts val="0"/>
              </a:spcBef>
              <a:spcAft>
                <a:spcPts val="0"/>
              </a:spcAft>
              <a:buNone/>
            </a:pPr>
            <a:r>
              <a:t/>
            </a:r>
            <a:endParaRPr sz="1200">
              <a:solidFill>
                <a:srgbClr val="1A1A1A"/>
              </a:solidFill>
              <a:highlight>
                <a:srgbClr val="FFFFFF"/>
              </a:highlight>
            </a:endParaRPr>
          </a:p>
          <a:p>
            <a:pPr indent="0" lvl="0" marL="0" rtl="0" algn="l">
              <a:spcBef>
                <a:spcPts val="0"/>
              </a:spcBef>
              <a:spcAft>
                <a:spcPts val="0"/>
              </a:spcAft>
              <a:buNone/>
            </a:pPr>
            <a:r>
              <a:t/>
            </a:r>
            <a:endParaRPr sz="1200">
              <a:solidFill>
                <a:srgbClr val="1A1A1A"/>
              </a:solidFill>
              <a:highlight>
                <a:srgbClr val="FFFFFF"/>
              </a:highlight>
            </a:endParaRPr>
          </a:p>
          <a:p>
            <a:pPr indent="0" lvl="0" marL="0" rtl="0" algn="l">
              <a:spcBef>
                <a:spcPts val="0"/>
              </a:spcBef>
              <a:spcAft>
                <a:spcPts val="0"/>
              </a:spcAft>
              <a:buNone/>
            </a:pPr>
            <a:r>
              <a:t/>
            </a:r>
            <a:endParaRPr sz="1200"/>
          </a:p>
          <a:p>
            <a:pPr indent="0" lvl="0" marL="0" rtl="0" algn="l">
              <a:spcBef>
                <a:spcPts val="1600"/>
              </a:spcBef>
              <a:spcAft>
                <a:spcPts val="1600"/>
              </a:spcAft>
              <a:buNone/>
            </a:pPr>
            <a:r>
              <a:t/>
            </a:r>
            <a:endParaRPr sz="1200"/>
          </a:p>
        </p:txBody>
      </p:sp>
      <p:pic>
        <p:nvPicPr>
          <p:cNvPr id="125" name="Google Shape;125;p27"/>
          <p:cNvPicPr preferRelativeResize="0"/>
          <p:nvPr/>
        </p:nvPicPr>
        <p:blipFill>
          <a:blip r:embed="rId3">
            <a:alphaModFix/>
          </a:blip>
          <a:stretch>
            <a:fillRect/>
          </a:stretch>
        </p:blipFill>
        <p:spPr>
          <a:xfrm>
            <a:off x="1699750" y="2901025"/>
            <a:ext cx="2918100" cy="568250"/>
          </a:xfrm>
          <a:prstGeom prst="rect">
            <a:avLst/>
          </a:prstGeom>
          <a:noFill/>
          <a:ln>
            <a:noFill/>
          </a:ln>
        </p:spPr>
      </p:pic>
      <p:sp>
        <p:nvSpPr>
          <p:cNvPr id="126" name="Google Shape;126;p27"/>
          <p:cNvSpPr txBox="1"/>
          <p:nvPr/>
        </p:nvSpPr>
        <p:spPr>
          <a:xfrm>
            <a:off x="656625" y="761700"/>
            <a:ext cx="5730600" cy="66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FFFFFF"/>
                </a:solidFill>
                <a:highlight>
                  <a:srgbClr val="BE3D3D"/>
                </a:highlight>
                <a:latin typeface="Lato"/>
                <a:ea typeface="Lato"/>
                <a:cs typeface="Lato"/>
                <a:sym typeface="Lato"/>
              </a:rPr>
              <a:t>Linear Models:</a:t>
            </a:r>
            <a:endParaRPr sz="2400">
              <a:solidFill>
                <a:srgbClr val="FFFFFF"/>
              </a:solidFill>
              <a:highlight>
                <a:srgbClr val="BE3D3D"/>
              </a:highlight>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0" name="Shape 370"/>
        <p:cNvGrpSpPr/>
        <p:nvPr/>
      </p:nvGrpSpPr>
      <p:grpSpPr>
        <a:xfrm>
          <a:off x="0" y="0"/>
          <a:ext cx="0" cy="0"/>
          <a:chOff x="0" y="0"/>
          <a:chExt cx="0" cy="0"/>
        </a:xfrm>
      </p:grpSpPr>
      <p:sp>
        <p:nvSpPr>
          <p:cNvPr id="371" name="Google Shape;371;p6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Random Effects</a:t>
            </a:r>
            <a:endParaRPr>
              <a:solidFill>
                <a:srgbClr val="BE3D3D"/>
              </a:solidFill>
            </a:endParaRPr>
          </a:p>
          <a:p>
            <a:pPr indent="0" lvl="0" marL="0" rtl="0" algn="l">
              <a:spcBef>
                <a:spcPts val="0"/>
              </a:spcBef>
              <a:spcAft>
                <a:spcPts val="0"/>
              </a:spcAft>
              <a:buNone/>
            </a:pPr>
            <a:r>
              <a:t/>
            </a:r>
            <a:endParaRPr/>
          </a:p>
        </p:txBody>
      </p:sp>
      <p:sp>
        <p:nvSpPr>
          <p:cNvPr id="372" name="Google Shape;37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73" name="Google Shape;373;p63"/>
          <p:cNvPicPr preferRelativeResize="0"/>
          <p:nvPr/>
        </p:nvPicPr>
        <p:blipFill>
          <a:blip r:embed="rId3">
            <a:alphaModFix/>
          </a:blip>
          <a:stretch>
            <a:fillRect/>
          </a:stretch>
        </p:blipFill>
        <p:spPr>
          <a:xfrm>
            <a:off x="220025" y="1071000"/>
            <a:ext cx="4770699" cy="3698799"/>
          </a:xfrm>
          <a:prstGeom prst="rect">
            <a:avLst/>
          </a:prstGeom>
          <a:noFill/>
          <a:ln>
            <a:noFill/>
          </a:ln>
        </p:spPr>
      </p:pic>
      <p:sp>
        <p:nvSpPr>
          <p:cNvPr id="374" name="Google Shape;374;p63"/>
          <p:cNvSpPr txBox="1"/>
          <p:nvPr/>
        </p:nvSpPr>
        <p:spPr>
          <a:xfrm>
            <a:off x="5570425" y="1931350"/>
            <a:ext cx="3049500" cy="99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Full data is the same</a:t>
            </a:r>
            <a:endParaRPr sz="1800">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8" name="Shape 378"/>
        <p:cNvGrpSpPr/>
        <p:nvPr/>
      </p:nvGrpSpPr>
      <p:grpSpPr>
        <a:xfrm>
          <a:off x="0" y="0"/>
          <a:ext cx="0" cy="0"/>
          <a:chOff x="0" y="0"/>
          <a:chExt cx="0" cy="0"/>
        </a:xfrm>
      </p:grpSpPr>
      <p:sp>
        <p:nvSpPr>
          <p:cNvPr id="379" name="Google Shape;379;p6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Marginal Effect</a:t>
            </a:r>
            <a:endParaRPr>
              <a:solidFill>
                <a:srgbClr val="BE3D3D"/>
              </a:solidFill>
            </a:endParaRPr>
          </a:p>
        </p:txBody>
      </p:sp>
      <p:sp>
        <p:nvSpPr>
          <p:cNvPr id="380" name="Google Shape;38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types:</a:t>
            </a:r>
            <a:endParaRPr/>
          </a:p>
          <a:p>
            <a:pPr indent="0" lvl="0" marL="0" rtl="0" algn="l">
              <a:spcBef>
                <a:spcPts val="0"/>
              </a:spcBef>
              <a:spcAft>
                <a:spcPts val="0"/>
              </a:spcAft>
              <a:buNone/>
            </a:pPr>
            <a:r>
              <a:rPr lang="en">
                <a:solidFill>
                  <a:srgbClr val="000000"/>
                </a:solidFill>
                <a:latin typeface="Arial"/>
                <a:ea typeface="Arial"/>
                <a:cs typeface="Arial"/>
                <a:sym typeface="Arial"/>
              </a:rPr>
              <a:t>Average Marginal Effect(AME)</a:t>
            </a: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Marginal Effect at the Mean(MEM)</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Marginal effects at representative values(</a:t>
            </a:r>
            <a:r>
              <a:rPr lang="en">
                <a:solidFill>
                  <a:srgbClr val="000000"/>
                </a:solidFill>
                <a:latin typeface="Arial"/>
                <a:ea typeface="Arial"/>
                <a:cs typeface="Arial"/>
                <a:sym typeface="Arial"/>
              </a:rPr>
              <a:t>MER)</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What we choose:AME</a:t>
            </a: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To know the relationship between a dependent variable and an independent variable. </a:t>
            </a:r>
            <a:endParaRPr>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Average Marginal Effect</a:t>
            </a:r>
            <a:endParaRPr/>
          </a:p>
        </p:txBody>
      </p:sp>
      <p:sp>
        <p:nvSpPr>
          <p:cNvPr id="386" name="Google Shape;386;p65"/>
          <p:cNvSpPr txBox="1"/>
          <p:nvPr>
            <p:ph idx="1" type="body"/>
          </p:nvPr>
        </p:nvSpPr>
        <p:spPr>
          <a:xfrm>
            <a:off x="311700" y="1152475"/>
            <a:ext cx="8520600" cy="16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of Ntumors</a:t>
            </a:r>
            <a:endParaRPr/>
          </a:p>
        </p:txBody>
      </p:sp>
      <p:graphicFrame>
        <p:nvGraphicFramePr>
          <p:cNvPr id="387" name="Google Shape;387;p65"/>
          <p:cNvGraphicFramePr/>
          <p:nvPr/>
        </p:nvGraphicFramePr>
        <p:xfrm>
          <a:off x="952500" y="1783150"/>
          <a:ext cx="3000000" cy="3000000"/>
        </p:xfrm>
        <a:graphic>
          <a:graphicData uri="http://schemas.openxmlformats.org/drawingml/2006/table">
            <a:tbl>
              <a:tblPr>
                <a:noFill/>
                <a:tableStyleId>{5B53E244-D2DF-4792-A60E-8694321E3E95}</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Min</a:t>
                      </a:r>
                      <a:endParaRPr/>
                    </a:p>
                  </a:txBody>
                  <a:tcPr marT="91425" marB="91425" marR="91425" marL="91425"/>
                </a:tc>
                <a:tc>
                  <a:txBody>
                    <a:bodyPr/>
                    <a:lstStyle/>
                    <a:p>
                      <a:pPr indent="0" lvl="0" marL="0" rtl="0" algn="l">
                        <a:spcBef>
                          <a:spcPts val="0"/>
                        </a:spcBef>
                        <a:spcAft>
                          <a:spcPts val="0"/>
                        </a:spcAft>
                        <a:buNone/>
                      </a:pPr>
                      <a:r>
                        <a:rPr lang="en"/>
                        <a:t>Mean</a:t>
                      </a:r>
                      <a:endParaRPr/>
                    </a:p>
                  </a:txBody>
                  <a:tcPr marT="91425" marB="91425" marR="91425" marL="91425"/>
                </a:tc>
                <a:tc>
                  <a:txBody>
                    <a:bodyPr/>
                    <a:lstStyle/>
                    <a:p>
                      <a:pPr indent="0" lvl="0" marL="0" rtl="0" algn="l">
                        <a:spcBef>
                          <a:spcPts val="0"/>
                        </a:spcBef>
                        <a:spcAft>
                          <a:spcPts val="0"/>
                        </a:spcAft>
                        <a:buNone/>
                      </a:pPr>
                      <a:r>
                        <a:rPr lang="en"/>
                        <a:t>Max</a:t>
                      </a:r>
                      <a:endParaRPr/>
                    </a:p>
                  </a:txBody>
                  <a:tcPr marT="91425" marB="91425" marR="91425" marL="91425"/>
                </a:tc>
              </a:tr>
              <a:tr h="381000">
                <a:tc>
                  <a:txBody>
                    <a:bodyPr/>
                    <a:lstStyle/>
                    <a:p>
                      <a:pPr indent="0" lvl="0" marL="0" rtl="0" algn="l">
                        <a:spcBef>
                          <a:spcPts val="0"/>
                        </a:spcBef>
                        <a:spcAft>
                          <a:spcPts val="0"/>
                        </a:spcAft>
                        <a:buNone/>
                      </a:pPr>
                      <a:r>
                        <a:rPr lang="en"/>
                        <a:t>Ntumors</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3.066 </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r>
            </a:tbl>
          </a:graphicData>
        </a:graphic>
      </p:graphicFrame>
      <p:sp>
        <p:nvSpPr>
          <p:cNvPr id="388" name="Google Shape;388;p65"/>
          <p:cNvSpPr txBox="1"/>
          <p:nvPr/>
        </p:nvSpPr>
        <p:spPr>
          <a:xfrm>
            <a:off x="1104000" y="2986538"/>
            <a:ext cx="69360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0.00   0.09   0.18  0.27   0.36   …………   8.73   8.82   8.91   9.00</a:t>
            </a:r>
            <a:endParaRPr sz="1800">
              <a:latin typeface="Lato"/>
              <a:ea typeface="Lato"/>
              <a:cs typeface="Lato"/>
              <a:sym typeface="Lato"/>
            </a:endParaRPr>
          </a:p>
        </p:txBody>
      </p:sp>
      <p:sp>
        <p:nvSpPr>
          <p:cNvPr id="389" name="Google Shape;389;p65"/>
          <p:cNvSpPr/>
          <p:nvPr/>
        </p:nvSpPr>
        <p:spPr>
          <a:xfrm rot="-5400000">
            <a:off x="3829675" y="709600"/>
            <a:ext cx="549900" cy="5805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5"/>
          <p:cNvSpPr txBox="1"/>
          <p:nvPr/>
        </p:nvSpPr>
        <p:spPr>
          <a:xfrm>
            <a:off x="3829600" y="3887350"/>
            <a:ext cx="13038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100</a:t>
            </a:r>
            <a:endParaRPr sz="1800">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Average Marginal Effect</a:t>
            </a:r>
            <a:endParaRPr/>
          </a:p>
        </p:txBody>
      </p:sp>
      <p:pic>
        <p:nvPicPr>
          <p:cNvPr id="396" name="Google Shape;396;p66"/>
          <p:cNvPicPr preferRelativeResize="0"/>
          <p:nvPr/>
        </p:nvPicPr>
        <p:blipFill>
          <a:blip r:embed="rId3">
            <a:alphaModFix/>
          </a:blip>
          <a:stretch>
            <a:fillRect/>
          </a:stretch>
        </p:blipFill>
        <p:spPr>
          <a:xfrm>
            <a:off x="311700" y="1088375"/>
            <a:ext cx="7705587" cy="3821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00" name="Shape 400"/>
        <p:cNvGrpSpPr/>
        <p:nvPr/>
      </p:nvGrpSpPr>
      <p:grpSpPr>
        <a:xfrm>
          <a:off x="0" y="0"/>
          <a:ext cx="0" cy="0"/>
          <a:chOff x="0" y="0"/>
          <a:chExt cx="0" cy="0"/>
        </a:xfrm>
      </p:grpSpPr>
      <p:sp>
        <p:nvSpPr>
          <p:cNvPr id="401" name="Google Shape;401;p6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Marginal Effects</a:t>
            </a:r>
            <a:endParaRPr>
              <a:solidFill>
                <a:srgbClr val="BE3D3D"/>
              </a:solidFill>
            </a:endParaRPr>
          </a:p>
        </p:txBody>
      </p:sp>
      <p:sp>
        <p:nvSpPr>
          <p:cNvPr id="402" name="Google Shape;402;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03" name="Google Shape;403;p67"/>
          <p:cNvPicPr preferRelativeResize="0"/>
          <p:nvPr/>
        </p:nvPicPr>
        <p:blipFill>
          <a:blip r:embed="rId3">
            <a:alphaModFix/>
          </a:blip>
          <a:stretch>
            <a:fillRect/>
          </a:stretch>
        </p:blipFill>
        <p:spPr>
          <a:xfrm>
            <a:off x="179300" y="1152475"/>
            <a:ext cx="4760651" cy="3691025"/>
          </a:xfrm>
          <a:prstGeom prst="rect">
            <a:avLst/>
          </a:prstGeom>
          <a:noFill/>
          <a:ln>
            <a:noFill/>
          </a:ln>
        </p:spPr>
      </p:pic>
      <p:sp>
        <p:nvSpPr>
          <p:cNvPr id="404" name="Google Shape;404;p67"/>
          <p:cNvSpPr txBox="1"/>
          <p:nvPr/>
        </p:nvSpPr>
        <p:spPr>
          <a:xfrm>
            <a:off x="5478975" y="1677225"/>
            <a:ext cx="1423200" cy="14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Number of tumors  increasing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405" name="Google Shape;405;p67"/>
          <p:cNvSpPr/>
          <p:nvPr/>
        </p:nvSpPr>
        <p:spPr>
          <a:xfrm>
            <a:off x="6688600" y="1961850"/>
            <a:ext cx="792900" cy="27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7"/>
          <p:cNvSpPr txBox="1"/>
          <p:nvPr/>
        </p:nvSpPr>
        <p:spPr>
          <a:xfrm>
            <a:off x="7633925" y="1728150"/>
            <a:ext cx="1148700" cy="7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Predicted Probability goes done</a:t>
            </a:r>
            <a:endParaRPr>
              <a:latin typeface="Lato"/>
              <a:ea typeface="Lato"/>
              <a:cs typeface="Lato"/>
              <a:sym typeface="Lato"/>
            </a:endParaRPr>
          </a:p>
        </p:txBody>
      </p:sp>
      <p:sp>
        <p:nvSpPr>
          <p:cNvPr id="407" name="Google Shape;407;p67"/>
          <p:cNvSpPr/>
          <p:nvPr/>
        </p:nvSpPr>
        <p:spPr>
          <a:xfrm rot="2272499">
            <a:off x="6345999" y="2713319"/>
            <a:ext cx="1087727" cy="396360"/>
          </a:xfrm>
          <a:prstGeom prst="rightArrow">
            <a:avLst>
              <a:gd fmla="val 50000" name="adj1"/>
              <a:gd fmla="val 6928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7"/>
          <p:cNvSpPr txBox="1"/>
          <p:nvPr/>
        </p:nvSpPr>
        <p:spPr>
          <a:xfrm>
            <a:off x="7552600" y="3029175"/>
            <a:ext cx="1230000" cy="13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More converge of the Predicted Probability</a:t>
            </a:r>
            <a:endParaRPr>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Marginal Effects</a:t>
            </a:r>
            <a:endParaRPr/>
          </a:p>
        </p:txBody>
      </p:sp>
      <p:pic>
        <p:nvPicPr>
          <p:cNvPr id="414" name="Google Shape;414;p68"/>
          <p:cNvPicPr preferRelativeResize="0"/>
          <p:nvPr/>
        </p:nvPicPr>
        <p:blipFill>
          <a:blip r:embed="rId3">
            <a:alphaModFix/>
          </a:blip>
          <a:stretch>
            <a:fillRect/>
          </a:stretch>
        </p:blipFill>
        <p:spPr>
          <a:xfrm>
            <a:off x="311700" y="1152475"/>
            <a:ext cx="4954024" cy="3840951"/>
          </a:xfrm>
          <a:prstGeom prst="rect">
            <a:avLst/>
          </a:prstGeom>
          <a:noFill/>
          <a:ln>
            <a:noFill/>
          </a:ln>
        </p:spPr>
      </p:pic>
      <p:sp>
        <p:nvSpPr>
          <p:cNvPr id="415" name="Google Shape;415;p68"/>
          <p:cNvSpPr txBox="1"/>
          <p:nvPr/>
        </p:nvSpPr>
        <p:spPr>
          <a:xfrm>
            <a:off x="6226675" y="2538750"/>
            <a:ext cx="27852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Cancerstage Ⅱ</a:t>
            </a:r>
            <a:endParaRPr>
              <a:latin typeface="Lato"/>
              <a:ea typeface="Lato"/>
              <a:cs typeface="Lato"/>
              <a:sym typeface="Lato"/>
            </a:endParaRPr>
          </a:p>
        </p:txBody>
      </p:sp>
      <p:sp>
        <p:nvSpPr>
          <p:cNvPr id="416" name="Google Shape;416;p68"/>
          <p:cNvSpPr txBox="1"/>
          <p:nvPr/>
        </p:nvSpPr>
        <p:spPr>
          <a:xfrm>
            <a:off x="6226675" y="3826650"/>
            <a:ext cx="3000000" cy="7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Cancerstage Ⅲ</a:t>
            </a:r>
            <a:endParaRPr/>
          </a:p>
        </p:txBody>
      </p:sp>
      <p:sp>
        <p:nvSpPr>
          <p:cNvPr id="417" name="Google Shape;417;p68"/>
          <p:cNvSpPr txBox="1"/>
          <p:nvPr/>
        </p:nvSpPr>
        <p:spPr>
          <a:xfrm>
            <a:off x="6226675" y="3213150"/>
            <a:ext cx="30000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Cancerstage Ⅳ</a:t>
            </a:r>
            <a:endParaRPr/>
          </a:p>
        </p:txBody>
      </p:sp>
      <p:sp>
        <p:nvSpPr>
          <p:cNvPr id="418" name="Google Shape;418;p68"/>
          <p:cNvSpPr txBox="1"/>
          <p:nvPr/>
        </p:nvSpPr>
        <p:spPr>
          <a:xfrm>
            <a:off x="6226675" y="1942525"/>
            <a:ext cx="24702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CancerstageⅠ</a:t>
            </a:r>
            <a:endParaRPr/>
          </a:p>
        </p:txBody>
      </p:sp>
      <p:sp>
        <p:nvSpPr>
          <p:cNvPr id="419" name="Google Shape;419;p68"/>
          <p:cNvSpPr txBox="1"/>
          <p:nvPr/>
        </p:nvSpPr>
        <p:spPr>
          <a:xfrm rot="5400000">
            <a:off x="6792700" y="2239100"/>
            <a:ext cx="3915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&gt;</a:t>
            </a:r>
            <a:endParaRPr sz="2400">
              <a:latin typeface="Lato"/>
              <a:ea typeface="Lato"/>
              <a:cs typeface="Lato"/>
              <a:sym typeface="Lato"/>
            </a:endParaRPr>
          </a:p>
        </p:txBody>
      </p:sp>
      <p:sp>
        <p:nvSpPr>
          <p:cNvPr id="420" name="Google Shape;420;p68"/>
          <p:cNvSpPr txBox="1"/>
          <p:nvPr/>
        </p:nvSpPr>
        <p:spPr>
          <a:xfrm rot="5400000">
            <a:off x="6792700" y="3519500"/>
            <a:ext cx="3915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&gt;</a:t>
            </a:r>
            <a:endParaRPr sz="2400">
              <a:latin typeface="Lato"/>
              <a:ea typeface="Lato"/>
              <a:cs typeface="Lato"/>
              <a:sym typeface="Lato"/>
            </a:endParaRPr>
          </a:p>
        </p:txBody>
      </p:sp>
      <p:sp>
        <p:nvSpPr>
          <p:cNvPr id="421" name="Google Shape;421;p68"/>
          <p:cNvSpPr txBox="1"/>
          <p:nvPr/>
        </p:nvSpPr>
        <p:spPr>
          <a:xfrm rot="5400000">
            <a:off x="6792700" y="2919925"/>
            <a:ext cx="3915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&gt;</a:t>
            </a:r>
            <a:endParaRPr sz="2400">
              <a:latin typeface="Lato"/>
              <a:ea typeface="Lato"/>
              <a:cs typeface="Lato"/>
              <a:sym typeface="Lato"/>
            </a:endParaRPr>
          </a:p>
        </p:txBody>
      </p:sp>
      <p:sp>
        <p:nvSpPr>
          <p:cNvPr id="422" name="Google Shape;422;p68"/>
          <p:cNvSpPr txBox="1"/>
          <p:nvPr/>
        </p:nvSpPr>
        <p:spPr>
          <a:xfrm>
            <a:off x="5590775" y="1403350"/>
            <a:ext cx="2907300" cy="508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Lato"/>
              <a:buChar char="●"/>
            </a:pPr>
            <a:r>
              <a:rPr lang="en" sz="2400">
                <a:latin typeface="Lato"/>
                <a:ea typeface="Lato"/>
                <a:cs typeface="Lato"/>
                <a:sym typeface="Lato"/>
              </a:rPr>
              <a:t>Converge rate:</a:t>
            </a:r>
            <a:endParaRPr sz="2400">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28" name="Google Shape;428;p69"/>
          <p:cNvSpPr txBox="1"/>
          <p:nvPr>
            <p:ph idx="1" type="body"/>
          </p:nvPr>
        </p:nvSpPr>
        <p:spPr>
          <a:xfrm>
            <a:off x="311700" y="1242600"/>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GLMM’s allow for greater flexibility in modeling non normal data, as various assumptions of linear mixed models can be deviated, and analysts may focus more on developing a model to fit the data rather than variable transformations.  </a:t>
            </a:r>
            <a:endParaRPr/>
          </a:p>
          <a:p>
            <a:pPr indent="-342900" lvl="0" marL="457200" rtl="0" algn="l">
              <a:lnSpc>
                <a:spcPct val="150000"/>
              </a:lnSpc>
              <a:spcBef>
                <a:spcPts val="0"/>
              </a:spcBef>
              <a:spcAft>
                <a:spcPts val="0"/>
              </a:spcAft>
              <a:buSzPts val="1800"/>
              <a:buChar char="●"/>
            </a:pPr>
            <a:r>
              <a:rPr lang="en"/>
              <a:t>This flexibility also presents challenges, as checking for various assumptions can be challenging and </a:t>
            </a:r>
            <a:r>
              <a:rPr lang="en"/>
              <a:t>parameter</a:t>
            </a:r>
            <a:r>
              <a:rPr lang="en"/>
              <a:t> estimation can be computationally expensive.  </a:t>
            </a:r>
            <a:endParaRPr/>
          </a:p>
          <a:p>
            <a:pPr indent="-342900" lvl="0" marL="457200" rtl="0" algn="l">
              <a:lnSpc>
                <a:spcPct val="150000"/>
              </a:lnSpc>
              <a:spcBef>
                <a:spcPts val="0"/>
              </a:spcBef>
              <a:spcAft>
                <a:spcPts val="0"/>
              </a:spcAft>
              <a:buSzPts val="1800"/>
              <a:buChar char="●"/>
            </a:pPr>
            <a:r>
              <a:rPr lang="en"/>
              <a:t>Appropriate interpretation of the link function and model results is important for analyzing model accuracy</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32" name="Shape 432"/>
        <p:cNvGrpSpPr/>
        <p:nvPr/>
      </p:nvGrpSpPr>
      <p:grpSpPr>
        <a:xfrm>
          <a:off x="0" y="0"/>
          <a:ext cx="0" cy="0"/>
          <a:chOff x="0" y="0"/>
          <a:chExt cx="0" cy="0"/>
        </a:xfrm>
      </p:grpSpPr>
      <p:sp>
        <p:nvSpPr>
          <p:cNvPr id="433" name="Google Shape;433;p70"/>
          <p:cNvSpPr txBox="1"/>
          <p:nvPr>
            <p:ph type="title"/>
          </p:nvPr>
        </p:nvSpPr>
        <p:spPr>
          <a:xfrm>
            <a:off x="311700" y="865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6000">
                <a:solidFill>
                  <a:srgbClr val="000000"/>
                </a:solidFill>
                <a:latin typeface="Arial"/>
                <a:ea typeface="Arial"/>
                <a:cs typeface="Arial"/>
                <a:sym typeface="Arial"/>
              </a:rPr>
              <a:t>Acknowledgements</a:t>
            </a:r>
            <a:endParaRPr/>
          </a:p>
        </p:txBody>
      </p:sp>
      <p:sp>
        <p:nvSpPr>
          <p:cNvPr id="434" name="Google Shape;434;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https://stats.idre.ucla.edu/other/mult-pkg/introduction-to-generalized-linear-mixed-models/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4"/>
              </a:rPr>
              <a:t>https://cran.r-project.org/web/packages/margins/vignettes/Introduction.html#interpreting_interactions_with_marginal_effects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5"/>
              </a:rPr>
              <a:t>https://stats.idre.ucla.edu/r/codefragments/mesimulation/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6"/>
              </a:rPr>
              <a:t>https://www.theanalysisfactor.com/understanding-random-effects-in-mixed-models/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7"/>
              </a:rPr>
              <a:t>http://statweb.stanford.edu/~jtaylo/courses/stats203/notes/fixed+random.pdf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8"/>
              </a:rPr>
              <a:t>http://byrneslab.net/classes/biol607/readings/Bolker_et_al_2009_TREE.pdf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9"/>
              </a:rPr>
              <a:t>https://www.theanalysisfactor.com/regression-diagnostics-glmm/</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10"/>
              </a:rPr>
              <a:t>https://pdfs.semanticscholar.org/4f1c/417fb9bac04309f0ba9b0ec44d5ef51e36aa.pdf</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7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55E61"/>
                </a:solidFill>
                <a:latin typeface="Times New Roman"/>
                <a:ea typeface="Times New Roman"/>
                <a:cs typeface="Times New Roman"/>
                <a:sym typeface="Times New Roman"/>
              </a:rPr>
              <a:t>APPENDIX (code in R)</a:t>
            </a:r>
            <a:endParaRPr/>
          </a:p>
        </p:txBody>
      </p:sp>
      <p:pic>
        <p:nvPicPr>
          <p:cNvPr id="440" name="Google Shape;440;p71"/>
          <p:cNvPicPr preferRelativeResize="0"/>
          <p:nvPr/>
        </p:nvPicPr>
        <p:blipFill>
          <a:blip r:embed="rId3">
            <a:alphaModFix/>
          </a:blip>
          <a:stretch>
            <a:fillRect/>
          </a:stretch>
        </p:blipFill>
        <p:spPr>
          <a:xfrm>
            <a:off x="152400" y="1169850"/>
            <a:ext cx="6088291" cy="38212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7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55E61"/>
                </a:solidFill>
                <a:latin typeface="Times New Roman"/>
                <a:ea typeface="Times New Roman"/>
                <a:cs typeface="Times New Roman"/>
                <a:sym typeface="Times New Roman"/>
              </a:rPr>
              <a:t>APPENDIX (code in R)</a:t>
            </a:r>
            <a:endParaRPr/>
          </a:p>
        </p:txBody>
      </p:sp>
      <p:pic>
        <p:nvPicPr>
          <p:cNvPr id="446" name="Google Shape;446;p72"/>
          <p:cNvPicPr preferRelativeResize="0"/>
          <p:nvPr/>
        </p:nvPicPr>
        <p:blipFill>
          <a:blip r:embed="rId3">
            <a:alphaModFix/>
          </a:blip>
          <a:stretch>
            <a:fillRect/>
          </a:stretch>
        </p:blipFill>
        <p:spPr>
          <a:xfrm>
            <a:off x="368175" y="1092200"/>
            <a:ext cx="5726376" cy="3818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0" name="Shape 130"/>
        <p:cNvGrpSpPr/>
        <p:nvPr/>
      </p:nvGrpSpPr>
      <p:grpSpPr>
        <a:xfrm>
          <a:off x="0" y="0"/>
          <a:ext cx="0" cy="0"/>
          <a:chOff x="0" y="0"/>
          <a:chExt cx="0" cy="0"/>
        </a:xfrm>
      </p:grpSpPr>
      <p:sp>
        <p:nvSpPr>
          <p:cNvPr id="131" name="Google Shape;131;p28"/>
          <p:cNvSpPr txBox="1"/>
          <p:nvPr>
            <p:ph type="title"/>
          </p:nvPr>
        </p:nvSpPr>
        <p:spPr>
          <a:xfrm>
            <a:off x="120575" y="120575"/>
            <a:ext cx="8711700" cy="8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rgbClr val="BE3D3D"/>
                </a:solidFill>
              </a:rPr>
              <a:t>Background:</a:t>
            </a:r>
            <a:endParaRPr sz="4700">
              <a:solidFill>
                <a:srgbClr val="BE3D3D"/>
              </a:solidFill>
            </a:endParaRPr>
          </a:p>
          <a:p>
            <a:pPr indent="0" lvl="0" marL="0" rtl="0" algn="l">
              <a:spcBef>
                <a:spcPts val="0"/>
              </a:spcBef>
              <a:spcAft>
                <a:spcPts val="0"/>
              </a:spcAft>
              <a:buNone/>
            </a:pPr>
            <a:r>
              <a:t/>
            </a:r>
            <a:endParaRPr/>
          </a:p>
        </p:txBody>
      </p:sp>
      <p:sp>
        <p:nvSpPr>
          <p:cNvPr id="132" name="Google Shape;132;p28"/>
          <p:cNvSpPr txBox="1"/>
          <p:nvPr>
            <p:ph idx="1" type="body"/>
          </p:nvPr>
        </p:nvSpPr>
        <p:spPr>
          <a:xfrm>
            <a:off x="311700" y="1130450"/>
            <a:ext cx="8520600" cy="3933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200">
                <a:solidFill>
                  <a:srgbClr val="000000"/>
                </a:solidFill>
              </a:rPr>
              <a:t>A Generalized Linear Model is a class of models which includes models such as ANOVA and ordinary regression. These can be either continuous responses or discrete responses, such as categorical data. </a:t>
            </a:r>
            <a:endParaRPr sz="2200">
              <a:solidFill>
                <a:srgbClr val="000000"/>
              </a:solidFill>
            </a:endParaRPr>
          </a:p>
          <a:p>
            <a:pPr indent="0" lvl="0" marL="0" rtl="0" algn="l">
              <a:lnSpc>
                <a:spcPct val="150000"/>
              </a:lnSpc>
              <a:spcBef>
                <a:spcPts val="1600"/>
              </a:spcBef>
              <a:spcAft>
                <a:spcPts val="0"/>
              </a:spcAft>
              <a:buNone/>
            </a:pPr>
            <a:r>
              <a:rPr lang="en" sz="2200">
                <a:solidFill>
                  <a:srgbClr val="000000"/>
                </a:solidFill>
              </a:rPr>
              <a:t>GLMs consists of three components:  The </a:t>
            </a:r>
            <a:r>
              <a:rPr lang="en" sz="2200">
                <a:solidFill>
                  <a:srgbClr val="000000"/>
                </a:solidFill>
              </a:rPr>
              <a:t>Random Component , the Systematic Component  and the Link Function . </a:t>
            </a:r>
            <a:endParaRPr sz="2200">
              <a:solidFill>
                <a:srgbClr val="000000"/>
              </a:solidFill>
            </a:endParaRPr>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1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7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55E61"/>
                </a:solidFill>
                <a:latin typeface="Times New Roman"/>
                <a:ea typeface="Times New Roman"/>
                <a:cs typeface="Times New Roman"/>
                <a:sym typeface="Times New Roman"/>
              </a:rPr>
              <a:t>APPENDIX (code in R)</a:t>
            </a:r>
            <a:endParaRPr/>
          </a:p>
        </p:txBody>
      </p:sp>
      <p:pic>
        <p:nvPicPr>
          <p:cNvPr id="452" name="Google Shape;452;p73"/>
          <p:cNvPicPr preferRelativeResize="0"/>
          <p:nvPr/>
        </p:nvPicPr>
        <p:blipFill>
          <a:blip r:embed="rId3">
            <a:alphaModFix/>
          </a:blip>
          <a:stretch>
            <a:fillRect/>
          </a:stretch>
        </p:blipFill>
        <p:spPr>
          <a:xfrm>
            <a:off x="152400" y="1169850"/>
            <a:ext cx="8839202" cy="273409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7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55E61"/>
                </a:solidFill>
                <a:latin typeface="Times New Roman"/>
                <a:ea typeface="Times New Roman"/>
                <a:cs typeface="Times New Roman"/>
                <a:sym typeface="Times New Roman"/>
              </a:rPr>
              <a:t>APPENDIX (code in R)</a:t>
            </a:r>
            <a:endParaRPr/>
          </a:p>
        </p:txBody>
      </p:sp>
      <p:pic>
        <p:nvPicPr>
          <p:cNvPr id="458" name="Google Shape;458;p74"/>
          <p:cNvPicPr preferRelativeResize="0"/>
          <p:nvPr/>
        </p:nvPicPr>
        <p:blipFill>
          <a:blip r:embed="rId3">
            <a:alphaModFix/>
          </a:blip>
          <a:stretch>
            <a:fillRect/>
          </a:stretch>
        </p:blipFill>
        <p:spPr>
          <a:xfrm>
            <a:off x="152400" y="1169850"/>
            <a:ext cx="5264627" cy="382124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7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55E61"/>
                </a:solidFill>
                <a:latin typeface="Times New Roman"/>
                <a:ea typeface="Times New Roman"/>
                <a:cs typeface="Times New Roman"/>
                <a:sym typeface="Times New Roman"/>
              </a:rPr>
              <a:t>APPENDIX (code in R)</a:t>
            </a:r>
            <a:endParaRPr/>
          </a:p>
        </p:txBody>
      </p:sp>
      <p:pic>
        <p:nvPicPr>
          <p:cNvPr id="464" name="Google Shape;464;p75"/>
          <p:cNvPicPr preferRelativeResize="0"/>
          <p:nvPr/>
        </p:nvPicPr>
        <p:blipFill>
          <a:blip r:embed="rId3">
            <a:alphaModFix/>
          </a:blip>
          <a:stretch>
            <a:fillRect/>
          </a:stretch>
        </p:blipFill>
        <p:spPr>
          <a:xfrm>
            <a:off x="152400" y="1169850"/>
            <a:ext cx="5149414" cy="382125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7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55E61"/>
                </a:solidFill>
                <a:latin typeface="Times New Roman"/>
                <a:ea typeface="Times New Roman"/>
                <a:cs typeface="Times New Roman"/>
                <a:sym typeface="Times New Roman"/>
              </a:rPr>
              <a:t>APPENDIX (code in R)</a:t>
            </a:r>
            <a:endParaRPr/>
          </a:p>
        </p:txBody>
      </p:sp>
      <p:pic>
        <p:nvPicPr>
          <p:cNvPr id="470" name="Google Shape;470;p76"/>
          <p:cNvPicPr preferRelativeResize="0"/>
          <p:nvPr/>
        </p:nvPicPr>
        <p:blipFill>
          <a:blip r:embed="rId3">
            <a:alphaModFix/>
          </a:blip>
          <a:stretch>
            <a:fillRect/>
          </a:stretch>
        </p:blipFill>
        <p:spPr>
          <a:xfrm>
            <a:off x="152400" y="1169850"/>
            <a:ext cx="6390234" cy="382124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7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55E61"/>
                </a:solidFill>
                <a:latin typeface="Times New Roman"/>
                <a:ea typeface="Times New Roman"/>
                <a:cs typeface="Times New Roman"/>
                <a:sym typeface="Times New Roman"/>
              </a:rPr>
              <a:t>APPENDIX (code in R)</a:t>
            </a:r>
            <a:endParaRPr/>
          </a:p>
        </p:txBody>
      </p:sp>
      <p:pic>
        <p:nvPicPr>
          <p:cNvPr id="476" name="Google Shape;476;p77"/>
          <p:cNvPicPr preferRelativeResize="0"/>
          <p:nvPr/>
        </p:nvPicPr>
        <p:blipFill>
          <a:blip r:embed="rId3">
            <a:alphaModFix/>
          </a:blip>
          <a:stretch>
            <a:fillRect/>
          </a:stretch>
        </p:blipFill>
        <p:spPr>
          <a:xfrm>
            <a:off x="152400" y="1169850"/>
            <a:ext cx="8839202" cy="331936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55E61"/>
                </a:solidFill>
                <a:latin typeface="Times New Roman"/>
                <a:ea typeface="Times New Roman"/>
                <a:cs typeface="Times New Roman"/>
                <a:sym typeface="Times New Roman"/>
              </a:rPr>
              <a:t>APPENDIX (code in R)</a:t>
            </a:r>
            <a:endParaRPr/>
          </a:p>
        </p:txBody>
      </p:sp>
      <p:pic>
        <p:nvPicPr>
          <p:cNvPr id="482" name="Google Shape;482;p78"/>
          <p:cNvPicPr preferRelativeResize="0"/>
          <p:nvPr/>
        </p:nvPicPr>
        <p:blipFill>
          <a:blip r:embed="rId3">
            <a:alphaModFix/>
          </a:blip>
          <a:stretch>
            <a:fillRect/>
          </a:stretch>
        </p:blipFill>
        <p:spPr>
          <a:xfrm>
            <a:off x="152400" y="1169850"/>
            <a:ext cx="8279376" cy="38212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7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55E61"/>
                </a:solidFill>
                <a:latin typeface="Times New Roman"/>
                <a:ea typeface="Times New Roman"/>
                <a:cs typeface="Times New Roman"/>
                <a:sym typeface="Times New Roman"/>
              </a:rPr>
              <a:t>APPENDIX (code in R)</a:t>
            </a:r>
            <a:endParaRPr/>
          </a:p>
        </p:txBody>
      </p:sp>
      <p:pic>
        <p:nvPicPr>
          <p:cNvPr id="488" name="Google Shape;488;p79"/>
          <p:cNvPicPr preferRelativeResize="0"/>
          <p:nvPr/>
        </p:nvPicPr>
        <p:blipFill>
          <a:blip r:embed="rId3">
            <a:alphaModFix/>
          </a:blip>
          <a:stretch>
            <a:fillRect/>
          </a:stretch>
        </p:blipFill>
        <p:spPr>
          <a:xfrm>
            <a:off x="152400" y="1169850"/>
            <a:ext cx="8481627" cy="382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6" name="Shape 136"/>
        <p:cNvGrpSpPr/>
        <p:nvPr/>
      </p:nvGrpSpPr>
      <p:grpSpPr>
        <a:xfrm>
          <a:off x="0" y="0"/>
          <a:ext cx="0" cy="0"/>
          <a:chOff x="0" y="0"/>
          <a:chExt cx="0" cy="0"/>
        </a:xfrm>
      </p:grpSpPr>
      <p:sp>
        <p:nvSpPr>
          <p:cNvPr id="137" name="Google Shape;137;p29"/>
          <p:cNvSpPr txBox="1"/>
          <p:nvPr>
            <p:ph type="title"/>
          </p:nvPr>
        </p:nvSpPr>
        <p:spPr>
          <a:xfrm>
            <a:off x="311700" y="9387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Background:</a:t>
            </a:r>
            <a:endParaRPr>
              <a:solidFill>
                <a:srgbClr val="BE3D3D"/>
              </a:solidFill>
            </a:endParaRPr>
          </a:p>
          <a:p>
            <a:pPr indent="0" lvl="0" marL="0" rtl="0" algn="l">
              <a:spcBef>
                <a:spcPts val="0"/>
              </a:spcBef>
              <a:spcAft>
                <a:spcPts val="0"/>
              </a:spcAft>
              <a:buNone/>
            </a:pPr>
            <a:r>
              <a:t/>
            </a:r>
            <a:endParaRPr/>
          </a:p>
        </p:txBody>
      </p:sp>
      <p:sp>
        <p:nvSpPr>
          <p:cNvPr id="138" name="Google Shape;138;p29"/>
          <p:cNvSpPr txBox="1"/>
          <p:nvPr>
            <p:ph idx="1" type="body"/>
          </p:nvPr>
        </p:nvSpPr>
        <p:spPr>
          <a:xfrm>
            <a:off x="150600" y="1097550"/>
            <a:ext cx="8681700" cy="43875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rgbClr val="000000"/>
              </a:buClr>
              <a:buSzPts val="2100"/>
              <a:buChar char="●"/>
            </a:pPr>
            <a:r>
              <a:rPr lang="en" sz="2100">
                <a:solidFill>
                  <a:srgbClr val="000000"/>
                </a:solidFill>
              </a:rPr>
              <a:t>The </a:t>
            </a:r>
            <a:r>
              <a:rPr b="1" lang="en" sz="2100">
                <a:solidFill>
                  <a:srgbClr val="000000"/>
                </a:solidFill>
              </a:rPr>
              <a:t>Random Component </a:t>
            </a:r>
            <a:r>
              <a:rPr lang="en" sz="2100">
                <a:solidFill>
                  <a:srgbClr val="000000"/>
                </a:solidFill>
              </a:rPr>
              <a:t>will identify/ specify Y (response variable) and then will select the probability distribution it has. </a:t>
            </a:r>
            <a:endParaRPr sz="2100">
              <a:solidFill>
                <a:srgbClr val="000000"/>
              </a:solidFill>
            </a:endParaRPr>
          </a:p>
          <a:p>
            <a:pPr indent="-361950" lvl="0" marL="457200" rtl="0" algn="l">
              <a:lnSpc>
                <a:spcPct val="150000"/>
              </a:lnSpc>
              <a:spcBef>
                <a:spcPts val="0"/>
              </a:spcBef>
              <a:spcAft>
                <a:spcPts val="0"/>
              </a:spcAft>
              <a:buClr>
                <a:srgbClr val="000000"/>
              </a:buClr>
              <a:buSzPts val="2100"/>
              <a:buChar char="●"/>
            </a:pPr>
            <a:r>
              <a:rPr lang="en" sz="2100">
                <a:solidFill>
                  <a:srgbClr val="000000"/>
                </a:solidFill>
              </a:rPr>
              <a:t>The </a:t>
            </a:r>
            <a:r>
              <a:rPr b="1" lang="en" sz="2100">
                <a:solidFill>
                  <a:srgbClr val="000000"/>
                </a:solidFill>
              </a:rPr>
              <a:t>Systematic Component</a:t>
            </a:r>
            <a:r>
              <a:rPr lang="en" sz="2100">
                <a:solidFill>
                  <a:srgbClr val="000000"/>
                </a:solidFill>
              </a:rPr>
              <a:t> will identify/  specify the explanatory variables (Xi’s) and the linear combination they are fit to. </a:t>
            </a:r>
            <a:endParaRPr sz="2100">
              <a:solidFill>
                <a:srgbClr val="000000"/>
              </a:solidFill>
            </a:endParaRPr>
          </a:p>
          <a:p>
            <a:pPr indent="-361950" lvl="0" marL="457200" rtl="0" algn="l">
              <a:lnSpc>
                <a:spcPct val="150000"/>
              </a:lnSpc>
              <a:spcBef>
                <a:spcPts val="0"/>
              </a:spcBef>
              <a:spcAft>
                <a:spcPts val="0"/>
              </a:spcAft>
              <a:buClr>
                <a:srgbClr val="000000"/>
              </a:buClr>
              <a:buSzPts val="2100"/>
              <a:buChar char="●"/>
            </a:pPr>
            <a:r>
              <a:rPr lang="en" sz="2100">
                <a:solidFill>
                  <a:srgbClr val="000000"/>
                </a:solidFill>
              </a:rPr>
              <a:t>The </a:t>
            </a:r>
            <a:r>
              <a:rPr b="1" lang="en" sz="2100">
                <a:solidFill>
                  <a:srgbClr val="000000"/>
                </a:solidFill>
              </a:rPr>
              <a:t>Link Function </a:t>
            </a:r>
            <a:r>
              <a:rPr lang="en" sz="2100">
                <a:solidFill>
                  <a:srgbClr val="000000"/>
                </a:solidFill>
              </a:rPr>
              <a:t>will connect systematic and random components. It specifies the function g() that will relate our expected value (mean) to the linear predictor</a:t>
            </a:r>
            <a:endParaRPr sz="2100">
              <a:solidFill>
                <a:srgbClr val="000000"/>
              </a:solidFill>
            </a:endParaRPr>
          </a:p>
          <a:p>
            <a:pPr indent="-361950" lvl="1" marL="914400" rtl="0" algn="l">
              <a:lnSpc>
                <a:spcPct val="150000"/>
              </a:lnSpc>
              <a:spcBef>
                <a:spcPts val="0"/>
              </a:spcBef>
              <a:spcAft>
                <a:spcPts val="0"/>
              </a:spcAft>
              <a:buClr>
                <a:srgbClr val="000000"/>
              </a:buClr>
              <a:buSzPts val="2100"/>
              <a:buChar char="○"/>
            </a:pPr>
            <a:r>
              <a:rPr lang="en" sz="1900">
                <a:solidFill>
                  <a:srgbClr val="000000"/>
                </a:solidFill>
              </a:rPr>
              <a:t>g(μ) = α + β1(x1) +···+ βk(xk)</a:t>
            </a:r>
            <a:endParaRPr sz="1900">
              <a:solidFill>
                <a:srgbClr val="000000"/>
              </a:solidFill>
            </a:endParaRPr>
          </a:p>
          <a:p>
            <a:pPr indent="0" lvl="0" marL="457200" rtl="0" algn="l">
              <a:spcBef>
                <a:spcPts val="0"/>
              </a:spcBef>
              <a:spcAft>
                <a:spcPts val="0"/>
              </a:spcAft>
              <a:buNone/>
            </a:pPr>
            <a:r>
              <a:t/>
            </a:r>
            <a:endParaRPr sz="1600">
              <a:solidFill>
                <a:srgbClr val="000000"/>
              </a:solidFill>
            </a:endParaRPr>
          </a:p>
          <a:p>
            <a:pPr indent="0" lvl="0" marL="914400" rtl="0" algn="l">
              <a:spcBef>
                <a:spcPts val="1600"/>
              </a:spcBef>
              <a:spcAft>
                <a:spcPts val="1600"/>
              </a:spcAft>
              <a:buNone/>
            </a:pPr>
            <a:r>
              <a:t/>
            </a:r>
            <a:endParaRPr>
              <a:solidFill>
                <a:srgbClr val="000000"/>
              </a:solidFill>
            </a:endParaRPr>
          </a:p>
        </p:txBody>
      </p:sp>
      <p:sp>
        <p:nvSpPr>
          <p:cNvPr id="139" name="Google Shape;139;p29"/>
          <p:cNvSpPr txBox="1"/>
          <p:nvPr/>
        </p:nvSpPr>
        <p:spPr>
          <a:xfrm>
            <a:off x="532950" y="651450"/>
            <a:ext cx="76224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Random Component, Systematic Component and Link Function</a:t>
            </a:r>
            <a:endParaRPr sz="1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0"/>
          <p:cNvSpPr txBox="1"/>
          <p:nvPr>
            <p:ph type="title"/>
          </p:nvPr>
        </p:nvSpPr>
        <p:spPr>
          <a:xfrm>
            <a:off x="976950" y="16435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rgbClr val="BE3D3D"/>
                </a:solidFill>
              </a:rPr>
              <a:t>Linear Mixed Model</a:t>
            </a:r>
            <a:endParaRPr sz="6000">
              <a:solidFill>
                <a:srgbClr val="BE3D3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8" name="Shape 148"/>
        <p:cNvGrpSpPr/>
        <p:nvPr/>
      </p:nvGrpSpPr>
      <p:grpSpPr>
        <a:xfrm>
          <a:off x="0" y="0"/>
          <a:ext cx="0" cy="0"/>
          <a:chOff x="0" y="0"/>
          <a:chExt cx="0" cy="0"/>
        </a:xfrm>
      </p:grpSpPr>
      <p:sp>
        <p:nvSpPr>
          <p:cNvPr id="149" name="Google Shape;149;p31"/>
          <p:cNvSpPr txBox="1"/>
          <p:nvPr>
            <p:ph type="title"/>
          </p:nvPr>
        </p:nvSpPr>
        <p:spPr>
          <a:xfrm>
            <a:off x="151650" y="4226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3D3D"/>
                </a:solidFill>
              </a:rPr>
              <a:t>Linear Mixed Model</a:t>
            </a:r>
            <a:endParaRPr>
              <a:solidFill>
                <a:srgbClr val="BE3D3D"/>
              </a:solidFill>
            </a:endParaRPr>
          </a:p>
        </p:txBody>
      </p:sp>
      <p:sp>
        <p:nvSpPr>
          <p:cNvPr id="150" name="Google Shape;150;p31"/>
          <p:cNvSpPr txBox="1"/>
          <p:nvPr>
            <p:ph idx="1" type="body"/>
          </p:nvPr>
        </p:nvSpPr>
        <p:spPr>
          <a:xfrm>
            <a:off x="231875" y="1288700"/>
            <a:ext cx="8520600" cy="3854700"/>
          </a:xfrm>
          <a:prstGeom prst="rect">
            <a:avLst/>
          </a:prstGeom>
        </p:spPr>
        <p:txBody>
          <a:bodyPr anchorCtr="0" anchor="t" bIns="91425" lIns="91425" spcFirstLastPara="1" rIns="91425" wrap="square" tIns="91425">
            <a:noAutofit/>
          </a:bodyPr>
          <a:lstStyle/>
          <a:p>
            <a:pPr indent="-387350" lvl="0" marL="457200" rtl="0" algn="l">
              <a:lnSpc>
                <a:spcPct val="200000"/>
              </a:lnSpc>
              <a:spcBef>
                <a:spcPts val="0"/>
              </a:spcBef>
              <a:spcAft>
                <a:spcPts val="0"/>
              </a:spcAft>
              <a:buClr>
                <a:srgbClr val="333333"/>
              </a:buClr>
              <a:buSzPts val="2500"/>
              <a:buChar char="●"/>
            </a:pPr>
            <a:r>
              <a:rPr lang="en" sz="2500">
                <a:solidFill>
                  <a:srgbClr val="333333"/>
                </a:solidFill>
                <a:highlight>
                  <a:srgbClr val="FFFFFF"/>
                </a:highlight>
              </a:rPr>
              <a:t>Linear mixed are an extension from simple linear models, this allows us to now include fixed and random effects</a:t>
            </a:r>
            <a:endParaRPr sz="2000">
              <a:solidFill>
                <a:srgbClr val="333333"/>
              </a:solidFill>
              <a:highlight>
                <a:srgbClr val="FFFFFF"/>
              </a:highlight>
              <a:latin typeface="Arial"/>
              <a:ea typeface="Arial"/>
              <a:cs typeface="Arial"/>
              <a:sym typeface="Arial"/>
            </a:endParaRPr>
          </a:p>
          <a:p>
            <a:pPr indent="-387350" lvl="0" marL="457200" rtl="0" algn="l">
              <a:lnSpc>
                <a:spcPct val="200000"/>
              </a:lnSpc>
              <a:spcBef>
                <a:spcPts val="0"/>
              </a:spcBef>
              <a:spcAft>
                <a:spcPts val="0"/>
              </a:spcAft>
              <a:buClr>
                <a:srgbClr val="333333"/>
              </a:buClr>
              <a:buSzPts val="2500"/>
              <a:buChar char="●"/>
            </a:pPr>
            <a:r>
              <a:rPr lang="en" sz="2500">
                <a:solidFill>
                  <a:srgbClr val="333333"/>
                </a:solidFill>
                <a:highlight>
                  <a:srgbClr val="FFFFFF"/>
                </a:highlight>
              </a:rPr>
              <a:t>Linear mixed </a:t>
            </a:r>
            <a:r>
              <a:rPr lang="en" sz="2500">
                <a:solidFill>
                  <a:srgbClr val="333333"/>
                </a:solidFill>
                <a:highlight>
                  <a:srgbClr val="FFFFFF"/>
                </a:highlight>
              </a:rPr>
              <a:t>models are used to analyze data that is non independent, multilevel/hierarchical, longitudinal, or correlated. </a:t>
            </a:r>
            <a:endParaRPr sz="2500">
              <a:solidFill>
                <a:srgbClr val="333333"/>
              </a:solidFill>
              <a:highlight>
                <a:srgbClr val="FFFFFF"/>
              </a:highlight>
            </a:endParaRPr>
          </a:p>
          <a:p>
            <a:pPr indent="0" lvl="0" marL="914400" rtl="0" algn="l">
              <a:spcBef>
                <a:spcPts val="1600"/>
              </a:spcBef>
              <a:spcAft>
                <a:spcPts val="0"/>
              </a:spcAft>
              <a:buNone/>
            </a:pPr>
            <a:r>
              <a:t/>
            </a:r>
            <a:endParaRPr sz="1800">
              <a:solidFill>
                <a:srgbClr val="333333"/>
              </a:solidFill>
              <a:highlight>
                <a:srgbClr val="FFFFFF"/>
              </a:highlight>
            </a:endParaRPr>
          </a:p>
          <a:p>
            <a:pPr indent="0" lvl="0" marL="0" rtl="0" algn="l">
              <a:spcBef>
                <a:spcPts val="1600"/>
              </a:spcBef>
              <a:spcAft>
                <a:spcPts val="0"/>
              </a:spcAft>
              <a:buNone/>
            </a:pPr>
            <a:r>
              <a:t/>
            </a:r>
            <a:endParaRPr>
              <a:solidFill>
                <a:srgbClr val="333333"/>
              </a:solidFill>
              <a:highlight>
                <a:srgbClr val="FFFFFF"/>
              </a:highlight>
            </a:endParaRPr>
          </a:p>
          <a:p>
            <a:pPr indent="0" lvl="0" marL="0" rtl="0" algn="l">
              <a:spcBef>
                <a:spcPts val="1600"/>
              </a:spcBef>
              <a:spcAft>
                <a:spcPts val="0"/>
              </a:spcAft>
              <a:buNone/>
            </a:pPr>
            <a:r>
              <a:t/>
            </a:r>
            <a:endParaRPr sz="130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0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00">
              <a:solidFill>
                <a:srgbClr val="333333"/>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300">
              <a:solidFill>
                <a:srgbClr val="333333"/>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1224750" y="1233000"/>
            <a:ext cx="6694500" cy="286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BE3D3D"/>
                </a:solidFill>
              </a:rPr>
              <a:t>Generalized Linear Mixed Model</a:t>
            </a:r>
            <a:endParaRPr sz="4800">
              <a:solidFill>
                <a:srgbClr val="BE3D3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