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11/1/2023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4100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11/1/2023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3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11/1/2023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214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11/1/2023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92363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11/1/2023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7464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11/1/2023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1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11/1/2023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59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11/1/2023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32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11/1/2023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926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11/1/2023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54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11/1/2023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72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11/1/2023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725135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97106" y="1625608"/>
            <a:ext cx="3882844" cy="2722164"/>
          </a:xfrm>
        </p:spPr>
        <p:txBody>
          <a:bodyPr>
            <a:normAutofit/>
          </a:bodyPr>
          <a:lstStyle/>
          <a:p>
            <a:r>
              <a:rPr lang="en-US" sz="6000"/>
              <a:t>COVID 19 vaccine </a:t>
            </a:r>
          </a:p>
        </p:txBody>
      </p:sp>
      <p:pic>
        <p:nvPicPr>
          <p:cNvPr id="3" name="Picture 2" descr="Line of vials">
            <a:extLst>
              <a:ext uri="{FF2B5EF4-FFF2-40B4-BE49-F238E27FC236}">
                <a16:creationId xmlns:a16="http://schemas.microsoft.com/office/drawing/2014/main" id="{FB3343D5-D514-A4DC-036C-149DF1B6E1A2}"/>
              </a:ext>
            </a:extLst>
          </p:cNvPr>
          <p:cNvPicPr>
            <a:picLocks noChangeAspect="1"/>
          </p:cNvPicPr>
          <p:nvPr/>
        </p:nvPicPr>
        <p:blipFill rotWithShape="1">
          <a:blip r:embed="rId2"/>
          <a:srcRect l="27239" r="4947" b="4"/>
          <a:stretch/>
        </p:blipFill>
        <p:spPr>
          <a:xfrm>
            <a:off x="5224242" y="10"/>
            <a:ext cx="6967758" cy="6857990"/>
          </a:xfrm>
          <a:prstGeom prst="rect">
            <a:avLst/>
          </a:prstGeom>
        </p:spPr>
      </p:pic>
      <p:sp>
        <p:nvSpPr>
          <p:cNvPr id="11" name="Cross 10">
            <a:extLst>
              <a:ext uri="{FF2B5EF4-FFF2-40B4-BE49-F238E27FC236}">
                <a16:creationId xmlns:a16="http://schemas.microsoft.com/office/drawing/2014/main" id="{4029224B-C0FC-EC47-B248-0D4271BC7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575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797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49" y="1204721"/>
            <a:ext cx="4114799" cy="1446550"/>
          </a:xfrm>
        </p:spPr>
        <p:txBody>
          <a:bodyPr>
            <a:normAutofit/>
          </a:bodyPr>
          <a:lstStyle/>
          <a:p>
            <a:pPr>
              <a:lnSpc>
                <a:spcPct val="90000"/>
              </a:lnSpc>
            </a:pPr>
            <a:r>
              <a:rPr lang="en-US" sz="3400" dirty="0"/>
              <a:t>What is the Analysis of Vaccine efficiency?</a:t>
            </a:r>
          </a:p>
        </p:txBody>
      </p:sp>
      <p:sp>
        <p:nvSpPr>
          <p:cNvPr id="3" name="Content Placeholder"/>
          <p:cNvSpPr>
            <a:spLocks noGrp="1"/>
          </p:cNvSpPr>
          <p:nvPr>
            <p:ph idx="1"/>
          </p:nvPr>
        </p:nvSpPr>
        <p:spPr>
          <a:xfrm>
            <a:off x="565150" y="2691638"/>
            <a:ext cx="4114799" cy="3188586"/>
          </a:xfrm>
        </p:spPr>
        <p:txBody>
          <a:bodyPr>
            <a:normAutofit/>
          </a:bodyPr>
          <a:lstStyle/>
          <a:p>
            <a:pPr lvl="0">
              <a:lnSpc>
                <a:spcPct val="90000"/>
              </a:lnSpc>
            </a:pPr>
            <a:r>
              <a:rPr lang="en-US" sz="2000" dirty="0"/>
              <a:t>Vaccine effectiveness is a measure of how well vaccination protects people against health outcomes such as infection, symptomatic illness, hospitalization, and death. Vaccine effectiveness is generally measured by comparing the frequency of health outcomes in vaccinated and unvaccinated people.</a:t>
            </a:r>
          </a:p>
          <a:p>
            <a:pPr>
              <a:lnSpc>
                <a:spcPct val="90000"/>
              </a:lnSpc>
            </a:pPr>
            <a:endParaRPr lang="en-US" sz="2000" dirty="0"/>
          </a:p>
        </p:txBody>
      </p:sp>
      <p:pic>
        <p:nvPicPr>
          <p:cNvPr id="6" name="Picture 5" descr="A row of samples for medical testing">
            <a:extLst>
              <a:ext uri="{FF2B5EF4-FFF2-40B4-BE49-F238E27FC236}">
                <a16:creationId xmlns:a16="http://schemas.microsoft.com/office/drawing/2014/main" id="{95BC312F-000B-63CB-56B2-553C2DAB6828}"/>
              </a:ext>
            </a:extLst>
          </p:cNvPr>
          <p:cNvPicPr>
            <a:picLocks noChangeAspect="1"/>
          </p:cNvPicPr>
          <p:nvPr/>
        </p:nvPicPr>
        <p:blipFill rotWithShape="1">
          <a:blip r:embed="rId2"/>
          <a:srcRect l="23799" r="4" b="4"/>
          <a:stretch/>
        </p:blipFill>
        <p:spPr>
          <a:xfrm>
            <a:off x="5224242" y="10"/>
            <a:ext cx="6967758" cy="6857990"/>
          </a:xfrm>
          <a:prstGeom prst="rect">
            <a:avLst/>
          </a:prstGeom>
        </p:spPr>
      </p:pic>
      <p:sp>
        <p:nvSpPr>
          <p:cNvPr id="12" name="Cross 11">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77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49" y="1204721"/>
            <a:ext cx="4114799" cy="1446550"/>
          </a:xfrm>
        </p:spPr>
        <p:txBody>
          <a:bodyPr>
            <a:normAutofit/>
          </a:bodyPr>
          <a:lstStyle/>
          <a:p>
            <a:pPr>
              <a:lnSpc>
                <a:spcPct val="90000"/>
              </a:lnSpc>
            </a:pPr>
            <a:r>
              <a:rPr lang="en-US" sz="3400" dirty="0"/>
              <a:t>What is effectiveness of COVID 19 study?</a:t>
            </a:r>
          </a:p>
        </p:txBody>
      </p:sp>
      <p:sp>
        <p:nvSpPr>
          <p:cNvPr id="3" name="Content Placeholder"/>
          <p:cNvSpPr>
            <a:spLocks noGrp="1"/>
          </p:cNvSpPr>
          <p:nvPr>
            <p:ph idx="1"/>
          </p:nvPr>
        </p:nvSpPr>
        <p:spPr>
          <a:xfrm>
            <a:off x="565150" y="2691638"/>
            <a:ext cx="4114799" cy="3188586"/>
          </a:xfrm>
        </p:spPr>
        <p:txBody>
          <a:bodyPr>
            <a:normAutofit/>
          </a:bodyPr>
          <a:lstStyle/>
          <a:p>
            <a:pPr lvl="0">
              <a:lnSpc>
                <a:spcPct val="90000"/>
              </a:lnSpc>
            </a:pPr>
            <a:r>
              <a:rPr lang="en-US" dirty="0"/>
              <a:t>After the first dose of the vaccine, the total effectiveness of all COVID-19 vaccines in our study was 71% (95% CI 0.65, 0.78). The total effectiveness of vaccines after the second dose was 91% (95% CI 0.88, 0.94)).</a:t>
            </a:r>
          </a:p>
        </p:txBody>
      </p:sp>
      <p:pic>
        <p:nvPicPr>
          <p:cNvPr id="6" name="Picture 5" descr="A row of samples for medical testing">
            <a:extLst>
              <a:ext uri="{FF2B5EF4-FFF2-40B4-BE49-F238E27FC236}">
                <a16:creationId xmlns:a16="http://schemas.microsoft.com/office/drawing/2014/main" id="{053769B4-ACCA-A718-1D12-CCD0FC8CA0EA}"/>
              </a:ext>
            </a:extLst>
          </p:cNvPr>
          <p:cNvPicPr>
            <a:picLocks noChangeAspect="1"/>
          </p:cNvPicPr>
          <p:nvPr/>
        </p:nvPicPr>
        <p:blipFill rotWithShape="1">
          <a:blip r:embed="rId2"/>
          <a:srcRect l="23799" r="4" b="4"/>
          <a:stretch/>
        </p:blipFill>
        <p:spPr>
          <a:xfrm>
            <a:off x="5224242" y="10"/>
            <a:ext cx="6967758" cy="6857990"/>
          </a:xfrm>
          <a:prstGeom prst="rect">
            <a:avLst/>
          </a:prstGeom>
        </p:spPr>
      </p:pic>
      <p:sp>
        <p:nvSpPr>
          <p:cNvPr id="12" name="Cross 11">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42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49" y="1204721"/>
            <a:ext cx="4114799" cy="1446550"/>
          </a:xfrm>
        </p:spPr>
        <p:txBody>
          <a:bodyPr>
            <a:normAutofit/>
          </a:bodyPr>
          <a:lstStyle/>
          <a:p>
            <a:pPr>
              <a:lnSpc>
                <a:spcPct val="90000"/>
              </a:lnSpc>
            </a:pPr>
            <a:r>
              <a:rPr lang="en-US" sz="3400" dirty="0"/>
              <a:t>How effective Is the covid vaccine in 2023?</a:t>
            </a:r>
          </a:p>
        </p:txBody>
      </p:sp>
      <p:sp>
        <p:nvSpPr>
          <p:cNvPr id="3" name="Content Placeholder"/>
          <p:cNvSpPr>
            <a:spLocks noGrp="1"/>
          </p:cNvSpPr>
          <p:nvPr>
            <p:ph idx="1"/>
          </p:nvPr>
        </p:nvSpPr>
        <p:spPr>
          <a:xfrm>
            <a:off x="565150" y="2691638"/>
            <a:ext cx="4114799" cy="3188586"/>
          </a:xfrm>
        </p:spPr>
        <p:txBody>
          <a:bodyPr>
            <a:normAutofit/>
          </a:bodyPr>
          <a:lstStyle/>
          <a:p>
            <a:pPr lvl="0">
              <a:lnSpc>
                <a:spcPct val="90000"/>
              </a:lnSpc>
            </a:pPr>
            <a:r>
              <a:rPr lang="en-US" sz="2000" dirty="0"/>
              <a:t>The 2023-2024 updated vaccines were approved based on preclinical studies of their efficacy against the latest circulating strains. Some people may still become infected even though they have been vaccinated, but the goal of the vaccines now is to prevent severe disease, hospitalization and death.</a:t>
            </a:r>
          </a:p>
        </p:txBody>
      </p:sp>
      <p:pic>
        <p:nvPicPr>
          <p:cNvPr id="6" name="Picture 5" descr="A row of samples for medical testing">
            <a:extLst>
              <a:ext uri="{FF2B5EF4-FFF2-40B4-BE49-F238E27FC236}">
                <a16:creationId xmlns:a16="http://schemas.microsoft.com/office/drawing/2014/main" id="{8C88434D-8A1C-97E2-4F24-029FA36904E7}"/>
              </a:ext>
            </a:extLst>
          </p:cNvPr>
          <p:cNvPicPr>
            <a:picLocks noChangeAspect="1"/>
          </p:cNvPicPr>
          <p:nvPr/>
        </p:nvPicPr>
        <p:blipFill rotWithShape="1">
          <a:blip r:embed="rId2"/>
          <a:srcRect l="23799" r="4" b="4"/>
          <a:stretch/>
        </p:blipFill>
        <p:spPr>
          <a:xfrm>
            <a:off x="5224242" y="10"/>
            <a:ext cx="6967758" cy="6857990"/>
          </a:xfrm>
          <a:prstGeom prst="rect">
            <a:avLst/>
          </a:prstGeom>
        </p:spPr>
      </p:pic>
      <p:sp>
        <p:nvSpPr>
          <p:cNvPr id="12" name="Cross 11">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8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49" y="1204721"/>
            <a:ext cx="4114799" cy="1446550"/>
          </a:xfrm>
        </p:spPr>
        <p:txBody>
          <a:bodyPr>
            <a:normAutofit/>
          </a:bodyPr>
          <a:lstStyle/>
          <a:p>
            <a:pPr>
              <a:lnSpc>
                <a:spcPct val="90000"/>
              </a:lnSpc>
            </a:pPr>
            <a:r>
              <a:rPr lang="en-US" sz="3100" dirty="0"/>
              <a:t>COVID are the outcomes of Covid vaccine?</a:t>
            </a:r>
          </a:p>
        </p:txBody>
      </p:sp>
      <p:sp>
        <p:nvSpPr>
          <p:cNvPr id="3" name="Content Placeholder"/>
          <p:cNvSpPr>
            <a:spLocks noGrp="1"/>
          </p:cNvSpPr>
          <p:nvPr>
            <p:ph idx="1"/>
          </p:nvPr>
        </p:nvSpPr>
        <p:spPr>
          <a:xfrm>
            <a:off x="565150" y="2691638"/>
            <a:ext cx="4114799" cy="3188586"/>
          </a:xfrm>
        </p:spPr>
        <p:txBody>
          <a:bodyPr>
            <a:normAutofit/>
          </a:bodyPr>
          <a:lstStyle/>
          <a:p>
            <a:pPr lvl="0"/>
            <a:r>
              <a:rPr lang="en-US" sz="2200" dirty="0"/>
              <a:t>Vaccination markedly reduced adverse outcomes, with non-ICU hospitalizations, ICU hospitalizations, and deaths decreasing by 63.5% (95% CrI: 60.3% – 66.7%), 65.6% (95% CrI: 62.2% – 68.6%), and 69.3% (95% CrI: 65.5% – 73</a:t>
            </a:r>
          </a:p>
        </p:txBody>
      </p:sp>
      <p:pic>
        <p:nvPicPr>
          <p:cNvPr id="6" name="Picture 5" descr="Line of vials">
            <a:extLst>
              <a:ext uri="{FF2B5EF4-FFF2-40B4-BE49-F238E27FC236}">
                <a16:creationId xmlns:a16="http://schemas.microsoft.com/office/drawing/2014/main" id="{E819CDB9-D82E-76FB-309A-1DCE8D301425}"/>
              </a:ext>
            </a:extLst>
          </p:cNvPr>
          <p:cNvPicPr>
            <a:picLocks noChangeAspect="1"/>
          </p:cNvPicPr>
          <p:nvPr/>
        </p:nvPicPr>
        <p:blipFill rotWithShape="1">
          <a:blip r:embed="rId2"/>
          <a:srcRect l="27239" r="4947" b="4"/>
          <a:stretch/>
        </p:blipFill>
        <p:spPr>
          <a:xfrm>
            <a:off x="5224242" y="10"/>
            <a:ext cx="6967758" cy="6857990"/>
          </a:xfrm>
          <a:prstGeom prst="rect">
            <a:avLst/>
          </a:prstGeom>
        </p:spPr>
      </p:pic>
      <p:sp>
        <p:nvSpPr>
          <p:cNvPr id="12" name="Cross 11">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248474"/>
      </p:ext>
    </p:extLst>
  </p:cSld>
  <p:clrMapOvr>
    <a:masterClrMapping/>
  </p:clrMapOvr>
</p:sld>
</file>

<file path=ppt/theme/theme1.xml><?xml version="1.0" encoding="utf-8"?>
<a:theme xmlns:a="http://schemas.openxmlformats.org/drawingml/2006/main" name="Madri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MadridVTI</vt:lpstr>
      <vt:lpstr>COVID 19 vaccine </vt:lpstr>
      <vt:lpstr>What is the Analysis of Vaccine efficiency?</vt:lpstr>
      <vt:lpstr>What is effectiveness of COVID 19 study?</vt:lpstr>
      <vt:lpstr>How effective Is the covid vaccine in 2023?</vt:lpstr>
      <vt:lpstr>COVID are the outcomes of Covid vaccine?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vaccine </dc:title>
  <dc:creator>gubendiran.ece25@jit.net.in</dc:creator>
  <cp:lastModifiedBy>gubendiran.ece25@jit.net.in</cp:lastModifiedBy>
  <cp:revision>1</cp:revision>
  <dcterms:created xsi:type="dcterms:W3CDTF">2023-11-01T09:47:36Z</dcterms:created>
  <dcterms:modified xsi:type="dcterms:W3CDTF">2023-11-01T10:01:45Z</dcterms:modified>
</cp:coreProperties>
</file>