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72" r:id="rId12"/>
    <p:sldId id="268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05B4F-7FC8-A747-9126-97DAB2D51E24}" type="datetimeFigureOut">
              <a:rPr lang="it-IT" smtClean="0"/>
              <a:t>24/03/15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22896-BCD5-9645-9391-BA443EE6C21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31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E7E306-C7AB-D54C-982A-9750A09FB420}" type="slidenum">
              <a:rPr lang="en-GB">
                <a:solidFill>
                  <a:prstClr val="white"/>
                </a:solidFill>
              </a:rPr>
              <a:pPr/>
              <a:t>1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1131889" y="685524"/>
            <a:ext cx="4592637" cy="342761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it-IT" sz="2400">
              <a:solidFill>
                <a:prstClr val="white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7155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1" y="4343756"/>
            <a:ext cx="5019675" cy="41052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6198FF-4AD6-2646-BCF5-A3B0E7BEDC19}" type="slidenum">
              <a:rPr lang="en-GB">
                <a:solidFill>
                  <a:prstClr val="white"/>
                </a:solidFill>
              </a:rPr>
              <a:pPr/>
              <a:t>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1131889" y="685524"/>
            <a:ext cx="4592637" cy="342761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it-IT" sz="2400">
              <a:solidFill>
                <a:prstClr val="white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28355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1" y="4343756"/>
            <a:ext cx="5019675" cy="41052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6198FF-4AD6-2646-BCF5-A3B0E7BEDC19}" type="slidenum">
              <a:rPr lang="en-GB">
                <a:solidFill>
                  <a:prstClr val="white"/>
                </a:solidFill>
              </a:rPr>
              <a:pPr/>
              <a:t>3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1131889" y="685524"/>
            <a:ext cx="4592637" cy="342761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it-IT" sz="2400">
              <a:solidFill>
                <a:prstClr val="white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28355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1" y="4343756"/>
            <a:ext cx="5019675" cy="41052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6198FF-4AD6-2646-BCF5-A3B0E7BEDC19}" type="slidenum">
              <a:rPr lang="en-GB">
                <a:solidFill>
                  <a:prstClr val="white"/>
                </a:solidFill>
              </a:rPr>
              <a:pPr/>
              <a:t>7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1131889" y="685524"/>
            <a:ext cx="4592637" cy="342761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it-IT" sz="2400">
              <a:solidFill>
                <a:prstClr val="white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28355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1" y="4343756"/>
            <a:ext cx="5019675" cy="41052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6198FF-4AD6-2646-BCF5-A3B0E7BEDC19}" type="slidenum">
              <a:rPr lang="en-GB">
                <a:solidFill>
                  <a:prstClr val="white"/>
                </a:solidFill>
              </a:rPr>
              <a:pPr/>
              <a:t>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1131889" y="685524"/>
            <a:ext cx="4592637" cy="342761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it-IT" sz="2400">
              <a:solidFill>
                <a:prstClr val="white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28355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1" y="4343756"/>
            <a:ext cx="5019675" cy="41052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6198FF-4AD6-2646-BCF5-A3B0E7BEDC19}" type="slidenum">
              <a:rPr lang="en-GB">
                <a:solidFill>
                  <a:prstClr val="white"/>
                </a:solidFill>
              </a:rPr>
              <a:pPr/>
              <a:t>9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1131889" y="685524"/>
            <a:ext cx="4592637" cy="342761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it-IT" sz="2400">
              <a:solidFill>
                <a:prstClr val="white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28355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1" y="4343756"/>
            <a:ext cx="5019675" cy="41052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6198FF-4AD6-2646-BCF5-A3B0E7BEDC19}" type="slidenum">
              <a:rPr lang="en-GB">
                <a:solidFill>
                  <a:prstClr val="white"/>
                </a:solidFill>
              </a:rPr>
              <a:pPr/>
              <a:t>10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1131889" y="685524"/>
            <a:ext cx="4592637" cy="342761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it-IT" sz="2400">
              <a:solidFill>
                <a:prstClr val="white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28355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1" y="4343756"/>
            <a:ext cx="5019675" cy="41052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6198FF-4AD6-2646-BCF5-A3B0E7BEDC19}" type="slidenum">
              <a:rPr lang="en-GB">
                <a:solidFill>
                  <a:prstClr val="white"/>
                </a:solidFill>
              </a:rPr>
              <a:pPr/>
              <a:t>11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1131889" y="685524"/>
            <a:ext cx="4592637" cy="342761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it-IT" sz="2400">
              <a:solidFill>
                <a:prstClr val="white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28355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1" y="4343756"/>
            <a:ext cx="5019675" cy="41052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6198FF-4AD6-2646-BCF5-A3B0E7BEDC19}" type="slidenum">
              <a:rPr lang="en-GB">
                <a:solidFill>
                  <a:prstClr val="white"/>
                </a:solidFill>
              </a:rPr>
              <a:pPr/>
              <a:t>12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1131889" y="685524"/>
            <a:ext cx="4592637" cy="342761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it-IT" sz="2400">
              <a:solidFill>
                <a:prstClr val="white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28355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1" y="4343756"/>
            <a:ext cx="5019675" cy="41052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54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42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07163" y="609600"/>
            <a:ext cx="1939925" cy="547528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68963" cy="547528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55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94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4948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3650" cy="410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1850" y="1981200"/>
            <a:ext cx="3805238" cy="410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80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79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791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60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0106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1722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933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it-IT" sz="240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1288" cy="113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1288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-23813" y="6564313"/>
            <a:ext cx="57515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charset="0"/>
              <a:buNone/>
            </a:pPr>
            <a:r>
              <a:rPr lang="en-GB" sz="1100" b="1" i="1">
                <a:solidFill>
                  <a:srgbClr val="FFFFFF"/>
                </a:solidFill>
              </a:rPr>
              <a:t>Fondamenti di programmazione in C++. Algoritmi, strutture dati e oggetti</a:t>
            </a:r>
            <a:r>
              <a:rPr lang="en-GB" sz="1100" b="1">
                <a:solidFill>
                  <a:srgbClr val="FFFFFF"/>
                </a:solidFill>
              </a:rPr>
              <a:t> – L. Joyanes Aguilar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5703888" y="6564313"/>
            <a:ext cx="3373437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charset="0"/>
              <a:buNone/>
            </a:pPr>
            <a:r>
              <a:rPr lang="en-GB" sz="1100" b="1">
                <a:solidFill>
                  <a:srgbClr val="FFFFFF"/>
                </a:solidFill>
              </a:rPr>
              <a:t>Copyright © 2008 – The McGraw-Hill Companies srl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0"/>
            <a:ext cx="1262062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2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ea typeface="ＭＳ Ｐゴシック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ea typeface="ＭＳ Ｐゴシック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ea typeface="ＭＳ Ｐゴシック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ea typeface="ＭＳ Ｐゴシック" charset="0"/>
        </a:defRPr>
      </a:lvl5pPr>
      <a:lvl6pPr marL="4572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ea typeface="ＭＳ Ｐゴシック" charset="0"/>
        </a:defRPr>
      </a:lvl6pPr>
      <a:lvl7pPr marL="9144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ea typeface="ＭＳ Ｐゴシック" charset="0"/>
        </a:defRPr>
      </a:lvl7pPr>
      <a:lvl8pPr marL="1371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ea typeface="ＭＳ Ｐゴシック" charset="0"/>
        </a:defRPr>
      </a:lvl8pPr>
      <a:lvl9pPr marL="18288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ea typeface="ＭＳ Ｐゴシック" charset="0"/>
        </a:defRPr>
      </a:lvl9pPr>
    </p:titleStyle>
    <p:bodyStyle>
      <a:lvl1pPr marL="331788" indent="-331788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31838" indent="-274638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7273925" cy="981075"/>
          </a:xfrm>
          <a:ln/>
        </p:spPr>
        <p:txBody>
          <a:bodyPr lIns="0" tIns="0" rIns="0" bIns="0"/>
          <a:lstStyle/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 sz="4000" b="0" dirty="0" err="1" smtClean="0">
                <a:latin typeface="Times New Roman" charset="0"/>
              </a:rPr>
              <a:t>Ricorsione</a:t>
            </a:r>
            <a:endParaRPr lang="it-IT" sz="4000" b="0" dirty="0">
              <a:latin typeface="Times New Roman" charset="0"/>
            </a:endParaRP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179388" y="1052513"/>
            <a:ext cx="7632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Arial"/>
              <a:buChar char="•"/>
            </a:pPr>
            <a:r>
              <a:rPr lang="it-IT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quando </a:t>
            </a:r>
            <a:r>
              <a:rPr lang="it-IT" sz="2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una funzione chiama </a:t>
            </a:r>
            <a:r>
              <a:rPr lang="it-IT" sz="2200" dirty="0" err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sè</a:t>
            </a:r>
            <a:r>
              <a:rPr lang="it-IT" sz="2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stessa, sia direttamente che per il tramite di altre funzioni, essa viene detta </a:t>
            </a:r>
            <a:r>
              <a:rPr lang="it-IT" sz="2200" i="1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ricorsiva</a:t>
            </a:r>
            <a:r>
              <a:rPr lang="it-IT" sz="2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endParaRPr lang="en-US" sz="2200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179388" y="1989138"/>
            <a:ext cx="878522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Arial"/>
              <a:buChar char="•"/>
            </a:pPr>
            <a:r>
              <a:rPr lang="it-IT" altLang="zh-CN" sz="2200" dirty="0">
                <a:solidFill>
                  <a:srgbClr val="000000"/>
                </a:solidFill>
                <a:latin typeface="Times New Roman" charset="0"/>
                <a:ea typeface="SimSun" charset="0"/>
                <a:cs typeface="SimSun" charset="0"/>
              </a:rPr>
              <a:t> es: il fattoriale è una funzione intrinsecamente ricorsiva:</a:t>
            </a:r>
            <a:r>
              <a:rPr lang="it-IT" sz="2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it-IT" sz="2400" i="1" dirty="0" err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n</a:t>
            </a:r>
            <a:r>
              <a:rPr lang="it-IT" sz="2400" i="1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! = </a:t>
            </a:r>
            <a:r>
              <a:rPr lang="it-IT" sz="2400" i="1" dirty="0" err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n</a:t>
            </a:r>
            <a:r>
              <a:rPr lang="it-IT" sz="2400" i="1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*(</a:t>
            </a:r>
            <a:r>
              <a:rPr lang="it-IT" sz="2400" i="1" dirty="0" err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n</a:t>
            </a:r>
            <a:r>
              <a:rPr lang="it-IT" sz="2400" i="1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- 1)! </a:t>
            </a:r>
            <a:br>
              <a:rPr lang="it-IT" sz="2400" i="1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</a:br>
            <a:r>
              <a:rPr lang="it-IT" sz="2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di ogni funzione ricorsiva si può avere un'implementazione iterativa:</a:t>
            </a:r>
            <a:endParaRPr lang="en-US" sz="2200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107950" y="2997200"/>
            <a:ext cx="887095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it-IT" sz="200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// implementazione ricorsiva</a:t>
            </a:r>
            <a:br>
              <a:rPr lang="it-IT" sz="2000">
                <a:solidFill>
                  <a:srgbClr val="3333CC"/>
                </a:solidFill>
                <a:latin typeface="Courier New" charset="0"/>
                <a:ea typeface="ＭＳ Ｐゴシック" charset="0"/>
              </a:rPr>
            </a:br>
            <a:r>
              <a:rPr lang="it-IT" sz="200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int fattoriale(int n)</a:t>
            </a:r>
            <a:br>
              <a:rPr lang="it-IT" sz="2000">
                <a:solidFill>
                  <a:srgbClr val="3333CC"/>
                </a:solidFill>
                <a:latin typeface="Courier New" charset="0"/>
                <a:ea typeface="ＭＳ Ｐゴシック" charset="0"/>
              </a:rPr>
            </a:br>
            <a:r>
              <a:rPr lang="it-IT" sz="200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  { if (n == 0) return 1;   \\ condizione di terminazione</a:t>
            </a:r>
            <a:br>
              <a:rPr lang="it-IT" sz="2000">
                <a:solidFill>
                  <a:srgbClr val="3333CC"/>
                </a:solidFill>
                <a:latin typeface="Courier New" charset="0"/>
                <a:ea typeface="ＭＳ Ｐゴシック" charset="0"/>
              </a:rPr>
            </a:br>
            <a:r>
              <a:rPr lang="it-IT" sz="200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    else return n * fattoriale(n - 1); \\ passo</a:t>
            </a:r>
            <a:br>
              <a:rPr lang="it-IT" sz="2000">
                <a:solidFill>
                  <a:srgbClr val="3333CC"/>
                </a:solidFill>
                <a:latin typeface="Courier New" charset="0"/>
                <a:ea typeface="ＭＳ Ｐゴシック" charset="0"/>
              </a:rPr>
            </a:br>
            <a:r>
              <a:rPr lang="it-IT" sz="200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  }</a:t>
            </a:r>
            <a:br>
              <a:rPr lang="it-IT" sz="2000">
                <a:solidFill>
                  <a:srgbClr val="3333CC"/>
                </a:solidFill>
                <a:latin typeface="Courier New" charset="0"/>
                <a:ea typeface="ＭＳ Ｐゴシック" charset="0"/>
              </a:rPr>
            </a:br>
            <a:endParaRPr lang="it-IT" sz="2000">
              <a:solidFill>
                <a:srgbClr val="3333CC"/>
              </a:solidFill>
              <a:latin typeface="Courier New" charset="0"/>
              <a:ea typeface="ＭＳ Ｐゴシック" charset="0"/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it-IT" sz="200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// implementazione iterativa</a:t>
            </a:r>
            <a:br>
              <a:rPr lang="it-IT" sz="2000">
                <a:solidFill>
                  <a:srgbClr val="3333CC"/>
                </a:solidFill>
                <a:latin typeface="Courier New" charset="0"/>
                <a:ea typeface="ＭＳ Ｐゴシック" charset="0"/>
              </a:rPr>
            </a:br>
            <a:r>
              <a:rPr lang="it-IT" sz="200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fattoriale = 1;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it-IT" sz="200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for (int contatore = n; contatore &gt;= 1; contatore --)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it-IT" sz="200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   fattoriale *= contatore ; </a:t>
            </a:r>
          </a:p>
        </p:txBody>
      </p:sp>
    </p:spTree>
    <p:extLst>
      <p:ext uri="{BB962C8B-B14F-4D97-AF65-F5344CB8AC3E}">
        <p14:creationId xmlns:p14="http://schemas.microsoft.com/office/powerpoint/2010/main" val="13693263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6"/>
            <a:ext cx="7416800" cy="865187"/>
          </a:xfrm>
          <a:ln/>
        </p:spPr>
        <p:txBody>
          <a:bodyPr lIns="0" tIns="0" rIns="0" bIns="0"/>
          <a:lstStyle/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 sz="3600" b="0" dirty="0" smtClean="0">
                <a:latin typeface="Times New Roman" charset="0"/>
              </a:rPr>
              <a:t>Esercizio: </a:t>
            </a:r>
            <a:r>
              <a:rPr lang="en-US" sz="3600" b="0" dirty="0" smtClean="0">
                <a:latin typeface="Times New Roman" charset="0"/>
                <a:ea typeface="ＭＳ Ｐゴシック" charset="0"/>
              </a:rPr>
              <a:t>Massimo </a:t>
            </a:r>
            <a:r>
              <a:rPr lang="en-US" sz="3600" b="0" dirty="0" err="1" smtClean="0">
                <a:latin typeface="Times New Roman" charset="0"/>
                <a:ea typeface="ＭＳ Ｐゴシック" charset="0"/>
              </a:rPr>
              <a:t>Comune</a:t>
            </a:r>
            <a:r>
              <a:rPr lang="en-US" sz="3600" b="0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3600" b="0" dirty="0" err="1" smtClean="0">
                <a:latin typeface="Times New Roman" charset="0"/>
                <a:ea typeface="ＭＳ Ｐゴシック" charset="0"/>
              </a:rPr>
              <a:t>Divisore</a:t>
            </a:r>
            <a:r>
              <a:rPr lang="en-US" sz="3600" b="0" dirty="0">
                <a:latin typeface="Times New Roman" charset="0"/>
                <a:ea typeface="ＭＳ Ｐゴシック" charset="0"/>
              </a:rPr>
              <a:t/>
            </a:r>
            <a:br>
              <a:rPr lang="en-US" sz="3600" b="0" dirty="0">
                <a:latin typeface="Times New Roman" charset="0"/>
                <a:ea typeface="ＭＳ Ｐゴシック" charset="0"/>
              </a:rPr>
            </a:br>
            <a:r>
              <a:rPr lang="en-US" sz="3600" b="0" dirty="0" smtClean="0">
                <a:latin typeface="Times New Roman" charset="0"/>
                <a:ea typeface="ＭＳ Ｐゴシック" charset="0"/>
              </a:rPr>
              <a:t>(MCD)</a:t>
            </a:r>
            <a:endParaRPr lang="it-IT" sz="3600" b="0" dirty="0">
              <a:latin typeface="Times New Roman" charset="0"/>
            </a:endParaRP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179388" y="1700213"/>
            <a:ext cx="878522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MCD(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m,n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)</a:t>
            </a:r>
            <a:r>
              <a:rPr lang="en-US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			n				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se n&lt;=m e n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è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divisore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di m      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MCD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m,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n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)= 	MCD(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n,m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) 	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se m </a:t>
            </a:r>
            <a:r>
              <a:rPr lang="en-US" sz="2200" b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&lt; </a:t>
            </a:r>
            <a:r>
              <a:rPr lang="en-US" sz="2200" b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n </a:t>
            </a:r>
            <a:endParaRPr lang="en-US" sz="2200" b="1" dirty="0" smtClean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			MCD(n,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resto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di m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diviso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n)	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altrimenti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</a:t>
            </a:r>
            <a:endParaRPr lang="en-US" sz="22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2" name="Parentesi graffa aperta 1"/>
          <p:cNvSpPr/>
          <p:nvPr/>
        </p:nvSpPr>
        <p:spPr bwMode="auto">
          <a:xfrm>
            <a:off x="1828800" y="2082800"/>
            <a:ext cx="228600" cy="105126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85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7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6"/>
            <a:ext cx="7416800" cy="865187"/>
          </a:xfrm>
          <a:ln/>
        </p:spPr>
        <p:txBody>
          <a:bodyPr lIns="0" tIns="0" rIns="0" bIns="0"/>
          <a:lstStyle/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 sz="3600" b="0" dirty="0" smtClean="0">
                <a:latin typeface="Times New Roman" charset="0"/>
              </a:rPr>
              <a:t>Esercizio: </a:t>
            </a:r>
            <a:r>
              <a:rPr lang="en-US" sz="3600" b="0" dirty="0" smtClean="0">
                <a:latin typeface="Times New Roman" charset="0"/>
                <a:ea typeface="ＭＳ Ｐゴシック" charset="0"/>
              </a:rPr>
              <a:t>Massimo </a:t>
            </a:r>
            <a:r>
              <a:rPr lang="en-US" sz="3600" b="0" dirty="0" err="1" smtClean="0">
                <a:latin typeface="Times New Roman" charset="0"/>
                <a:ea typeface="ＭＳ Ｐゴシック" charset="0"/>
              </a:rPr>
              <a:t>Comune</a:t>
            </a:r>
            <a:r>
              <a:rPr lang="en-US" sz="3600" b="0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3600" b="0" dirty="0" err="1" smtClean="0">
                <a:latin typeface="Times New Roman" charset="0"/>
                <a:ea typeface="ＭＳ Ｐゴシック" charset="0"/>
              </a:rPr>
              <a:t>Divisore</a:t>
            </a:r>
            <a:r>
              <a:rPr lang="en-US" sz="3600" b="0" dirty="0">
                <a:latin typeface="Times New Roman" charset="0"/>
                <a:ea typeface="ＭＳ Ｐゴシック" charset="0"/>
              </a:rPr>
              <a:t/>
            </a:r>
            <a:br>
              <a:rPr lang="en-US" sz="3600" b="0" dirty="0">
                <a:latin typeface="Times New Roman" charset="0"/>
                <a:ea typeface="ＭＳ Ｐゴシック" charset="0"/>
              </a:rPr>
            </a:br>
            <a:r>
              <a:rPr lang="en-US" sz="3600" b="0" dirty="0" smtClean="0">
                <a:latin typeface="Times New Roman" charset="0"/>
                <a:ea typeface="ＭＳ Ｐゴシック" charset="0"/>
              </a:rPr>
              <a:t>(MCD)</a:t>
            </a:r>
            <a:endParaRPr lang="it-IT" sz="3600" b="0" dirty="0">
              <a:latin typeface="Times New Roman" charset="0"/>
            </a:endParaRP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179389" y="1700213"/>
            <a:ext cx="4392612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MCD(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m,n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)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m=r</a:t>
            </a:r>
            <a:r>
              <a:rPr lang="en-US" sz="2200" baseline="-250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n=r</a:t>
            </a:r>
            <a:r>
              <a:rPr lang="en-US" sz="2200" baseline="-250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r</a:t>
            </a:r>
            <a:r>
              <a:rPr lang="en-US" sz="2200" baseline="-250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0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=r</a:t>
            </a:r>
            <a:r>
              <a:rPr lang="en-US" sz="2200" baseline="-250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q</a:t>
            </a:r>
            <a:r>
              <a:rPr lang="en-US" sz="2200" baseline="-250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+r</a:t>
            </a:r>
            <a:r>
              <a:rPr lang="en-US" sz="2200" baseline="-250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	0&lt;r</a:t>
            </a:r>
            <a:r>
              <a:rPr lang="en-US" sz="2200" baseline="-250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&lt;r</a:t>
            </a:r>
            <a:r>
              <a:rPr lang="en-US" sz="2200" baseline="-250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r</a:t>
            </a:r>
            <a:r>
              <a:rPr lang="en-US" sz="2200" baseline="-250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=r</a:t>
            </a:r>
            <a:r>
              <a:rPr lang="en-US" sz="2200" baseline="-250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q</a:t>
            </a:r>
            <a:r>
              <a:rPr lang="en-US" sz="2200" baseline="-250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+r</a:t>
            </a:r>
            <a:r>
              <a:rPr lang="en-US" sz="2200" baseline="-250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		0&lt;r</a:t>
            </a:r>
            <a:r>
              <a:rPr lang="en-US" sz="2200" baseline="-250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&lt;r</a:t>
            </a:r>
            <a:r>
              <a:rPr lang="en-US" sz="2200" baseline="-250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2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…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r</a:t>
            </a:r>
            <a:r>
              <a:rPr lang="en-US" sz="2200" baseline="-250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l-1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=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r</a:t>
            </a:r>
            <a:r>
              <a:rPr lang="en-US" sz="2200" baseline="-250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l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q</a:t>
            </a:r>
            <a:r>
              <a:rPr lang="en-US" sz="2200" baseline="-250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		0&lt;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r</a:t>
            </a:r>
            <a:r>
              <a:rPr lang="en-US" sz="2200" baseline="-250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&lt;r</a:t>
            </a:r>
            <a:r>
              <a:rPr lang="en-US" sz="2200" baseline="-250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l-1</a:t>
            </a:r>
            <a:endParaRPr lang="en-US" sz="2200" baseline="-250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902200" y="1700213"/>
            <a:ext cx="36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Determiniamo </a:t>
            </a:r>
            <a:r>
              <a:rPr lang="it-IT" dirty="0" smtClean="0">
                <a:latin typeface="Brush Script MT Italic"/>
                <a:cs typeface="Brush Script MT Italic"/>
              </a:rPr>
              <a:t>l</a:t>
            </a:r>
            <a:endParaRPr lang="it-IT" dirty="0">
              <a:latin typeface="Brush Script MT Italic"/>
              <a:cs typeface="Brush Script MT Italic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88" y="2578100"/>
            <a:ext cx="3389312" cy="16087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" y="4660898"/>
            <a:ext cx="7755334" cy="15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998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7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9376"/>
            <a:ext cx="7416800" cy="865187"/>
          </a:xfrm>
          <a:ln/>
        </p:spPr>
        <p:txBody>
          <a:bodyPr lIns="0" tIns="0" rIns="0" bIns="0"/>
          <a:lstStyle/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 sz="3600" b="0" dirty="0" smtClean="0">
                <a:latin typeface="Times New Roman" charset="0"/>
              </a:rPr>
              <a:t>Torri di Hanoi </a:t>
            </a:r>
            <a:endParaRPr lang="it-IT" sz="3600" b="0" dirty="0">
              <a:latin typeface="Times New Roman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1155700"/>
            <a:ext cx="56515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864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Esempio: </a:t>
            </a:r>
            <a:r>
              <a:rPr lang="it-IT" dirty="0" err="1" smtClean="0"/>
              <a:t>n</a:t>
            </a:r>
            <a:r>
              <a:rPr lang="it-IT" dirty="0" smtClean="0"/>
              <a:t>=3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 bwMode="auto">
          <a:xfrm>
            <a:off x="2222500" y="2209800"/>
            <a:ext cx="1409700" cy="12700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5" name="Rettangolo 4"/>
          <p:cNvSpPr/>
          <p:nvPr/>
        </p:nvSpPr>
        <p:spPr bwMode="auto">
          <a:xfrm>
            <a:off x="2413000" y="1968500"/>
            <a:ext cx="1028700" cy="1651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6" name="Rettangolo 5"/>
          <p:cNvSpPr/>
          <p:nvPr/>
        </p:nvSpPr>
        <p:spPr bwMode="auto">
          <a:xfrm>
            <a:off x="2616200" y="1746250"/>
            <a:ext cx="647700" cy="1651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7" name="Rettangolo 6"/>
          <p:cNvSpPr/>
          <p:nvPr/>
        </p:nvSpPr>
        <p:spPr bwMode="auto">
          <a:xfrm>
            <a:off x="2095501" y="239395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Rettangolo 7"/>
          <p:cNvSpPr/>
          <p:nvPr/>
        </p:nvSpPr>
        <p:spPr bwMode="auto">
          <a:xfrm>
            <a:off x="3949701" y="239395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" name="Rettangolo 8"/>
          <p:cNvSpPr/>
          <p:nvPr/>
        </p:nvSpPr>
        <p:spPr bwMode="auto">
          <a:xfrm>
            <a:off x="5822951" y="239395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2222500" y="3473450"/>
            <a:ext cx="1409700" cy="12700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1" name="Rettangolo 10"/>
          <p:cNvSpPr/>
          <p:nvPr/>
        </p:nvSpPr>
        <p:spPr bwMode="auto">
          <a:xfrm>
            <a:off x="2413000" y="3232150"/>
            <a:ext cx="1028700" cy="1651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" name="Rettangolo 11"/>
          <p:cNvSpPr/>
          <p:nvPr/>
        </p:nvSpPr>
        <p:spPr bwMode="auto">
          <a:xfrm>
            <a:off x="6375400" y="3435350"/>
            <a:ext cx="647700" cy="1651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" name="Rettangolo 12"/>
          <p:cNvSpPr/>
          <p:nvPr/>
        </p:nvSpPr>
        <p:spPr bwMode="auto">
          <a:xfrm>
            <a:off x="2095501" y="365760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" name="Rettangolo 13"/>
          <p:cNvSpPr/>
          <p:nvPr/>
        </p:nvSpPr>
        <p:spPr bwMode="auto">
          <a:xfrm>
            <a:off x="3949701" y="365760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Rettangolo 14"/>
          <p:cNvSpPr/>
          <p:nvPr/>
        </p:nvSpPr>
        <p:spPr bwMode="auto">
          <a:xfrm>
            <a:off x="5822951" y="365760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" name="Rettangolo 15"/>
          <p:cNvSpPr/>
          <p:nvPr/>
        </p:nvSpPr>
        <p:spPr bwMode="auto">
          <a:xfrm>
            <a:off x="2222500" y="4565650"/>
            <a:ext cx="1409700" cy="12700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7" name="Rettangolo 16"/>
          <p:cNvSpPr/>
          <p:nvPr/>
        </p:nvSpPr>
        <p:spPr bwMode="auto">
          <a:xfrm>
            <a:off x="4279900" y="4527550"/>
            <a:ext cx="1028700" cy="1651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8" name="Rettangolo 17"/>
          <p:cNvSpPr/>
          <p:nvPr/>
        </p:nvSpPr>
        <p:spPr bwMode="auto">
          <a:xfrm>
            <a:off x="6375400" y="4527550"/>
            <a:ext cx="647700" cy="1651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ttangolo 18"/>
          <p:cNvSpPr/>
          <p:nvPr/>
        </p:nvSpPr>
        <p:spPr bwMode="auto">
          <a:xfrm>
            <a:off x="2095501" y="474980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0" name="Rettangolo 19"/>
          <p:cNvSpPr/>
          <p:nvPr/>
        </p:nvSpPr>
        <p:spPr bwMode="auto">
          <a:xfrm>
            <a:off x="3949701" y="474980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1" name="Rettangolo 20"/>
          <p:cNvSpPr/>
          <p:nvPr/>
        </p:nvSpPr>
        <p:spPr bwMode="auto">
          <a:xfrm>
            <a:off x="5822951" y="474980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2" name="Rettangolo 21"/>
          <p:cNvSpPr/>
          <p:nvPr/>
        </p:nvSpPr>
        <p:spPr bwMode="auto">
          <a:xfrm>
            <a:off x="2222500" y="5613400"/>
            <a:ext cx="1409700" cy="12700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3" name="Rettangolo 22"/>
          <p:cNvSpPr/>
          <p:nvPr/>
        </p:nvSpPr>
        <p:spPr bwMode="auto">
          <a:xfrm>
            <a:off x="4279900" y="5575300"/>
            <a:ext cx="1028700" cy="1651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4" name="Rettangolo 23"/>
          <p:cNvSpPr/>
          <p:nvPr/>
        </p:nvSpPr>
        <p:spPr bwMode="auto">
          <a:xfrm>
            <a:off x="4483100" y="5346700"/>
            <a:ext cx="647700" cy="1651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5" name="Rettangolo 24"/>
          <p:cNvSpPr/>
          <p:nvPr/>
        </p:nvSpPr>
        <p:spPr bwMode="auto">
          <a:xfrm>
            <a:off x="2095501" y="579755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6" name="Rettangolo 25"/>
          <p:cNvSpPr/>
          <p:nvPr/>
        </p:nvSpPr>
        <p:spPr bwMode="auto">
          <a:xfrm>
            <a:off x="3949701" y="579755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7" name="Rettangolo 26"/>
          <p:cNvSpPr/>
          <p:nvPr/>
        </p:nvSpPr>
        <p:spPr bwMode="auto">
          <a:xfrm>
            <a:off x="5822951" y="579755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30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 bwMode="auto">
          <a:xfrm>
            <a:off x="2222500" y="1117600"/>
            <a:ext cx="1409700" cy="12700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5" name="Rettangolo 4"/>
          <p:cNvSpPr/>
          <p:nvPr/>
        </p:nvSpPr>
        <p:spPr bwMode="auto">
          <a:xfrm>
            <a:off x="4279900" y="1079500"/>
            <a:ext cx="1028700" cy="1651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6" name="Rettangolo 5"/>
          <p:cNvSpPr/>
          <p:nvPr/>
        </p:nvSpPr>
        <p:spPr bwMode="auto">
          <a:xfrm>
            <a:off x="4483100" y="850900"/>
            <a:ext cx="647700" cy="1651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7" name="Rettangolo 6"/>
          <p:cNvSpPr/>
          <p:nvPr/>
        </p:nvSpPr>
        <p:spPr bwMode="auto">
          <a:xfrm>
            <a:off x="2095501" y="130175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Rettangolo 7"/>
          <p:cNvSpPr/>
          <p:nvPr/>
        </p:nvSpPr>
        <p:spPr bwMode="auto">
          <a:xfrm>
            <a:off x="3949701" y="130175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" name="Rettangolo 8"/>
          <p:cNvSpPr/>
          <p:nvPr/>
        </p:nvSpPr>
        <p:spPr bwMode="auto">
          <a:xfrm>
            <a:off x="5822951" y="130175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5943600" y="2362200"/>
            <a:ext cx="1409700" cy="12700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1" name="Rettangolo 10"/>
          <p:cNvSpPr/>
          <p:nvPr/>
        </p:nvSpPr>
        <p:spPr bwMode="auto">
          <a:xfrm>
            <a:off x="4279900" y="2324100"/>
            <a:ext cx="1028700" cy="1651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" name="Rettangolo 11"/>
          <p:cNvSpPr/>
          <p:nvPr/>
        </p:nvSpPr>
        <p:spPr bwMode="auto">
          <a:xfrm>
            <a:off x="4483100" y="2095500"/>
            <a:ext cx="647700" cy="1651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" name="Rettangolo 12"/>
          <p:cNvSpPr/>
          <p:nvPr/>
        </p:nvSpPr>
        <p:spPr bwMode="auto">
          <a:xfrm>
            <a:off x="2095501" y="254635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" name="Rettangolo 13"/>
          <p:cNvSpPr/>
          <p:nvPr/>
        </p:nvSpPr>
        <p:spPr bwMode="auto">
          <a:xfrm>
            <a:off x="3949701" y="254635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Rettangolo 14"/>
          <p:cNvSpPr/>
          <p:nvPr/>
        </p:nvSpPr>
        <p:spPr bwMode="auto">
          <a:xfrm>
            <a:off x="5822951" y="254635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685800" y="2870200"/>
            <a:ext cx="77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Situazione molto simile a quella iniziale! </a:t>
            </a:r>
            <a:endParaRPr lang="it-IT" dirty="0"/>
          </a:p>
        </p:txBody>
      </p:sp>
      <p:sp>
        <p:nvSpPr>
          <p:cNvPr id="17" name="Rettangolo 16"/>
          <p:cNvSpPr/>
          <p:nvPr/>
        </p:nvSpPr>
        <p:spPr bwMode="auto">
          <a:xfrm>
            <a:off x="5943600" y="3848100"/>
            <a:ext cx="1409700" cy="12700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8" name="Rettangolo 17"/>
          <p:cNvSpPr/>
          <p:nvPr/>
        </p:nvSpPr>
        <p:spPr bwMode="auto">
          <a:xfrm>
            <a:off x="4279900" y="3810000"/>
            <a:ext cx="1028700" cy="1651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ttangolo 18"/>
          <p:cNvSpPr/>
          <p:nvPr/>
        </p:nvSpPr>
        <p:spPr bwMode="auto">
          <a:xfrm>
            <a:off x="2578100" y="3810000"/>
            <a:ext cx="647700" cy="1651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0" name="Rettangolo 19"/>
          <p:cNvSpPr/>
          <p:nvPr/>
        </p:nvSpPr>
        <p:spPr bwMode="auto">
          <a:xfrm>
            <a:off x="2095501" y="403225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1" name="Rettangolo 20"/>
          <p:cNvSpPr/>
          <p:nvPr/>
        </p:nvSpPr>
        <p:spPr bwMode="auto">
          <a:xfrm>
            <a:off x="3949701" y="403225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2" name="Rettangolo 21"/>
          <p:cNvSpPr/>
          <p:nvPr/>
        </p:nvSpPr>
        <p:spPr bwMode="auto">
          <a:xfrm>
            <a:off x="5822951" y="403225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4" name="Rettangolo 23"/>
          <p:cNvSpPr/>
          <p:nvPr/>
        </p:nvSpPr>
        <p:spPr bwMode="auto">
          <a:xfrm>
            <a:off x="5943600" y="4953000"/>
            <a:ext cx="1409700" cy="12700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5" name="Rettangolo 24"/>
          <p:cNvSpPr/>
          <p:nvPr/>
        </p:nvSpPr>
        <p:spPr bwMode="auto">
          <a:xfrm>
            <a:off x="6121400" y="4737100"/>
            <a:ext cx="1028700" cy="1651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6" name="Rettangolo 25"/>
          <p:cNvSpPr/>
          <p:nvPr/>
        </p:nvSpPr>
        <p:spPr bwMode="auto">
          <a:xfrm>
            <a:off x="2578100" y="4914900"/>
            <a:ext cx="647700" cy="1651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7" name="Rettangolo 26"/>
          <p:cNvSpPr/>
          <p:nvPr/>
        </p:nvSpPr>
        <p:spPr bwMode="auto">
          <a:xfrm>
            <a:off x="2095501" y="513715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8" name="Rettangolo 27"/>
          <p:cNvSpPr/>
          <p:nvPr/>
        </p:nvSpPr>
        <p:spPr bwMode="auto">
          <a:xfrm>
            <a:off x="3949701" y="513715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9" name="Rettangolo 28"/>
          <p:cNvSpPr/>
          <p:nvPr/>
        </p:nvSpPr>
        <p:spPr bwMode="auto">
          <a:xfrm>
            <a:off x="5822951" y="513715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0" name="Rettangolo 29"/>
          <p:cNvSpPr/>
          <p:nvPr/>
        </p:nvSpPr>
        <p:spPr bwMode="auto">
          <a:xfrm>
            <a:off x="5943600" y="6019800"/>
            <a:ext cx="1409700" cy="12700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1" name="Rettangolo 30"/>
          <p:cNvSpPr/>
          <p:nvPr/>
        </p:nvSpPr>
        <p:spPr bwMode="auto">
          <a:xfrm>
            <a:off x="6121400" y="5803900"/>
            <a:ext cx="1028700" cy="1651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2" name="Rettangolo 31"/>
          <p:cNvSpPr/>
          <p:nvPr/>
        </p:nvSpPr>
        <p:spPr bwMode="auto">
          <a:xfrm>
            <a:off x="6311900" y="5600700"/>
            <a:ext cx="647700" cy="1651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3" name="Rettangolo 32"/>
          <p:cNvSpPr/>
          <p:nvPr/>
        </p:nvSpPr>
        <p:spPr bwMode="auto">
          <a:xfrm>
            <a:off x="2095501" y="620395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4" name="Rettangolo 33"/>
          <p:cNvSpPr/>
          <p:nvPr/>
        </p:nvSpPr>
        <p:spPr bwMode="auto">
          <a:xfrm>
            <a:off x="3949701" y="620395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5" name="Rettangolo 34"/>
          <p:cNvSpPr/>
          <p:nvPr/>
        </p:nvSpPr>
        <p:spPr bwMode="auto">
          <a:xfrm>
            <a:off x="5822951" y="6203950"/>
            <a:ext cx="1625599" cy="804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5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Torri di Hanoi idee di base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Se </a:t>
            </a:r>
            <a:r>
              <a:rPr lang="it-IT" dirty="0" err="1" smtClean="0"/>
              <a:t>n</a:t>
            </a:r>
            <a:r>
              <a:rPr lang="it-IT" dirty="0" smtClean="0"/>
              <a:t>=1 spostare (l’unico) disco sul piatto finale</a:t>
            </a:r>
          </a:p>
          <a:p>
            <a:r>
              <a:rPr lang="it-IT" dirty="0" smtClean="0"/>
              <a:t>Se </a:t>
            </a:r>
            <a:r>
              <a:rPr lang="it-IT" dirty="0" err="1" smtClean="0"/>
              <a:t>n</a:t>
            </a:r>
            <a:r>
              <a:rPr lang="it-IT" dirty="0" smtClean="0"/>
              <a:t>&gt;1</a:t>
            </a:r>
          </a:p>
          <a:p>
            <a:pPr lvl="1"/>
            <a:r>
              <a:rPr lang="it-IT" dirty="0" smtClean="0"/>
              <a:t>Spostare n-1 dischi dal piatto iniziale al piatto centrale</a:t>
            </a:r>
          </a:p>
          <a:p>
            <a:pPr lvl="1"/>
            <a:r>
              <a:rPr lang="it-IT" dirty="0" smtClean="0"/>
              <a:t>Spostare il disco più grande dal piatto iniziale al piatto finale</a:t>
            </a:r>
          </a:p>
          <a:p>
            <a:pPr lvl="1"/>
            <a:r>
              <a:rPr lang="it-IT" dirty="0" smtClean="0"/>
              <a:t>Spostare gli n-1 dischi rimanenti dal piatto centrale al piatto finale  </a:t>
            </a:r>
          </a:p>
          <a:p>
            <a:pPr lvl="2"/>
            <a:r>
              <a:rPr lang="it-IT" dirty="0" smtClean="0"/>
              <a:t>Usando il piatto iniziale come piatto ausiliario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7899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Complessità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103688"/>
          </a:xfrm>
        </p:spPr>
        <p:txBody>
          <a:bodyPr/>
          <a:lstStyle/>
          <a:p>
            <a:r>
              <a:rPr lang="it-IT" dirty="0" smtClean="0"/>
              <a:t>Quanti passi deve fare l’algoritmo per fermarsi? </a:t>
            </a:r>
          </a:p>
          <a:p>
            <a:r>
              <a:rPr lang="it-IT" dirty="0" smtClean="0"/>
              <a:t>Nel caso delle torri di </a:t>
            </a:r>
            <a:r>
              <a:rPr lang="it-IT" dirty="0" err="1" smtClean="0"/>
              <a:t>hanoi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 algn="ctr">
              <a:buNone/>
            </a:pPr>
            <a:r>
              <a:rPr lang="it-IT" dirty="0" smtClean="0"/>
              <a:t>	</a:t>
            </a:r>
            <a:r>
              <a:rPr lang="it-IT" dirty="0" err="1" smtClean="0">
                <a:solidFill>
                  <a:srgbClr val="FF0000"/>
                </a:solidFill>
              </a:rPr>
              <a:t>Num_Spostamenti</a:t>
            </a:r>
            <a:r>
              <a:rPr lang="it-IT" dirty="0" smtClean="0">
                <a:solidFill>
                  <a:srgbClr val="FF0000"/>
                </a:solidFill>
              </a:rPr>
              <a:t>(</a:t>
            </a:r>
            <a:r>
              <a:rPr lang="it-IT" dirty="0" err="1" smtClean="0">
                <a:solidFill>
                  <a:srgbClr val="FF0000"/>
                </a:solidFill>
                <a:latin typeface="Courier New"/>
                <a:cs typeface="Courier New"/>
              </a:rPr>
              <a:t>hanoi</a:t>
            </a:r>
            <a:r>
              <a:rPr lang="it-IT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it-IT" dirty="0" err="1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lang="it-IT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it-IT" dirty="0" smtClean="0">
                <a:solidFill>
                  <a:srgbClr val="FF0000"/>
                </a:solidFill>
              </a:rPr>
              <a:t>)=2(</a:t>
            </a:r>
            <a:r>
              <a:rPr lang="it-IT" dirty="0" err="1" smtClean="0">
                <a:solidFill>
                  <a:srgbClr val="FF0000"/>
                </a:solidFill>
              </a:rPr>
              <a:t>Num_Spostamenti</a:t>
            </a:r>
            <a:r>
              <a:rPr lang="it-IT" dirty="0" smtClean="0">
                <a:solidFill>
                  <a:srgbClr val="FF0000"/>
                </a:solidFill>
              </a:rPr>
              <a:t>(</a:t>
            </a:r>
            <a:r>
              <a:rPr lang="it-IT" dirty="0" err="1" smtClean="0">
                <a:solidFill>
                  <a:srgbClr val="FF0000"/>
                </a:solidFill>
                <a:latin typeface="Courier New"/>
                <a:cs typeface="Courier New"/>
              </a:rPr>
              <a:t>hanoi</a:t>
            </a:r>
            <a:r>
              <a:rPr lang="it-IT" dirty="0" smtClean="0">
                <a:solidFill>
                  <a:srgbClr val="FF0000"/>
                </a:solidFill>
                <a:latin typeface="Courier New"/>
                <a:cs typeface="Courier New"/>
              </a:rPr>
              <a:t>(n-1)</a:t>
            </a:r>
            <a:r>
              <a:rPr lang="it-IT" dirty="0" smtClean="0">
                <a:solidFill>
                  <a:srgbClr val="FF0000"/>
                </a:solidFill>
              </a:rPr>
              <a:t>)) + 1 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Dimostriamo che tale numero è 2</a:t>
            </a:r>
            <a:r>
              <a:rPr lang="it-IT" baseline="30000" dirty="0" smtClean="0"/>
              <a:t>n</a:t>
            </a:r>
            <a:r>
              <a:rPr lang="it-IT" dirty="0" smtClean="0"/>
              <a:t>-1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942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7416800" cy="865187"/>
          </a:xfrm>
          <a:ln/>
        </p:spPr>
        <p:txBody>
          <a:bodyPr lIns="0" tIns="0" rIns="0" bIns="0"/>
          <a:lstStyle/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 sz="4000" b="0" dirty="0" err="1" smtClean="0">
                <a:latin typeface="Times New Roman" charset="0"/>
              </a:rPr>
              <a:t>Ricorsione</a:t>
            </a:r>
            <a:r>
              <a:rPr lang="it-IT" sz="4000" b="0" dirty="0" smtClean="0">
                <a:latin typeface="Times New Roman" charset="0"/>
              </a:rPr>
              <a:t> </a:t>
            </a:r>
            <a:r>
              <a:rPr lang="it-IT" sz="4000" b="0" dirty="0">
                <a:latin typeface="Times New Roman" charset="0"/>
              </a:rPr>
              <a:t>e iterazione</a:t>
            </a: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179388" y="1700213"/>
            <a:ext cx="878522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Arial"/>
              <a:buChar char="•"/>
            </a:pPr>
            <a:r>
              <a:rPr lang="it-IT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Qualunque </a:t>
            </a:r>
            <a:r>
              <a:rPr lang="it-IT" sz="2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problema </a:t>
            </a:r>
            <a:r>
              <a:rPr lang="it-IT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risolvibile </a:t>
            </a:r>
            <a:r>
              <a:rPr lang="it-IT" sz="2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ricorsivamente </a:t>
            </a:r>
            <a:r>
              <a:rPr lang="it-IT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può essere risolto con </a:t>
            </a:r>
            <a:r>
              <a:rPr lang="it-IT" sz="2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un algoritmo iterativo; </a:t>
            </a:r>
            <a:endParaRPr lang="it-IT" sz="2200" dirty="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  <a:p>
            <a:pPr marL="800100" lvl="1" indent="-3429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Arial"/>
              <a:buChar char="•"/>
            </a:pPr>
            <a:r>
              <a:rPr lang="it-IT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per </a:t>
            </a:r>
            <a:r>
              <a:rPr lang="it-IT" sz="2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ogni funzione ricorsiva se ne può trovare un’altra che fa la stessa cosa attraverso un ciclo (</a:t>
            </a:r>
            <a:r>
              <a:rPr lang="it-IT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senza </a:t>
            </a:r>
            <a:r>
              <a:rPr lang="it-IT" sz="2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richiamare </a:t>
            </a:r>
            <a:r>
              <a:rPr lang="it-IT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se stessa)</a:t>
            </a:r>
            <a:r>
              <a:rPr lang="it-IT" sz="2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/>
            </a:r>
            <a:br>
              <a:rPr lang="it-IT" sz="2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</a:br>
            <a:endParaRPr lang="it-IT" sz="2200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  <a:p>
            <a:pPr marL="342900" indent="-3429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Arial"/>
              <a:buChar char="•"/>
            </a:pPr>
            <a:r>
              <a:rPr lang="it-IT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 </a:t>
            </a:r>
            <a:r>
              <a:rPr lang="it-IT" sz="2200" dirty="0" err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ricorsione</a:t>
            </a:r>
            <a:r>
              <a:rPr lang="it-IT" sz="2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spesso produce soluzioni </a:t>
            </a:r>
            <a:r>
              <a:rPr lang="it-IT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concettualmente più semplici </a:t>
            </a:r>
          </a:p>
          <a:p>
            <a:pPr marL="800100" lvl="1" indent="-3429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Arial"/>
              <a:buChar char="•"/>
            </a:pPr>
            <a:r>
              <a:rPr lang="it-IT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 </a:t>
            </a:r>
            <a:r>
              <a:rPr lang="it-IT" sz="2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corrispondente soluzione iterativa sarà normalmente più efficiente, sia in termini di occupazione di spazio di memoria che in termini di tempo di computazione. </a:t>
            </a:r>
            <a:endParaRPr lang="en-US" sz="2200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8007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7416800" cy="865187"/>
          </a:xfrm>
          <a:ln/>
        </p:spPr>
        <p:txBody>
          <a:bodyPr lIns="0" tIns="0" rIns="0" bIns="0"/>
          <a:lstStyle/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 sz="4000" b="0" dirty="0" smtClean="0">
                <a:latin typeface="Times New Roman" charset="0"/>
              </a:rPr>
              <a:t>Svantaggi della </a:t>
            </a:r>
            <a:r>
              <a:rPr lang="it-IT" sz="4000" b="0" dirty="0" err="1" smtClean="0">
                <a:latin typeface="Times New Roman" charset="0"/>
              </a:rPr>
              <a:t>Ricorsione</a:t>
            </a:r>
            <a:endParaRPr lang="it-IT" sz="4000" b="0" dirty="0">
              <a:latin typeface="Times New Roman" charset="0"/>
            </a:endParaRP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179388" y="1700213"/>
            <a:ext cx="878522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Arial"/>
              <a:buChar char="•"/>
            </a:pPr>
            <a:r>
              <a:rPr lang="it-IT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Spreco di tempo </a:t>
            </a:r>
          </a:p>
          <a:p>
            <a:pPr marL="800100" lvl="1" indent="-3429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Arial"/>
              <a:buChar char="•"/>
            </a:pPr>
            <a:r>
              <a:rPr lang="it-IT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Ogni chiamata della funzione richiede per se un tempo di esecuzione (indipendente da cosa farà la funzione) </a:t>
            </a:r>
          </a:p>
          <a:p>
            <a:pPr marL="342900" indent="-3429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Arial"/>
              <a:buChar char="•"/>
            </a:pPr>
            <a:r>
              <a:rPr lang="it-IT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“Spreco” di memoria</a:t>
            </a:r>
          </a:p>
          <a:p>
            <a:pPr marL="800100" lvl="1" indent="-3429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Arial"/>
              <a:buChar char="•"/>
            </a:pPr>
            <a:r>
              <a:rPr lang="it-IT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Ad ogni chiamata bisogna memorizzare nello </a:t>
            </a:r>
            <a:r>
              <a:rPr lang="it-IT" sz="2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stack</a:t>
            </a:r>
            <a:r>
              <a:rPr lang="it-IT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una serie di registri e </a:t>
            </a:r>
            <a:r>
              <a:rPr lang="it-IT" sz="2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paramteri</a:t>
            </a:r>
            <a:r>
              <a:rPr lang="it-IT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</a:p>
          <a:p>
            <a:pPr marL="1257300" lvl="2" indent="-3429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Arial"/>
              <a:buChar char="•"/>
            </a:pPr>
            <a:r>
              <a:rPr lang="it-IT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Es. indirizzo dell’istruzione da seguire quando la funzione terminerà la sua esecuzione. </a:t>
            </a:r>
          </a:p>
          <a:p>
            <a:pPr marL="1257300" lvl="2" indent="-3429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Arial"/>
              <a:buChar char="•"/>
            </a:pPr>
            <a:r>
              <a:rPr lang="it-IT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Argomenti della funzione</a:t>
            </a:r>
          </a:p>
          <a:p>
            <a:pPr marL="1257300" lvl="2" indent="-3429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Arial"/>
              <a:buChar char="•"/>
            </a:pPr>
            <a:r>
              <a:rPr lang="it-IT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Variabili locali </a:t>
            </a:r>
            <a:endParaRPr lang="en-US" sz="2200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9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Esempio: Prodotto di due numeri naturali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Prodotto di due numeri naturali a e b </a:t>
            </a:r>
          </a:p>
          <a:p>
            <a:r>
              <a:rPr lang="it-IT" dirty="0" smtClean="0"/>
              <a:t>Soluzione iterativa </a:t>
            </a:r>
          </a:p>
          <a:p>
            <a:pPr marL="0" indent="0" algn="ctr">
              <a:buNone/>
            </a:pPr>
            <a:r>
              <a:rPr lang="it-IT" dirty="0" smtClean="0"/>
              <a:t>a*b = </a:t>
            </a:r>
            <a:r>
              <a:rPr lang="it-IT" dirty="0" err="1" smtClean="0"/>
              <a:t>a+a+a</a:t>
            </a:r>
            <a:r>
              <a:rPr lang="it-IT" dirty="0" smtClean="0"/>
              <a:t>+…+a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 smtClean="0"/>
          </a:p>
          <a:p>
            <a:r>
              <a:rPr lang="it-IT" dirty="0" smtClean="0"/>
              <a:t>Soluzione ricorsiva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a*b=a    			se  b=1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a*b=a*(b-1) + a  	altrimenti</a:t>
            </a:r>
            <a:endParaRPr lang="it-IT" dirty="0"/>
          </a:p>
        </p:txBody>
      </p:sp>
      <p:sp>
        <p:nvSpPr>
          <p:cNvPr id="4" name="Parentesi graffa chiusa 3"/>
          <p:cNvSpPr/>
          <p:nvPr/>
        </p:nvSpPr>
        <p:spPr bwMode="auto">
          <a:xfrm rot="5400000">
            <a:off x="4794250" y="2368550"/>
            <a:ext cx="266700" cy="1524000"/>
          </a:xfrm>
          <a:prstGeom prst="rightBrac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254500" y="3149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b volte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593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Esempio: Serie di Fibonacci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600" y="1981200"/>
            <a:ext cx="8699500" cy="4103688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>
                <a:latin typeface="Courier New"/>
                <a:cs typeface="Courier New"/>
              </a:rPr>
              <a:t>0,1,1,2,3,5,8,13,21,44,…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Soluzione ricorsiva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 err="1" smtClean="0">
                <a:latin typeface="Courier New"/>
                <a:cs typeface="Courier New"/>
              </a:rPr>
              <a:t>fibonacci</a:t>
            </a:r>
            <a:r>
              <a:rPr lang="it-IT" dirty="0" smtClean="0">
                <a:latin typeface="Courier New"/>
                <a:cs typeface="Courier New"/>
              </a:rPr>
              <a:t>(0)=0</a:t>
            </a:r>
          </a:p>
          <a:p>
            <a:pPr marL="0" indent="0">
              <a:buNone/>
            </a:pPr>
            <a:r>
              <a:rPr lang="it-IT" dirty="0" err="1" smtClean="0">
                <a:latin typeface="Courier New"/>
                <a:cs typeface="Courier New"/>
              </a:rPr>
              <a:t>fibonacci</a:t>
            </a:r>
            <a:r>
              <a:rPr lang="it-IT" dirty="0" smtClean="0">
                <a:latin typeface="Courier New"/>
                <a:cs typeface="Courier New"/>
              </a:rPr>
              <a:t>(1)=1</a:t>
            </a:r>
          </a:p>
          <a:p>
            <a:pPr marL="0" indent="0">
              <a:buNone/>
            </a:pPr>
            <a:r>
              <a:rPr lang="it-IT" dirty="0" err="1" smtClean="0">
                <a:latin typeface="Courier New"/>
                <a:cs typeface="Courier New"/>
              </a:rPr>
              <a:t>fibonacci</a:t>
            </a:r>
            <a:r>
              <a:rPr lang="it-IT" dirty="0" smtClean="0">
                <a:latin typeface="Courier New"/>
                <a:cs typeface="Courier New"/>
              </a:rPr>
              <a:t>(</a:t>
            </a:r>
            <a:r>
              <a:rPr lang="it-IT" dirty="0" err="1" smtClean="0">
                <a:latin typeface="Courier New"/>
                <a:cs typeface="Courier New"/>
              </a:rPr>
              <a:t>n</a:t>
            </a:r>
            <a:r>
              <a:rPr lang="it-IT" dirty="0" smtClean="0">
                <a:latin typeface="Courier New"/>
                <a:cs typeface="Courier New"/>
              </a:rPr>
              <a:t>)=</a:t>
            </a:r>
            <a:r>
              <a:rPr lang="it-IT" dirty="0" err="1" smtClean="0">
                <a:latin typeface="Courier New"/>
                <a:cs typeface="Courier New"/>
              </a:rPr>
              <a:t>fibonacci</a:t>
            </a:r>
            <a:r>
              <a:rPr lang="it-IT" dirty="0" smtClean="0">
                <a:latin typeface="Courier New"/>
                <a:cs typeface="Courier New"/>
              </a:rPr>
              <a:t>(n-1)+</a:t>
            </a:r>
            <a:r>
              <a:rPr lang="it-IT" dirty="0" err="1" smtClean="0">
                <a:latin typeface="Courier New"/>
                <a:cs typeface="Courier New"/>
              </a:rPr>
              <a:t>fibonacci</a:t>
            </a:r>
            <a:r>
              <a:rPr lang="it-IT" dirty="0" smtClean="0">
                <a:latin typeface="Courier New"/>
                <a:cs typeface="Courier New"/>
              </a:rPr>
              <a:t>(n-2)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in modo ancora più compatto</a:t>
            </a:r>
          </a:p>
          <a:p>
            <a:pPr marL="0" indent="0">
              <a:buNone/>
            </a:pPr>
            <a:endParaRPr lang="it-IT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dirty="0" err="1" smtClean="0">
                <a:latin typeface="Courier New"/>
                <a:cs typeface="Courier New"/>
              </a:rPr>
              <a:t>fibonacci</a:t>
            </a:r>
            <a:r>
              <a:rPr lang="it-IT" dirty="0" smtClean="0">
                <a:latin typeface="Courier New"/>
                <a:cs typeface="Courier New"/>
              </a:rPr>
              <a:t>(</a:t>
            </a:r>
            <a:r>
              <a:rPr lang="it-IT" dirty="0" err="1" smtClean="0">
                <a:latin typeface="Courier New"/>
                <a:cs typeface="Courier New"/>
              </a:rPr>
              <a:t>n</a:t>
            </a:r>
            <a:r>
              <a:rPr lang="it-IT" dirty="0" smtClean="0">
                <a:latin typeface="Courier New"/>
                <a:cs typeface="Courier New"/>
              </a:rPr>
              <a:t>)=</a:t>
            </a:r>
            <a:r>
              <a:rPr lang="it-IT" dirty="0" err="1" smtClean="0">
                <a:latin typeface="Courier New"/>
                <a:cs typeface="Courier New"/>
              </a:rPr>
              <a:t>n</a:t>
            </a:r>
            <a:r>
              <a:rPr lang="it-IT" dirty="0" smtClean="0">
                <a:latin typeface="Courier New"/>
                <a:cs typeface="Courier New"/>
              </a:rPr>
              <a:t> 										</a:t>
            </a:r>
            <a:r>
              <a:rPr lang="it-IT" dirty="0" err="1" smtClean="0">
                <a:latin typeface="Courier New"/>
                <a:cs typeface="Courier New"/>
              </a:rPr>
              <a:t>if</a:t>
            </a:r>
            <a:r>
              <a:rPr lang="it-IT" dirty="0" smtClean="0">
                <a:latin typeface="Courier New"/>
                <a:cs typeface="Courier New"/>
              </a:rPr>
              <a:t> </a:t>
            </a:r>
            <a:r>
              <a:rPr lang="it-IT" dirty="0" err="1" smtClean="0">
                <a:latin typeface="Courier New"/>
                <a:cs typeface="Courier New"/>
              </a:rPr>
              <a:t>n</a:t>
            </a:r>
            <a:r>
              <a:rPr lang="it-IT" dirty="0" smtClean="0">
                <a:latin typeface="Courier New"/>
                <a:cs typeface="Courier New"/>
              </a:rPr>
              <a:t>=0,1</a:t>
            </a:r>
          </a:p>
          <a:p>
            <a:pPr marL="0" indent="0">
              <a:buNone/>
            </a:pPr>
            <a:r>
              <a:rPr lang="it-IT" dirty="0" err="1" smtClean="0">
                <a:latin typeface="Courier New"/>
                <a:cs typeface="Courier New"/>
              </a:rPr>
              <a:t>fibonacci</a:t>
            </a:r>
            <a:r>
              <a:rPr lang="it-IT" dirty="0" smtClean="0">
                <a:latin typeface="Courier New"/>
                <a:cs typeface="Courier New"/>
              </a:rPr>
              <a:t>(</a:t>
            </a:r>
            <a:r>
              <a:rPr lang="it-IT" dirty="0" err="1" smtClean="0">
                <a:latin typeface="Courier New"/>
                <a:cs typeface="Courier New"/>
              </a:rPr>
              <a:t>n</a:t>
            </a:r>
            <a:r>
              <a:rPr lang="it-IT" dirty="0" smtClean="0">
                <a:latin typeface="Courier New"/>
                <a:cs typeface="Courier New"/>
              </a:rPr>
              <a:t>)=</a:t>
            </a:r>
            <a:r>
              <a:rPr lang="it-IT" dirty="0" err="1" smtClean="0">
                <a:latin typeface="Courier New"/>
                <a:cs typeface="Courier New"/>
              </a:rPr>
              <a:t>fibonacci</a:t>
            </a:r>
            <a:r>
              <a:rPr lang="it-IT" dirty="0" smtClean="0">
                <a:latin typeface="Courier New"/>
                <a:cs typeface="Courier New"/>
              </a:rPr>
              <a:t>(n-1)+</a:t>
            </a:r>
            <a:r>
              <a:rPr lang="it-IT" dirty="0" err="1" smtClean="0">
                <a:latin typeface="Courier New"/>
                <a:cs typeface="Courier New"/>
              </a:rPr>
              <a:t>fibonacci</a:t>
            </a:r>
            <a:r>
              <a:rPr lang="it-IT" dirty="0" smtClean="0">
                <a:latin typeface="Courier New"/>
                <a:cs typeface="Courier New"/>
              </a:rPr>
              <a:t>(n-2) 	per </a:t>
            </a:r>
            <a:r>
              <a:rPr lang="it-IT" dirty="0" err="1" smtClean="0">
                <a:latin typeface="Courier New"/>
                <a:cs typeface="Courier New"/>
              </a:rPr>
              <a:t>n</a:t>
            </a:r>
            <a:r>
              <a:rPr lang="it-IT" dirty="0" smtClean="0">
                <a:latin typeface="Courier New"/>
                <a:cs typeface="Courier New"/>
              </a:rPr>
              <a:t>&gt;=2</a:t>
            </a:r>
          </a:p>
          <a:p>
            <a:pPr marL="0" indent="0">
              <a:buNone/>
            </a:pP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337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Serie di Fibonacci: soluzione iterativa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600" y="1981200"/>
            <a:ext cx="8699500" cy="4103688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>
                <a:latin typeface="Courier New"/>
                <a:cs typeface="Courier New"/>
              </a:rPr>
              <a:t>0,1,1,2,3,5,8,13,21,44,…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>
                <a:latin typeface="Courier New"/>
                <a:cs typeface="Courier New"/>
              </a:rPr>
              <a:t>int</a:t>
            </a:r>
            <a:r>
              <a:rPr lang="it-IT" dirty="0" smtClean="0">
                <a:latin typeface="Courier New"/>
                <a:cs typeface="Courier New"/>
              </a:rPr>
              <a:t> </a:t>
            </a:r>
            <a:r>
              <a:rPr lang="it-IT" dirty="0" err="1" smtClean="0">
                <a:latin typeface="Courier New"/>
                <a:cs typeface="Courier New"/>
              </a:rPr>
              <a:t>fibonacci</a:t>
            </a:r>
            <a:r>
              <a:rPr lang="it-IT" dirty="0" smtClean="0">
                <a:latin typeface="Courier New"/>
                <a:cs typeface="Courier New"/>
              </a:rPr>
              <a:t>(</a:t>
            </a:r>
            <a:r>
              <a:rPr lang="it-IT" dirty="0" err="1" smtClean="0">
                <a:latin typeface="Courier New"/>
                <a:cs typeface="Courier New"/>
              </a:rPr>
              <a:t>int</a:t>
            </a:r>
            <a:r>
              <a:rPr lang="it-IT" dirty="0" smtClean="0">
                <a:latin typeface="Courier New"/>
                <a:cs typeface="Courier New"/>
              </a:rPr>
              <a:t> </a:t>
            </a:r>
            <a:r>
              <a:rPr lang="it-IT" dirty="0" err="1" smtClean="0">
                <a:latin typeface="Courier New"/>
                <a:cs typeface="Courier New"/>
              </a:rPr>
              <a:t>n</a:t>
            </a:r>
            <a:r>
              <a:rPr lang="it-IT" dirty="0" smtClean="0">
                <a:latin typeface="Courier New"/>
                <a:cs typeface="Courier New"/>
              </a:rPr>
              <a:t>) </a:t>
            </a:r>
          </a:p>
          <a:p>
            <a:pPr marL="0" indent="0">
              <a:buNone/>
            </a:pPr>
            <a:r>
              <a:rPr lang="it-IT" dirty="0" smtClean="0">
                <a:latin typeface="Courier New"/>
                <a:cs typeface="Courier New"/>
              </a:rPr>
              <a:t>{	</a:t>
            </a:r>
            <a:r>
              <a:rPr lang="it-IT" dirty="0" err="1" smtClean="0">
                <a:latin typeface="Courier New"/>
                <a:cs typeface="Courier New"/>
              </a:rPr>
              <a:t>int</a:t>
            </a:r>
            <a:r>
              <a:rPr lang="it-IT" dirty="0" smtClean="0">
                <a:latin typeface="Courier New"/>
                <a:cs typeface="Courier New"/>
              </a:rPr>
              <a:t> primo=0, secondo=1, </a:t>
            </a:r>
            <a:r>
              <a:rPr lang="it-IT" dirty="0" err="1" smtClean="0">
                <a:latin typeface="Courier New"/>
                <a:cs typeface="Courier New"/>
              </a:rPr>
              <a:t>temp</a:t>
            </a:r>
            <a:r>
              <a:rPr lang="it-IT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it-IT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</a:t>
            </a:r>
            <a:r>
              <a:rPr lang="it-IT" dirty="0" err="1" smtClean="0">
                <a:latin typeface="Courier New"/>
                <a:cs typeface="Courier New"/>
              </a:rPr>
              <a:t>if</a:t>
            </a:r>
            <a:r>
              <a:rPr lang="it-IT" dirty="0" smtClean="0">
                <a:latin typeface="Courier New"/>
                <a:cs typeface="Courier New"/>
              </a:rPr>
              <a:t> (</a:t>
            </a:r>
            <a:r>
              <a:rPr lang="it-IT" dirty="0" err="1" smtClean="0">
                <a:latin typeface="Courier New"/>
                <a:cs typeface="Courier New"/>
              </a:rPr>
              <a:t>n</a:t>
            </a:r>
            <a:r>
              <a:rPr lang="it-IT" dirty="0" smtClean="0">
                <a:latin typeface="Courier New"/>
                <a:cs typeface="Courier New"/>
              </a:rPr>
              <a:t>&lt;=1) </a:t>
            </a:r>
            <a:r>
              <a:rPr lang="it-IT" dirty="0" err="1" smtClean="0">
                <a:latin typeface="Courier New"/>
                <a:cs typeface="Courier New"/>
              </a:rPr>
              <a:t>return</a:t>
            </a:r>
            <a:r>
              <a:rPr lang="it-IT" dirty="0" smtClean="0">
                <a:latin typeface="Courier New"/>
                <a:cs typeface="Courier New"/>
              </a:rPr>
              <a:t> </a:t>
            </a:r>
            <a:r>
              <a:rPr lang="it-IT" dirty="0" err="1" smtClean="0">
                <a:latin typeface="Courier New"/>
                <a:cs typeface="Courier New"/>
              </a:rPr>
              <a:t>n</a:t>
            </a:r>
            <a:r>
              <a:rPr lang="it-IT" dirty="0" smtClean="0">
                <a:latin typeface="Courier New"/>
                <a:cs typeface="Courier New"/>
              </a:rPr>
              <a:t>; 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</a:t>
            </a:r>
            <a:r>
              <a:rPr lang="it-IT" dirty="0" smtClean="0">
                <a:latin typeface="Courier New"/>
                <a:cs typeface="Courier New"/>
              </a:rPr>
              <a:t>for (i=2; i&lt;=</a:t>
            </a:r>
            <a:r>
              <a:rPr lang="it-IT" dirty="0" err="1" smtClean="0">
                <a:latin typeface="Courier New"/>
                <a:cs typeface="Courier New"/>
              </a:rPr>
              <a:t>n</a:t>
            </a:r>
            <a:r>
              <a:rPr lang="it-IT" dirty="0" smtClean="0">
                <a:latin typeface="Courier New"/>
                <a:cs typeface="Courier New"/>
              </a:rPr>
              <a:t>; i++) 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</a:t>
            </a:r>
            <a:r>
              <a:rPr lang="it-IT" dirty="0" smtClean="0">
                <a:latin typeface="Courier New"/>
                <a:cs typeface="Courier New"/>
              </a:rPr>
              <a:t>{</a:t>
            </a:r>
            <a:r>
              <a:rPr lang="it-IT" dirty="0">
                <a:latin typeface="Courier New"/>
                <a:cs typeface="Courier New"/>
              </a:rPr>
              <a:t>	</a:t>
            </a:r>
            <a:r>
              <a:rPr lang="it-IT" dirty="0" err="1" smtClean="0">
                <a:latin typeface="Courier New"/>
                <a:cs typeface="Courier New"/>
              </a:rPr>
              <a:t>temp</a:t>
            </a:r>
            <a:r>
              <a:rPr lang="it-IT" dirty="0" smtClean="0">
                <a:latin typeface="Courier New"/>
                <a:cs typeface="Courier New"/>
              </a:rPr>
              <a:t>=primo;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</a:t>
            </a:r>
            <a:r>
              <a:rPr lang="it-IT" dirty="0" smtClean="0">
                <a:latin typeface="Courier New"/>
                <a:cs typeface="Courier New"/>
              </a:rPr>
              <a:t>	primo=secondo; 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</a:t>
            </a:r>
            <a:r>
              <a:rPr lang="it-IT" dirty="0" smtClean="0">
                <a:latin typeface="Courier New"/>
                <a:cs typeface="Courier New"/>
              </a:rPr>
              <a:t>	secondo=primo + </a:t>
            </a:r>
            <a:r>
              <a:rPr lang="it-IT" dirty="0" err="1" smtClean="0">
                <a:latin typeface="Courier New"/>
                <a:cs typeface="Courier New"/>
              </a:rPr>
              <a:t>temp</a:t>
            </a:r>
            <a:r>
              <a:rPr lang="it-IT" dirty="0" smtClean="0">
                <a:latin typeface="Courier New"/>
                <a:cs typeface="Courier New"/>
              </a:rPr>
              <a:t>; 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</a:t>
            </a:r>
            <a:r>
              <a:rPr lang="it-IT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it-IT" dirty="0" smtClean="0">
                <a:latin typeface="Courier New"/>
                <a:cs typeface="Courier New"/>
              </a:rPr>
              <a:t>   </a:t>
            </a:r>
            <a:r>
              <a:rPr lang="it-IT" dirty="0" err="1" smtClean="0">
                <a:latin typeface="Courier New"/>
                <a:cs typeface="Courier New"/>
              </a:rPr>
              <a:t>return</a:t>
            </a:r>
            <a:r>
              <a:rPr lang="it-IT" dirty="0" smtClean="0">
                <a:latin typeface="Courier New"/>
                <a:cs typeface="Courier New"/>
              </a:rPr>
              <a:t> secondo; </a:t>
            </a:r>
            <a:r>
              <a:rPr lang="it-IT" dirty="0">
                <a:latin typeface="Courier New"/>
                <a:cs typeface="Courier New"/>
              </a:rPr>
              <a:t>	</a:t>
            </a:r>
            <a:r>
              <a:rPr lang="it-IT" dirty="0" smtClean="0">
                <a:latin typeface="Courier New"/>
                <a:cs typeface="Courier New"/>
              </a:rPr>
              <a:t>		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786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7416800" cy="865187"/>
          </a:xfrm>
          <a:ln/>
        </p:spPr>
        <p:txBody>
          <a:bodyPr lIns="0" tIns="0" rIns="0" bIns="0"/>
          <a:lstStyle/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 sz="4000" b="0" dirty="0" err="1" smtClean="0">
                <a:latin typeface="Times New Roman" charset="0"/>
              </a:rPr>
              <a:t>Ricorsione</a:t>
            </a:r>
            <a:r>
              <a:rPr lang="it-IT" sz="4000" b="0" dirty="0" smtClean="0">
                <a:latin typeface="Times New Roman" charset="0"/>
              </a:rPr>
              <a:t> indiretta</a:t>
            </a:r>
            <a:endParaRPr lang="it-IT" sz="4000" b="0" dirty="0">
              <a:latin typeface="Times New Roman" charset="0"/>
            </a:endParaRP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179388" y="1192213"/>
            <a:ext cx="878522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 </a:t>
            </a:r>
            <a:r>
              <a:rPr lang="en-US" sz="2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funzione</a:t>
            </a:r>
            <a:r>
              <a:rPr lang="en-US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chiama</a:t>
            </a:r>
            <a:r>
              <a:rPr lang="en-US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se </a:t>
            </a:r>
            <a:r>
              <a:rPr lang="en-US" sz="2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stessa</a:t>
            </a:r>
            <a:r>
              <a:rPr lang="en-US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non </a:t>
            </a:r>
            <a:r>
              <a:rPr lang="en-US" sz="2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direttamente</a:t>
            </a:r>
            <a:r>
              <a:rPr lang="en-US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ma </a:t>
            </a:r>
            <a:r>
              <a:rPr lang="en-US" sz="2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tramite</a:t>
            </a:r>
            <a:r>
              <a:rPr lang="en-US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una</a:t>
            </a:r>
            <a:r>
              <a:rPr lang="en-US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concatenazione</a:t>
            </a:r>
            <a:r>
              <a:rPr lang="en-US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di </a:t>
            </a:r>
            <a:r>
              <a:rPr lang="en-US" sz="2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chiamate</a:t>
            </a:r>
            <a:r>
              <a:rPr lang="en-US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con </a:t>
            </a:r>
            <a:r>
              <a:rPr lang="en-US" sz="2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altre</a:t>
            </a:r>
            <a:r>
              <a:rPr lang="en-US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funzioni</a:t>
            </a:r>
            <a:r>
              <a:rPr lang="en-US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  <a:p>
            <a:pPr marL="342900" indent="-3429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Arial"/>
              <a:buChar char="•"/>
            </a:pPr>
            <a:endParaRPr lang="en-US" sz="2200" dirty="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Esempio</a:t>
            </a:r>
            <a:endParaRPr lang="en-US" sz="2200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179388" y="2533154"/>
            <a:ext cx="8699500" cy="4103688"/>
          </a:xfrm>
        </p:spPr>
        <p:txBody>
          <a:bodyPr/>
          <a:lstStyle/>
          <a:p>
            <a:pPr marL="0" indent="0">
              <a:buNone/>
            </a:pPr>
            <a:r>
              <a:rPr lang="it-IT" dirty="0" err="1" smtClean="0">
                <a:latin typeface="Courier New"/>
                <a:cs typeface="Courier New"/>
              </a:rPr>
              <a:t>void</a:t>
            </a:r>
            <a:r>
              <a:rPr lang="it-IT" dirty="0" smtClean="0">
                <a:latin typeface="Courier New"/>
                <a:cs typeface="Courier New"/>
              </a:rPr>
              <a:t> A(</a:t>
            </a:r>
            <a:r>
              <a:rPr lang="it-IT" dirty="0" err="1" smtClean="0">
                <a:latin typeface="Courier New"/>
                <a:cs typeface="Courier New"/>
              </a:rPr>
              <a:t>int</a:t>
            </a:r>
            <a:r>
              <a:rPr lang="it-IT" dirty="0" smtClean="0">
                <a:latin typeface="Courier New"/>
                <a:cs typeface="Courier New"/>
              </a:rPr>
              <a:t> c) </a:t>
            </a:r>
          </a:p>
          <a:p>
            <a:pPr marL="0" indent="0">
              <a:buNone/>
            </a:pPr>
            <a:r>
              <a:rPr lang="it-IT" dirty="0" smtClean="0">
                <a:latin typeface="Courier New"/>
                <a:cs typeface="Courier New"/>
              </a:rPr>
              <a:t>{	</a:t>
            </a:r>
            <a:r>
              <a:rPr lang="it-IT" dirty="0" err="1" smtClean="0">
                <a:latin typeface="Courier New"/>
                <a:cs typeface="Courier New"/>
              </a:rPr>
              <a:t>if</a:t>
            </a:r>
            <a:r>
              <a:rPr lang="it-IT" dirty="0" smtClean="0">
                <a:latin typeface="Courier New"/>
                <a:cs typeface="Courier New"/>
              </a:rPr>
              <a:t> (c&gt; 5) B(c); 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</a:t>
            </a:r>
            <a:r>
              <a:rPr lang="it-IT" dirty="0" err="1" smtClean="0">
                <a:latin typeface="Courier New"/>
                <a:cs typeface="Courier New"/>
              </a:rPr>
              <a:t>cout</a:t>
            </a:r>
            <a:r>
              <a:rPr lang="it-IT" dirty="0" smtClean="0">
                <a:latin typeface="Courier New"/>
                <a:cs typeface="Courier New"/>
              </a:rPr>
              <a:t> &lt;&lt; c &lt;&lt; “ “;}</a:t>
            </a:r>
          </a:p>
          <a:p>
            <a:pPr marL="0" indent="0">
              <a:buNone/>
            </a:pPr>
            <a:endParaRPr lang="it-IT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dirty="0" err="1" smtClean="0">
                <a:latin typeface="Courier New"/>
                <a:cs typeface="Courier New"/>
              </a:rPr>
              <a:t>void</a:t>
            </a:r>
            <a:r>
              <a:rPr lang="it-IT" dirty="0" smtClean="0">
                <a:latin typeface="Courier New"/>
                <a:cs typeface="Courier New"/>
              </a:rPr>
              <a:t> B(</a:t>
            </a:r>
            <a:r>
              <a:rPr lang="it-IT" dirty="0" err="1" smtClean="0">
                <a:latin typeface="Courier New"/>
                <a:cs typeface="Courier New"/>
              </a:rPr>
              <a:t>int</a:t>
            </a:r>
            <a:r>
              <a:rPr lang="it-IT" dirty="0" smtClean="0">
                <a:latin typeface="Courier New"/>
                <a:cs typeface="Courier New"/>
              </a:rPr>
              <a:t> c)</a:t>
            </a:r>
          </a:p>
          <a:p>
            <a:pPr marL="0" indent="0">
              <a:buNone/>
            </a:pPr>
            <a:r>
              <a:rPr lang="it-IT" dirty="0" smtClean="0">
                <a:latin typeface="Courier New"/>
                <a:cs typeface="Courier New"/>
              </a:rPr>
              <a:t>{	A(--c);  }</a:t>
            </a:r>
          </a:p>
          <a:p>
            <a:pPr marL="0" indent="0">
              <a:buNone/>
            </a:pPr>
            <a:endParaRPr lang="it-IT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dirty="0" err="1" smtClean="0">
                <a:latin typeface="Courier New"/>
                <a:cs typeface="Courier New"/>
              </a:rPr>
              <a:t>int</a:t>
            </a:r>
            <a:r>
              <a:rPr lang="it-IT" dirty="0" smtClean="0">
                <a:latin typeface="Courier New"/>
                <a:cs typeface="Courier New"/>
              </a:rPr>
              <a:t> </a:t>
            </a:r>
            <a:r>
              <a:rPr lang="it-IT" dirty="0" err="1" smtClean="0">
                <a:latin typeface="Courier New"/>
                <a:cs typeface="Courier New"/>
              </a:rPr>
              <a:t>main</a:t>
            </a:r>
            <a:r>
              <a:rPr lang="it-IT" dirty="0" smtClean="0">
                <a:latin typeface="Courier New"/>
                <a:cs typeface="Courier New"/>
              </a:rPr>
              <a:t>() </a:t>
            </a:r>
          </a:p>
          <a:p>
            <a:pPr marL="0" indent="0">
              <a:buNone/>
            </a:pPr>
            <a:r>
              <a:rPr lang="it-IT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</a:t>
            </a:r>
            <a:r>
              <a:rPr lang="it-IT" dirty="0" smtClean="0">
                <a:latin typeface="Courier New"/>
                <a:cs typeface="Courier New"/>
              </a:rPr>
              <a:t>A(25);</a:t>
            </a:r>
            <a:endParaRPr lang="it-IT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dirty="0" smtClean="0">
                <a:latin typeface="Courier New"/>
                <a:cs typeface="Courier New"/>
              </a:rPr>
              <a:t>}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6599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6"/>
            <a:ext cx="7416800" cy="865187"/>
          </a:xfrm>
          <a:ln/>
        </p:spPr>
        <p:txBody>
          <a:bodyPr lIns="0" tIns="0" rIns="0" bIns="0"/>
          <a:lstStyle/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 sz="3600" b="0" dirty="0" smtClean="0">
                <a:latin typeface="Times New Roman" charset="0"/>
              </a:rPr>
              <a:t>Esercizio: </a:t>
            </a:r>
            <a:r>
              <a:rPr lang="en-US" sz="3600" b="0" dirty="0" err="1">
                <a:latin typeface="Times New Roman" charset="0"/>
                <a:ea typeface="ＭＳ Ｐゴシック" charset="0"/>
              </a:rPr>
              <a:t>Calcolare</a:t>
            </a:r>
            <a:r>
              <a:rPr lang="en-US" sz="3600" b="0" dirty="0">
                <a:latin typeface="Times New Roman" charset="0"/>
                <a:ea typeface="ＭＳ Ｐゴシック" charset="0"/>
              </a:rPr>
              <a:t> la </a:t>
            </a:r>
            <a:r>
              <a:rPr lang="en-US" sz="3600" b="0" dirty="0" err="1">
                <a:latin typeface="Times New Roman" charset="0"/>
                <a:ea typeface="ＭＳ Ｐゴシック" charset="0"/>
              </a:rPr>
              <a:t>somma</a:t>
            </a:r>
            <a:r>
              <a:rPr lang="en-US" sz="3600" b="0" dirty="0">
                <a:latin typeface="Times New Roman" charset="0"/>
                <a:ea typeface="ＭＳ Ｐゴシック" charset="0"/>
              </a:rPr>
              <a:t> </a:t>
            </a:r>
            <a:r>
              <a:rPr lang="en-US" sz="3600" b="0" dirty="0" err="1">
                <a:latin typeface="Times New Roman" charset="0"/>
                <a:ea typeface="ＭＳ Ｐゴシック" charset="0"/>
              </a:rPr>
              <a:t>dei</a:t>
            </a:r>
            <a:r>
              <a:rPr lang="en-US" sz="3600" b="0" dirty="0">
                <a:latin typeface="Times New Roman" charset="0"/>
                <a:ea typeface="ＭＳ Ｐゴシック" charset="0"/>
              </a:rPr>
              <a:t> </a:t>
            </a:r>
            <a:r>
              <a:rPr lang="en-US" sz="3600" b="0" dirty="0" err="1">
                <a:latin typeface="Times New Roman" charset="0"/>
                <a:ea typeface="ＭＳ Ｐゴシック" charset="0"/>
              </a:rPr>
              <a:t>primi</a:t>
            </a:r>
            <a:r>
              <a:rPr lang="en-US" sz="3600" b="0" dirty="0">
                <a:latin typeface="Times New Roman" charset="0"/>
                <a:ea typeface="ＭＳ Ｐゴシック" charset="0"/>
              </a:rPr>
              <a:t> N </a:t>
            </a:r>
            <a:r>
              <a:rPr lang="en-US" sz="3600" b="0" dirty="0" err="1">
                <a:latin typeface="Times New Roman" charset="0"/>
                <a:ea typeface="ＭＳ Ｐゴシック" charset="0"/>
              </a:rPr>
              <a:t>numeri</a:t>
            </a:r>
            <a:r>
              <a:rPr lang="en-US" sz="3600" b="0" dirty="0">
                <a:latin typeface="Times New Roman" charset="0"/>
                <a:ea typeface="ＭＳ Ｐゴシック" charset="0"/>
              </a:rPr>
              <a:t> </a:t>
            </a:r>
            <a:r>
              <a:rPr lang="en-US" sz="3600" b="0" dirty="0" err="1">
                <a:latin typeface="Times New Roman" charset="0"/>
                <a:ea typeface="ＭＳ Ｐゴシック" charset="0"/>
              </a:rPr>
              <a:t>interi</a:t>
            </a:r>
            <a:r>
              <a:rPr lang="en-US" sz="3600" b="0" dirty="0">
                <a:latin typeface="Times New Roman" charset="0"/>
                <a:ea typeface="ＭＳ Ｐゴシック" charset="0"/>
              </a:rPr>
              <a:t> </a:t>
            </a:r>
            <a:br>
              <a:rPr lang="en-US" sz="3600" b="0" dirty="0">
                <a:latin typeface="Times New Roman" charset="0"/>
                <a:ea typeface="ＭＳ Ｐゴシック" charset="0"/>
              </a:rPr>
            </a:br>
            <a:endParaRPr lang="it-IT" sz="3600" b="0" dirty="0">
              <a:latin typeface="Times New Roman" charset="0"/>
            </a:endParaRP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179388" y="1700213"/>
            <a:ext cx="878522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Versione</a:t>
            </a:r>
            <a:r>
              <a:rPr lang="en-US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ricorsiva</a:t>
            </a:r>
            <a:r>
              <a:rPr lang="en-US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					 1						se N=1</a:t>
            </a:r>
            <a:endParaRPr lang="en-US" sz="22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Sommatoria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(N)= 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					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N+Sommatoria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(N-1) 	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altrimenti</a:t>
            </a:r>
            <a:endParaRPr lang="en-US" sz="22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2" name="Parentesi graffa aperta 1"/>
          <p:cNvSpPr/>
          <p:nvPr/>
        </p:nvSpPr>
        <p:spPr bwMode="auto">
          <a:xfrm>
            <a:off x="2794000" y="2082800"/>
            <a:ext cx="228600" cy="105126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1879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7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6"/>
            <a:ext cx="7416800" cy="865187"/>
          </a:xfrm>
          <a:ln/>
        </p:spPr>
        <p:txBody>
          <a:bodyPr lIns="0" tIns="0" rIns="0" bIns="0"/>
          <a:lstStyle/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 sz="3600" b="0" dirty="0" smtClean="0">
                <a:latin typeface="Times New Roman" charset="0"/>
              </a:rPr>
              <a:t>Esercizio: </a:t>
            </a:r>
            <a:r>
              <a:rPr lang="en-US" sz="3600" b="0" dirty="0" err="1">
                <a:latin typeface="Times New Roman" charset="0"/>
                <a:ea typeface="ＭＳ Ｐゴシック" charset="0"/>
              </a:rPr>
              <a:t>Calcolare</a:t>
            </a:r>
            <a:r>
              <a:rPr lang="en-US" sz="3600" b="0" dirty="0">
                <a:latin typeface="Times New Roman" charset="0"/>
                <a:ea typeface="ＭＳ Ｐゴシック" charset="0"/>
              </a:rPr>
              <a:t> la </a:t>
            </a:r>
            <a:r>
              <a:rPr lang="en-US" sz="3600" b="0" dirty="0" err="1">
                <a:latin typeface="Times New Roman" charset="0"/>
                <a:ea typeface="ＭＳ Ｐゴシック" charset="0"/>
              </a:rPr>
              <a:t>somma</a:t>
            </a:r>
            <a:r>
              <a:rPr lang="en-US" sz="3600" b="0" dirty="0">
                <a:latin typeface="Times New Roman" charset="0"/>
                <a:ea typeface="ＭＳ Ｐゴシック" charset="0"/>
              </a:rPr>
              <a:t> </a:t>
            </a:r>
            <a:r>
              <a:rPr lang="en-US" sz="3600" b="0" dirty="0" err="1">
                <a:latin typeface="Times New Roman" charset="0"/>
                <a:ea typeface="ＭＳ Ｐゴシック" charset="0"/>
              </a:rPr>
              <a:t>dei</a:t>
            </a:r>
            <a:r>
              <a:rPr lang="en-US" sz="3600" b="0" dirty="0">
                <a:latin typeface="Times New Roman" charset="0"/>
                <a:ea typeface="ＭＳ Ｐゴシック" charset="0"/>
              </a:rPr>
              <a:t> </a:t>
            </a:r>
            <a:r>
              <a:rPr lang="en-US" sz="3600" b="0" dirty="0" err="1" smtClean="0">
                <a:latin typeface="Times New Roman" charset="0"/>
                <a:ea typeface="ＭＳ Ｐゴシック" charset="0"/>
              </a:rPr>
              <a:t>quadrati</a:t>
            </a:r>
            <a:r>
              <a:rPr lang="en-US" sz="3600" b="0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3600" b="0" dirty="0" err="1" smtClean="0">
                <a:latin typeface="Times New Roman" charset="0"/>
                <a:ea typeface="ＭＳ Ｐゴシック" charset="0"/>
              </a:rPr>
              <a:t>dei</a:t>
            </a:r>
            <a:r>
              <a:rPr lang="en-US" sz="3600" b="0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3600" b="0" dirty="0" err="1" smtClean="0">
                <a:latin typeface="Times New Roman" charset="0"/>
                <a:ea typeface="ＭＳ Ｐゴシック" charset="0"/>
              </a:rPr>
              <a:t>primi</a:t>
            </a:r>
            <a:r>
              <a:rPr lang="en-US" sz="3600" b="0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3600" b="0" dirty="0">
                <a:latin typeface="Times New Roman" charset="0"/>
                <a:ea typeface="ＭＳ Ｐゴシック" charset="0"/>
              </a:rPr>
              <a:t>N </a:t>
            </a:r>
            <a:r>
              <a:rPr lang="en-US" sz="3600" b="0" dirty="0" err="1">
                <a:latin typeface="Times New Roman" charset="0"/>
                <a:ea typeface="ＭＳ Ｐゴシック" charset="0"/>
              </a:rPr>
              <a:t>numeri</a:t>
            </a:r>
            <a:r>
              <a:rPr lang="en-US" sz="3600" b="0" dirty="0">
                <a:latin typeface="Times New Roman" charset="0"/>
                <a:ea typeface="ＭＳ Ｐゴシック" charset="0"/>
              </a:rPr>
              <a:t> </a:t>
            </a:r>
            <a:r>
              <a:rPr lang="en-US" sz="3600" b="0" dirty="0" err="1">
                <a:latin typeface="Times New Roman" charset="0"/>
                <a:ea typeface="ＭＳ Ｐゴシック" charset="0"/>
              </a:rPr>
              <a:t>interi</a:t>
            </a:r>
            <a:r>
              <a:rPr lang="en-US" sz="3600" b="0" dirty="0">
                <a:latin typeface="Times New Roman" charset="0"/>
                <a:ea typeface="ＭＳ Ｐゴシック" charset="0"/>
              </a:rPr>
              <a:t> </a:t>
            </a:r>
            <a:br>
              <a:rPr lang="en-US" sz="3600" b="0" dirty="0">
                <a:latin typeface="Times New Roman" charset="0"/>
                <a:ea typeface="ＭＳ Ｐゴシック" charset="0"/>
              </a:rPr>
            </a:br>
            <a:endParaRPr lang="it-IT" sz="3600" b="0" dirty="0">
              <a:latin typeface="Times New Roman" charset="0"/>
            </a:endParaRP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179388" y="1700213"/>
            <a:ext cx="878522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Versione</a:t>
            </a:r>
            <a:r>
              <a:rPr lang="en-US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ricorsiva</a:t>
            </a:r>
            <a:r>
              <a:rPr lang="en-US" sz="2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					 1						se N=1</a:t>
            </a:r>
            <a:endParaRPr lang="en-US" sz="22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Sommatoria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(N)= 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					 N</a:t>
            </a:r>
            <a:r>
              <a:rPr lang="en-US" sz="2200" baseline="300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+Sommatoria(N-1) 	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altrimenti</a:t>
            </a:r>
            <a:endParaRPr lang="en-US" sz="22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2" name="Parentesi graffa aperta 1"/>
          <p:cNvSpPr/>
          <p:nvPr/>
        </p:nvSpPr>
        <p:spPr bwMode="auto">
          <a:xfrm>
            <a:off x="2794000" y="2082800"/>
            <a:ext cx="228600" cy="105126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155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7" grpId="0"/>
      <p:bldP spid="2" grpId="0" animBg="1"/>
    </p:bld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B8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B8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440</Words>
  <Application>Microsoft Macintosh PowerPoint</Application>
  <PresentationFormat>Presentazione su schermo (4:3)</PresentationFormat>
  <Paragraphs>119</Paragraphs>
  <Slides>16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Struttura predefinita</vt:lpstr>
      <vt:lpstr>Ricorsione</vt:lpstr>
      <vt:lpstr>Ricorsione e iterazione</vt:lpstr>
      <vt:lpstr>Svantaggi della Ricorsione</vt:lpstr>
      <vt:lpstr>Esempio: Prodotto di due numeri naturali</vt:lpstr>
      <vt:lpstr>Esempio: Serie di Fibonacci</vt:lpstr>
      <vt:lpstr>Serie di Fibonacci: soluzione iterativa</vt:lpstr>
      <vt:lpstr>Ricorsione indiretta</vt:lpstr>
      <vt:lpstr>Esercizio: Calcolare la somma dei primi N numeri interi  </vt:lpstr>
      <vt:lpstr>Esercizio: Calcolare la somma dei quadrati dei primi N numeri interi  </vt:lpstr>
      <vt:lpstr>Esercizio: Massimo Comune Divisore (MCD)</vt:lpstr>
      <vt:lpstr>Esercizio: Massimo Comune Divisore (MCD)</vt:lpstr>
      <vt:lpstr>Torri di Hanoi </vt:lpstr>
      <vt:lpstr>Esempio: n=3</vt:lpstr>
      <vt:lpstr>Presentazione di PowerPoint</vt:lpstr>
      <vt:lpstr>Torri di Hanoi idee di base</vt:lpstr>
      <vt:lpstr>Complessità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Ricorsione</dc:title>
  <dc:creator>Catalano</dc:creator>
  <cp:lastModifiedBy>Fabrizio Ferla</cp:lastModifiedBy>
  <cp:revision>31</cp:revision>
  <dcterms:created xsi:type="dcterms:W3CDTF">2014-03-06T16:42:14Z</dcterms:created>
  <dcterms:modified xsi:type="dcterms:W3CDTF">2015-03-24T10:44:03Z</dcterms:modified>
</cp:coreProperties>
</file>