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9" d="100"/>
          <a:sy n="79" d="100"/>
        </p:scale>
        <p:origin x="10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DFD92-5F64-4AF8-920F-4559C96FA0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5C1DEA-7C29-40D5-87FD-FDAE98EAD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71AE7F-90BD-44F3-BC35-12F4934517F6}"/>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0EFDBA1E-9316-4442-B5FC-97B63353CB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3ACF02-2ABD-4D69-AC75-FE29180D36F5}"/>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234197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4AD2A-4325-458B-B881-2E7BA6979A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12CF9A5-6AD9-4441-AEDA-AF4188CFEC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70B8ED-D4F9-4C03-8266-3844C4395529}"/>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FB7195E0-61E7-4601-98CB-D8F45363EE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EEE8D3-03C5-4B48-B005-3F525113AEE2}"/>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139634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DBFCBE-67BE-4A68-A4B0-DB6DB4CF49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C1C68A-4BB4-414C-AF2D-1E73D18BB5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C20D1E-3596-42E4-A3CA-286C3118A6FC}"/>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59443860-DF5B-4596-92D7-4F324A144A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926A22-C30B-42B9-8260-44189F7A5E78}"/>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38064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38268-23A5-4086-83E0-34373EA96F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F55593-A4C0-4A85-8F65-F3B37457C1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71F521-93FE-4FC4-B178-511EE62139E0}"/>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3C6D066B-D7D2-48E3-8C3A-2F99FECAA4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298EDF-E3B4-43A9-A91E-F7C5AF3E7A56}"/>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334231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0D479-3B65-400A-9F33-7983A8DD12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E45103-974B-442A-90CF-ED1F2E06C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FEDB20-3DC8-4F1E-8DCF-464BBA89D5DE}"/>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5D63E376-7739-484A-B48E-CFAE064391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1CB05D-48BA-46E5-A6C8-CABD5B1C243C}"/>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328735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1C7BF-82B8-4F5D-A47B-5E7C92B771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82442D-9BA0-4BC6-9FA9-0320E0C3648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FFC0D4-4502-42E6-8AF1-0CB70301CF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541B47F-1B37-4EB0-9242-3814E286DD71}"/>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9137B5F7-9A7D-4088-9725-D5D5CE8024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31E3E8-BA3F-4720-825D-69993773D22C}"/>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213158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C3CCD-10C4-4853-8115-8DD68BC14B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0E7415-C873-4732-A32E-F48C9E6D5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DB2909-B873-44F9-93BA-69A7446F57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344960-7FAB-47C5-9F71-82C107E8ED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016F7F-832B-4A85-B9C5-283BD7E4F3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E17CD4-778C-468C-839D-80D8DEA6EF5E}"/>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8" name="页脚占位符 7">
            <a:extLst>
              <a:ext uri="{FF2B5EF4-FFF2-40B4-BE49-F238E27FC236}">
                <a16:creationId xmlns:a16="http://schemas.microsoft.com/office/drawing/2014/main" id="{31AF2C2D-2932-46F2-8D5F-B8DC005BF72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B181D9-FCF0-4C44-BF13-5058FFB4344A}"/>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359897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C3037-0CE3-4E88-863A-5AE9CAD0FB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6AF793-BCF7-4EFC-8504-890C46B6988D}"/>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4" name="页脚占位符 3">
            <a:extLst>
              <a:ext uri="{FF2B5EF4-FFF2-40B4-BE49-F238E27FC236}">
                <a16:creationId xmlns:a16="http://schemas.microsoft.com/office/drawing/2014/main" id="{8DC1DF36-95AB-4F07-B01B-DA4B433FF90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948D88-558F-49B9-B7ED-304F5CC53D82}"/>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416198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A51559-5172-4444-A7D4-0988594A09A9}"/>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3" name="页脚占位符 2">
            <a:extLst>
              <a:ext uri="{FF2B5EF4-FFF2-40B4-BE49-F238E27FC236}">
                <a16:creationId xmlns:a16="http://schemas.microsoft.com/office/drawing/2014/main" id="{19FDD5BF-4C98-43D0-997F-E310720BBB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B526B6-6E67-4CCA-AD17-AE47003B68B7}"/>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34903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B5CE5-824D-4B90-9E12-BA37DFCA0F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12DD9B-B2C6-4693-91E4-2EE1D846A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EECFFC-1ABD-4EBB-B26A-C58DDE3D4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F3AFD0-BFB8-451D-9532-1DE2CE93C0A2}"/>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D4635BF5-F141-49B1-9534-F6AF61156C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C53A9F-85ED-462F-9A51-CD47E1F6D1CA}"/>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172864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981BF-A686-41C6-9A0C-FEAAD554A2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8D2F5E1-140F-440E-BDA4-3C10BC7E6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7BFF46-2FEC-4254-B9AB-071C89ED7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7AACD6-4123-4224-874E-B49B5FF30E58}"/>
              </a:ext>
            </a:extLst>
          </p:cNvPr>
          <p:cNvSpPr>
            <a:spLocks noGrp="1"/>
          </p:cNvSpPr>
          <p:nvPr>
            <p:ph type="dt" sz="half" idx="10"/>
          </p:nvPr>
        </p:nvSpPr>
        <p:spPr/>
        <p:txBody>
          <a:bodyPr/>
          <a:lstStyle/>
          <a:p>
            <a:fld id="{6F1E91C2-140D-4B53-9C0E-D5E0B755DE41}"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74F3CD36-480B-47EE-BA58-F9C05FC84B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96B2B3-A52F-4EC4-B585-7BB067163869}"/>
              </a:ext>
            </a:extLst>
          </p:cNvPr>
          <p:cNvSpPr>
            <a:spLocks noGrp="1"/>
          </p:cNvSpPr>
          <p:nvPr>
            <p:ph type="sldNum" sz="quarter" idx="12"/>
          </p:nvPr>
        </p:nvSpPr>
        <p:spPr/>
        <p:txBody>
          <a:body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400304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A4D86C-91F3-4991-8AE7-5BD07414C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F354D2-2A51-471C-AA61-951A1EE81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BFB0EC-06E9-4563-A488-12D419E1D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E91C2-140D-4B53-9C0E-D5E0B755DE41}"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D25929B6-FA79-4BD7-AA95-054FC6CA7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A46F24-BB0D-422C-A8DB-D314EA715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18438-8F68-467C-B586-89A18EFA52A3}" type="slidenum">
              <a:rPr lang="zh-CN" altLang="en-US" smtClean="0"/>
              <a:t>‹#›</a:t>
            </a:fld>
            <a:endParaRPr lang="zh-CN" altLang="en-US"/>
          </a:p>
        </p:txBody>
      </p:sp>
    </p:spTree>
    <p:extLst>
      <p:ext uri="{BB962C8B-B14F-4D97-AF65-F5344CB8AC3E}">
        <p14:creationId xmlns:p14="http://schemas.microsoft.com/office/powerpoint/2010/main" val="681999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leetcode-cn.com/problems/implement-strst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8415AD-AC83-4DD0-83D1-7C7B8B0AF2CC}"/>
              </a:ext>
            </a:extLst>
          </p:cNvPr>
          <p:cNvSpPr txBox="1"/>
          <p:nvPr/>
        </p:nvSpPr>
        <p:spPr>
          <a:xfrm>
            <a:off x="3451781" y="2505670"/>
            <a:ext cx="5288437" cy="923330"/>
          </a:xfrm>
          <a:prstGeom prst="rect">
            <a:avLst/>
          </a:prstGeom>
          <a:noFill/>
        </p:spPr>
        <p:txBody>
          <a:bodyPr wrap="square" rtlCol="0">
            <a:spAutoFit/>
          </a:bodyPr>
          <a:lstStyle/>
          <a:p>
            <a:r>
              <a:rPr lang="en-US" altLang="zh-CN" sz="5400" dirty="0">
                <a:latin typeface="微软雅黑" panose="020B0503020204020204" pitchFamily="34" charset="-122"/>
                <a:ea typeface="微软雅黑" panose="020B0503020204020204" pitchFamily="34" charset="-122"/>
              </a:rPr>
              <a:t>KMP</a:t>
            </a:r>
            <a:r>
              <a:rPr lang="zh-CN" altLang="en-US" sz="5400" dirty="0">
                <a:latin typeface="微软雅黑" panose="020B0503020204020204" pitchFamily="34" charset="-122"/>
                <a:ea typeface="微软雅黑" panose="020B0503020204020204" pitchFamily="34" charset="-122"/>
              </a:rPr>
              <a:t>的彻底理解</a:t>
            </a:r>
          </a:p>
        </p:txBody>
      </p:sp>
    </p:spTree>
    <p:extLst>
      <p:ext uri="{BB962C8B-B14F-4D97-AF65-F5344CB8AC3E}">
        <p14:creationId xmlns:p14="http://schemas.microsoft.com/office/powerpoint/2010/main" val="962110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58CA171-FD59-49EB-9B6F-17A3C0724A67}"/>
              </a:ext>
            </a:extLst>
          </p:cNvPr>
          <p:cNvSpPr txBox="1"/>
          <p:nvPr/>
        </p:nvSpPr>
        <p:spPr>
          <a:xfrm>
            <a:off x="690664" y="690665"/>
            <a:ext cx="3754877"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LeetCode</a:t>
            </a:r>
            <a:r>
              <a:rPr lang="zh-CN" altLang="en-US" sz="2000" dirty="0">
                <a:latin typeface="微软雅黑" panose="020B0503020204020204" pitchFamily="34" charset="-122"/>
                <a:ea typeface="微软雅黑" panose="020B0503020204020204" pitchFamily="34" charset="-122"/>
              </a:rPr>
              <a:t>具体应用  </a:t>
            </a:r>
          </a:p>
        </p:txBody>
      </p:sp>
      <p:sp>
        <p:nvSpPr>
          <p:cNvPr id="8" name="矩形 7">
            <a:extLst>
              <a:ext uri="{FF2B5EF4-FFF2-40B4-BE49-F238E27FC236}">
                <a16:creationId xmlns:a16="http://schemas.microsoft.com/office/drawing/2014/main" id="{708B192B-4A79-4A61-8C60-89759B53626B}"/>
              </a:ext>
            </a:extLst>
          </p:cNvPr>
          <p:cNvSpPr/>
          <p:nvPr/>
        </p:nvSpPr>
        <p:spPr>
          <a:xfrm>
            <a:off x="3414408" y="721443"/>
            <a:ext cx="5456943" cy="369332"/>
          </a:xfrm>
          <a:prstGeom prst="rect">
            <a:avLst/>
          </a:prstGeom>
        </p:spPr>
        <p:txBody>
          <a:bodyPr wrap="none">
            <a:spAutoFit/>
          </a:bodyPr>
          <a:lstStyle/>
          <a:p>
            <a:r>
              <a:rPr lang="en-US" altLang="zh-CN" dirty="0">
                <a:hlinkClick r:id="rId2"/>
              </a:rPr>
              <a:t>https://leetcode-cn.com/problems/implement-strstr/</a:t>
            </a:r>
            <a:endParaRPr lang="zh-CN" altLang="en-US" dirty="0"/>
          </a:p>
        </p:txBody>
      </p:sp>
    </p:spTree>
    <p:extLst>
      <p:ext uri="{BB962C8B-B14F-4D97-AF65-F5344CB8AC3E}">
        <p14:creationId xmlns:p14="http://schemas.microsoft.com/office/powerpoint/2010/main" val="320493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B93C48-FE8B-4391-A795-6BFC464D1F73}"/>
              </a:ext>
            </a:extLst>
          </p:cNvPr>
          <p:cNvSpPr txBox="1"/>
          <p:nvPr/>
        </p:nvSpPr>
        <p:spPr>
          <a:xfrm>
            <a:off x="624191" y="733886"/>
            <a:ext cx="10943617" cy="1815882"/>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rPr>
              <a:t>KMP</a:t>
            </a:r>
            <a:r>
              <a:rPr lang="zh-CN" altLang="en-US" sz="2800" dirty="0">
                <a:latin typeface="微软雅黑" panose="020B0503020204020204" pitchFamily="34" charset="-122"/>
                <a:ea typeface="微软雅黑" panose="020B0503020204020204" pitchFamily="34" charset="-122"/>
              </a:rPr>
              <a:t>是干什么？</a:t>
            </a:r>
            <a:endParaRPr lang="en-US" altLang="zh-CN" sz="2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字符串匹配：有一个文本串</a:t>
            </a:r>
            <a:r>
              <a:rPr lang="en-US" altLang="zh-CN" sz="2800" dirty="0">
                <a:latin typeface="微软雅黑" panose="020B0503020204020204" pitchFamily="34" charset="-122"/>
                <a:ea typeface="微软雅黑" panose="020B0503020204020204" pitchFamily="34" charset="-122"/>
              </a:rPr>
              <a:t>S</a:t>
            </a:r>
            <a:r>
              <a:rPr lang="zh-CN" altLang="en-US" sz="2800" dirty="0">
                <a:latin typeface="微软雅黑" panose="020B0503020204020204" pitchFamily="34" charset="-122"/>
                <a:ea typeface="微软雅黑" panose="020B0503020204020204" pitchFamily="34" charset="-122"/>
              </a:rPr>
              <a:t>，和一个模式串</a:t>
            </a:r>
            <a:r>
              <a:rPr lang="en-US" altLang="zh-CN" sz="2800" dirty="0">
                <a:latin typeface="微软雅黑" panose="020B0503020204020204" pitchFamily="34" charset="-122"/>
                <a:ea typeface="微软雅黑" panose="020B0503020204020204" pitchFamily="34" charset="-122"/>
              </a:rPr>
              <a:t>P</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KMP</a:t>
            </a:r>
            <a:r>
              <a:rPr lang="zh-CN" altLang="en-US" sz="2800" dirty="0">
                <a:latin typeface="微软雅黑" panose="020B0503020204020204" pitchFamily="34" charset="-122"/>
                <a:ea typeface="微软雅黑" panose="020B0503020204020204" pitchFamily="34" charset="-122"/>
              </a:rPr>
              <a:t>算法会查找并返回模式串</a:t>
            </a:r>
            <a:r>
              <a:rPr lang="en-US" altLang="zh-CN" sz="2800" dirty="0">
                <a:latin typeface="微软雅黑" panose="020B0503020204020204" pitchFamily="34" charset="-122"/>
                <a:ea typeface="微软雅黑" panose="020B0503020204020204" pitchFamily="34" charset="-122"/>
              </a:rPr>
              <a:t>P</a:t>
            </a:r>
            <a:r>
              <a:rPr lang="zh-CN" altLang="en-US" sz="2800" dirty="0">
                <a:latin typeface="微软雅黑" panose="020B0503020204020204" pitchFamily="34" charset="-122"/>
                <a:ea typeface="微软雅黑" panose="020B0503020204020204" pitchFamily="34" charset="-122"/>
              </a:rPr>
              <a:t>在文本串</a:t>
            </a:r>
            <a:r>
              <a:rPr lang="en-US" altLang="zh-CN" sz="2800" dirty="0">
                <a:latin typeface="微软雅黑" panose="020B0503020204020204" pitchFamily="34" charset="-122"/>
                <a:ea typeface="微软雅黑" panose="020B0503020204020204" pitchFamily="34" charset="-122"/>
              </a:rPr>
              <a:t>S</a:t>
            </a:r>
            <a:r>
              <a:rPr lang="zh-CN" altLang="en-US" sz="2800" dirty="0">
                <a:latin typeface="微软雅黑" panose="020B0503020204020204" pitchFamily="34" charset="-122"/>
                <a:ea typeface="微软雅黑" panose="020B0503020204020204" pitchFamily="34" charset="-122"/>
              </a:rPr>
              <a:t>中首次出现的位置，若未出现，则返回</a:t>
            </a:r>
            <a:r>
              <a:rPr lang="en-US" altLang="zh-CN" sz="2800" dirty="0">
                <a:latin typeface="微软雅黑" panose="020B0503020204020204" pitchFamily="34" charset="-122"/>
                <a:ea typeface="微软雅黑" panose="020B0503020204020204" pitchFamily="34" charset="-122"/>
              </a:rPr>
              <a:t>-1</a:t>
            </a:r>
          </a:p>
        </p:txBody>
      </p:sp>
    </p:spTree>
    <p:extLst>
      <p:ext uri="{BB962C8B-B14F-4D97-AF65-F5344CB8AC3E}">
        <p14:creationId xmlns:p14="http://schemas.microsoft.com/office/powerpoint/2010/main" val="118264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F5277CE-4740-423E-A5C2-9E0A14E7BEBA}"/>
              </a:ext>
            </a:extLst>
          </p:cNvPr>
          <p:cNvSpPr txBox="1"/>
          <p:nvPr/>
        </p:nvSpPr>
        <p:spPr>
          <a:xfrm>
            <a:off x="395926" y="377072"/>
            <a:ext cx="11400148" cy="3447098"/>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暴力匹配算法</a:t>
            </a:r>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如果现在文本串匹配了 </a:t>
            </a:r>
            <a:r>
              <a:rPr lang="en-US" altLang="zh-CN" dirty="0">
                <a:latin typeface="微软雅黑" panose="020B0503020204020204" pitchFamily="34" charset="-122"/>
                <a:ea typeface="微软雅黑" panose="020B0503020204020204" pitchFamily="34" charset="-122"/>
              </a:rPr>
              <a:t>i </a:t>
            </a:r>
            <a:r>
              <a:rPr lang="zh-CN" altLang="en-US" dirty="0">
                <a:latin typeface="微软雅黑" panose="020B0503020204020204" pitchFamily="34" charset="-122"/>
                <a:ea typeface="微软雅黑" panose="020B0503020204020204" pitchFamily="34" charset="-122"/>
              </a:rPr>
              <a:t>位置，模式串匹配了 </a:t>
            </a:r>
            <a:r>
              <a:rPr lang="en-US" altLang="zh-CN" dirty="0">
                <a:latin typeface="微软雅黑" panose="020B0503020204020204" pitchFamily="34" charset="-122"/>
                <a:ea typeface="微软雅黑" panose="020B0503020204020204" pitchFamily="34" charset="-122"/>
              </a:rPr>
              <a:t>j </a:t>
            </a:r>
            <a:r>
              <a:rPr lang="zh-CN" altLang="en-US" dirty="0">
                <a:latin typeface="微软雅黑" panose="020B0503020204020204" pitchFamily="34" charset="-122"/>
                <a:ea typeface="微软雅黑" panose="020B0503020204020204" pitchFamily="34" charset="-122"/>
              </a:rPr>
              <a:t>位置，则有：</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若当前</a:t>
            </a:r>
            <a:r>
              <a:rPr lang="en-US" altLang="zh-CN" dirty="0">
                <a:latin typeface="微软雅黑" panose="020B0503020204020204" pitchFamily="34" charset="-122"/>
                <a:ea typeface="微软雅黑" panose="020B0503020204020204" pitchFamily="34" charset="-122"/>
              </a:rPr>
              <a:t>s[</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 s[j]</a:t>
            </a:r>
            <a:r>
              <a:rPr lang="zh-CN" altLang="en-US" dirty="0">
                <a:latin typeface="微软雅黑" panose="020B0503020204020204" pitchFamily="34" charset="-122"/>
                <a:ea typeface="微软雅黑" panose="020B0503020204020204" pitchFamily="34" charset="-122"/>
              </a:rPr>
              <a:t>，则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若当前</a:t>
            </a:r>
            <a:r>
              <a:rPr lang="en-US" altLang="zh-CN" dirty="0">
                <a:latin typeface="微软雅黑" panose="020B0503020204020204" pitchFamily="34" charset="-122"/>
                <a:ea typeface="微软雅黑" panose="020B0503020204020204" pitchFamily="34" charset="-122"/>
              </a:rPr>
              <a:t>s[</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 s[j]</a:t>
            </a:r>
            <a:r>
              <a:rPr lang="zh-CN" altLang="en-US" dirty="0">
                <a:latin typeface="微软雅黑" panose="020B0503020204020204" pitchFamily="34" charset="-122"/>
                <a:ea typeface="微软雅黑" panose="020B0503020204020204" pitchFamily="34" charset="-122"/>
              </a:rPr>
              <a:t>，则需要回溯，</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回到文本串 </a:t>
            </a:r>
            <a:r>
              <a:rPr lang="en-US" altLang="zh-CN" dirty="0">
                <a:latin typeface="微软雅黑" panose="020B0503020204020204" pitchFamily="34" charset="-122"/>
                <a:ea typeface="微软雅黑" panose="020B0503020204020204" pitchFamily="34" charset="-122"/>
              </a:rPr>
              <a:t>i-j+1 </a:t>
            </a:r>
            <a:r>
              <a:rPr lang="zh-CN" altLang="en-US" dirty="0">
                <a:latin typeface="微软雅黑" panose="020B0503020204020204" pitchFamily="34" charset="-122"/>
                <a:ea typeface="微软雅黑" panose="020B0503020204020204" pitchFamily="34" charset="-122"/>
              </a:rPr>
              <a:t>的位置，</a:t>
            </a:r>
            <a:r>
              <a:rPr lang="en-US" altLang="zh-CN" dirty="0">
                <a:latin typeface="微软雅黑" panose="020B0503020204020204" pitchFamily="34" charset="-122"/>
                <a:ea typeface="微软雅黑" panose="020B0503020204020204" pitchFamily="34" charset="-122"/>
              </a:rPr>
              <a:t>j </a:t>
            </a:r>
            <a:r>
              <a:rPr lang="zh-CN" altLang="en-US" dirty="0">
                <a:latin typeface="微软雅黑" panose="020B0503020204020204" pitchFamily="34" charset="-122"/>
                <a:ea typeface="微软雅黑" panose="020B0503020204020204" pitchFamily="34" charset="-122"/>
              </a:rPr>
              <a:t>回到模式串</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的位置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举例：给定</a:t>
            </a:r>
            <a:r>
              <a:rPr lang="en-US" altLang="zh-CN" dirty="0">
                <a:latin typeface="微软雅黑" panose="020B0503020204020204" pitchFamily="34" charset="-122"/>
                <a:ea typeface="微软雅黑" panose="020B0503020204020204" pitchFamily="34" charset="-122"/>
              </a:rPr>
              <a:t>S “BBC ABCDAB ABCDABCDABDE”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 “ABCDABD”</a:t>
            </a:r>
            <a:r>
              <a:rPr lang="zh-CN" altLang="en-US" dirty="0">
                <a:latin typeface="微软雅黑" panose="020B0503020204020204" pitchFamily="34" charset="-122"/>
                <a:ea typeface="微软雅黑" panose="020B0503020204020204" pitchFamily="34" charset="-122"/>
              </a:rPr>
              <a:t>，拿模式串</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去跟文本串</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做匹配</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左上角首先文本串的</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和模式串的</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进行匹配，不相等直到匹配到相等的</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右上角</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右上角的</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一直相等直到匹配到左下角的空格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，暴力匹配法不相等时便回溯</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缺点：未使用之前的匹配信息，例如我们知道空格前面的</a:t>
            </a:r>
            <a:r>
              <a:rPr lang="en-US" altLang="zh-CN" dirty="0">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前面的</a:t>
            </a:r>
            <a:r>
              <a:rPr lang="en-US" altLang="zh-CN" dirty="0">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是匹配的，而模式串最前面也有</a:t>
            </a:r>
            <a:r>
              <a:rPr lang="en-US" altLang="zh-CN" dirty="0">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有没有一种不让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回溯，只移动 </a:t>
            </a:r>
            <a:r>
              <a:rPr lang="en-US" altLang="zh-CN" dirty="0">
                <a:latin typeface="微软雅黑" panose="020B0503020204020204" pitchFamily="34" charset="-122"/>
                <a:ea typeface="微软雅黑" panose="020B0503020204020204" pitchFamily="34" charset="-122"/>
              </a:rPr>
              <a:t>j </a:t>
            </a:r>
            <a:r>
              <a:rPr lang="zh-CN" altLang="en-US" dirty="0">
                <a:latin typeface="微软雅黑" panose="020B0503020204020204" pitchFamily="34" charset="-122"/>
                <a:ea typeface="微软雅黑" panose="020B0503020204020204" pitchFamily="34" charset="-122"/>
              </a:rPr>
              <a:t>的算法呢？</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300F84B-844B-473C-A640-367754BB325B}"/>
              </a:ext>
            </a:extLst>
          </p:cNvPr>
          <p:cNvPicPr>
            <a:picLocks noChangeAspect="1"/>
          </p:cNvPicPr>
          <p:nvPr/>
        </p:nvPicPr>
        <p:blipFill>
          <a:blip r:embed="rId2"/>
          <a:stretch>
            <a:fillRect/>
          </a:stretch>
        </p:blipFill>
        <p:spPr>
          <a:xfrm>
            <a:off x="333080" y="3749408"/>
            <a:ext cx="5715495" cy="1470787"/>
          </a:xfrm>
          <a:prstGeom prst="rect">
            <a:avLst/>
          </a:prstGeom>
        </p:spPr>
      </p:pic>
      <p:pic>
        <p:nvPicPr>
          <p:cNvPr id="6" name="图片 5">
            <a:extLst>
              <a:ext uri="{FF2B5EF4-FFF2-40B4-BE49-F238E27FC236}">
                <a16:creationId xmlns:a16="http://schemas.microsoft.com/office/drawing/2014/main" id="{A412FD0E-4407-4A90-952E-04AEC3457D80}"/>
              </a:ext>
            </a:extLst>
          </p:cNvPr>
          <p:cNvPicPr>
            <a:picLocks noChangeAspect="1"/>
          </p:cNvPicPr>
          <p:nvPr/>
        </p:nvPicPr>
        <p:blipFill>
          <a:blip r:embed="rId3"/>
          <a:stretch>
            <a:fillRect/>
          </a:stretch>
        </p:blipFill>
        <p:spPr>
          <a:xfrm>
            <a:off x="6133923" y="3749408"/>
            <a:ext cx="5662151" cy="1470787"/>
          </a:xfrm>
          <a:prstGeom prst="rect">
            <a:avLst/>
          </a:prstGeom>
        </p:spPr>
      </p:pic>
      <p:pic>
        <p:nvPicPr>
          <p:cNvPr id="7" name="图片 6">
            <a:extLst>
              <a:ext uri="{FF2B5EF4-FFF2-40B4-BE49-F238E27FC236}">
                <a16:creationId xmlns:a16="http://schemas.microsoft.com/office/drawing/2014/main" id="{E7E153D1-4DDC-4FC2-9C18-288F1D5051FE}"/>
              </a:ext>
            </a:extLst>
          </p:cNvPr>
          <p:cNvPicPr>
            <a:picLocks noChangeAspect="1"/>
          </p:cNvPicPr>
          <p:nvPr/>
        </p:nvPicPr>
        <p:blipFill>
          <a:blip r:embed="rId4"/>
          <a:stretch>
            <a:fillRect/>
          </a:stretch>
        </p:blipFill>
        <p:spPr>
          <a:xfrm>
            <a:off x="333080" y="5313047"/>
            <a:ext cx="5715495" cy="1341236"/>
          </a:xfrm>
          <a:prstGeom prst="rect">
            <a:avLst/>
          </a:prstGeom>
        </p:spPr>
      </p:pic>
      <p:pic>
        <p:nvPicPr>
          <p:cNvPr id="8" name="图片 7">
            <a:extLst>
              <a:ext uri="{FF2B5EF4-FFF2-40B4-BE49-F238E27FC236}">
                <a16:creationId xmlns:a16="http://schemas.microsoft.com/office/drawing/2014/main" id="{46939B86-6818-4919-A70F-B4C7D1625725}"/>
              </a:ext>
            </a:extLst>
          </p:cNvPr>
          <p:cNvPicPr>
            <a:picLocks noChangeAspect="1"/>
          </p:cNvPicPr>
          <p:nvPr/>
        </p:nvPicPr>
        <p:blipFill>
          <a:blip r:embed="rId5"/>
          <a:stretch>
            <a:fillRect/>
          </a:stretch>
        </p:blipFill>
        <p:spPr>
          <a:xfrm>
            <a:off x="6133923" y="5313048"/>
            <a:ext cx="5662151" cy="1341236"/>
          </a:xfrm>
          <a:prstGeom prst="rect">
            <a:avLst/>
          </a:prstGeom>
        </p:spPr>
      </p:pic>
      <p:sp>
        <p:nvSpPr>
          <p:cNvPr id="9" name="矩形 8">
            <a:extLst>
              <a:ext uri="{FF2B5EF4-FFF2-40B4-BE49-F238E27FC236}">
                <a16:creationId xmlns:a16="http://schemas.microsoft.com/office/drawing/2014/main" id="{BB86BD0F-CF0D-471A-8B86-7BD42D2A6B6B}"/>
              </a:ext>
            </a:extLst>
          </p:cNvPr>
          <p:cNvSpPr/>
          <p:nvPr/>
        </p:nvSpPr>
        <p:spPr>
          <a:xfrm>
            <a:off x="1432874" y="5467546"/>
            <a:ext cx="1659118" cy="28280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ECC240A-0C50-4531-A73E-F45944A018C3}"/>
              </a:ext>
            </a:extLst>
          </p:cNvPr>
          <p:cNvSpPr/>
          <p:nvPr/>
        </p:nvSpPr>
        <p:spPr>
          <a:xfrm>
            <a:off x="1432874" y="6137114"/>
            <a:ext cx="1659118" cy="28280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235C099-B645-4F17-B36E-C882615562ED}"/>
              </a:ext>
            </a:extLst>
          </p:cNvPr>
          <p:cNvSpPr txBox="1"/>
          <p:nvPr/>
        </p:nvSpPr>
        <p:spPr>
          <a:xfrm>
            <a:off x="945352" y="6432166"/>
            <a:ext cx="3401131" cy="276999"/>
          </a:xfrm>
          <a:prstGeom prst="rect">
            <a:avLst/>
          </a:prstGeom>
          <a:noFill/>
        </p:spPr>
        <p:txBody>
          <a:bodyPr wrap="square" rtlCol="0">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模式串从</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solidFill>
                  <a:srgbClr val="FF0000"/>
                </a:solidFill>
                <a:latin typeface="微软雅黑" panose="020B0503020204020204" pitchFamily="34" charset="-122"/>
                <a:ea typeface="微软雅黑" panose="020B0503020204020204" pitchFamily="34" charset="-122"/>
              </a:rPr>
              <a:t>到</a:t>
            </a:r>
            <a:r>
              <a:rPr lang="en-US" altLang="zh-CN" sz="1200" dirty="0">
                <a:solidFill>
                  <a:srgbClr val="FF0000"/>
                </a:solidFill>
                <a:latin typeface="微软雅黑" panose="020B0503020204020204" pitchFamily="34" charset="-122"/>
                <a:ea typeface="微软雅黑" panose="020B0503020204020204" pitchFamily="34" charset="-122"/>
              </a:rPr>
              <a:t>j</a:t>
            </a:r>
            <a:r>
              <a:rPr lang="zh-CN" altLang="en-US" sz="1200" dirty="0">
                <a:solidFill>
                  <a:srgbClr val="FF0000"/>
                </a:solidFill>
                <a:latin typeface="微软雅黑" panose="020B0503020204020204" pitchFamily="34" charset="-122"/>
                <a:ea typeface="微软雅黑" panose="020B0503020204020204" pitchFamily="34" charset="-122"/>
              </a:rPr>
              <a:t>，走了</a:t>
            </a:r>
            <a:r>
              <a:rPr lang="en-US" altLang="zh-CN" sz="1200" dirty="0">
                <a:solidFill>
                  <a:srgbClr val="FF0000"/>
                </a:solidFill>
                <a:latin typeface="微软雅黑" panose="020B0503020204020204" pitchFamily="34" charset="-122"/>
                <a:ea typeface="微软雅黑" panose="020B0503020204020204" pitchFamily="34" charset="-122"/>
              </a:rPr>
              <a:t>j</a:t>
            </a:r>
            <a:r>
              <a:rPr lang="zh-CN" altLang="en-US" sz="1200" dirty="0">
                <a:solidFill>
                  <a:srgbClr val="FF0000"/>
                </a:solidFill>
                <a:latin typeface="微软雅黑" panose="020B0503020204020204" pitchFamily="34" charset="-122"/>
                <a:ea typeface="微软雅黑" panose="020B0503020204020204" pitchFamily="34" charset="-122"/>
              </a:rPr>
              <a:t>步，需要回溯到</a:t>
            </a:r>
            <a:r>
              <a:rPr lang="en-US" altLang="zh-CN" sz="1200" dirty="0">
                <a:solidFill>
                  <a:srgbClr val="FF0000"/>
                </a:solidFill>
                <a:latin typeface="微软雅黑" panose="020B0503020204020204" pitchFamily="34" charset="-122"/>
                <a:ea typeface="微软雅黑" panose="020B0503020204020204" pitchFamily="34" charset="-122"/>
              </a:rPr>
              <a:t>0</a:t>
            </a:r>
            <a:r>
              <a:rPr lang="zh-CN" altLang="en-US" sz="1200" dirty="0">
                <a:solidFill>
                  <a:srgbClr val="FF0000"/>
                </a:solidFill>
                <a:latin typeface="微软雅黑" panose="020B0503020204020204" pitchFamily="34" charset="-122"/>
                <a:ea typeface="微软雅黑" panose="020B0503020204020204" pitchFamily="34" charset="-122"/>
              </a:rPr>
              <a:t>的位置</a:t>
            </a:r>
            <a:endParaRPr lang="en-US" altLang="zh-CN" sz="1200"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B6B4BD8-83DB-4E07-A0AB-B18D8953A7F6}"/>
              </a:ext>
            </a:extLst>
          </p:cNvPr>
          <p:cNvSpPr txBox="1"/>
          <p:nvPr/>
        </p:nvSpPr>
        <p:spPr>
          <a:xfrm>
            <a:off x="995389" y="5186959"/>
            <a:ext cx="3301058" cy="276999"/>
          </a:xfrm>
          <a:prstGeom prst="rect">
            <a:avLst/>
          </a:prstGeom>
          <a:noFill/>
        </p:spPr>
        <p:txBody>
          <a:bodyPr wrap="square" rtlCol="0">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文本串从 </a:t>
            </a:r>
            <a:r>
              <a:rPr lang="en-US" altLang="zh-CN" sz="1200" dirty="0">
                <a:solidFill>
                  <a:srgbClr val="FF0000"/>
                </a:solidFill>
                <a:latin typeface="微软雅黑" panose="020B0503020204020204" pitchFamily="34" charset="-122"/>
                <a:ea typeface="微软雅黑" panose="020B0503020204020204" pitchFamily="34" charset="-122"/>
              </a:rPr>
              <a:t>i0 </a:t>
            </a:r>
            <a:r>
              <a:rPr lang="zh-CN" altLang="en-US" sz="1200" dirty="0">
                <a:solidFill>
                  <a:srgbClr val="FF0000"/>
                </a:solidFill>
                <a:latin typeface="微软雅黑" panose="020B0503020204020204" pitchFamily="34" charset="-122"/>
                <a:ea typeface="微软雅黑" panose="020B0503020204020204" pitchFamily="34" charset="-122"/>
              </a:rPr>
              <a:t>到 </a:t>
            </a:r>
            <a:r>
              <a:rPr lang="en-US" altLang="zh-CN" sz="1200" dirty="0" err="1">
                <a:solidFill>
                  <a:srgbClr val="FF0000"/>
                </a:solidFill>
                <a:latin typeface="微软雅黑" panose="020B0503020204020204" pitchFamily="34" charset="-122"/>
                <a:ea typeface="微软雅黑" panose="020B0503020204020204" pitchFamily="34" charset="-122"/>
              </a:rPr>
              <a:t>i</a:t>
            </a:r>
            <a:r>
              <a:rPr lang="zh-CN" altLang="en-US" sz="1200" dirty="0">
                <a:solidFill>
                  <a:srgbClr val="FF0000"/>
                </a:solidFill>
                <a:latin typeface="微软雅黑" panose="020B0503020204020204" pitchFamily="34" charset="-122"/>
                <a:ea typeface="微软雅黑" panose="020B0503020204020204" pitchFamily="34" charset="-122"/>
              </a:rPr>
              <a:t>，走了</a:t>
            </a:r>
            <a:r>
              <a:rPr lang="en-US" altLang="zh-CN" sz="1200" dirty="0">
                <a:solidFill>
                  <a:srgbClr val="FF0000"/>
                </a:solidFill>
                <a:latin typeface="微软雅黑" panose="020B0503020204020204" pitchFamily="34" charset="-122"/>
                <a:ea typeface="微软雅黑" panose="020B0503020204020204" pitchFamily="34" charset="-122"/>
              </a:rPr>
              <a:t>j</a:t>
            </a:r>
            <a:r>
              <a:rPr lang="zh-CN" altLang="en-US" sz="1200" dirty="0">
                <a:solidFill>
                  <a:srgbClr val="FF0000"/>
                </a:solidFill>
                <a:latin typeface="微软雅黑" panose="020B0503020204020204" pitchFamily="34" charset="-122"/>
                <a:ea typeface="微软雅黑" panose="020B0503020204020204" pitchFamily="34" charset="-122"/>
              </a:rPr>
              <a:t>步，需要回溯到</a:t>
            </a:r>
            <a:r>
              <a:rPr lang="en-US" altLang="zh-CN" sz="1200" dirty="0">
                <a:solidFill>
                  <a:srgbClr val="FF0000"/>
                </a:solidFill>
                <a:latin typeface="微软雅黑" panose="020B0503020204020204" pitchFamily="34" charset="-122"/>
                <a:ea typeface="微软雅黑" panose="020B0503020204020204" pitchFamily="34" charset="-122"/>
              </a:rPr>
              <a:t> i-j+1</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74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2FEAF4-F409-49D0-A4A5-5C60190AE50F}"/>
              </a:ext>
            </a:extLst>
          </p:cNvPr>
          <p:cNvPicPr>
            <a:picLocks noChangeAspect="1"/>
          </p:cNvPicPr>
          <p:nvPr/>
        </p:nvPicPr>
        <p:blipFill>
          <a:blip r:embed="rId2"/>
          <a:stretch>
            <a:fillRect/>
          </a:stretch>
        </p:blipFill>
        <p:spPr>
          <a:xfrm>
            <a:off x="2450715" y="153391"/>
            <a:ext cx="7290570" cy="6551218"/>
          </a:xfrm>
          <a:prstGeom prst="rect">
            <a:avLst/>
          </a:prstGeom>
        </p:spPr>
      </p:pic>
      <p:sp>
        <p:nvSpPr>
          <p:cNvPr id="4" name="文本框 3">
            <a:extLst>
              <a:ext uri="{FF2B5EF4-FFF2-40B4-BE49-F238E27FC236}">
                <a16:creationId xmlns:a16="http://schemas.microsoft.com/office/drawing/2014/main" id="{30022341-EB6B-42AA-A071-F32D6639F024}"/>
              </a:ext>
            </a:extLst>
          </p:cNvPr>
          <p:cNvSpPr txBox="1"/>
          <p:nvPr/>
        </p:nvSpPr>
        <p:spPr>
          <a:xfrm>
            <a:off x="466273" y="535022"/>
            <a:ext cx="12847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暴力匹配</a:t>
            </a:r>
          </a:p>
        </p:txBody>
      </p:sp>
    </p:spTree>
    <p:extLst>
      <p:ext uri="{BB962C8B-B14F-4D97-AF65-F5344CB8AC3E}">
        <p14:creationId xmlns:p14="http://schemas.microsoft.com/office/powerpoint/2010/main" val="134677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7C05B9-BC31-4830-A0BE-C7F7690EC269}"/>
              </a:ext>
            </a:extLst>
          </p:cNvPr>
          <p:cNvSpPr txBox="1"/>
          <p:nvPr/>
        </p:nvSpPr>
        <p:spPr>
          <a:xfrm>
            <a:off x="283296" y="0"/>
            <a:ext cx="11644009" cy="5355312"/>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KMP</a:t>
            </a:r>
            <a:r>
              <a:rPr lang="zh-CN" altLang="en-US" dirty="0"/>
              <a:t>算法出现的目的就是为了使用暴力匹配过程中未使用的已匹配过的信息；其最核心的部分就是</a:t>
            </a:r>
            <a:r>
              <a:rPr lang="en-US" altLang="zh-CN" dirty="0"/>
              <a:t>next</a:t>
            </a:r>
            <a:r>
              <a:rPr lang="zh-CN" altLang="en-US" dirty="0"/>
              <a:t>数组，</a:t>
            </a:r>
            <a:endParaRPr lang="en-US" altLang="zh-CN" dirty="0"/>
          </a:p>
          <a:p>
            <a:r>
              <a:rPr lang="zh-CN" altLang="en-US" dirty="0"/>
              <a:t>只要理解了</a:t>
            </a:r>
            <a:r>
              <a:rPr lang="en-US" altLang="zh-CN" dirty="0"/>
              <a:t>next</a:t>
            </a:r>
            <a:r>
              <a:rPr lang="zh-CN" altLang="en-US" dirty="0"/>
              <a:t>数组，</a:t>
            </a:r>
            <a:r>
              <a:rPr lang="en-US" altLang="zh-CN" dirty="0"/>
              <a:t>KMP</a:t>
            </a:r>
            <a:r>
              <a:rPr lang="zh-CN" altLang="en-US" dirty="0"/>
              <a:t>算法便已经没有任何挑战了</a:t>
            </a:r>
            <a:endParaRPr lang="en-US" altLang="zh-CN" dirty="0"/>
          </a:p>
          <a:p>
            <a:endParaRPr lang="en-US" altLang="zh-CN" dirty="0"/>
          </a:p>
          <a:p>
            <a:pPr marL="285750" indent="-285750">
              <a:buFont typeface="Wingdings" panose="05000000000000000000" pitchFamily="2" charset="2"/>
              <a:buChar char="l"/>
            </a:pPr>
            <a:r>
              <a:rPr lang="zh-CN" altLang="en-US" dirty="0"/>
              <a:t>我们先不去管</a:t>
            </a:r>
            <a:r>
              <a:rPr lang="en-US" altLang="zh-CN" dirty="0"/>
              <a:t>next</a:t>
            </a:r>
            <a:r>
              <a:rPr lang="zh-CN" altLang="en-US" dirty="0"/>
              <a:t>数组是怎么来的，先来看看</a:t>
            </a:r>
            <a:r>
              <a:rPr lang="en-US" altLang="zh-CN" dirty="0"/>
              <a:t>next</a:t>
            </a:r>
            <a:r>
              <a:rPr lang="zh-CN" altLang="en-US" dirty="0"/>
              <a:t>数组是如何在</a:t>
            </a:r>
            <a:r>
              <a:rPr lang="en-US" altLang="zh-CN" dirty="0"/>
              <a:t>KMP</a:t>
            </a:r>
            <a:r>
              <a:rPr lang="zh-CN" altLang="en-US" dirty="0"/>
              <a:t>中体现或者使用的？</a:t>
            </a:r>
            <a:endParaRPr lang="en-US" altLang="zh-CN" dirty="0"/>
          </a:p>
          <a:p>
            <a:endParaRPr lang="en-US" altLang="zh-CN" dirty="0"/>
          </a:p>
          <a:p>
            <a:r>
              <a:rPr lang="zh-CN" altLang="en-US" dirty="0"/>
              <a:t>继续拿之前的例子来说：在文本串</a:t>
            </a:r>
            <a:r>
              <a:rPr lang="en-US" altLang="zh-CN" dirty="0"/>
              <a:t>S</a:t>
            </a:r>
            <a:r>
              <a:rPr lang="zh-CN" altLang="en-US" dirty="0"/>
              <a:t>和模式串</a:t>
            </a:r>
            <a:r>
              <a:rPr lang="en-US" altLang="zh-CN" dirty="0"/>
              <a:t>P</a:t>
            </a:r>
            <a:r>
              <a:rPr lang="zh-CN" altLang="en-US" dirty="0"/>
              <a:t>匹配到 </a:t>
            </a:r>
            <a:r>
              <a:rPr lang="en-US" altLang="zh-CN" dirty="0" err="1"/>
              <a:t>i</a:t>
            </a:r>
            <a:r>
              <a:rPr lang="en-US" altLang="zh-CN" dirty="0"/>
              <a:t> </a:t>
            </a:r>
            <a:r>
              <a:rPr lang="zh-CN" altLang="en-US" dirty="0"/>
              <a:t>和 </a:t>
            </a:r>
            <a:r>
              <a:rPr lang="en-US" altLang="zh-CN" dirty="0"/>
              <a:t>j </a:t>
            </a:r>
            <a:r>
              <a:rPr lang="zh-CN" altLang="en-US" dirty="0"/>
              <a:t>位置时，两个黄色框是已经匹配过的，也就是说文本串 </a:t>
            </a:r>
            <a:r>
              <a:rPr lang="en-US" altLang="zh-CN" dirty="0" err="1"/>
              <a:t>i</a:t>
            </a:r>
            <a:r>
              <a:rPr lang="en-US" altLang="zh-CN" dirty="0"/>
              <a:t> </a:t>
            </a:r>
            <a:r>
              <a:rPr lang="zh-CN" altLang="en-US" dirty="0"/>
              <a:t>之前的字符和模式串 </a:t>
            </a:r>
            <a:r>
              <a:rPr lang="en-US" altLang="zh-CN" dirty="0"/>
              <a:t>j </a:t>
            </a:r>
            <a:r>
              <a:rPr lang="zh-CN" altLang="en-US" dirty="0"/>
              <a:t>之前的字符都是相等的！现在又发现模式串中两个浅蓝色框</a:t>
            </a:r>
            <a:r>
              <a:rPr lang="en-US" altLang="zh-CN" dirty="0"/>
              <a:t>3</a:t>
            </a:r>
            <a:r>
              <a:rPr lang="zh-CN" altLang="en-US" dirty="0"/>
              <a:t>和</a:t>
            </a:r>
            <a:r>
              <a:rPr lang="en-US" altLang="zh-CN" dirty="0"/>
              <a:t>4</a:t>
            </a:r>
            <a:r>
              <a:rPr lang="zh-CN" altLang="en-US" dirty="0"/>
              <a:t>是相等的，推得</a:t>
            </a:r>
            <a:r>
              <a:rPr lang="en-US" altLang="zh-CN" dirty="0"/>
              <a:t>1</a:t>
            </a:r>
            <a:r>
              <a:rPr lang="zh-CN" altLang="en-US" dirty="0"/>
              <a:t>和</a:t>
            </a:r>
            <a:r>
              <a:rPr lang="en-US" altLang="zh-CN" dirty="0"/>
              <a:t>2</a:t>
            </a:r>
            <a:r>
              <a:rPr lang="zh-CN" altLang="en-US" dirty="0"/>
              <a:t>是相等的，而</a:t>
            </a:r>
            <a:r>
              <a:rPr lang="en-US" altLang="zh-CN" dirty="0"/>
              <a:t>2</a:t>
            </a:r>
            <a:r>
              <a:rPr lang="zh-CN" altLang="en-US" dirty="0"/>
              <a:t>和</a:t>
            </a:r>
            <a:r>
              <a:rPr lang="en-US" altLang="zh-CN" dirty="0"/>
              <a:t>4</a:t>
            </a:r>
            <a:r>
              <a:rPr lang="zh-CN" altLang="en-US" dirty="0"/>
              <a:t>是相等的，所以</a:t>
            </a:r>
            <a:r>
              <a:rPr lang="en-US" altLang="zh-CN" dirty="0"/>
              <a:t>2</a:t>
            </a:r>
            <a:r>
              <a:rPr lang="zh-CN" altLang="en-US" dirty="0"/>
              <a:t>和</a:t>
            </a:r>
            <a:r>
              <a:rPr lang="en-US" altLang="zh-CN" dirty="0"/>
              <a:t>3</a:t>
            </a:r>
            <a:r>
              <a:rPr lang="zh-CN" altLang="en-US" dirty="0"/>
              <a:t>是相等的，所以 </a:t>
            </a:r>
            <a:r>
              <a:rPr lang="en-US" altLang="zh-CN" dirty="0" err="1"/>
              <a:t>i</a:t>
            </a:r>
            <a:r>
              <a:rPr lang="en-US" altLang="zh-CN" dirty="0"/>
              <a:t> </a:t>
            </a:r>
            <a:r>
              <a:rPr lang="zh-CN" altLang="en-US" dirty="0"/>
              <a:t>并不需要回溯，</a:t>
            </a:r>
            <a:r>
              <a:rPr lang="en-US" altLang="zh-CN" dirty="0"/>
              <a:t>j </a:t>
            </a:r>
            <a:r>
              <a:rPr lang="zh-CN" altLang="en-US" dirty="0"/>
              <a:t>只需要移动到</a:t>
            </a:r>
            <a:r>
              <a:rPr lang="en-US" altLang="zh-CN" dirty="0"/>
              <a:t>3</a:t>
            </a:r>
            <a:r>
              <a:rPr lang="zh-CN" altLang="en-US" dirty="0"/>
              <a:t>框的后一个位置，即右图所示的那样继续匹配便可。</a:t>
            </a:r>
            <a:endParaRPr lang="en-US" altLang="zh-CN" dirty="0"/>
          </a:p>
          <a:p>
            <a:endParaRPr lang="en-US" altLang="zh-CN" dirty="0"/>
          </a:p>
          <a:p>
            <a:pPr marL="285750" indent="-285750">
              <a:buFont typeface="Wingdings" panose="05000000000000000000" pitchFamily="2" charset="2"/>
              <a:buChar char="l"/>
            </a:pPr>
            <a:r>
              <a:rPr lang="zh-CN" altLang="en-US" dirty="0"/>
              <a:t>这其中的便利</a:t>
            </a:r>
            <a:r>
              <a:rPr lang="en-US" altLang="zh-CN" dirty="0"/>
              <a:t>(</a:t>
            </a:r>
            <a:r>
              <a:rPr lang="zh-CN" altLang="en-US" dirty="0"/>
              <a:t>即不需要回溯</a:t>
            </a:r>
            <a:r>
              <a:rPr lang="en-US" altLang="zh-CN" dirty="0"/>
              <a:t>)</a:t>
            </a:r>
            <a:r>
              <a:rPr lang="zh-CN" altLang="en-US" dirty="0"/>
              <a:t>，其实主要来自于模式串中</a:t>
            </a:r>
            <a:r>
              <a:rPr lang="en-US" altLang="zh-CN" dirty="0"/>
              <a:t>3</a:t>
            </a:r>
            <a:r>
              <a:rPr lang="zh-CN" altLang="en-US" dirty="0"/>
              <a:t>和</a:t>
            </a:r>
            <a:r>
              <a:rPr lang="en-US" altLang="zh-CN" dirty="0"/>
              <a:t>4</a:t>
            </a:r>
            <a:r>
              <a:rPr lang="zh-CN" altLang="en-US" dirty="0"/>
              <a:t>框内的内容是相等的，相等的</a:t>
            </a:r>
            <a:r>
              <a:rPr lang="en-US" altLang="zh-CN" dirty="0"/>
              <a:t>3</a:t>
            </a:r>
            <a:r>
              <a:rPr lang="zh-CN" altLang="en-US" dirty="0"/>
              <a:t>和</a:t>
            </a:r>
            <a:r>
              <a:rPr lang="en-US" altLang="zh-CN" dirty="0"/>
              <a:t>4</a:t>
            </a:r>
            <a:r>
              <a:rPr lang="zh-CN" altLang="en-US" dirty="0"/>
              <a:t>框我们称之为最大公共前缀后缀，每次只要</a:t>
            </a:r>
            <a:r>
              <a:rPr lang="en-US" altLang="zh-CN" dirty="0"/>
              <a:t> </a:t>
            </a:r>
            <a:r>
              <a:rPr lang="en-US" altLang="zh-CN" dirty="0" err="1"/>
              <a:t>i</a:t>
            </a:r>
            <a:r>
              <a:rPr lang="en-US" altLang="zh-CN" dirty="0"/>
              <a:t> </a:t>
            </a:r>
            <a:r>
              <a:rPr lang="zh-CN" altLang="en-US" dirty="0"/>
              <a:t>位置和 </a:t>
            </a:r>
            <a:r>
              <a:rPr lang="en-US" altLang="zh-CN" dirty="0"/>
              <a:t>j </a:t>
            </a:r>
            <a:r>
              <a:rPr lang="zh-CN" altLang="en-US" dirty="0"/>
              <a:t>位置失配，我们便让 </a:t>
            </a:r>
            <a:r>
              <a:rPr lang="en-US" altLang="zh-CN" dirty="0" err="1"/>
              <a:t>i</a:t>
            </a:r>
            <a:r>
              <a:rPr lang="en-US" altLang="zh-CN" dirty="0"/>
              <a:t> </a:t>
            </a:r>
            <a:r>
              <a:rPr lang="zh-CN" altLang="en-US" dirty="0"/>
              <a:t>与 </a:t>
            </a:r>
            <a:r>
              <a:rPr lang="en-US" altLang="zh-CN" dirty="0"/>
              <a:t>3</a:t>
            </a:r>
            <a:r>
              <a:rPr lang="zh-CN" altLang="en-US" dirty="0"/>
              <a:t>之后的第一个字符匹配便可。</a:t>
            </a:r>
            <a:endParaRPr lang="en-US" altLang="zh-CN" dirty="0"/>
          </a:p>
          <a:p>
            <a:endParaRPr lang="en-US" altLang="zh-CN" dirty="0"/>
          </a:p>
          <a:p>
            <a:pPr marL="285750" indent="-285750">
              <a:buFont typeface="Wingdings" panose="05000000000000000000" pitchFamily="2" charset="2"/>
              <a:buChar char="l"/>
            </a:pPr>
            <a:r>
              <a:rPr lang="zh-CN" altLang="en-US" dirty="0"/>
              <a:t>所以，问题的核心在于如何得到模式串中每个位置前面的最大公共前缀后缀。这便是</a:t>
            </a:r>
            <a:r>
              <a:rPr lang="en-US" altLang="zh-CN" dirty="0"/>
              <a:t>next</a:t>
            </a:r>
            <a:r>
              <a:rPr lang="zh-CN" altLang="en-US" dirty="0"/>
              <a:t>数组的内容。</a:t>
            </a:r>
            <a:endParaRPr lang="en-US" altLang="zh-CN" dirty="0"/>
          </a:p>
          <a:p>
            <a:r>
              <a:rPr lang="zh-CN" altLang="en-US" dirty="0"/>
              <a:t>有了</a:t>
            </a:r>
            <a:r>
              <a:rPr lang="en-US" altLang="zh-CN" dirty="0"/>
              <a:t>next</a:t>
            </a:r>
            <a:r>
              <a:rPr lang="zh-CN" altLang="en-US" dirty="0"/>
              <a:t>数组，上面的步骤其实就是如果失配，</a:t>
            </a:r>
            <a:r>
              <a:rPr lang="en-US" altLang="zh-CN" dirty="0" err="1"/>
              <a:t>i</a:t>
            </a:r>
            <a:r>
              <a:rPr lang="en-US" altLang="zh-CN" dirty="0"/>
              <a:t> </a:t>
            </a:r>
            <a:r>
              <a:rPr lang="zh-CN" altLang="en-US" dirty="0"/>
              <a:t>不变，</a:t>
            </a:r>
            <a:r>
              <a:rPr lang="en-US" altLang="zh-CN" dirty="0"/>
              <a:t>j = next[j]</a:t>
            </a:r>
            <a:r>
              <a:rPr lang="zh-CN" altLang="en-US" dirty="0"/>
              <a:t>，继续比较 </a:t>
            </a:r>
            <a:r>
              <a:rPr lang="en-US" altLang="zh-CN" dirty="0"/>
              <a:t>s[</a:t>
            </a:r>
            <a:r>
              <a:rPr lang="en-US" altLang="zh-CN" dirty="0" err="1"/>
              <a:t>i</a:t>
            </a:r>
            <a:r>
              <a:rPr lang="en-US" altLang="zh-CN" dirty="0"/>
              <a:t>] </a:t>
            </a:r>
            <a:r>
              <a:rPr lang="zh-CN" altLang="en-US" dirty="0"/>
              <a:t>和 </a:t>
            </a:r>
            <a:r>
              <a:rPr lang="en-US" altLang="zh-CN" dirty="0"/>
              <a:t>s[j] </a:t>
            </a:r>
            <a:r>
              <a:rPr lang="zh-CN" altLang="en-US" dirty="0"/>
              <a:t>即可</a:t>
            </a:r>
            <a:endParaRPr lang="en-US" altLang="zh-CN" dirty="0"/>
          </a:p>
          <a:p>
            <a:endParaRPr lang="en-US" altLang="zh-CN" dirty="0"/>
          </a:p>
          <a:p>
            <a:endParaRPr lang="en-US" altLang="zh-CN" dirty="0"/>
          </a:p>
          <a:p>
            <a:endParaRPr lang="en-US" altLang="zh-CN" dirty="0"/>
          </a:p>
          <a:p>
            <a:endParaRPr lang="en-US" altLang="zh-CN" dirty="0"/>
          </a:p>
        </p:txBody>
      </p:sp>
      <p:pic>
        <p:nvPicPr>
          <p:cNvPr id="3" name="图片 2">
            <a:extLst>
              <a:ext uri="{FF2B5EF4-FFF2-40B4-BE49-F238E27FC236}">
                <a16:creationId xmlns:a16="http://schemas.microsoft.com/office/drawing/2014/main" id="{D1B050A8-991F-49F1-AE6B-C06A4A0B764D}"/>
              </a:ext>
            </a:extLst>
          </p:cNvPr>
          <p:cNvPicPr>
            <a:picLocks noChangeAspect="1"/>
          </p:cNvPicPr>
          <p:nvPr/>
        </p:nvPicPr>
        <p:blipFill>
          <a:blip r:embed="rId2"/>
          <a:stretch>
            <a:fillRect/>
          </a:stretch>
        </p:blipFill>
        <p:spPr>
          <a:xfrm>
            <a:off x="124320" y="4205208"/>
            <a:ext cx="5971680" cy="1463167"/>
          </a:xfrm>
          <a:prstGeom prst="rect">
            <a:avLst/>
          </a:prstGeom>
        </p:spPr>
      </p:pic>
      <p:pic>
        <p:nvPicPr>
          <p:cNvPr id="4" name="图片 3">
            <a:extLst>
              <a:ext uri="{FF2B5EF4-FFF2-40B4-BE49-F238E27FC236}">
                <a16:creationId xmlns:a16="http://schemas.microsoft.com/office/drawing/2014/main" id="{A1F3AA4C-4630-42E7-82B8-FC94DF17D560}"/>
              </a:ext>
            </a:extLst>
          </p:cNvPr>
          <p:cNvPicPr>
            <a:picLocks noChangeAspect="1"/>
          </p:cNvPicPr>
          <p:nvPr/>
        </p:nvPicPr>
        <p:blipFill>
          <a:blip r:embed="rId3"/>
          <a:stretch>
            <a:fillRect/>
          </a:stretch>
        </p:blipFill>
        <p:spPr>
          <a:xfrm>
            <a:off x="119085" y="5674617"/>
            <a:ext cx="5971680" cy="1181815"/>
          </a:xfrm>
          <a:prstGeom prst="rect">
            <a:avLst/>
          </a:prstGeom>
        </p:spPr>
      </p:pic>
      <p:sp>
        <p:nvSpPr>
          <p:cNvPr id="6" name="矩形 5">
            <a:extLst>
              <a:ext uri="{FF2B5EF4-FFF2-40B4-BE49-F238E27FC236}">
                <a16:creationId xmlns:a16="http://schemas.microsoft.com/office/drawing/2014/main" id="{0A2F450C-5FF0-4473-AB93-2CC7BBDC4E2F}"/>
              </a:ext>
            </a:extLst>
          </p:cNvPr>
          <p:cNvSpPr/>
          <p:nvPr/>
        </p:nvSpPr>
        <p:spPr>
          <a:xfrm>
            <a:off x="1237524" y="4381612"/>
            <a:ext cx="1485422" cy="271627"/>
          </a:xfrm>
          <a:prstGeom prst="rect">
            <a:avLst/>
          </a:pr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4441311-AE5E-431A-AE10-F916F9D90DD9}"/>
              </a:ext>
            </a:extLst>
          </p:cNvPr>
          <p:cNvSpPr/>
          <p:nvPr/>
        </p:nvSpPr>
        <p:spPr>
          <a:xfrm>
            <a:off x="1237522" y="5117671"/>
            <a:ext cx="1485423" cy="307777"/>
          </a:xfrm>
          <a:prstGeom prst="rect">
            <a:avLst/>
          </a:pr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E3F95A9-579B-48B1-A963-EF765F5FB1E1}"/>
              </a:ext>
            </a:extLst>
          </p:cNvPr>
          <p:cNvSpPr/>
          <p:nvPr/>
        </p:nvSpPr>
        <p:spPr>
          <a:xfrm>
            <a:off x="1166521" y="5050696"/>
            <a:ext cx="564205" cy="416754"/>
          </a:xfrm>
          <a:prstGeom prst="rect">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D1E8561-F552-46FD-B6F6-A5542B338700}"/>
              </a:ext>
            </a:extLst>
          </p:cNvPr>
          <p:cNvSpPr/>
          <p:nvPr/>
        </p:nvSpPr>
        <p:spPr>
          <a:xfrm>
            <a:off x="2208722" y="5050696"/>
            <a:ext cx="564205" cy="416754"/>
          </a:xfrm>
          <a:prstGeom prst="rect">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0F2FDF6-7078-4A6E-AC87-C3182AA17CAB}"/>
              </a:ext>
            </a:extLst>
          </p:cNvPr>
          <p:cNvSpPr/>
          <p:nvPr/>
        </p:nvSpPr>
        <p:spPr>
          <a:xfrm>
            <a:off x="2208721" y="4314637"/>
            <a:ext cx="564205" cy="416754"/>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1CA0640-331B-444F-99F1-ACF736EAA534}"/>
              </a:ext>
            </a:extLst>
          </p:cNvPr>
          <p:cNvSpPr/>
          <p:nvPr/>
        </p:nvSpPr>
        <p:spPr>
          <a:xfrm>
            <a:off x="1166520" y="4329436"/>
            <a:ext cx="564205" cy="416754"/>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E5A99C7-384A-4CA5-95A4-53F6A33C3CF9}"/>
              </a:ext>
            </a:extLst>
          </p:cNvPr>
          <p:cNvSpPr txBox="1"/>
          <p:nvPr/>
        </p:nvSpPr>
        <p:spPr>
          <a:xfrm>
            <a:off x="2722945" y="5427573"/>
            <a:ext cx="301556"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j</a:t>
            </a:r>
            <a:endParaRPr lang="zh-CN" altLang="en-US" sz="1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241D38C-47D0-4223-80A8-4FAFC807586F}"/>
              </a:ext>
            </a:extLst>
          </p:cNvPr>
          <p:cNvSpPr txBox="1"/>
          <p:nvPr/>
        </p:nvSpPr>
        <p:spPr>
          <a:xfrm>
            <a:off x="2722945" y="4041983"/>
            <a:ext cx="301556"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5B147F70-8CFB-4A00-A7D9-DD3CE0383D22}"/>
              </a:ext>
            </a:extLst>
          </p:cNvPr>
          <p:cNvCxnSpPr>
            <a:cxnSpLocks/>
            <a:stCxn id="10" idx="2"/>
          </p:cNvCxnSpPr>
          <p:nvPr/>
        </p:nvCxnSpPr>
        <p:spPr>
          <a:xfrm>
            <a:off x="1448624" y="5467450"/>
            <a:ext cx="268330" cy="11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9EFFEF9-4D8A-4209-9DC7-5D63B2C1B66E}"/>
              </a:ext>
            </a:extLst>
          </p:cNvPr>
          <p:cNvCxnSpPr>
            <a:cxnSpLocks/>
            <a:stCxn id="12" idx="2"/>
          </p:cNvCxnSpPr>
          <p:nvPr/>
        </p:nvCxnSpPr>
        <p:spPr>
          <a:xfrm flipH="1">
            <a:off x="2194950" y="5467450"/>
            <a:ext cx="295875" cy="90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DBEA6F-D8BC-4D8E-BA82-AA3C4775BD51}"/>
              </a:ext>
            </a:extLst>
          </p:cNvPr>
          <p:cNvSpPr txBox="1"/>
          <p:nvPr/>
        </p:nvSpPr>
        <p:spPr>
          <a:xfrm>
            <a:off x="1212531" y="5582877"/>
            <a:ext cx="1535404" cy="276999"/>
          </a:xfrm>
          <a:prstGeom prst="rect">
            <a:avLst/>
          </a:prstGeom>
          <a:noFill/>
          <a:ln w="22225">
            <a:solidFill>
              <a:srgbClr val="FF0000"/>
            </a:solidFill>
          </a:ln>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最大公共前缀后缀</a:t>
            </a:r>
          </a:p>
        </p:txBody>
      </p:sp>
      <p:sp>
        <p:nvSpPr>
          <p:cNvPr id="28" name="文本框 27">
            <a:extLst>
              <a:ext uri="{FF2B5EF4-FFF2-40B4-BE49-F238E27FC236}">
                <a16:creationId xmlns:a16="http://schemas.microsoft.com/office/drawing/2014/main" id="{FDFBCADB-B9FC-4FEE-A024-DB95ED7764C7}"/>
              </a:ext>
            </a:extLst>
          </p:cNvPr>
          <p:cNvSpPr txBox="1"/>
          <p:nvPr/>
        </p:nvSpPr>
        <p:spPr>
          <a:xfrm>
            <a:off x="1016618" y="4110532"/>
            <a:ext cx="282104" cy="261610"/>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1</a:t>
            </a:r>
            <a:endParaRPr lang="zh-CN" altLang="en-US" sz="105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3E1E0982-43B0-4B38-8D4D-88E601DB8BAA}"/>
              </a:ext>
            </a:extLst>
          </p:cNvPr>
          <p:cNvSpPr txBox="1"/>
          <p:nvPr/>
        </p:nvSpPr>
        <p:spPr>
          <a:xfrm>
            <a:off x="2064687" y="4108488"/>
            <a:ext cx="282104" cy="261610"/>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2</a:t>
            </a:r>
            <a:endParaRPr lang="zh-CN" altLang="en-US" sz="105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D72E2868-07CB-4D77-B37A-125E511FB0ED}"/>
              </a:ext>
            </a:extLst>
          </p:cNvPr>
          <p:cNvSpPr txBox="1"/>
          <p:nvPr/>
        </p:nvSpPr>
        <p:spPr>
          <a:xfrm>
            <a:off x="973311" y="4852768"/>
            <a:ext cx="282104" cy="261610"/>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3</a:t>
            </a:r>
            <a:endParaRPr lang="zh-CN" altLang="en-US" sz="105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5786D82C-2892-4B36-9EE4-E5B72557CE1C}"/>
              </a:ext>
            </a:extLst>
          </p:cNvPr>
          <p:cNvSpPr txBox="1"/>
          <p:nvPr/>
        </p:nvSpPr>
        <p:spPr>
          <a:xfrm>
            <a:off x="2077962" y="4851371"/>
            <a:ext cx="282104" cy="261610"/>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4</a:t>
            </a:r>
            <a:endParaRPr lang="zh-CN" altLang="en-US" sz="1050" dirty="0">
              <a:latin typeface="微软雅黑" panose="020B0503020204020204" pitchFamily="34" charset="-122"/>
              <a:ea typeface="微软雅黑" panose="020B0503020204020204" pitchFamily="34" charset="-122"/>
            </a:endParaRPr>
          </a:p>
        </p:txBody>
      </p:sp>
      <p:pic>
        <p:nvPicPr>
          <p:cNvPr id="37" name="图片 36">
            <a:extLst>
              <a:ext uri="{FF2B5EF4-FFF2-40B4-BE49-F238E27FC236}">
                <a16:creationId xmlns:a16="http://schemas.microsoft.com/office/drawing/2014/main" id="{FE0CDA79-8690-459C-A13D-6DCF3300072C}"/>
              </a:ext>
            </a:extLst>
          </p:cNvPr>
          <p:cNvPicPr>
            <a:picLocks noChangeAspect="1"/>
          </p:cNvPicPr>
          <p:nvPr/>
        </p:nvPicPr>
        <p:blipFill>
          <a:blip r:embed="rId4"/>
          <a:stretch>
            <a:fillRect/>
          </a:stretch>
        </p:blipFill>
        <p:spPr>
          <a:xfrm>
            <a:off x="6159775" y="4176834"/>
            <a:ext cx="5926506" cy="2469094"/>
          </a:xfrm>
          <a:prstGeom prst="rect">
            <a:avLst/>
          </a:prstGeom>
        </p:spPr>
      </p:pic>
    </p:spTree>
    <p:extLst>
      <p:ext uri="{BB962C8B-B14F-4D97-AF65-F5344CB8AC3E}">
        <p14:creationId xmlns:p14="http://schemas.microsoft.com/office/powerpoint/2010/main" val="59802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EFC792-D836-482F-8287-87E9F7CB6017}"/>
              </a:ext>
            </a:extLst>
          </p:cNvPr>
          <p:cNvSpPr txBox="1"/>
          <p:nvPr/>
        </p:nvSpPr>
        <p:spPr>
          <a:xfrm>
            <a:off x="337089" y="0"/>
            <a:ext cx="10603149" cy="70788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由上页分析可知，我们只要得到了</a:t>
            </a:r>
            <a:r>
              <a:rPr lang="en-US" altLang="zh-CN" sz="2000" dirty="0">
                <a:latin typeface="微软雅黑" panose="020B0503020204020204" pitchFamily="34" charset="-122"/>
                <a:ea typeface="微软雅黑" panose="020B0503020204020204" pitchFamily="34" charset="-122"/>
              </a:rPr>
              <a:t>next</a:t>
            </a:r>
            <a:r>
              <a:rPr lang="zh-CN" altLang="en-US" sz="2000" dirty="0">
                <a:latin typeface="微软雅黑" panose="020B0503020204020204" pitchFamily="34" charset="-122"/>
                <a:ea typeface="微软雅黑" panose="020B0503020204020204" pitchFamily="34" charset="-122"/>
              </a:rPr>
              <a:t>数组，那么只需对暴力匹配算法稍微改动，即“失配时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回溯，</a:t>
            </a:r>
            <a:r>
              <a:rPr lang="en-US" altLang="zh-CN" sz="2000" dirty="0">
                <a:latin typeface="微软雅黑" panose="020B0503020204020204" pitchFamily="34" charset="-122"/>
                <a:ea typeface="微软雅黑" panose="020B0503020204020204" pitchFamily="34" charset="-122"/>
              </a:rPr>
              <a:t>j </a:t>
            </a:r>
            <a:r>
              <a:rPr lang="zh-CN" altLang="en-US" sz="2000" dirty="0">
                <a:latin typeface="微软雅黑" panose="020B0503020204020204" pitchFamily="34" charset="-122"/>
                <a:ea typeface="微软雅黑" panose="020B0503020204020204" pitchFamily="34" charset="-122"/>
              </a:rPr>
              <a:t>清</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”变成“失配时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不回溯， </a:t>
            </a:r>
            <a:r>
              <a:rPr lang="en-US" altLang="zh-CN" sz="2000" dirty="0">
                <a:latin typeface="微软雅黑" panose="020B0503020204020204" pitchFamily="34" charset="-122"/>
                <a:ea typeface="微软雅黑" panose="020B0503020204020204" pitchFamily="34" charset="-122"/>
              </a:rPr>
              <a:t>j = next[j]</a:t>
            </a:r>
            <a:r>
              <a:rPr lang="zh-CN" altLang="en-US" sz="2000" dirty="0">
                <a:latin typeface="微软雅黑" panose="020B0503020204020204" pitchFamily="34" charset="-122"/>
                <a:ea typeface="微软雅黑" panose="020B0503020204020204" pitchFamily="34" charset="-122"/>
              </a:rPr>
              <a:t>”</a:t>
            </a:r>
          </a:p>
        </p:txBody>
      </p:sp>
      <p:pic>
        <p:nvPicPr>
          <p:cNvPr id="5" name="图片 4">
            <a:extLst>
              <a:ext uri="{FF2B5EF4-FFF2-40B4-BE49-F238E27FC236}">
                <a16:creationId xmlns:a16="http://schemas.microsoft.com/office/drawing/2014/main" id="{CF471C5F-75C9-44DF-9743-D76114D6448A}"/>
              </a:ext>
            </a:extLst>
          </p:cNvPr>
          <p:cNvPicPr>
            <a:picLocks noChangeAspect="1"/>
          </p:cNvPicPr>
          <p:nvPr/>
        </p:nvPicPr>
        <p:blipFill>
          <a:blip r:embed="rId2"/>
          <a:stretch>
            <a:fillRect/>
          </a:stretch>
        </p:blipFill>
        <p:spPr>
          <a:xfrm>
            <a:off x="1255691" y="677108"/>
            <a:ext cx="9684547" cy="6180892"/>
          </a:xfrm>
          <a:prstGeom prst="rect">
            <a:avLst/>
          </a:prstGeom>
        </p:spPr>
      </p:pic>
    </p:spTree>
    <p:extLst>
      <p:ext uri="{BB962C8B-B14F-4D97-AF65-F5344CB8AC3E}">
        <p14:creationId xmlns:p14="http://schemas.microsoft.com/office/powerpoint/2010/main" val="200116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EFB5AD-60B8-499C-BE48-39427CB4E3F5}"/>
              </a:ext>
            </a:extLst>
          </p:cNvPr>
          <p:cNvSpPr txBox="1"/>
          <p:nvPr/>
        </p:nvSpPr>
        <p:spPr>
          <a:xfrm>
            <a:off x="632298" y="252919"/>
            <a:ext cx="9659566" cy="2308324"/>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那么，怎么得到</a:t>
            </a:r>
            <a:r>
              <a:rPr lang="en-US" altLang="zh-CN" dirty="0"/>
              <a:t>next</a:t>
            </a:r>
            <a:r>
              <a:rPr lang="zh-CN" altLang="en-US" dirty="0"/>
              <a:t>数组呢？</a:t>
            </a:r>
            <a:endParaRPr lang="en-US" altLang="zh-CN" dirty="0"/>
          </a:p>
          <a:p>
            <a:pPr marL="285750" indent="-285750">
              <a:buFont typeface="Wingdings" panose="05000000000000000000" pitchFamily="2" charset="2"/>
              <a:buChar char="l"/>
            </a:pPr>
            <a:endParaRPr lang="en-US" altLang="zh-CN" dirty="0"/>
          </a:p>
          <a:p>
            <a:r>
              <a:rPr lang="zh-CN" altLang="en-US" dirty="0"/>
              <a:t>由于</a:t>
            </a:r>
            <a:r>
              <a:rPr lang="en-US" altLang="zh-CN" dirty="0"/>
              <a:t>next[j]</a:t>
            </a:r>
            <a:r>
              <a:rPr lang="zh-CN" altLang="en-US" dirty="0"/>
              <a:t>代表的是 </a:t>
            </a:r>
            <a:r>
              <a:rPr lang="en-US" altLang="zh-CN" dirty="0"/>
              <a:t>0 ~ j-1</a:t>
            </a:r>
            <a:r>
              <a:rPr lang="zh-CN" altLang="en-US" dirty="0"/>
              <a:t>的字符中的最大公共前缀后缀；所以只需要按下表求每个字符串最大公共前缀后缀，就相当于得到了</a:t>
            </a:r>
            <a:r>
              <a:rPr lang="en-US" altLang="zh-CN" dirty="0"/>
              <a:t>0 ~ j-1 </a:t>
            </a:r>
            <a:r>
              <a:rPr lang="zh-CN" altLang="en-US" dirty="0"/>
              <a:t>的最大公共前缀后缀，那么比这个字符串长度</a:t>
            </a:r>
            <a:r>
              <a:rPr lang="en-US" altLang="zh-CN" dirty="0"/>
              <a:t>+1</a:t>
            </a:r>
            <a:r>
              <a:rPr lang="zh-CN" altLang="en-US" dirty="0"/>
              <a:t>的字符串的</a:t>
            </a:r>
            <a:r>
              <a:rPr lang="en-US" altLang="zh-CN" dirty="0"/>
              <a:t>next</a:t>
            </a:r>
            <a:r>
              <a:rPr lang="zh-CN" altLang="en-US" dirty="0"/>
              <a:t>值就等于此最大公共前缀后缀</a:t>
            </a:r>
            <a:endParaRPr lang="en-US" altLang="zh-CN" dirty="0"/>
          </a:p>
          <a:p>
            <a:endParaRPr lang="en-US" altLang="zh-CN" dirty="0"/>
          </a:p>
          <a:p>
            <a:pPr marL="285750" indent="-285750">
              <a:buFont typeface="Wingdings" panose="05000000000000000000" pitchFamily="2" charset="2"/>
              <a:buChar char="l"/>
            </a:pPr>
            <a:r>
              <a:rPr lang="zh-CN" altLang="en-US" dirty="0"/>
              <a:t>上述操作相当于把最大公共前缀后缀表向右整体移一位</a:t>
            </a:r>
            <a:endParaRPr lang="en-US" altLang="zh-CN" dirty="0"/>
          </a:p>
          <a:p>
            <a:endParaRPr lang="zh-CN" altLang="en-US" dirty="0"/>
          </a:p>
        </p:txBody>
      </p:sp>
      <p:pic>
        <p:nvPicPr>
          <p:cNvPr id="3" name="图片 2">
            <a:extLst>
              <a:ext uri="{FF2B5EF4-FFF2-40B4-BE49-F238E27FC236}">
                <a16:creationId xmlns:a16="http://schemas.microsoft.com/office/drawing/2014/main" id="{566EA94E-A628-475D-91D8-508D805D37F8}"/>
              </a:ext>
            </a:extLst>
          </p:cNvPr>
          <p:cNvPicPr>
            <a:picLocks noChangeAspect="1"/>
          </p:cNvPicPr>
          <p:nvPr/>
        </p:nvPicPr>
        <p:blipFill>
          <a:blip r:embed="rId2"/>
          <a:stretch>
            <a:fillRect/>
          </a:stretch>
        </p:blipFill>
        <p:spPr>
          <a:xfrm>
            <a:off x="2781012" y="2232783"/>
            <a:ext cx="6629975" cy="2781541"/>
          </a:xfrm>
          <a:prstGeom prst="rect">
            <a:avLst/>
          </a:prstGeom>
        </p:spPr>
      </p:pic>
      <p:pic>
        <p:nvPicPr>
          <p:cNvPr id="4" name="图片 3">
            <a:extLst>
              <a:ext uri="{FF2B5EF4-FFF2-40B4-BE49-F238E27FC236}">
                <a16:creationId xmlns:a16="http://schemas.microsoft.com/office/drawing/2014/main" id="{07713FB5-F017-451B-94DD-51EE9504A1DB}"/>
              </a:ext>
            </a:extLst>
          </p:cNvPr>
          <p:cNvPicPr>
            <a:picLocks noChangeAspect="1"/>
          </p:cNvPicPr>
          <p:nvPr/>
        </p:nvPicPr>
        <p:blipFill>
          <a:blip r:embed="rId3"/>
          <a:stretch>
            <a:fillRect/>
          </a:stretch>
        </p:blipFill>
        <p:spPr>
          <a:xfrm>
            <a:off x="2841977" y="5014324"/>
            <a:ext cx="6508044" cy="1402202"/>
          </a:xfrm>
          <a:prstGeom prst="rect">
            <a:avLst/>
          </a:prstGeom>
        </p:spPr>
      </p:pic>
    </p:spTree>
    <p:extLst>
      <p:ext uri="{BB962C8B-B14F-4D97-AF65-F5344CB8AC3E}">
        <p14:creationId xmlns:p14="http://schemas.microsoft.com/office/powerpoint/2010/main" val="391567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E33B486-8A95-4D85-B3CC-0A03E63C88AC}"/>
              </a:ext>
            </a:extLst>
          </p:cNvPr>
          <p:cNvSpPr txBox="1"/>
          <p:nvPr/>
        </p:nvSpPr>
        <p:spPr>
          <a:xfrm>
            <a:off x="700391" y="398834"/>
            <a:ext cx="10038945" cy="313932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上述得到了</a:t>
            </a:r>
            <a:r>
              <a:rPr lang="en-US" altLang="zh-CN" dirty="0"/>
              <a:t>next</a:t>
            </a:r>
            <a:r>
              <a:rPr lang="zh-CN" altLang="en-US" dirty="0"/>
              <a:t>数组如何得到。</a:t>
            </a:r>
            <a:endParaRPr lang="en-US" altLang="zh-CN" dirty="0"/>
          </a:p>
          <a:p>
            <a:r>
              <a:rPr lang="zh-CN" altLang="en-US" dirty="0"/>
              <a:t>     那么，怎么简化</a:t>
            </a:r>
            <a:r>
              <a:rPr lang="en-US" altLang="zh-CN" dirty="0"/>
              <a:t>next</a:t>
            </a:r>
            <a:r>
              <a:rPr lang="zh-CN" altLang="en-US" dirty="0"/>
              <a:t>的求法，根据</a:t>
            </a:r>
            <a:r>
              <a:rPr lang="en-US" altLang="zh-CN" dirty="0"/>
              <a:t>next[j]</a:t>
            </a:r>
            <a:r>
              <a:rPr lang="zh-CN" altLang="en-US" dirty="0"/>
              <a:t>得到</a:t>
            </a:r>
            <a:r>
              <a:rPr lang="en-US" altLang="zh-CN" dirty="0"/>
              <a:t>next[j+1]</a:t>
            </a:r>
            <a:r>
              <a:rPr lang="zh-CN" altLang="en-US" dirty="0"/>
              <a:t>呢？</a:t>
            </a:r>
            <a:endParaRPr lang="en-US" altLang="zh-CN" dirty="0"/>
          </a:p>
          <a:p>
            <a:endParaRPr lang="en-US" altLang="zh-CN" dirty="0"/>
          </a:p>
          <a:p>
            <a:r>
              <a:rPr lang="zh-CN" altLang="en-US" dirty="0"/>
              <a:t>由上表知，任意模式串的第一个值都是 </a:t>
            </a:r>
            <a:r>
              <a:rPr lang="en-US" altLang="zh-CN" dirty="0"/>
              <a:t>next[0] = -1</a:t>
            </a:r>
            <a:r>
              <a:rPr lang="zh-CN" altLang="en-US" dirty="0"/>
              <a:t>，因为单个元素没有前缀和后缀，我们由这个</a:t>
            </a:r>
            <a:r>
              <a:rPr lang="en-US" altLang="zh-CN" dirty="0"/>
              <a:t>next[0]</a:t>
            </a:r>
            <a:r>
              <a:rPr lang="zh-CN" altLang="en-US" dirty="0"/>
              <a:t>便可推的所有的</a:t>
            </a:r>
            <a:r>
              <a:rPr lang="en-US" altLang="zh-CN" dirty="0"/>
              <a:t>next</a:t>
            </a:r>
            <a:r>
              <a:rPr lang="zh-CN" altLang="en-US" dirty="0"/>
              <a:t>值。见下面分析：</a:t>
            </a:r>
            <a:endParaRPr lang="en-US" altLang="zh-CN" dirty="0"/>
          </a:p>
          <a:p>
            <a:endParaRPr lang="en-US" altLang="zh-CN" dirty="0"/>
          </a:p>
          <a:p>
            <a:pPr marL="285750" indent="-285750">
              <a:buFont typeface="Wingdings" panose="05000000000000000000" pitchFamily="2" charset="2"/>
              <a:buChar char="l"/>
            </a:pPr>
            <a:r>
              <a:rPr lang="zh-CN" altLang="en-US" dirty="0"/>
              <a:t>假设我们知道</a:t>
            </a:r>
            <a:r>
              <a:rPr lang="en-US" altLang="zh-CN" dirty="0"/>
              <a:t>next[j]</a:t>
            </a:r>
            <a:r>
              <a:rPr lang="zh-CN" altLang="en-US" dirty="0"/>
              <a:t>，要得到</a:t>
            </a:r>
            <a:r>
              <a:rPr lang="en-US" altLang="zh-CN" dirty="0"/>
              <a:t>next[j+1]</a:t>
            </a:r>
            <a:r>
              <a:rPr lang="zh-CN" altLang="en-US" dirty="0"/>
              <a:t>，只需要比较</a:t>
            </a:r>
            <a:r>
              <a:rPr lang="en-US" altLang="zh-CN" dirty="0"/>
              <a:t>p[k]</a:t>
            </a:r>
            <a:r>
              <a:rPr lang="zh-CN" altLang="en-US" dirty="0"/>
              <a:t>和</a:t>
            </a:r>
            <a:r>
              <a:rPr lang="en-US" altLang="zh-CN" dirty="0"/>
              <a:t>p[j]</a:t>
            </a:r>
          </a:p>
          <a:p>
            <a:pPr marL="342900" indent="-342900">
              <a:buFont typeface="+mj-lt"/>
              <a:buAutoNum type="arabicPeriod"/>
            </a:pPr>
            <a:r>
              <a:rPr lang="zh-CN" altLang="en-US" dirty="0"/>
              <a:t>如果</a:t>
            </a:r>
            <a:r>
              <a:rPr lang="en-US" altLang="zh-CN" dirty="0"/>
              <a:t>p[k] == p[j]</a:t>
            </a:r>
            <a:r>
              <a:rPr lang="zh-CN" altLang="en-US" dirty="0"/>
              <a:t>，那么 </a:t>
            </a:r>
            <a:r>
              <a:rPr lang="en-US" altLang="zh-CN" dirty="0"/>
              <a:t>next[j+1] = next[j] + 1 = k + 1;</a:t>
            </a:r>
          </a:p>
          <a:p>
            <a:pPr marL="342900" indent="-342900">
              <a:buFont typeface="+mj-lt"/>
              <a:buAutoNum type="arabicPeriod"/>
            </a:pPr>
            <a:r>
              <a:rPr lang="zh-CN" altLang="en-US" dirty="0"/>
              <a:t>如果</a:t>
            </a:r>
            <a:r>
              <a:rPr lang="en-US" altLang="zh-CN" dirty="0"/>
              <a:t>p[k] != p[j]</a:t>
            </a:r>
            <a:r>
              <a:rPr lang="zh-CN" altLang="en-US" dirty="0"/>
              <a:t>，现在</a:t>
            </a:r>
            <a:r>
              <a:rPr lang="en-US" altLang="zh-CN" dirty="0"/>
              <a:t>j+1</a:t>
            </a:r>
            <a:r>
              <a:rPr lang="zh-CN" altLang="en-US" dirty="0"/>
              <a:t>前面</a:t>
            </a:r>
            <a:r>
              <a:rPr lang="en-US" altLang="zh-CN" dirty="0"/>
              <a:t>next[j+1]</a:t>
            </a:r>
            <a:r>
              <a:rPr lang="zh-CN" altLang="en-US" dirty="0"/>
              <a:t>长度的子串已经不相等了，但是</a:t>
            </a:r>
            <a:r>
              <a:rPr lang="en-US" altLang="zh-CN" dirty="0"/>
              <a:t>p[j]</a:t>
            </a:r>
            <a:r>
              <a:rPr lang="zh-CN" altLang="en-US" dirty="0"/>
              <a:t>前面比</a:t>
            </a:r>
            <a:r>
              <a:rPr lang="en-US" altLang="zh-CN" dirty="0"/>
              <a:t>next[j](</a:t>
            </a:r>
            <a:r>
              <a:rPr lang="zh-CN" altLang="en-US" dirty="0"/>
              <a:t>即</a:t>
            </a:r>
            <a:r>
              <a:rPr lang="en-US" altLang="zh-CN" dirty="0"/>
              <a:t>k)</a:t>
            </a:r>
            <a:r>
              <a:rPr lang="zh-CN" altLang="en-US" dirty="0"/>
              <a:t>长度更短的子串仍然可能存在</a:t>
            </a:r>
            <a:r>
              <a:rPr lang="en-US" altLang="zh-CN" dirty="0"/>
              <a:t>p[j] = p[x],</a:t>
            </a:r>
            <a:r>
              <a:rPr lang="zh-CN" altLang="en-US" dirty="0"/>
              <a:t>怎么得到这个</a:t>
            </a:r>
            <a:r>
              <a:rPr lang="en-US" altLang="zh-CN" dirty="0"/>
              <a:t>x</a:t>
            </a:r>
            <a:r>
              <a:rPr lang="zh-CN" altLang="en-US" dirty="0"/>
              <a:t>呢？根据对称性，知道</a:t>
            </a:r>
            <a:r>
              <a:rPr lang="en-US" altLang="zh-CN" dirty="0"/>
              <a:t> x = next[k]</a:t>
            </a:r>
            <a:r>
              <a:rPr lang="zh-CN" altLang="en-US" dirty="0"/>
              <a:t>，那么，此时</a:t>
            </a:r>
            <a:r>
              <a:rPr lang="en-US" altLang="zh-CN" dirty="0"/>
              <a:t>next[j+1] = next[next[j]] + 1 = next[k] + 1</a:t>
            </a:r>
          </a:p>
        </p:txBody>
      </p:sp>
      <p:pic>
        <p:nvPicPr>
          <p:cNvPr id="4" name="图片 3">
            <a:extLst>
              <a:ext uri="{FF2B5EF4-FFF2-40B4-BE49-F238E27FC236}">
                <a16:creationId xmlns:a16="http://schemas.microsoft.com/office/drawing/2014/main" id="{A6093E98-FF40-4DD3-8FA6-A0DF7FB4C85B}"/>
              </a:ext>
            </a:extLst>
          </p:cNvPr>
          <p:cNvPicPr>
            <a:picLocks noChangeAspect="1"/>
          </p:cNvPicPr>
          <p:nvPr/>
        </p:nvPicPr>
        <p:blipFill>
          <a:blip r:embed="rId2"/>
          <a:stretch>
            <a:fillRect/>
          </a:stretch>
        </p:blipFill>
        <p:spPr>
          <a:xfrm>
            <a:off x="3055773" y="4122813"/>
            <a:ext cx="5814564" cy="2133785"/>
          </a:xfrm>
          <a:prstGeom prst="rect">
            <a:avLst/>
          </a:prstGeom>
        </p:spPr>
      </p:pic>
      <p:sp>
        <p:nvSpPr>
          <p:cNvPr id="5" name="文本框 4">
            <a:extLst>
              <a:ext uri="{FF2B5EF4-FFF2-40B4-BE49-F238E27FC236}">
                <a16:creationId xmlns:a16="http://schemas.microsoft.com/office/drawing/2014/main" id="{FE0A09C3-38C1-46C3-A76D-3A7FC758B3A2}"/>
              </a:ext>
            </a:extLst>
          </p:cNvPr>
          <p:cNvSpPr txBox="1"/>
          <p:nvPr/>
        </p:nvSpPr>
        <p:spPr>
          <a:xfrm>
            <a:off x="8135668" y="4400982"/>
            <a:ext cx="28210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j</a:t>
            </a:r>
            <a:endParaRPr lang="zh-CN" altLang="en-US" sz="12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A211EDE-62CE-4391-895C-3D6F250589E7}"/>
              </a:ext>
            </a:extLst>
          </p:cNvPr>
          <p:cNvSpPr txBox="1"/>
          <p:nvPr/>
        </p:nvSpPr>
        <p:spPr>
          <a:xfrm>
            <a:off x="8306080" y="4399810"/>
            <a:ext cx="457844"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j+1</a:t>
            </a:r>
            <a:endParaRPr lang="zh-CN" altLang="en-US" sz="12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0C0F0A1-8142-443E-BD79-509827A691F0}"/>
              </a:ext>
            </a:extLst>
          </p:cNvPr>
          <p:cNvSpPr txBox="1"/>
          <p:nvPr/>
        </p:nvSpPr>
        <p:spPr>
          <a:xfrm>
            <a:off x="3887176" y="3953536"/>
            <a:ext cx="1438968"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k=next[j]</a:t>
            </a:r>
            <a:endParaRPr lang="zh-CN" altLang="en-US" sz="1600" dirty="0">
              <a:latin typeface="微软雅黑" panose="020B0503020204020204" pitchFamily="34" charset="-122"/>
              <a:ea typeface="微软雅黑" panose="020B0503020204020204" pitchFamily="34" charset="-122"/>
            </a:endParaRPr>
          </a:p>
        </p:txBody>
      </p:sp>
      <p:sp>
        <p:nvSpPr>
          <p:cNvPr id="12" name="左大括号 11">
            <a:extLst>
              <a:ext uri="{FF2B5EF4-FFF2-40B4-BE49-F238E27FC236}">
                <a16:creationId xmlns:a16="http://schemas.microsoft.com/office/drawing/2014/main" id="{048BAD56-5584-4C4C-A1CD-A7B3EEC51184}"/>
              </a:ext>
            </a:extLst>
          </p:cNvPr>
          <p:cNvSpPr/>
          <p:nvPr/>
        </p:nvSpPr>
        <p:spPr>
          <a:xfrm rot="16200000">
            <a:off x="7166135" y="4231092"/>
            <a:ext cx="200853" cy="2198451"/>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3AC1DE2-BFBF-4B88-A409-2D2BB1FDA7F0}"/>
              </a:ext>
            </a:extLst>
          </p:cNvPr>
          <p:cNvSpPr txBox="1"/>
          <p:nvPr/>
        </p:nvSpPr>
        <p:spPr>
          <a:xfrm>
            <a:off x="6768829" y="5535894"/>
            <a:ext cx="924127"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next[j+1]</a:t>
            </a:r>
            <a:endParaRPr lang="zh-CN" altLang="en-US" sz="1400" dirty="0">
              <a:latin typeface="微软雅黑" panose="020B0503020204020204" pitchFamily="34" charset="-122"/>
              <a:ea typeface="微软雅黑" panose="020B0503020204020204" pitchFamily="34" charset="-122"/>
            </a:endParaRPr>
          </a:p>
        </p:txBody>
      </p:sp>
      <p:sp>
        <p:nvSpPr>
          <p:cNvPr id="15" name="左大括号 14">
            <a:extLst>
              <a:ext uri="{FF2B5EF4-FFF2-40B4-BE49-F238E27FC236}">
                <a16:creationId xmlns:a16="http://schemas.microsoft.com/office/drawing/2014/main" id="{DC06B0D0-16AD-47F1-A8DE-C583C0E3BF0A}"/>
              </a:ext>
            </a:extLst>
          </p:cNvPr>
          <p:cNvSpPr/>
          <p:nvPr/>
        </p:nvSpPr>
        <p:spPr>
          <a:xfrm rot="16200000">
            <a:off x="4238672" y="4214313"/>
            <a:ext cx="200855" cy="2232000"/>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D670FCA-84E4-4F3E-AB68-0909BE4A50B6}"/>
              </a:ext>
            </a:extLst>
          </p:cNvPr>
          <p:cNvSpPr txBox="1"/>
          <p:nvPr/>
        </p:nvSpPr>
        <p:spPr>
          <a:xfrm>
            <a:off x="3994492" y="5431996"/>
            <a:ext cx="924127"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next[j+1]</a:t>
            </a:r>
            <a:endParaRPr lang="zh-CN" altLang="en-US" sz="1400" dirty="0">
              <a:latin typeface="微软雅黑" panose="020B0503020204020204" pitchFamily="34" charset="-122"/>
              <a:ea typeface="微软雅黑" panose="020B0503020204020204" pitchFamily="34" charset="-122"/>
            </a:endParaRPr>
          </a:p>
        </p:txBody>
      </p:sp>
      <p:sp>
        <p:nvSpPr>
          <p:cNvPr id="19" name="左大括号 18">
            <a:extLst>
              <a:ext uri="{FF2B5EF4-FFF2-40B4-BE49-F238E27FC236}">
                <a16:creationId xmlns:a16="http://schemas.microsoft.com/office/drawing/2014/main" id="{06F251B8-BD1E-4A4B-963F-D88CCA0F1A29}"/>
              </a:ext>
            </a:extLst>
          </p:cNvPr>
          <p:cNvSpPr/>
          <p:nvPr/>
        </p:nvSpPr>
        <p:spPr>
          <a:xfrm rot="5400000">
            <a:off x="3513369" y="4710005"/>
            <a:ext cx="182714" cy="709913"/>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97EDCF26-4847-413A-B508-63850C8620F8}"/>
              </a:ext>
            </a:extLst>
          </p:cNvPr>
          <p:cNvSpPr txBox="1"/>
          <p:nvPr/>
        </p:nvSpPr>
        <p:spPr>
          <a:xfrm>
            <a:off x="3223098" y="4709438"/>
            <a:ext cx="924127"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next[k]</a:t>
            </a:r>
            <a:endParaRPr lang="zh-CN" altLang="en-US" sz="1400" dirty="0">
              <a:latin typeface="微软雅黑" panose="020B0503020204020204" pitchFamily="34" charset="-122"/>
              <a:ea typeface="微软雅黑" panose="020B0503020204020204" pitchFamily="34" charset="-122"/>
            </a:endParaRPr>
          </a:p>
        </p:txBody>
      </p:sp>
      <p:sp>
        <p:nvSpPr>
          <p:cNvPr id="23" name="左大括号 22">
            <a:extLst>
              <a:ext uri="{FF2B5EF4-FFF2-40B4-BE49-F238E27FC236}">
                <a16:creationId xmlns:a16="http://schemas.microsoft.com/office/drawing/2014/main" id="{02AABAEB-61BA-4CA6-AE01-6A67A9CB10B2}"/>
              </a:ext>
            </a:extLst>
          </p:cNvPr>
          <p:cNvSpPr/>
          <p:nvPr/>
        </p:nvSpPr>
        <p:spPr>
          <a:xfrm rot="5400000">
            <a:off x="7694296" y="4714947"/>
            <a:ext cx="169277" cy="713465"/>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374EB4BE-931F-4FEC-BC46-1A7A605242F8}"/>
              </a:ext>
            </a:extLst>
          </p:cNvPr>
          <p:cNvSpPr txBox="1"/>
          <p:nvPr/>
        </p:nvSpPr>
        <p:spPr>
          <a:xfrm>
            <a:off x="7300609" y="4707471"/>
            <a:ext cx="924127"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next[k]</a:t>
            </a:r>
            <a:endParaRPr lang="zh-CN" altLang="en-US" sz="1400" dirty="0">
              <a:latin typeface="微软雅黑" panose="020B0503020204020204" pitchFamily="34" charset="-122"/>
              <a:ea typeface="微软雅黑" panose="020B0503020204020204" pitchFamily="34" charset="-122"/>
            </a:endParaRPr>
          </a:p>
        </p:txBody>
      </p:sp>
      <p:sp>
        <p:nvSpPr>
          <p:cNvPr id="31" name="左大括号 30">
            <a:extLst>
              <a:ext uri="{FF2B5EF4-FFF2-40B4-BE49-F238E27FC236}">
                <a16:creationId xmlns:a16="http://schemas.microsoft.com/office/drawing/2014/main" id="{D430697B-13A5-420F-AA2B-DE87F764AA2E}"/>
              </a:ext>
            </a:extLst>
          </p:cNvPr>
          <p:cNvSpPr/>
          <p:nvPr/>
        </p:nvSpPr>
        <p:spPr>
          <a:xfrm rot="5400000">
            <a:off x="4843184" y="4705358"/>
            <a:ext cx="90697" cy="710480"/>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11FFA65B-584A-4DAD-BB0F-C0EF03F8A961}"/>
              </a:ext>
            </a:extLst>
          </p:cNvPr>
          <p:cNvSpPr txBox="1"/>
          <p:nvPr/>
        </p:nvSpPr>
        <p:spPr>
          <a:xfrm>
            <a:off x="4486801" y="4724456"/>
            <a:ext cx="924127"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next[k]</a:t>
            </a:r>
            <a:endParaRPr lang="zh-CN" altLang="en-US" sz="14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3843FF7-0AC7-4E87-A437-3380BF302A6C}"/>
              </a:ext>
            </a:extLst>
          </p:cNvPr>
          <p:cNvSpPr txBox="1"/>
          <p:nvPr/>
        </p:nvSpPr>
        <p:spPr>
          <a:xfrm>
            <a:off x="6607230" y="3908169"/>
            <a:ext cx="1438968"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k=next[j]</a:t>
            </a:r>
            <a:endParaRPr lang="zh-CN" altLang="en-US" sz="1600" dirty="0">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9DEA935E-17E5-4081-BE40-03A6FF247783}"/>
              </a:ext>
            </a:extLst>
          </p:cNvPr>
          <p:cNvCxnSpPr>
            <a:cxnSpLocks/>
          </p:cNvCxnSpPr>
          <p:nvPr/>
        </p:nvCxnSpPr>
        <p:spPr>
          <a:xfrm flipH="1">
            <a:off x="8610804" y="4668308"/>
            <a:ext cx="570" cy="48801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4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B9B54F-0DD6-4A89-BD54-4CA70AF0DC4E}"/>
              </a:ext>
            </a:extLst>
          </p:cNvPr>
          <p:cNvPicPr>
            <a:picLocks noChangeAspect="1"/>
          </p:cNvPicPr>
          <p:nvPr/>
        </p:nvPicPr>
        <p:blipFill>
          <a:blip r:embed="rId2"/>
          <a:stretch>
            <a:fillRect/>
          </a:stretch>
        </p:blipFill>
        <p:spPr>
          <a:xfrm>
            <a:off x="2379715" y="568959"/>
            <a:ext cx="8320119" cy="5720082"/>
          </a:xfrm>
          <a:prstGeom prst="rect">
            <a:avLst/>
          </a:prstGeom>
        </p:spPr>
      </p:pic>
      <p:sp>
        <p:nvSpPr>
          <p:cNvPr id="4" name="文本框 3">
            <a:extLst>
              <a:ext uri="{FF2B5EF4-FFF2-40B4-BE49-F238E27FC236}">
                <a16:creationId xmlns:a16="http://schemas.microsoft.com/office/drawing/2014/main" id="{951CF0B0-ED00-4158-82F2-B4D2CC25B76E}"/>
              </a:ext>
            </a:extLst>
          </p:cNvPr>
          <p:cNvSpPr txBox="1"/>
          <p:nvPr/>
        </p:nvSpPr>
        <p:spPr>
          <a:xfrm>
            <a:off x="476656" y="703144"/>
            <a:ext cx="1984442"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next</a:t>
            </a:r>
            <a:r>
              <a:rPr lang="zh-CN" altLang="en-US" sz="2000" dirty="0">
                <a:latin typeface="微软雅黑" panose="020B0503020204020204" pitchFamily="34" charset="-122"/>
                <a:ea typeface="微软雅黑" panose="020B0503020204020204" pitchFamily="34" charset="-122"/>
              </a:rPr>
              <a:t>数组获取</a:t>
            </a:r>
          </a:p>
        </p:txBody>
      </p:sp>
    </p:spTree>
    <p:extLst>
      <p:ext uri="{BB962C8B-B14F-4D97-AF65-F5344CB8AC3E}">
        <p14:creationId xmlns:p14="http://schemas.microsoft.com/office/powerpoint/2010/main" val="34973337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1062</Words>
  <Application>Microsoft Office PowerPoint</Application>
  <PresentationFormat>宽屏</PresentationFormat>
  <Paragraphs>65</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衡 琪</dc:creator>
  <cp:lastModifiedBy>衡 琪</cp:lastModifiedBy>
  <cp:revision>38</cp:revision>
  <dcterms:created xsi:type="dcterms:W3CDTF">2020-07-24T01:34:59Z</dcterms:created>
  <dcterms:modified xsi:type="dcterms:W3CDTF">2020-07-24T08:54:38Z</dcterms:modified>
</cp:coreProperties>
</file>