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4" r:id="rId8"/>
    <p:sldId id="266" r:id="rId9"/>
    <p:sldId id="261" r:id="rId10"/>
    <p:sldId id="263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288B73-D405-4CD2-8028-5D4EBED84C51}" v="38" dt="2025-08-24T20:02:41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08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Retention Analysis &amp; RFM-Based Segmentation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6EBABA-4377-9816-281D-E2D8E6C250F3}"/>
              </a:ext>
            </a:extLst>
          </p:cNvPr>
          <p:cNvSpPr txBox="1"/>
          <p:nvPr/>
        </p:nvSpPr>
        <p:spPr>
          <a:xfrm>
            <a:off x="409303" y="5442857"/>
            <a:ext cx="3910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Owhondah Oguchi Wonukwube</a:t>
            </a:r>
          </a:p>
          <a:p>
            <a:r>
              <a:rPr lang="en-GB" sz="2000" dirty="0"/>
              <a:t>Data Scientist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192908-DDDE-3D08-D972-71D3F5265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08" y="995295"/>
            <a:ext cx="3258005" cy="6477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D056B1-FD93-FB83-776C-7EAB6B5DA8EB}"/>
              </a:ext>
            </a:extLst>
          </p:cNvPr>
          <p:cNvSpPr txBox="1"/>
          <p:nvPr/>
        </p:nvSpPr>
        <p:spPr>
          <a:xfrm>
            <a:off x="975360" y="4380411"/>
            <a:ext cx="7289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Cohort Retention Trends &amp; K-Means Cluster Insights</a:t>
            </a:r>
            <a:endParaRPr lang="en-GB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DF0EE-AD14-A660-5CE5-AE2C28C25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4F0C8-9960-4934-6361-CBA92C116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Cohort-Driven Retention Plan</a:t>
            </a:r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6FD47E-ED31-0C05-B76D-B47B5F629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8075" y="1417638"/>
            <a:ext cx="6919912" cy="280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62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7793F-8581-E063-9F51-9BED756B7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E4F5-8C42-3507-741B-D7CD5AE8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&amp; Next Steps</a:t>
            </a:r>
            <a:endParaRPr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45E5151-CBB7-7D36-C834-CDCA6EBEC3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564707"/>
            <a:ext cx="8024949" cy="3728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Retention drops significantly after 3 months → need lifecycle campaigns.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RFM segmentation reveals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VIP concentration and large at-risk group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 Steps: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✔ Deploy segment-specific marketing automation.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✔ Monitor cluster migration trends monthly.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✔ Evaluate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campagn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ROI and adjust strategy.</a:t>
            </a:r>
          </a:p>
        </p:txBody>
      </p:sp>
    </p:spTree>
    <p:extLst>
      <p:ext uri="{BB962C8B-B14F-4D97-AF65-F5344CB8AC3E}">
        <p14:creationId xmlns:p14="http://schemas.microsoft.com/office/powerpoint/2010/main" val="423546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b="1" dirty="0"/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2000" b="1" dirty="0"/>
              <a:t>Objective:</a:t>
            </a:r>
            <a:r>
              <a:rPr lang="en-GB" sz="2000" dirty="0"/>
              <a:t> </a:t>
            </a:r>
            <a:r>
              <a:rPr lang="en-GB" sz="2000" dirty="0" err="1"/>
              <a:t>Analyze</a:t>
            </a:r>
            <a:r>
              <a:rPr lang="en-GB" sz="2000" dirty="0"/>
              <a:t> customer retention patterns and segment customers using RFM (Recency, Frequency, Monetary) with K-Means clustering.</a:t>
            </a:r>
          </a:p>
          <a:p>
            <a:pPr>
              <a:lnSpc>
                <a:spcPct val="150000"/>
              </a:lnSpc>
            </a:pPr>
            <a:r>
              <a:rPr lang="en-GB" sz="2000" b="1" dirty="0"/>
              <a:t>Key Outputs:</a:t>
            </a:r>
            <a:br>
              <a:rPr lang="en-GB" sz="2000" dirty="0"/>
            </a:br>
            <a:r>
              <a:rPr lang="en-GB" sz="2000" dirty="0"/>
              <a:t>✔ Retention trends from cohort analysis</a:t>
            </a:r>
            <a:br>
              <a:rPr lang="en-GB" sz="2000" dirty="0"/>
            </a:br>
            <a:r>
              <a:rPr lang="en-GB" sz="2000" dirty="0"/>
              <a:t>✔ Four customer segments identified via RFM clustering</a:t>
            </a:r>
            <a:br>
              <a:rPr lang="en-GB" sz="2000" dirty="0"/>
            </a:br>
            <a:r>
              <a:rPr lang="en-GB" sz="2000" dirty="0"/>
              <a:t>✔ Risks, opportunities, and actionable strategies per segment</a:t>
            </a:r>
          </a:p>
          <a:p>
            <a:pPr>
              <a:lnSpc>
                <a:spcPct val="150000"/>
              </a:lnSpc>
            </a:pPr>
            <a:r>
              <a:rPr lang="en-GB" sz="2000" b="1" dirty="0"/>
              <a:t>Goal:</a:t>
            </a:r>
            <a:r>
              <a:rPr lang="en-GB" sz="2000" dirty="0"/>
              <a:t> Improve retention, increase CLV (Customer Lifetime Value), and optimize engagement strategies.</a:t>
            </a:r>
          </a:p>
          <a:p>
            <a:pPr marL="0" indent="0">
              <a:lnSpc>
                <a:spcPct val="150000"/>
              </a:lnSpc>
              <a:buNone/>
              <a:defRPr sz="1400"/>
            </a:pP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Customer Retention Cohort Analysis</a:t>
            </a:r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15A39B-DD16-1AEA-F909-5FFD7E735D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027" y="1210968"/>
            <a:ext cx="6897189" cy="27601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79418A-BC46-81CC-AEDF-9CA2764CCB5A}"/>
              </a:ext>
            </a:extLst>
          </p:cNvPr>
          <p:cNvSpPr txBox="1"/>
          <p:nvPr/>
        </p:nvSpPr>
        <p:spPr>
          <a:xfrm>
            <a:off x="457201" y="4206240"/>
            <a:ext cx="8229599" cy="2957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This heatmap shows the retention rates by monthly cohorts over time (e.g., Month 1: 100%, Month 3: 45%, Month 6: 20%).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Insights: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Strong </a:t>
            </a:r>
            <a:r>
              <a:rPr lang="en-US" b="1" dirty="0"/>
              <a:t>short-term retention</a:t>
            </a:r>
            <a:r>
              <a:rPr lang="en-US" dirty="0"/>
              <a:t> (first 1–2 months), steep decline after 3 months.</a:t>
            </a:r>
          </a:p>
          <a:p>
            <a:pPr>
              <a:lnSpc>
                <a:spcPct val="150000"/>
              </a:lnSpc>
            </a:pPr>
            <a:r>
              <a:rPr lang="en-US" dirty="0"/>
              <a:t>Long-term retention stabilizes at </a:t>
            </a:r>
            <a:r>
              <a:rPr lang="en-US" b="1" dirty="0"/>
              <a:t>~15–20% after 6 months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Seasonal cohorts show </a:t>
            </a:r>
            <a:r>
              <a:rPr lang="en-US" b="1" dirty="0"/>
              <a:t>spikes in new acquisitions but lower retention</a:t>
            </a:r>
            <a:r>
              <a:rPr lang="en-US" dirty="0"/>
              <a:t> in later months.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7542"/>
          </a:xfrm>
        </p:spPr>
        <p:txBody>
          <a:bodyPr>
            <a:normAutofit fontScale="90000"/>
          </a:bodyPr>
          <a:lstStyle/>
          <a:p>
            <a:r>
              <a:rPr lang="en-GB" dirty="0"/>
              <a:t>Cohorts → Cluster Mapping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50E2BB-8797-1963-42E1-2464B7C11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834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Recent Cohorts (joined within 30 days)</a:t>
            </a:r>
            <a:r>
              <a:rPr lang="en-US" sz="2400" dirty="0"/>
              <a:t> → Mostly </a:t>
            </a:r>
            <a:r>
              <a:rPr lang="en-US" sz="2400" b="1" dirty="0"/>
              <a:t>Champions</a:t>
            </a:r>
            <a:r>
              <a:rPr lang="en-US" sz="2400" dirty="0"/>
              <a:t> and </a:t>
            </a:r>
            <a:r>
              <a:rPr lang="en-US" sz="2400" b="1" dirty="0"/>
              <a:t>Loyal Regulars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b="1" dirty="0"/>
              <a:t>Older Cohorts (inactive &gt; 180 days)</a:t>
            </a:r>
            <a:r>
              <a:rPr lang="en-US" sz="2400" dirty="0"/>
              <a:t> → Primarily </a:t>
            </a:r>
            <a:r>
              <a:rPr lang="en-US" sz="2400" b="1" dirty="0"/>
              <a:t>At Risk/Lost</a:t>
            </a:r>
            <a:r>
              <a:rPr lang="en-US" sz="2400" dirty="0"/>
              <a:t> segment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High-value repeat buyers (small %)</a:t>
            </a:r>
            <a:r>
              <a:rPr lang="en-US" sz="2400" dirty="0"/>
              <a:t> → Concentrated in </a:t>
            </a:r>
            <a:r>
              <a:rPr lang="en-US" sz="2400" b="1" dirty="0"/>
              <a:t>Ultra VIPs</a:t>
            </a:r>
            <a:r>
              <a:rPr lang="en-US" sz="2400" dirty="0"/>
              <a:t> cluster</a:t>
            </a:r>
            <a:br>
              <a:rPr lang="en-US" sz="2400" dirty="0"/>
            </a:br>
            <a:r>
              <a:rPr lang="en-US" sz="2400" b="1" dirty="0"/>
              <a:t>Implication:</a:t>
            </a:r>
            <a:r>
              <a:rPr lang="en-US" sz="2400" dirty="0"/>
              <a:t> Different cohorts are migrating into clusters over time → need targeted retention strategies per lifecycle stage.</a:t>
            </a:r>
          </a:p>
          <a:p>
            <a:pPr>
              <a:lnSpc>
                <a:spcPct val="150000"/>
              </a:lnSpc>
            </a:pP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D9D2F-5322-CAF4-4AE5-B3B7A9F05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6126-ABD3-7543-B710-BEFA5306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RFM Segmentation Results (Cluster Metrics)</a:t>
            </a:r>
            <a:endParaRPr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307D243-0138-956C-F631-E034D69A0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4640" y="1600200"/>
            <a:ext cx="7954719" cy="28590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49B796-EB74-AB14-EA76-205A7402CC42}"/>
              </a:ext>
            </a:extLst>
          </p:cNvPr>
          <p:cNvSpPr txBox="1"/>
          <p:nvPr/>
        </p:nvSpPr>
        <p:spPr>
          <a:xfrm>
            <a:off x="594640" y="4937760"/>
            <a:ext cx="79547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Observation:</a:t>
            </a:r>
            <a:endParaRPr lang="en-US" dirty="0"/>
          </a:p>
          <a:p>
            <a:r>
              <a:rPr lang="en-US" dirty="0"/>
              <a:t>Cluster </a:t>
            </a:r>
            <a:r>
              <a:rPr lang="en-US" b="1" dirty="0"/>
              <a:t>2 (Ultra VIPs)</a:t>
            </a:r>
            <a:r>
              <a:rPr lang="en-US" dirty="0"/>
              <a:t> are extremely high-value but very few customers → critical to retain.</a:t>
            </a:r>
          </a:p>
          <a:p>
            <a:r>
              <a:rPr lang="en-US" dirty="0"/>
              <a:t>Cluster </a:t>
            </a:r>
            <a:r>
              <a:rPr lang="en-US" b="1" dirty="0"/>
              <a:t>1 (At Risk/Lost)</a:t>
            </a:r>
            <a:r>
              <a:rPr lang="en-US" dirty="0"/>
              <a:t> is large and low engagement → big win-back opportunity.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8187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Segment Profiles &amp; </a:t>
            </a:r>
            <a:r>
              <a:rPr lang="en-GB" dirty="0" err="1"/>
              <a:t>Behavior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3934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Cluster 0 – Loyal Regulars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Recency: ~43 days | Frequency: Moderate | Monetary: High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Behavior:</a:t>
            </a:r>
            <a:r>
              <a:rPr lang="en-US" sz="2000" dirty="0"/>
              <a:t> Regular purchases, good engagement.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Risk:</a:t>
            </a:r>
            <a:r>
              <a:rPr lang="en-US" sz="2000" dirty="0"/>
              <a:t> Moderate churn if competitors attract them.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Cluster 1 – At Risk/Lost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Recency: 249 days | Frequency: Low | Monetary: Low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Behavior:</a:t>
            </a:r>
            <a:r>
              <a:rPr lang="en-US" sz="2000" dirty="0"/>
              <a:t> Inactive or churned customers.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Risk:</a:t>
            </a:r>
            <a:r>
              <a:rPr lang="en-US" sz="2000" dirty="0"/>
              <a:t> High churn, low CLV unless reactivated.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29958-AA15-0014-F8D6-912496EA6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6C3C-0805-7B56-FF03-86F501E60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Segment Profiles &amp; </a:t>
            </a:r>
            <a:r>
              <a:rPr lang="en-GB" dirty="0" err="1"/>
              <a:t>Behavior</a:t>
            </a:r>
            <a:r>
              <a:rPr lang="en-GB" dirty="0"/>
              <a:t> Cont’d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51F50-6A2F-F415-AF7D-4859F4334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348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Cluster 2 – Ultra VIPs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Recency: 2 days | Frequency: 153 orders | Monetary: Very High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Behavior:</a:t>
            </a:r>
            <a:r>
              <a:rPr lang="en-US" sz="2000" dirty="0"/>
              <a:t> Top-tier spenders, extremely loyal.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Risk:</a:t>
            </a:r>
            <a:r>
              <a:rPr lang="en-US" sz="2000" dirty="0"/>
              <a:t> Very low churn risk but </a:t>
            </a:r>
            <a:r>
              <a:rPr lang="en-US" sz="2000" b="1" dirty="0"/>
              <a:t>high revenue impact if lost</a:t>
            </a:r>
            <a:r>
              <a:rPr lang="en-US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Cluster 3 – Champions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Recency: 12 days | Frequency: High | Monetary: Strong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Behavior:</a:t>
            </a:r>
            <a:r>
              <a:rPr lang="en-US" sz="2000" dirty="0"/>
              <a:t> Frequent buyers, strong brand advocates.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Risk:</a:t>
            </a:r>
            <a:r>
              <a:rPr lang="en-US" sz="2000" dirty="0"/>
              <a:t> Minimal if engagement continues.</a:t>
            </a:r>
          </a:p>
          <a:p>
            <a:pPr>
              <a:lnSpc>
                <a:spcPct val="150000"/>
              </a:lnSpc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263264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81926-41D5-C6A9-6D13-F0EDF571A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DAD93-9901-BE29-B6A4-CA7915045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Risks &amp; Opportunities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DFB74-90E0-515D-C89E-CE75C56E9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2103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Opportunities:</a:t>
            </a:r>
            <a:br>
              <a:rPr lang="en-US" sz="2000" dirty="0"/>
            </a:br>
            <a:r>
              <a:rPr lang="en-US" sz="2000" dirty="0"/>
              <a:t>✔ Engage </a:t>
            </a:r>
            <a:r>
              <a:rPr lang="en-US" sz="2000" b="1" dirty="0"/>
              <a:t>Champions</a:t>
            </a:r>
            <a:r>
              <a:rPr lang="en-US" sz="2000" dirty="0"/>
              <a:t> as brand promoters (referrals, testimonials).</a:t>
            </a:r>
            <a:br>
              <a:rPr lang="en-US" sz="2000" dirty="0"/>
            </a:br>
            <a:r>
              <a:rPr lang="en-US" sz="2000" dirty="0"/>
              <a:t>✔ Upsell </a:t>
            </a:r>
            <a:r>
              <a:rPr lang="en-US" sz="2000" b="1" dirty="0"/>
              <a:t>Loyal Regulars</a:t>
            </a:r>
            <a:r>
              <a:rPr lang="en-US" sz="2000" dirty="0"/>
              <a:t> to higher-value tiers.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Risks:</a:t>
            </a:r>
            <a:br>
              <a:rPr lang="en-US" sz="2000" dirty="0"/>
            </a:br>
            <a:r>
              <a:rPr lang="en-US" sz="2000" dirty="0"/>
              <a:t>✖ Losing </a:t>
            </a:r>
            <a:r>
              <a:rPr lang="en-US" sz="2000" b="1" dirty="0"/>
              <a:t>Ultra VIPs</a:t>
            </a:r>
            <a:r>
              <a:rPr lang="en-US" sz="2000" dirty="0"/>
              <a:t> would have major revenue impact.</a:t>
            </a:r>
            <a:br>
              <a:rPr lang="en-US" sz="2000" dirty="0"/>
            </a:br>
            <a:r>
              <a:rPr lang="en-US" sz="2000" dirty="0"/>
              <a:t>✖ </a:t>
            </a:r>
            <a:r>
              <a:rPr lang="en-US" sz="2000" b="1" dirty="0"/>
              <a:t>At Risk/Lost</a:t>
            </a:r>
            <a:r>
              <a:rPr lang="en-US" sz="2000" dirty="0"/>
              <a:t> cluster has the largest customer count → needs reactivation.</a:t>
            </a:r>
          </a:p>
          <a:p>
            <a:pPr>
              <a:lnSpc>
                <a:spcPct val="150000"/>
              </a:lnSpc>
            </a:pP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984116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Strategic Recommendations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/>
              <a:t>For Each Segment: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       Loyal Regulars (Cluster 0):</a:t>
            </a:r>
            <a:endParaRPr lang="en-US" sz="2000" dirty="0"/>
          </a:p>
          <a:p>
            <a:r>
              <a:rPr lang="en-US" sz="2000" dirty="0"/>
              <a:t>Implement loyalty rewards, personalized product recommendations.</a:t>
            </a:r>
          </a:p>
          <a:p>
            <a:r>
              <a:rPr lang="en-US" sz="2000" dirty="0"/>
              <a:t>Cross-sell/up-sell campaigns to increase AOV (Average Order Value).</a:t>
            </a:r>
          </a:p>
          <a:p>
            <a:pPr marL="0" indent="0">
              <a:buNone/>
            </a:pPr>
            <a:r>
              <a:rPr lang="en-US" sz="2000" b="1" dirty="0"/>
              <a:t>      At Risk/Lost (Cluster 1):</a:t>
            </a:r>
            <a:endParaRPr lang="en-US" sz="2000" dirty="0"/>
          </a:p>
          <a:p>
            <a:r>
              <a:rPr lang="en-US" sz="2000" dirty="0"/>
              <a:t>Send </a:t>
            </a:r>
            <a:r>
              <a:rPr lang="en-US" sz="2000" b="1" dirty="0"/>
              <a:t>win-back email campaigns</a:t>
            </a:r>
            <a:r>
              <a:rPr lang="en-US" sz="2000" dirty="0"/>
              <a:t> with exclusive offers.</a:t>
            </a:r>
          </a:p>
          <a:p>
            <a:r>
              <a:rPr lang="en-US" sz="2000" dirty="0"/>
              <a:t>Use retargeting ads and limited-time discounts to re-engage.</a:t>
            </a:r>
          </a:p>
          <a:p>
            <a:pPr marL="0" indent="0">
              <a:buNone/>
            </a:pPr>
            <a:r>
              <a:rPr lang="en-US" sz="2000" b="1" dirty="0"/>
              <a:t>       Ultra VIPs (Cluster 2):</a:t>
            </a:r>
            <a:endParaRPr lang="en-US" sz="2000" dirty="0"/>
          </a:p>
          <a:p>
            <a:r>
              <a:rPr lang="en-US" sz="2000" dirty="0"/>
              <a:t>Assign </a:t>
            </a:r>
            <a:r>
              <a:rPr lang="en-US" sz="2000" b="1" dirty="0"/>
              <a:t>dedicated account managers</a:t>
            </a:r>
            <a:r>
              <a:rPr lang="en-US" sz="2000" dirty="0"/>
              <a:t> or concierge services.</a:t>
            </a:r>
          </a:p>
          <a:p>
            <a:r>
              <a:rPr lang="en-US" sz="2000" dirty="0"/>
              <a:t>Offer </a:t>
            </a:r>
            <a:r>
              <a:rPr lang="en-US" sz="2000" b="1" dirty="0"/>
              <a:t>exclusive early access</a:t>
            </a:r>
            <a:r>
              <a:rPr lang="en-US" sz="2000" dirty="0"/>
              <a:t> to new products, premium perks.</a:t>
            </a:r>
          </a:p>
          <a:p>
            <a:pPr marL="0" indent="0">
              <a:buNone/>
            </a:pPr>
            <a:r>
              <a:rPr lang="en-US" sz="2000" b="1" dirty="0"/>
              <a:t>       Champions (Cluster 3):</a:t>
            </a:r>
            <a:endParaRPr lang="en-US" sz="2000" dirty="0"/>
          </a:p>
          <a:p>
            <a:r>
              <a:rPr lang="en-US" sz="2000" dirty="0"/>
              <a:t>Build </a:t>
            </a:r>
            <a:r>
              <a:rPr lang="en-US" sz="2000" b="1" dirty="0"/>
              <a:t>advocacy programs</a:t>
            </a:r>
            <a:r>
              <a:rPr lang="en-US" sz="2000" dirty="0"/>
              <a:t>: referrals, reviews, and loyalty points.</a:t>
            </a:r>
          </a:p>
          <a:p>
            <a:r>
              <a:rPr lang="en-US" sz="2000" dirty="0"/>
              <a:t>Surprise gifts and recognition (e.g., “Top Customer” badge).</a:t>
            </a:r>
          </a:p>
          <a:p>
            <a:endParaRPr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657</Words>
  <Application>Microsoft Office PowerPoint</Application>
  <PresentationFormat>On-screen Show (4:3)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Customer Retention Analysis &amp; RFM-Based Segmentation</vt:lpstr>
      <vt:lpstr> Executive Summary</vt:lpstr>
      <vt:lpstr>Customer Retention Cohort Analysis</vt:lpstr>
      <vt:lpstr>Cohorts → Cluster Mapping</vt:lpstr>
      <vt:lpstr>RFM Segmentation Results (Cluster Metrics)</vt:lpstr>
      <vt:lpstr>Segment Profiles &amp; Behavior</vt:lpstr>
      <vt:lpstr>Segment Profiles &amp; Behavior Cont’d</vt:lpstr>
      <vt:lpstr>Risks &amp; Opportunities</vt:lpstr>
      <vt:lpstr>Strategic Recommendations</vt:lpstr>
      <vt:lpstr>Cohort-Driven Retention Plan</vt:lpstr>
      <vt:lpstr>Summary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Owhondah Wonukwube</dc:creator>
  <cp:keywords/>
  <dc:description>generated using python-pptx</dc:description>
  <cp:lastModifiedBy>Owhondah Wonukwube</cp:lastModifiedBy>
  <cp:revision>3</cp:revision>
  <dcterms:created xsi:type="dcterms:W3CDTF">2013-01-27T09:14:16Z</dcterms:created>
  <dcterms:modified xsi:type="dcterms:W3CDTF">2025-08-24T20:04:25Z</dcterms:modified>
  <cp:category/>
</cp:coreProperties>
</file>