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Retention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70907"/>
          </a:xfrm>
        </p:spPr>
        <p:txBody>
          <a:bodyPr/>
          <a:lstStyle/>
          <a:p>
            <a:r>
              <a:rPr dirty="0"/>
              <a:t>E-Shop Pro – Business Understanding &amp; Cohort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6EBABA-4377-9816-281D-E2D8E6C250F3}"/>
              </a:ext>
            </a:extLst>
          </p:cNvPr>
          <p:cNvSpPr txBox="1"/>
          <p:nvPr/>
        </p:nvSpPr>
        <p:spPr>
          <a:xfrm>
            <a:off x="409303" y="5442857"/>
            <a:ext cx="39101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Owhondah Oguchi Wonukwube</a:t>
            </a:r>
          </a:p>
          <a:p>
            <a:r>
              <a:rPr lang="en-GB" sz="2000" dirty="0"/>
              <a:t>Data Scientist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192908-DDDE-3D08-D972-71D3F5265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808" y="995295"/>
            <a:ext cx="3258005" cy="64779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Challenge &amp;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E-Shop Pro is a global e-commerce leader facing a major challenge in customer retention. Despite rapid acquisition, the company is observing a decline in repeat purchases and increased churn. This impacts Customer Lifetime Value (CLV) and overall profitability.</a:t>
            </a:r>
            <a:br>
              <a:rPr sz="2000" dirty="0"/>
            </a:br>
            <a:br>
              <a:rPr sz="2000" dirty="0"/>
            </a:br>
            <a:r>
              <a:rPr sz="2000" dirty="0"/>
              <a:t>Key Issues:</a:t>
            </a:r>
            <a:br>
              <a:rPr sz="2000" dirty="0"/>
            </a:br>
            <a:r>
              <a:rPr sz="2000" dirty="0"/>
              <a:t>- High shopping cart abandonment rate</a:t>
            </a:r>
            <a:br>
              <a:rPr sz="2000" dirty="0"/>
            </a:br>
            <a:r>
              <a:rPr sz="2000" dirty="0"/>
              <a:t>- Declining repeat purchase rate after first order</a:t>
            </a:r>
            <a:br>
              <a:rPr sz="2000" dirty="0"/>
            </a:br>
            <a:r>
              <a:rPr sz="2000" dirty="0"/>
              <a:t>- Increased customer churn and low engagement over time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Exploration &amp;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The dataset contained transaction details including CustomerID, </a:t>
            </a:r>
            <a:r>
              <a:rPr sz="2000" dirty="0" err="1"/>
              <a:t>InvoiceDate</a:t>
            </a:r>
            <a:r>
              <a:rPr sz="2000" dirty="0"/>
              <a:t>, </a:t>
            </a:r>
            <a:r>
              <a:rPr sz="2000" dirty="0" err="1"/>
              <a:t>StockCode</a:t>
            </a:r>
            <a:r>
              <a:rPr sz="2000" dirty="0"/>
              <a:t>, and </a:t>
            </a:r>
            <a:r>
              <a:rPr sz="2000" dirty="0" err="1"/>
              <a:t>UnitPrice</a:t>
            </a:r>
            <a:r>
              <a:rPr sz="2000" dirty="0"/>
              <a:t>.</a:t>
            </a:r>
            <a:br>
              <a:rPr sz="2000" dirty="0"/>
            </a:br>
            <a:br>
              <a:rPr sz="2000" dirty="0"/>
            </a:br>
            <a:r>
              <a:rPr sz="2000" dirty="0"/>
              <a:t>Steps Taken:</a:t>
            </a:r>
            <a:br>
              <a:rPr sz="2000" dirty="0"/>
            </a:br>
            <a:r>
              <a:rPr sz="2000" dirty="0"/>
              <a:t>- Converted </a:t>
            </a:r>
            <a:r>
              <a:rPr sz="2000" dirty="0" err="1"/>
              <a:t>InvoiceDate</a:t>
            </a:r>
            <a:r>
              <a:rPr sz="2000" dirty="0"/>
              <a:t> to datetime format</a:t>
            </a:r>
            <a:br>
              <a:rPr sz="2000" dirty="0"/>
            </a:br>
            <a:r>
              <a:rPr sz="2000" dirty="0"/>
              <a:t>- Removed missing values and duplicates</a:t>
            </a:r>
            <a:br>
              <a:rPr sz="2000" dirty="0"/>
            </a:br>
            <a:r>
              <a:rPr sz="2000" dirty="0"/>
              <a:t>- Filtered out negative/zero quantities and prices</a:t>
            </a:r>
            <a:br>
              <a:rPr sz="2000" dirty="0"/>
            </a:br>
            <a:r>
              <a:rPr sz="2000" dirty="0"/>
              <a:t>- Engineered features: </a:t>
            </a:r>
            <a:r>
              <a:rPr sz="2000" dirty="0" err="1"/>
              <a:t>InvoiceMonth</a:t>
            </a:r>
            <a:r>
              <a:rPr sz="2000" dirty="0"/>
              <a:t> and Revenue</a:t>
            </a:r>
            <a:br>
              <a:rPr sz="2000" dirty="0"/>
            </a:br>
            <a:r>
              <a:rPr sz="2000" dirty="0"/>
              <a:t>- Aggregated monthly sales and unique customers for trend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7542"/>
          </a:xfrm>
        </p:spPr>
        <p:txBody>
          <a:bodyPr>
            <a:normAutofit fontScale="90000"/>
          </a:bodyPr>
          <a:lstStyle/>
          <a:p>
            <a:r>
              <a:rPr dirty="0"/>
              <a:t>EDA</a:t>
            </a:r>
            <a:r>
              <a:rPr lang="en-GB" dirty="0"/>
              <a:t> for Monthly Revenue Trend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5FC4823-CCEF-A262-0CB4-049D6BB3B6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210" y="1340016"/>
            <a:ext cx="4423955" cy="37052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8C63696-31F9-A89E-C385-8C6273CC597C}"/>
              </a:ext>
            </a:extLst>
          </p:cNvPr>
          <p:cNvSpPr txBox="1"/>
          <p:nvPr/>
        </p:nvSpPr>
        <p:spPr>
          <a:xfrm>
            <a:off x="4868091" y="1628503"/>
            <a:ext cx="397110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Business Insights: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Revenue generally increased throughout the observed period (Dec 2010 – Dec 2011), showing a positive trend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November Peak: Likely driven by seasonal factors such as holiday shopping, promotional events, or bulk purchasing.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December Drop: Could indicate data incompleteness for December or perhaps returns and refunds being processed heavily after Black Friday/Cyber Monday.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August Onward Surge: Could be due to marketing campaigns, new product launches, or increased customer acquisition in Q4.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D9D2F-5322-CAF4-4AE5-B3B7A9F05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6126-ABD3-7543-B710-BEFA5306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from EDA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A44FD-AB73-BE10-07F0-4847740B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Exploratory analysis revealed:</a:t>
            </a:r>
            <a:br>
              <a:rPr sz="2000" dirty="0"/>
            </a:br>
            <a:r>
              <a:rPr sz="2000" dirty="0"/>
              <a:t>- Consistent seasonal spikes in monthly revenue</a:t>
            </a:r>
            <a:br>
              <a:rPr sz="2000" dirty="0"/>
            </a:br>
            <a:r>
              <a:rPr sz="2000" dirty="0"/>
              <a:t>-  A small segment of customers contributes disproportionately to revenue</a:t>
            </a:r>
            <a:br>
              <a:rPr sz="2000" dirty="0"/>
            </a:br>
            <a:br>
              <a:rPr sz="2000" dirty="0"/>
            </a:br>
            <a:r>
              <a:rPr sz="2000" dirty="0"/>
              <a:t>These insights informed the cohort analysis approach.</a:t>
            </a:r>
          </a:p>
        </p:txBody>
      </p:sp>
    </p:spTree>
    <p:extLst>
      <p:ext uri="{BB962C8B-B14F-4D97-AF65-F5344CB8AC3E}">
        <p14:creationId xmlns:p14="http://schemas.microsoft.com/office/powerpoint/2010/main" val="395818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Cohort Analysis &amp; Retention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Cohort analysis segmented customers by their first purchase month and tracked retention over time.</a:t>
            </a:r>
            <a:br>
              <a:rPr sz="2000" dirty="0"/>
            </a:br>
            <a:br>
              <a:rPr sz="2000" dirty="0"/>
            </a:br>
            <a:r>
              <a:rPr sz="2000" dirty="0"/>
              <a:t>Key Observations:</a:t>
            </a:r>
            <a:br>
              <a:rPr sz="2000" dirty="0"/>
            </a:br>
            <a:r>
              <a:rPr sz="2000" dirty="0"/>
              <a:t>- Strong retention in the first month post-acquisition</a:t>
            </a:r>
            <a:br>
              <a:rPr sz="2000" dirty="0"/>
            </a:br>
            <a:r>
              <a:rPr sz="2000" dirty="0"/>
              <a:t>- Significant drop in retention from month 2 onwards</a:t>
            </a:r>
            <a:br>
              <a:rPr sz="2000" dirty="0"/>
            </a:br>
            <a:r>
              <a:rPr sz="2000" dirty="0"/>
              <a:t>- Older cohorts show diminishing engagement, indicating lack of loyalty drivers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Strategic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Insights:</a:t>
            </a:r>
            <a:br>
              <a:rPr sz="2000" dirty="0"/>
            </a:br>
            <a:r>
              <a:rPr sz="2000" dirty="0"/>
              <a:t>- High initial engagement but poor long-term retention</a:t>
            </a:r>
            <a:br>
              <a:rPr sz="2000" dirty="0"/>
            </a:br>
            <a:r>
              <a:rPr sz="2000" dirty="0"/>
              <a:t>- Need for loyalty programs, personalized offers, and better re-engagement tactics</a:t>
            </a:r>
            <a:br>
              <a:rPr sz="2000" dirty="0"/>
            </a:br>
            <a:br>
              <a:rPr sz="2000" dirty="0"/>
            </a:br>
            <a:endParaRPr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DF0EE-AD14-A660-5CE5-AE2C28C25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4F0C8-9960-4934-6361-CBA92C116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Recommendations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18C6E-806B-9C57-D975-9BAD66CF9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543" y="1506583"/>
            <a:ext cx="6918960" cy="380564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  <a:defRPr sz="1400"/>
            </a:pPr>
            <a:r>
              <a:rPr lang="en-GB" sz="2600" dirty="0"/>
              <a:t>Focus on Improving Retention </a:t>
            </a:r>
          </a:p>
          <a:p>
            <a:pPr>
              <a:buFont typeface="Wingdings" panose="05000000000000000000" pitchFamily="2" charset="2"/>
              <a:buChar char="§"/>
              <a:defRPr sz="1400"/>
            </a:pPr>
            <a:r>
              <a:rPr lang="en-GB" sz="2600" dirty="0"/>
              <a:t>Capitalize on High-Performing Cohorts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Reduce Churn in Early Months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Optimize Acquisition During Peak Months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2600" dirty="0"/>
              <a:t>Introduce Subscription or Membership Program</a:t>
            </a:r>
            <a:endParaRPr sz="2000" dirty="0"/>
          </a:p>
        </p:txBody>
      </p:sp>
    </p:spTree>
    <p:extLst>
      <p:ext uri="{BB962C8B-B14F-4D97-AF65-F5344CB8AC3E}">
        <p14:creationId xmlns:p14="http://schemas.microsoft.com/office/powerpoint/2010/main" val="6995622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403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Wingdings</vt:lpstr>
      <vt:lpstr>Office Theme</vt:lpstr>
      <vt:lpstr>Customer Retention Analysis</vt:lpstr>
      <vt:lpstr>Business Challenge &amp; Context</vt:lpstr>
      <vt:lpstr>Data Exploration &amp; Preparation</vt:lpstr>
      <vt:lpstr>EDA for Monthly Revenue Trend</vt:lpstr>
      <vt:lpstr>Key Findings from EDA</vt:lpstr>
      <vt:lpstr>Cohort Analysis &amp; Retention Trends</vt:lpstr>
      <vt:lpstr>Insights &amp; Strategic Focus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Owhondah Wonukwube</dc:creator>
  <cp:keywords/>
  <dc:description>generated using python-pptx</dc:description>
  <cp:lastModifiedBy>Owhondah Wonukwube</cp:lastModifiedBy>
  <cp:revision>2</cp:revision>
  <dcterms:created xsi:type="dcterms:W3CDTF">2013-01-27T09:14:16Z</dcterms:created>
  <dcterms:modified xsi:type="dcterms:W3CDTF">2025-08-19T10:09:16Z</dcterms:modified>
  <cp:category/>
</cp:coreProperties>
</file>