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56" r:id="rId5"/>
    <p:sldId id="325" r:id="rId6"/>
    <p:sldId id="326" r:id="rId7"/>
    <p:sldId id="355" r:id="rId8"/>
    <p:sldId id="337" r:id="rId9"/>
    <p:sldId id="344" r:id="rId10"/>
    <p:sldId id="343" r:id="rId11"/>
    <p:sldId id="347" r:id="rId12"/>
    <p:sldId id="357" r:id="rId13"/>
    <p:sldId id="328" r:id="rId14"/>
    <p:sldId id="346" r:id="rId15"/>
    <p:sldId id="349" r:id="rId16"/>
    <p:sldId id="350" r:id="rId17"/>
    <p:sldId id="351" r:id="rId18"/>
    <p:sldId id="352" r:id="rId19"/>
    <p:sldId id="353" r:id="rId20"/>
    <p:sldId id="358" r:id="rId21"/>
    <p:sldId id="3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9E67F6-BE99-4A5D-B2AE-4C56E216D9EB}">
          <p14:sldIdLst>
            <p14:sldId id="356"/>
            <p14:sldId id="325"/>
            <p14:sldId id="326"/>
            <p14:sldId id="355"/>
            <p14:sldId id="337"/>
            <p14:sldId id="344"/>
            <p14:sldId id="343"/>
            <p14:sldId id="347"/>
            <p14:sldId id="357"/>
            <p14:sldId id="328"/>
            <p14:sldId id="346"/>
            <p14:sldId id="349"/>
            <p14:sldId id="350"/>
            <p14:sldId id="351"/>
            <p14:sldId id="352"/>
            <p14:sldId id="353"/>
            <p14:sldId id="358"/>
            <p14:sldId id="359"/>
          </p14:sldIdLst>
        </p14:section>
        <p14:section name="Untitled Section" id="{927CD0F0-E52D-4A9A-935A-4376AFADEA4C}">
          <p14:sldIdLst/>
        </p14:section>
      </p14:sectionLst>
    </p:ex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205" autoAdjust="0"/>
  </p:normalViewPr>
  <p:slideViewPr>
    <p:cSldViewPr snapToGrid="0">
      <p:cViewPr varScale="1">
        <p:scale>
          <a:sx n="66" d="100"/>
          <a:sy n="66" d="100"/>
        </p:scale>
        <p:origin x="544" y="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3/16/2023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1BFB9A05-6CAC-4247-5633-739A7C5BA029}"/>
              </a:ext>
            </a:extLst>
          </p:cNvPr>
          <p:cNvSpPr/>
          <p:nvPr/>
        </p:nvSpPr>
        <p:spPr>
          <a:xfrm>
            <a:off x="2281188" y="962179"/>
            <a:ext cx="7151570" cy="524576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8" name="TextBox 7">
            <a:extLst>
              <a:ext uri="{FF2B5EF4-FFF2-40B4-BE49-F238E27FC236}">
                <a16:creationId xmlns:a16="http://schemas.microsoft.com/office/drawing/2014/main" id="{AFFCE92A-EB06-16CD-12DF-3D1C95E8DD53}"/>
              </a:ext>
            </a:extLst>
          </p:cNvPr>
          <p:cNvSpPr txBox="1"/>
          <p:nvPr/>
        </p:nvSpPr>
        <p:spPr>
          <a:xfrm>
            <a:off x="3051209" y="2406316"/>
            <a:ext cx="5611528" cy="2246769"/>
          </a:xfrm>
          <a:prstGeom prst="rect">
            <a:avLst/>
          </a:prstGeom>
          <a:noFill/>
        </p:spPr>
        <p:txBody>
          <a:bodyPr wrap="square" rtlCol="0">
            <a:spAutoFit/>
          </a:bodyPr>
          <a:lstStyle/>
          <a:p>
            <a:pPr algn="ctr"/>
            <a:r>
              <a:rPr lang="en-IN" sz="2800" b="1" dirty="0">
                <a:solidFill>
                  <a:schemeClr val="tx1"/>
                </a:solidFill>
                <a:latin typeface="Times New Roman" panose="02020603050405020304" pitchFamily="18" charset="0"/>
                <a:cs typeface="Times New Roman" panose="02020603050405020304" pitchFamily="18" charset="0"/>
              </a:rPr>
              <a:t>Decoding Handwriting Development:</a:t>
            </a:r>
          </a:p>
          <a:p>
            <a:pPr algn="ctr"/>
            <a:r>
              <a:rPr lang="en-IN" sz="2800" dirty="0">
                <a:solidFill>
                  <a:schemeClr val="tx1"/>
                </a:solidFill>
                <a:latin typeface="Times New Roman" panose="02020603050405020304" pitchFamily="18" charset="0"/>
                <a:cs typeface="Times New Roman" panose="02020603050405020304" pitchFamily="18" charset="0"/>
              </a:rPr>
              <a:t>Insights from Computational Analysis of children with and without Dysgraphia.</a:t>
            </a:r>
          </a:p>
        </p:txBody>
      </p:sp>
      <p:pic>
        <p:nvPicPr>
          <p:cNvPr id="9" name="Graphic 8" descr="Customer review">
            <a:extLst>
              <a:ext uri="{FF2B5EF4-FFF2-40B4-BE49-F238E27FC236}">
                <a16:creationId xmlns:a16="http://schemas.microsoft.com/office/drawing/2014/main" id="{883E4BE5-8004-1390-9AAF-A7DA5C0182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4542" y="348916"/>
            <a:ext cx="914400" cy="914400"/>
          </a:xfrm>
          <a:prstGeom prst="rect">
            <a:avLst/>
          </a:prstGeom>
        </p:spPr>
      </p:pic>
      <p:sp>
        <p:nvSpPr>
          <p:cNvPr id="13" name="TextBox 12">
            <a:extLst>
              <a:ext uri="{FF2B5EF4-FFF2-40B4-BE49-F238E27FC236}">
                <a16:creationId xmlns:a16="http://schemas.microsoft.com/office/drawing/2014/main" id="{8AA12D4F-BC56-102F-8269-7298812B6F8E}"/>
              </a:ext>
            </a:extLst>
          </p:cNvPr>
          <p:cNvSpPr txBox="1"/>
          <p:nvPr/>
        </p:nvSpPr>
        <p:spPr>
          <a:xfrm>
            <a:off x="8585735" y="5746282"/>
            <a:ext cx="3272589" cy="923330"/>
          </a:xfrm>
          <a:prstGeom prst="rect">
            <a:avLst/>
          </a:prstGeom>
          <a:noFill/>
        </p:spPr>
        <p:txBody>
          <a:bodyPr wrap="square" rtlCol="0">
            <a:spAutoFit/>
          </a:bodyPr>
          <a:lstStyle/>
          <a:p>
            <a:pPr algn="ctr"/>
            <a:r>
              <a:rPr lang="en-GB" sz="1800" b="1" dirty="0">
                <a:solidFill>
                  <a:schemeClr val="accent1">
                    <a:lumMod val="50000"/>
                  </a:schemeClr>
                </a:solidFill>
                <a:latin typeface="Arial Black" panose="020B0A04020102020204" pitchFamily="34" charset="0"/>
              </a:rPr>
              <a:t>--G .Tharunya varma-</a:t>
            </a:r>
          </a:p>
          <a:p>
            <a:pPr algn="ctr"/>
            <a:r>
              <a:rPr lang="en-GB" b="1" dirty="0">
                <a:solidFill>
                  <a:schemeClr val="accent1">
                    <a:lumMod val="50000"/>
                  </a:schemeClr>
                </a:solidFill>
                <a:latin typeface="Arial Black" panose="020B0A04020102020204" pitchFamily="34" charset="0"/>
              </a:rPr>
              <a:t>    </a:t>
            </a:r>
            <a:r>
              <a:rPr lang="en-GB" sz="1800" b="1" dirty="0">
                <a:solidFill>
                  <a:schemeClr val="accent1">
                    <a:lumMod val="50000"/>
                  </a:schemeClr>
                </a:solidFill>
                <a:latin typeface="Arial Black" panose="020B0A04020102020204" pitchFamily="34" charset="0"/>
              </a:rPr>
              <a:t>20251A0542</a:t>
            </a:r>
            <a:endParaRPr lang="en-IN" sz="1800" b="1" dirty="0">
              <a:solidFill>
                <a:schemeClr val="accent1">
                  <a:lumMod val="50000"/>
                </a:schemeClr>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267716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ubtitle 23">
            <a:extLst>
              <a:ext uri="{FF2B5EF4-FFF2-40B4-BE49-F238E27FC236}">
                <a16:creationId xmlns:a16="http://schemas.microsoft.com/office/drawing/2014/main" id="{05382BEF-1D7A-3C4D-0F62-B52029773AD6}"/>
              </a:ext>
            </a:extLst>
          </p:cNvPr>
          <p:cNvSpPr>
            <a:spLocks noGrp="1"/>
          </p:cNvSpPr>
          <p:nvPr>
            <p:ph type="subTitle" idx="1"/>
          </p:nvPr>
        </p:nvSpPr>
        <p:spPr>
          <a:xfrm>
            <a:off x="1155029" y="419458"/>
            <a:ext cx="9144000" cy="356616"/>
          </a:xfrm>
        </p:spPr>
        <p:txBody>
          <a:bodyPr/>
          <a:lstStyle/>
          <a:p>
            <a:r>
              <a:rPr lang="en-GB" sz="2800" b="1" dirty="0"/>
              <a:t>Results</a:t>
            </a:r>
            <a:endParaRPr lang="en-IN" sz="2800" b="1" dirty="0"/>
          </a:p>
        </p:txBody>
      </p:sp>
      <p:pic>
        <p:nvPicPr>
          <p:cNvPr id="29" name="Picture 2" descr="Fig 2">
            <a:extLst>
              <a:ext uri="{FF2B5EF4-FFF2-40B4-BE49-F238E27FC236}">
                <a16:creationId xmlns:a16="http://schemas.microsoft.com/office/drawing/2014/main" id="{25D15485-7F7B-BFEF-1CFE-F37B034DD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312" y="1070810"/>
            <a:ext cx="8864183" cy="47163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E192BD5C-D4DF-16C9-724E-8BCB03C515F2}"/>
              </a:ext>
            </a:extLst>
          </p:cNvPr>
          <p:cNvSpPr txBox="1"/>
          <p:nvPr/>
        </p:nvSpPr>
        <p:spPr>
          <a:xfrm>
            <a:off x="1472665" y="6044665"/>
            <a:ext cx="9076623" cy="369332"/>
          </a:xfrm>
          <a:prstGeom prst="rect">
            <a:avLst/>
          </a:prstGeom>
          <a:noFill/>
        </p:spPr>
        <p:txBody>
          <a:bodyPr wrap="square" rtlCol="0">
            <a:spAutoFit/>
          </a:bodyPr>
          <a:lstStyle/>
          <a:p>
            <a:pPr algn="ctr"/>
            <a:r>
              <a:rPr lang="en-GB" b="1" dirty="0"/>
              <a:t>Fig 3: Participant’s Demographics(children and their category).</a:t>
            </a:r>
            <a:endParaRPr lang="en-IN" b="1" dirty="0"/>
          </a:p>
        </p:txBody>
      </p:sp>
    </p:spTree>
    <p:extLst>
      <p:ext uri="{BB962C8B-B14F-4D97-AF65-F5344CB8AC3E}">
        <p14:creationId xmlns:p14="http://schemas.microsoft.com/office/powerpoint/2010/main" val="292441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able 3">
            <a:extLst>
              <a:ext uri="{FF2B5EF4-FFF2-40B4-BE49-F238E27FC236}">
                <a16:creationId xmlns:a16="http://schemas.microsoft.com/office/drawing/2014/main" id="{59B63EF7-19F8-DE4D-807F-60F3C376F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64" r="16693" b="16672"/>
          <a:stretch/>
        </p:blipFill>
        <p:spPr bwMode="auto">
          <a:xfrm>
            <a:off x="1395663" y="1060660"/>
            <a:ext cx="8017844" cy="5128384"/>
          </a:xfrm>
          <a:prstGeom prst="rect">
            <a:avLst/>
          </a:prstGeom>
          <a:noFill/>
          <a:ln>
            <a:solidFill>
              <a:schemeClr val="tx1"/>
            </a:solidFill>
          </a:ln>
          <a:scene3d>
            <a:camera prst="perspectiveFront"/>
            <a:lightRig rig="threePt" dir="t"/>
          </a:scene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CB5395-0141-946B-3D90-FA4FCD1F0835}"/>
              </a:ext>
            </a:extLst>
          </p:cNvPr>
          <p:cNvSpPr txBox="1"/>
          <p:nvPr/>
        </p:nvSpPr>
        <p:spPr>
          <a:xfrm>
            <a:off x="1742173" y="6189044"/>
            <a:ext cx="6805061" cy="369332"/>
          </a:xfrm>
          <a:prstGeom prst="rect">
            <a:avLst/>
          </a:prstGeom>
          <a:noFill/>
        </p:spPr>
        <p:txBody>
          <a:bodyPr wrap="square" rtlCol="0">
            <a:spAutoFit/>
          </a:bodyPr>
          <a:lstStyle/>
          <a:p>
            <a:pPr algn="ctr"/>
            <a:r>
              <a:rPr lang="en-IN" b="1" dirty="0"/>
              <a:t>Table 4: Descriptive statistics of the participants(TD and D).</a:t>
            </a:r>
          </a:p>
        </p:txBody>
      </p:sp>
      <p:sp>
        <p:nvSpPr>
          <p:cNvPr id="3" name="TextBox 2">
            <a:extLst>
              <a:ext uri="{FF2B5EF4-FFF2-40B4-BE49-F238E27FC236}">
                <a16:creationId xmlns:a16="http://schemas.microsoft.com/office/drawing/2014/main" id="{C0287197-C346-05B6-F4C9-50B9573E33A6}"/>
              </a:ext>
            </a:extLst>
          </p:cNvPr>
          <p:cNvSpPr txBox="1"/>
          <p:nvPr/>
        </p:nvSpPr>
        <p:spPr>
          <a:xfrm>
            <a:off x="1395664" y="458441"/>
            <a:ext cx="8017844" cy="523220"/>
          </a:xfrm>
          <a:prstGeom prst="rect">
            <a:avLst/>
          </a:prstGeom>
          <a:noFill/>
        </p:spPr>
        <p:txBody>
          <a:bodyPr wrap="square" rtlCol="0">
            <a:spAutoFit/>
          </a:bodyPr>
          <a:lstStyle/>
          <a:p>
            <a:pPr algn="ctr"/>
            <a:r>
              <a:rPr lang="en-IN" sz="2800" b="1" dirty="0"/>
              <a:t>Hand writing explained from the BHK features </a:t>
            </a:r>
          </a:p>
        </p:txBody>
      </p:sp>
    </p:spTree>
    <p:extLst>
      <p:ext uri="{BB962C8B-B14F-4D97-AF65-F5344CB8AC3E}">
        <p14:creationId xmlns:p14="http://schemas.microsoft.com/office/powerpoint/2010/main" val="48168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3">
            <a:extLst>
              <a:ext uri="{FF2B5EF4-FFF2-40B4-BE49-F238E27FC236}">
                <a16:creationId xmlns:a16="http://schemas.microsoft.com/office/drawing/2014/main" id="{CA035774-1D44-A448-8938-D1793C4B3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251" y="731520"/>
            <a:ext cx="6892173" cy="52882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30B30C4-5577-1FBF-5853-FB4355310A0A}"/>
              </a:ext>
            </a:extLst>
          </p:cNvPr>
          <p:cNvSpPr txBox="1"/>
          <p:nvPr/>
        </p:nvSpPr>
        <p:spPr>
          <a:xfrm flipH="1">
            <a:off x="825364" y="6073541"/>
            <a:ext cx="9877928" cy="646331"/>
          </a:xfrm>
          <a:prstGeom prst="rect">
            <a:avLst/>
          </a:prstGeom>
          <a:noFill/>
        </p:spPr>
        <p:txBody>
          <a:bodyPr wrap="square" rtlCol="0">
            <a:spAutoFit/>
          </a:bodyPr>
          <a:lstStyle/>
          <a:p>
            <a:r>
              <a:rPr lang="en-IN" b="1" dirty="0"/>
              <a:t>Fig 4 : BHK Handwriting quality and speed scores according to grade in children with TD(Typical development) and in children with Dysgraphia</a:t>
            </a:r>
            <a:r>
              <a:rPr lang="en-IN" dirty="0"/>
              <a:t>.</a:t>
            </a:r>
          </a:p>
        </p:txBody>
      </p:sp>
      <p:sp>
        <p:nvSpPr>
          <p:cNvPr id="10" name="TextBox 9">
            <a:extLst>
              <a:ext uri="{FF2B5EF4-FFF2-40B4-BE49-F238E27FC236}">
                <a16:creationId xmlns:a16="http://schemas.microsoft.com/office/drawing/2014/main" id="{2820A18E-0587-259B-1EE8-B7572C39065A}"/>
              </a:ext>
            </a:extLst>
          </p:cNvPr>
          <p:cNvSpPr txBox="1"/>
          <p:nvPr/>
        </p:nvSpPr>
        <p:spPr>
          <a:xfrm>
            <a:off x="825364" y="1049154"/>
            <a:ext cx="3243714" cy="98488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High Quality raw score == poor quality writing skills.</a:t>
            </a:r>
          </a:p>
          <a:p>
            <a:endParaRPr lang="en-IN" dirty="0"/>
          </a:p>
        </p:txBody>
      </p:sp>
      <p:sp>
        <p:nvSpPr>
          <p:cNvPr id="11" name="TextBox 10">
            <a:extLst>
              <a:ext uri="{FF2B5EF4-FFF2-40B4-BE49-F238E27FC236}">
                <a16:creationId xmlns:a16="http://schemas.microsoft.com/office/drawing/2014/main" id="{82FCFD65-A645-91EF-CBE2-EA99C1C3E172}"/>
              </a:ext>
            </a:extLst>
          </p:cNvPr>
          <p:cNvSpPr txBox="1"/>
          <p:nvPr/>
        </p:nvSpPr>
        <p:spPr>
          <a:xfrm>
            <a:off x="825364" y="2026224"/>
            <a:ext cx="2704699"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High Speed raw score==more number of characters written in 5 mins.</a:t>
            </a:r>
          </a:p>
        </p:txBody>
      </p:sp>
      <p:sp>
        <p:nvSpPr>
          <p:cNvPr id="12" name="TextBox 11">
            <a:extLst>
              <a:ext uri="{FF2B5EF4-FFF2-40B4-BE49-F238E27FC236}">
                <a16:creationId xmlns:a16="http://schemas.microsoft.com/office/drawing/2014/main" id="{BA59F820-6915-7E8D-D280-C20D32A3F898}"/>
              </a:ext>
            </a:extLst>
          </p:cNvPr>
          <p:cNvSpPr txBox="1"/>
          <p:nvPr/>
        </p:nvSpPr>
        <p:spPr>
          <a:xfrm>
            <a:off x="889610" y="3429000"/>
            <a:ext cx="3496379"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Normalized score allow comparisons b/w Grades.</a:t>
            </a:r>
          </a:p>
        </p:txBody>
      </p:sp>
      <p:sp>
        <p:nvSpPr>
          <p:cNvPr id="13" name="TextBox 12">
            <a:extLst>
              <a:ext uri="{FF2B5EF4-FFF2-40B4-BE49-F238E27FC236}">
                <a16:creationId xmlns:a16="http://schemas.microsoft.com/office/drawing/2014/main" id="{B7D02277-E6C5-2383-02A9-C8C66DD91948}"/>
              </a:ext>
            </a:extLst>
          </p:cNvPr>
          <p:cNvSpPr txBox="1"/>
          <p:nvPr/>
        </p:nvSpPr>
        <p:spPr>
          <a:xfrm>
            <a:off x="889610" y="4486099"/>
            <a:ext cx="3576511"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cut-off for a diagnostic of qualitative and Quantitative Dysgraphia is -2.</a:t>
            </a:r>
          </a:p>
        </p:txBody>
      </p:sp>
    </p:spTree>
    <p:extLst>
      <p:ext uri="{BB962C8B-B14F-4D97-AF65-F5344CB8AC3E}">
        <p14:creationId xmlns:p14="http://schemas.microsoft.com/office/powerpoint/2010/main" val="232517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D3B6247-0881-6B09-6C11-FF2AF35B3381}"/>
              </a:ext>
            </a:extLst>
          </p:cNvPr>
          <p:cNvGraphicFramePr>
            <a:graphicFrameLocks noGrp="1"/>
          </p:cNvGraphicFramePr>
          <p:nvPr>
            <p:extLst>
              <p:ext uri="{D42A27DB-BD31-4B8C-83A1-F6EECF244321}">
                <p14:modId xmlns:p14="http://schemas.microsoft.com/office/powerpoint/2010/main" val="4244065679"/>
              </p:ext>
            </p:extLst>
          </p:nvPr>
        </p:nvGraphicFramePr>
        <p:xfrm>
          <a:off x="712268" y="905339"/>
          <a:ext cx="10587790" cy="3412399"/>
        </p:xfrm>
        <a:graphic>
          <a:graphicData uri="http://schemas.openxmlformats.org/drawingml/2006/table">
            <a:tbl>
              <a:tblPr firstRow="1" bandRow="1">
                <a:tableStyleId>{5C22544A-7EE6-4342-B048-85BDC9FD1C3A}</a:tableStyleId>
              </a:tblPr>
              <a:tblGrid>
                <a:gridCol w="2833791">
                  <a:extLst>
                    <a:ext uri="{9D8B030D-6E8A-4147-A177-3AD203B41FA5}">
                      <a16:colId xmlns:a16="http://schemas.microsoft.com/office/drawing/2014/main" val="2311673401"/>
                    </a:ext>
                  </a:extLst>
                </a:gridCol>
                <a:gridCol w="2623141">
                  <a:extLst>
                    <a:ext uri="{9D8B030D-6E8A-4147-A177-3AD203B41FA5}">
                      <a16:colId xmlns:a16="http://schemas.microsoft.com/office/drawing/2014/main" val="832647889"/>
                    </a:ext>
                  </a:extLst>
                </a:gridCol>
                <a:gridCol w="2557389">
                  <a:extLst>
                    <a:ext uri="{9D8B030D-6E8A-4147-A177-3AD203B41FA5}">
                      <a16:colId xmlns:a16="http://schemas.microsoft.com/office/drawing/2014/main" val="1772282869"/>
                    </a:ext>
                  </a:extLst>
                </a:gridCol>
                <a:gridCol w="2573469">
                  <a:extLst>
                    <a:ext uri="{9D8B030D-6E8A-4147-A177-3AD203B41FA5}">
                      <a16:colId xmlns:a16="http://schemas.microsoft.com/office/drawing/2014/main" val="1931642686"/>
                    </a:ext>
                  </a:extLst>
                </a:gridCol>
              </a:tblGrid>
              <a:tr h="257089">
                <a:tc>
                  <a:txBody>
                    <a:bodyPr/>
                    <a:lstStyle/>
                    <a:p>
                      <a:pPr algn="ctr"/>
                      <a:r>
                        <a:rPr lang="en-IN" dirty="0"/>
                        <a:t>Category</a:t>
                      </a:r>
                    </a:p>
                  </a:txBody>
                  <a:tcPr/>
                </a:tc>
                <a:tc>
                  <a:txBody>
                    <a:bodyPr/>
                    <a:lstStyle/>
                    <a:p>
                      <a:pPr algn="ctr"/>
                      <a:r>
                        <a:rPr lang="en-IN" dirty="0"/>
                        <a:t>Feature</a:t>
                      </a:r>
                    </a:p>
                  </a:txBody>
                  <a:tcPr/>
                </a:tc>
                <a:tc>
                  <a:txBody>
                    <a:bodyPr/>
                    <a:lstStyle/>
                    <a:p>
                      <a:pPr algn="ctr"/>
                      <a:r>
                        <a:rPr lang="en-IN" dirty="0"/>
                        <a:t>Dataset</a:t>
                      </a:r>
                    </a:p>
                  </a:txBody>
                  <a:tcPr/>
                </a:tc>
                <a:tc>
                  <a:txBody>
                    <a:bodyPr/>
                    <a:lstStyle/>
                    <a:p>
                      <a:pPr algn="ctr"/>
                      <a:r>
                        <a:rPr lang="en-IN" dirty="0"/>
                        <a:t>P value</a:t>
                      </a:r>
                    </a:p>
                  </a:txBody>
                  <a:tcPr/>
                </a:tc>
                <a:extLst>
                  <a:ext uri="{0D108BD9-81ED-4DB2-BD59-A6C34878D82A}">
                    <a16:rowId xmlns:a16="http://schemas.microsoft.com/office/drawing/2014/main" val="2586773940"/>
                  </a:ext>
                </a:extLst>
              </a:tr>
              <a:tr h="742267">
                <a:tc rowSpan="2">
                  <a:txBody>
                    <a:bodyPr/>
                    <a:lstStyle/>
                    <a:p>
                      <a:r>
                        <a:rPr lang="en-IN" dirty="0"/>
                        <a:t>Static</a:t>
                      </a:r>
                    </a:p>
                  </a:txBody>
                  <a:tcPr/>
                </a:tc>
                <a:tc rowSpan="2">
                  <a:txBody>
                    <a:bodyPr/>
                    <a:lstStyle/>
                    <a:p>
                      <a:r>
                        <a:rPr lang="en-IN" dirty="0"/>
                        <a:t>SD of Handwriting Density</a:t>
                      </a:r>
                    </a:p>
                  </a:txBody>
                  <a:tcPr/>
                </a:tc>
                <a:tc>
                  <a:txBody>
                    <a:bodyPr/>
                    <a:lstStyle/>
                    <a:p>
                      <a:r>
                        <a:rPr lang="en-IN" dirty="0"/>
                        <a:t>TD</a:t>
                      </a:r>
                    </a:p>
                  </a:txBody>
                  <a:tcPr/>
                </a:tc>
                <a:tc>
                  <a:txBody>
                    <a:bodyPr/>
                    <a:lstStyle/>
                    <a:p>
                      <a:r>
                        <a:rPr lang="en-IN" dirty="0"/>
                        <a:t>0.004</a:t>
                      </a:r>
                    </a:p>
                  </a:txBody>
                  <a:tcPr/>
                </a:tc>
                <a:extLst>
                  <a:ext uri="{0D108BD9-81ED-4DB2-BD59-A6C34878D82A}">
                    <a16:rowId xmlns:a16="http://schemas.microsoft.com/office/drawing/2014/main" val="3272646482"/>
                  </a:ext>
                </a:extLst>
              </a:tr>
              <a:tr h="365195">
                <a:tc vMerge="1">
                  <a:txBody>
                    <a:bodyPr/>
                    <a:lstStyle/>
                    <a:p>
                      <a:endParaRPr lang="en-IN" dirty="0"/>
                    </a:p>
                  </a:txBody>
                  <a:tcPr/>
                </a:tc>
                <a:tc vMerge="1">
                  <a:txBody>
                    <a:bodyPr/>
                    <a:lstStyle/>
                    <a:p>
                      <a:endParaRPr lang="en-IN" dirty="0"/>
                    </a:p>
                  </a:txBody>
                  <a:tcPr/>
                </a:tc>
                <a:tc>
                  <a:txBody>
                    <a:bodyPr/>
                    <a:lstStyle/>
                    <a:p>
                      <a:r>
                        <a:rPr lang="en-IN" dirty="0"/>
                        <a:t>TD+D</a:t>
                      </a:r>
                    </a:p>
                  </a:txBody>
                  <a:tcPr/>
                </a:tc>
                <a:tc>
                  <a:txBody>
                    <a:bodyPr/>
                    <a:lstStyle/>
                    <a:p>
                      <a:r>
                        <a:rPr lang="en-IN" dirty="0"/>
                        <a:t>&lt;0.001</a:t>
                      </a:r>
                    </a:p>
                  </a:txBody>
                  <a:tcPr/>
                </a:tc>
                <a:extLst>
                  <a:ext uri="{0D108BD9-81ED-4DB2-BD59-A6C34878D82A}">
                    <a16:rowId xmlns:a16="http://schemas.microsoft.com/office/drawing/2014/main" val="3664384244"/>
                  </a:ext>
                </a:extLst>
              </a:tr>
              <a:tr h="365195">
                <a:tc rowSpan="4">
                  <a:txBody>
                    <a:bodyPr/>
                    <a:lstStyle/>
                    <a:p>
                      <a:r>
                        <a:rPr lang="en-IN" dirty="0"/>
                        <a:t>Kinematic</a:t>
                      </a:r>
                    </a:p>
                  </a:txBody>
                  <a:tcPr/>
                </a:tc>
                <a:tc rowSpan="2">
                  <a:txBody>
                    <a:bodyPr/>
                    <a:lstStyle/>
                    <a:p>
                      <a:r>
                        <a:rPr lang="en-IN" dirty="0"/>
                        <a:t>Median of power Spectral of Speed Freq.</a:t>
                      </a:r>
                    </a:p>
                  </a:txBody>
                  <a:tcPr/>
                </a:tc>
                <a:tc>
                  <a:txBody>
                    <a:bodyPr/>
                    <a:lstStyle/>
                    <a:p>
                      <a:r>
                        <a:rPr lang="en-IN" dirty="0"/>
                        <a:t>TD</a:t>
                      </a:r>
                    </a:p>
                  </a:txBody>
                  <a:tcPr/>
                </a:tc>
                <a:tc>
                  <a:txBody>
                    <a:bodyPr/>
                    <a:lstStyle/>
                    <a:p>
                      <a:r>
                        <a:rPr lang="en-IN" dirty="0"/>
                        <a:t>0.038</a:t>
                      </a:r>
                    </a:p>
                  </a:txBody>
                  <a:tcPr/>
                </a:tc>
                <a:extLst>
                  <a:ext uri="{0D108BD9-81ED-4DB2-BD59-A6C34878D82A}">
                    <a16:rowId xmlns:a16="http://schemas.microsoft.com/office/drawing/2014/main" val="296839304"/>
                  </a:ext>
                </a:extLst>
              </a:tr>
              <a:tr h="365195">
                <a:tc vMerge="1">
                  <a:txBody>
                    <a:bodyPr/>
                    <a:lstStyle/>
                    <a:p>
                      <a:endParaRPr lang="en-IN" dirty="0"/>
                    </a:p>
                  </a:txBody>
                  <a:tcPr/>
                </a:tc>
                <a:tc vMerge="1">
                  <a:txBody>
                    <a:bodyPr/>
                    <a:lstStyle/>
                    <a:p>
                      <a:endParaRPr lang="en-IN" dirty="0"/>
                    </a:p>
                  </a:txBody>
                  <a:tcPr/>
                </a:tc>
                <a:tc>
                  <a:txBody>
                    <a:bodyPr/>
                    <a:lstStyle/>
                    <a:p>
                      <a:r>
                        <a:rPr lang="en-IN" dirty="0"/>
                        <a:t>TD+D</a:t>
                      </a:r>
                    </a:p>
                  </a:txBody>
                  <a:tcPr/>
                </a:tc>
                <a:tc>
                  <a:txBody>
                    <a:bodyPr/>
                    <a:lstStyle/>
                    <a:p>
                      <a:r>
                        <a:rPr lang="en-IN" dirty="0"/>
                        <a:t>&lt;0.001</a:t>
                      </a:r>
                    </a:p>
                  </a:txBody>
                  <a:tcPr/>
                </a:tc>
                <a:extLst>
                  <a:ext uri="{0D108BD9-81ED-4DB2-BD59-A6C34878D82A}">
                    <a16:rowId xmlns:a16="http://schemas.microsoft.com/office/drawing/2014/main" val="1972030142"/>
                  </a:ext>
                </a:extLst>
              </a:tr>
              <a:tr h="841332">
                <a:tc vMerge="1">
                  <a:txBody>
                    <a:bodyPr/>
                    <a:lstStyle/>
                    <a:p>
                      <a:endParaRPr lang="en-IN" dirty="0"/>
                    </a:p>
                  </a:txBody>
                  <a:tcPr/>
                </a:tc>
                <a:tc rowSpan="2">
                  <a:txBody>
                    <a:bodyPr/>
                    <a:lstStyle/>
                    <a:p>
                      <a:r>
                        <a:rPr lang="en-IN" dirty="0"/>
                        <a:t>In Air Time Ratio.</a:t>
                      </a:r>
                    </a:p>
                  </a:txBody>
                  <a:tcPr/>
                </a:tc>
                <a:tc>
                  <a:txBody>
                    <a:bodyPr/>
                    <a:lstStyle/>
                    <a:p>
                      <a:r>
                        <a:rPr lang="en-IN" dirty="0"/>
                        <a:t>TD</a:t>
                      </a:r>
                    </a:p>
                  </a:txBody>
                  <a:tcPr/>
                </a:tc>
                <a:tc>
                  <a:txBody>
                    <a:bodyPr/>
                    <a:lstStyle/>
                    <a:p>
                      <a:r>
                        <a:rPr lang="en-IN" dirty="0"/>
                        <a:t>0.006</a:t>
                      </a:r>
                    </a:p>
                  </a:txBody>
                  <a:tcPr/>
                </a:tc>
                <a:extLst>
                  <a:ext uri="{0D108BD9-81ED-4DB2-BD59-A6C34878D82A}">
                    <a16:rowId xmlns:a16="http://schemas.microsoft.com/office/drawing/2014/main" val="2793705791"/>
                  </a:ext>
                </a:extLst>
              </a:tr>
              <a:tr h="365195">
                <a:tc vMerge="1">
                  <a:txBody>
                    <a:bodyPr/>
                    <a:lstStyle/>
                    <a:p>
                      <a:endParaRPr lang="en-IN" dirty="0"/>
                    </a:p>
                  </a:txBody>
                  <a:tcPr/>
                </a:tc>
                <a:tc vMerge="1">
                  <a:txBody>
                    <a:bodyPr/>
                    <a:lstStyle/>
                    <a:p>
                      <a:endParaRPr lang="en-IN" dirty="0"/>
                    </a:p>
                  </a:txBody>
                  <a:tcPr/>
                </a:tc>
                <a:tc>
                  <a:txBody>
                    <a:bodyPr/>
                    <a:lstStyle/>
                    <a:p>
                      <a:r>
                        <a:rPr lang="en-IN" dirty="0"/>
                        <a:t>TD+D</a:t>
                      </a:r>
                    </a:p>
                  </a:txBody>
                  <a:tcPr/>
                </a:tc>
                <a:tc>
                  <a:txBody>
                    <a:bodyPr/>
                    <a:lstStyle/>
                    <a:p>
                      <a:r>
                        <a:rPr lang="en-IN" dirty="0"/>
                        <a:t>&lt;0.001</a:t>
                      </a:r>
                    </a:p>
                  </a:txBody>
                  <a:tcPr/>
                </a:tc>
                <a:extLst>
                  <a:ext uri="{0D108BD9-81ED-4DB2-BD59-A6C34878D82A}">
                    <a16:rowId xmlns:a16="http://schemas.microsoft.com/office/drawing/2014/main" val="32470659"/>
                  </a:ext>
                </a:extLst>
              </a:tr>
            </a:tbl>
          </a:graphicData>
        </a:graphic>
      </p:graphicFrame>
      <p:sp>
        <p:nvSpPr>
          <p:cNvPr id="2" name="TextBox 1">
            <a:extLst>
              <a:ext uri="{FF2B5EF4-FFF2-40B4-BE49-F238E27FC236}">
                <a16:creationId xmlns:a16="http://schemas.microsoft.com/office/drawing/2014/main" id="{2430890F-085E-2AD3-6BE3-CC5191176025}"/>
              </a:ext>
            </a:extLst>
          </p:cNvPr>
          <p:cNvSpPr txBox="1"/>
          <p:nvPr/>
        </p:nvSpPr>
        <p:spPr>
          <a:xfrm>
            <a:off x="1472664" y="442762"/>
            <a:ext cx="8662737" cy="369332"/>
          </a:xfrm>
          <a:prstGeom prst="rect">
            <a:avLst/>
          </a:prstGeom>
          <a:noFill/>
        </p:spPr>
        <p:txBody>
          <a:bodyPr wrap="square" rtlCol="0">
            <a:spAutoFit/>
          </a:bodyPr>
          <a:lstStyle/>
          <a:p>
            <a:pPr algn="ctr"/>
            <a:r>
              <a:rPr lang="en-GB" b="1" dirty="0"/>
              <a:t>Handwriting Quality Score Association</a:t>
            </a:r>
            <a:endParaRPr lang="en-IN" b="1" dirty="0"/>
          </a:p>
        </p:txBody>
      </p:sp>
      <p:sp>
        <p:nvSpPr>
          <p:cNvPr id="4" name="TextBox 3">
            <a:extLst>
              <a:ext uri="{FF2B5EF4-FFF2-40B4-BE49-F238E27FC236}">
                <a16:creationId xmlns:a16="http://schemas.microsoft.com/office/drawing/2014/main" id="{89ACBF57-DB61-071F-4A26-E5AA3B7291E0}"/>
              </a:ext>
            </a:extLst>
          </p:cNvPr>
          <p:cNvSpPr txBox="1"/>
          <p:nvPr/>
        </p:nvSpPr>
        <p:spPr>
          <a:xfrm>
            <a:off x="1703672" y="4514248"/>
            <a:ext cx="9452008" cy="369332"/>
          </a:xfrm>
          <a:prstGeom prst="rect">
            <a:avLst/>
          </a:prstGeom>
          <a:noFill/>
        </p:spPr>
        <p:txBody>
          <a:bodyPr wrap="square" rtlCol="0">
            <a:spAutoFit/>
          </a:bodyPr>
          <a:lstStyle/>
          <a:p>
            <a:pPr algn="ctr"/>
            <a:r>
              <a:rPr lang="en-GB" b="1" dirty="0"/>
              <a:t>Table 5 :Multivariate models to predict the BHK  Handwriting quality raw score for TD and (TD+D) Dataset.</a:t>
            </a:r>
            <a:endParaRPr lang="en-IN" b="1" dirty="0"/>
          </a:p>
        </p:txBody>
      </p:sp>
      <p:sp>
        <p:nvSpPr>
          <p:cNvPr id="6" name="TextBox 5">
            <a:extLst>
              <a:ext uri="{FF2B5EF4-FFF2-40B4-BE49-F238E27FC236}">
                <a16:creationId xmlns:a16="http://schemas.microsoft.com/office/drawing/2014/main" id="{671E7AE8-0A7F-2BBF-0D06-9B699E1C0FCE}"/>
              </a:ext>
            </a:extLst>
          </p:cNvPr>
          <p:cNvSpPr txBox="1"/>
          <p:nvPr/>
        </p:nvSpPr>
        <p:spPr>
          <a:xfrm>
            <a:off x="1578542" y="5029331"/>
            <a:ext cx="10019898" cy="923330"/>
          </a:xfrm>
          <a:prstGeom prst="rect">
            <a:avLst/>
          </a:prstGeom>
          <a:noFill/>
        </p:spPr>
        <p:txBody>
          <a:bodyPr wrap="square" rtlCol="0">
            <a:spAutoFit/>
          </a:bodyPr>
          <a:lstStyle/>
          <a:p>
            <a:r>
              <a:rPr lang="en-GB" b="1" dirty="0"/>
              <a:t>Positive Corelation </a:t>
            </a:r>
            <a:r>
              <a:rPr lang="en-GB" dirty="0"/>
              <a:t>: In Air Time Ratio and Sd of Handwriting density.(low score==Better Quality)</a:t>
            </a:r>
          </a:p>
          <a:p>
            <a:r>
              <a:rPr lang="en-GB" b="1" dirty="0"/>
              <a:t>Negative Corelation</a:t>
            </a:r>
            <a:r>
              <a:rPr lang="en-GB" dirty="0"/>
              <a:t>:</a:t>
            </a:r>
            <a:r>
              <a:rPr lang="en-IN" dirty="0"/>
              <a:t>Median of power Spectral of Speed Freq.(High Score</a:t>
            </a:r>
            <a:r>
              <a:rPr lang="en-GB" dirty="0"/>
              <a:t> ==Better Quality).</a:t>
            </a:r>
            <a:endParaRPr lang="en-IN" dirty="0"/>
          </a:p>
          <a:p>
            <a:endParaRPr lang="en-IN" dirty="0"/>
          </a:p>
        </p:txBody>
      </p:sp>
      <p:sp>
        <p:nvSpPr>
          <p:cNvPr id="7" name="TextBox 6">
            <a:extLst>
              <a:ext uri="{FF2B5EF4-FFF2-40B4-BE49-F238E27FC236}">
                <a16:creationId xmlns:a16="http://schemas.microsoft.com/office/drawing/2014/main" id="{89C92B62-9543-D49C-1561-B1F7D75A9715}"/>
              </a:ext>
            </a:extLst>
          </p:cNvPr>
          <p:cNvSpPr txBox="1"/>
          <p:nvPr/>
        </p:nvSpPr>
        <p:spPr>
          <a:xfrm>
            <a:off x="1376413" y="6054291"/>
            <a:ext cx="8075595" cy="369332"/>
          </a:xfrm>
          <a:prstGeom prst="rect">
            <a:avLst/>
          </a:prstGeom>
          <a:noFill/>
        </p:spPr>
        <p:txBody>
          <a:bodyPr wrap="square" rtlCol="0">
            <a:spAutoFit/>
          </a:bodyPr>
          <a:lstStyle/>
          <a:p>
            <a:r>
              <a:rPr lang="en-GB" b="1" dirty="0"/>
              <a:t>P values </a:t>
            </a:r>
            <a:r>
              <a:rPr lang="en-GB" dirty="0"/>
              <a:t>provide a measure of strength of evidence against HO.(null hypothesis). </a:t>
            </a:r>
            <a:endParaRPr lang="en-IN" dirty="0"/>
          </a:p>
        </p:txBody>
      </p:sp>
    </p:spTree>
    <p:extLst>
      <p:ext uri="{BB962C8B-B14F-4D97-AF65-F5344CB8AC3E}">
        <p14:creationId xmlns:p14="http://schemas.microsoft.com/office/powerpoint/2010/main" val="224524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8F94380-3D6A-C4CA-87F5-9342CDDDFEAA}"/>
              </a:ext>
            </a:extLst>
          </p:cNvPr>
          <p:cNvGraphicFramePr>
            <a:graphicFrameLocks noGrp="1"/>
          </p:cNvGraphicFramePr>
          <p:nvPr>
            <p:extLst>
              <p:ext uri="{D42A27DB-BD31-4B8C-83A1-F6EECF244321}">
                <p14:modId xmlns:p14="http://schemas.microsoft.com/office/powerpoint/2010/main" val="4117360589"/>
              </p:ext>
            </p:extLst>
          </p:nvPr>
        </p:nvGraphicFramePr>
        <p:xfrm>
          <a:off x="1210109" y="854419"/>
          <a:ext cx="9062719" cy="3510280"/>
        </p:xfrm>
        <a:graphic>
          <a:graphicData uri="http://schemas.openxmlformats.org/drawingml/2006/table">
            <a:tbl>
              <a:tblPr firstRow="1" bandRow="1">
                <a:tableStyleId>{5C22544A-7EE6-4342-B048-85BDC9FD1C3A}</a:tableStyleId>
              </a:tblPr>
              <a:tblGrid>
                <a:gridCol w="1771049">
                  <a:extLst>
                    <a:ext uri="{9D8B030D-6E8A-4147-A177-3AD203B41FA5}">
                      <a16:colId xmlns:a16="http://schemas.microsoft.com/office/drawing/2014/main" val="2437567820"/>
                    </a:ext>
                  </a:extLst>
                </a:gridCol>
                <a:gridCol w="2782264">
                  <a:extLst>
                    <a:ext uri="{9D8B030D-6E8A-4147-A177-3AD203B41FA5}">
                      <a16:colId xmlns:a16="http://schemas.microsoft.com/office/drawing/2014/main" val="935651928"/>
                    </a:ext>
                  </a:extLst>
                </a:gridCol>
                <a:gridCol w="2254703">
                  <a:extLst>
                    <a:ext uri="{9D8B030D-6E8A-4147-A177-3AD203B41FA5}">
                      <a16:colId xmlns:a16="http://schemas.microsoft.com/office/drawing/2014/main" val="3544052486"/>
                    </a:ext>
                  </a:extLst>
                </a:gridCol>
                <a:gridCol w="2254703">
                  <a:extLst>
                    <a:ext uri="{9D8B030D-6E8A-4147-A177-3AD203B41FA5}">
                      <a16:colId xmlns:a16="http://schemas.microsoft.com/office/drawing/2014/main" val="3242182103"/>
                    </a:ext>
                  </a:extLst>
                </a:gridCol>
              </a:tblGrid>
              <a:tr h="370840">
                <a:tc>
                  <a:txBody>
                    <a:bodyPr/>
                    <a:lstStyle/>
                    <a:p>
                      <a:pPr algn="ctr"/>
                      <a:r>
                        <a:rPr lang="en-IN" dirty="0"/>
                        <a:t>Category</a:t>
                      </a:r>
                    </a:p>
                  </a:txBody>
                  <a:tcPr/>
                </a:tc>
                <a:tc>
                  <a:txBody>
                    <a:bodyPr/>
                    <a:lstStyle/>
                    <a:p>
                      <a:pPr algn="ctr"/>
                      <a:r>
                        <a:rPr lang="en-IN" dirty="0"/>
                        <a:t>Feature</a:t>
                      </a:r>
                    </a:p>
                  </a:txBody>
                  <a:tcPr/>
                </a:tc>
                <a:tc>
                  <a:txBody>
                    <a:bodyPr/>
                    <a:lstStyle/>
                    <a:p>
                      <a:pPr algn="ctr"/>
                      <a:r>
                        <a:rPr lang="en-IN" dirty="0"/>
                        <a:t>Dataset</a:t>
                      </a:r>
                    </a:p>
                  </a:txBody>
                  <a:tcPr/>
                </a:tc>
                <a:tc>
                  <a:txBody>
                    <a:bodyPr/>
                    <a:lstStyle/>
                    <a:p>
                      <a:pPr algn="ctr"/>
                      <a:r>
                        <a:rPr lang="en-IN" dirty="0"/>
                        <a:t>P value</a:t>
                      </a:r>
                    </a:p>
                  </a:txBody>
                  <a:tcPr/>
                </a:tc>
                <a:extLst>
                  <a:ext uri="{0D108BD9-81ED-4DB2-BD59-A6C34878D82A}">
                    <a16:rowId xmlns:a16="http://schemas.microsoft.com/office/drawing/2014/main" val="1379748779"/>
                  </a:ext>
                </a:extLst>
              </a:tr>
              <a:tr h="370840">
                <a:tc rowSpan="2">
                  <a:txBody>
                    <a:bodyPr/>
                    <a:lstStyle/>
                    <a:p>
                      <a:r>
                        <a:rPr lang="en-IN" dirty="0"/>
                        <a:t>Static</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SD of Handwriting Density</a:t>
                      </a:r>
                    </a:p>
                    <a:p>
                      <a:endParaRPr lang="en-IN" dirty="0"/>
                    </a:p>
                  </a:txBody>
                  <a:tcPr/>
                </a:tc>
                <a:tc>
                  <a:txBody>
                    <a:bodyPr/>
                    <a:lstStyle/>
                    <a:p>
                      <a:r>
                        <a:rPr lang="en-IN" dirty="0"/>
                        <a:t>TD</a:t>
                      </a:r>
                    </a:p>
                  </a:txBody>
                  <a:tcPr/>
                </a:tc>
                <a:tc>
                  <a:txBody>
                    <a:bodyPr/>
                    <a:lstStyle/>
                    <a:p>
                      <a:r>
                        <a:rPr lang="en-IN" dirty="0"/>
                        <a:t>&lt;0.001</a:t>
                      </a:r>
                    </a:p>
                  </a:txBody>
                  <a:tcPr/>
                </a:tc>
                <a:extLst>
                  <a:ext uri="{0D108BD9-81ED-4DB2-BD59-A6C34878D82A}">
                    <a16:rowId xmlns:a16="http://schemas.microsoft.com/office/drawing/2014/main" val="3040573452"/>
                  </a:ext>
                </a:extLst>
              </a:tr>
              <a:tr h="370840">
                <a:tc vMerge="1">
                  <a:txBody>
                    <a:bodyPr/>
                    <a:lstStyle/>
                    <a:p>
                      <a:endParaRPr lang="en-IN" dirty="0"/>
                    </a:p>
                  </a:txBody>
                  <a:tcPr/>
                </a:tc>
                <a:tc vMerge="1">
                  <a:txBody>
                    <a:bodyPr/>
                    <a:lstStyle/>
                    <a:p>
                      <a:endParaRPr lang="en-IN" dirty="0"/>
                    </a:p>
                  </a:txBody>
                  <a:tcPr/>
                </a:tc>
                <a:tc>
                  <a:txBody>
                    <a:bodyPr/>
                    <a:lstStyle/>
                    <a:p>
                      <a:r>
                        <a:rPr lang="en-IN" dirty="0"/>
                        <a:t>D</a:t>
                      </a:r>
                    </a:p>
                  </a:txBody>
                  <a:tcPr/>
                </a:tc>
                <a:tc>
                  <a:txBody>
                    <a:bodyPr/>
                    <a:lstStyle/>
                    <a:p>
                      <a:r>
                        <a:rPr lang="en-IN" dirty="0"/>
                        <a:t>&lt;0.001</a:t>
                      </a:r>
                    </a:p>
                  </a:txBody>
                  <a:tcPr/>
                </a:tc>
                <a:extLst>
                  <a:ext uri="{0D108BD9-81ED-4DB2-BD59-A6C34878D82A}">
                    <a16:rowId xmlns:a16="http://schemas.microsoft.com/office/drawing/2014/main" val="1114707192"/>
                  </a:ext>
                </a:extLst>
              </a:tr>
              <a:tr h="370840">
                <a:tc rowSpan="4">
                  <a:txBody>
                    <a:bodyPr/>
                    <a:lstStyle/>
                    <a:p>
                      <a:r>
                        <a:rPr lang="en-IN" dirty="0"/>
                        <a:t>Kinematic</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Median of power Spectral of Speed Freq.</a:t>
                      </a:r>
                    </a:p>
                    <a:p>
                      <a:endParaRPr lang="en-IN" dirty="0"/>
                    </a:p>
                  </a:txBody>
                  <a:tcPr/>
                </a:tc>
                <a:tc>
                  <a:txBody>
                    <a:bodyPr/>
                    <a:lstStyle/>
                    <a:p>
                      <a:r>
                        <a:rPr lang="en-IN" dirty="0"/>
                        <a:t>TD</a:t>
                      </a:r>
                    </a:p>
                  </a:txBody>
                  <a:tcPr/>
                </a:tc>
                <a:tc>
                  <a:txBody>
                    <a:bodyPr/>
                    <a:lstStyle/>
                    <a:p>
                      <a:r>
                        <a:rPr lang="en-IN" dirty="0"/>
                        <a:t>0.013</a:t>
                      </a:r>
                    </a:p>
                  </a:txBody>
                  <a:tcPr/>
                </a:tc>
                <a:extLst>
                  <a:ext uri="{0D108BD9-81ED-4DB2-BD59-A6C34878D82A}">
                    <a16:rowId xmlns:a16="http://schemas.microsoft.com/office/drawing/2014/main" val="2713983135"/>
                  </a:ext>
                </a:extLst>
              </a:tr>
              <a:tr h="370840">
                <a:tc vMerge="1">
                  <a:txBody>
                    <a:bodyPr/>
                    <a:lstStyle/>
                    <a:p>
                      <a:endParaRPr lang="en-IN" dirty="0"/>
                    </a:p>
                  </a:txBody>
                  <a:tcPr/>
                </a:tc>
                <a:tc vMerge="1">
                  <a:txBody>
                    <a:bodyPr/>
                    <a:lstStyle/>
                    <a:p>
                      <a:endParaRPr lang="en-IN" dirty="0"/>
                    </a:p>
                  </a:txBody>
                  <a:tcPr/>
                </a:tc>
                <a:tc>
                  <a:txBody>
                    <a:bodyPr/>
                    <a:lstStyle/>
                    <a:p>
                      <a:r>
                        <a:rPr lang="en-IN" dirty="0"/>
                        <a:t>D</a:t>
                      </a:r>
                    </a:p>
                  </a:txBody>
                  <a:tcPr/>
                </a:tc>
                <a:tc>
                  <a:txBody>
                    <a:bodyPr/>
                    <a:lstStyle/>
                    <a:p>
                      <a:r>
                        <a:rPr lang="en-IN" dirty="0"/>
                        <a:t>&lt;0.001</a:t>
                      </a:r>
                    </a:p>
                  </a:txBody>
                  <a:tcPr/>
                </a:tc>
                <a:extLst>
                  <a:ext uri="{0D108BD9-81ED-4DB2-BD59-A6C34878D82A}">
                    <a16:rowId xmlns:a16="http://schemas.microsoft.com/office/drawing/2014/main" val="674047378"/>
                  </a:ext>
                </a:extLst>
              </a:tr>
              <a:tr h="370840">
                <a:tc vMerge="1">
                  <a:txBody>
                    <a:bodyPr/>
                    <a:lstStyle/>
                    <a:p>
                      <a:endParaRPr lang="en-IN"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Air Time Ratio.</a:t>
                      </a:r>
                    </a:p>
                    <a:p>
                      <a:endParaRPr lang="en-IN" dirty="0"/>
                    </a:p>
                  </a:txBody>
                  <a:tcPr/>
                </a:tc>
                <a:tc>
                  <a:txBody>
                    <a:bodyPr/>
                    <a:lstStyle/>
                    <a:p>
                      <a:r>
                        <a:rPr lang="en-IN" dirty="0"/>
                        <a:t>TD</a:t>
                      </a:r>
                    </a:p>
                  </a:txBody>
                  <a:tcPr/>
                </a:tc>
                <a:tc>
                  <a:txBody>
                    <a:bodyPr/>
                    <a:lstStyle/>
                    <a:p>
                      <a:r>
                        <a:rPr lang="en-IN" dirty="0"/>
                        <a:t>&lt;0.001</a:t>
                      </a:r>
                    </a:p>
                  </a:txBody>
                  <a:tcPr/>
                </a:tc>
                <a:extLst>
                  <a:ext uri="{0D108BD9-81ED-4DB2-BD59-A6C34878D82A}">
                    <a16:rowId xmlns:a16="http://schemas.microsoft.com/office/drawing/2014/main" val="1129709537"/>
                  </a:ext>
                </a:extLst>
              </a:tr>
              <a:tr h="370840">
                <a:tc vMerge="1">
                  <a:txBody>
                    <a:bodyPr/>
                    <a:lstStyle/>
                    <a:p>
                      <a:endParaRPr lang="en-IN" dirty="0"/>
                    </a:p>
                  </a:txBody>
                  <a:tcPr/>
                </a:tc>
                <a:tc vMerge="1">
                  <a:txBody>
                    <a:bodyPr/>
                    <a:lstStyle/>
                    <a:p>
                      <a:endParaRPr lang="en-IN" dirty="0"/>
                    </a:p>
                  </a:txBody>
                  <a:tcPr/>
                </a:tc>
                <a:tc>
                  <a:txBody>
                    <a:bodyPr/>
                    <a:lstStyle/>
                    <a:p>
                      <a:r>
                        <a:rPr lang="en-IN" dirty="0"/>
                        <a:t>D</a:t>
                      </a:r>
                    </a:p>
                  </a:txBody>
                  <a:tcPr/>
                </a:tc>
                <a:tc>
                  <a:txBody>
                    <a:bodyPr/>
                    <a:lstStyle/>
                    <a:p>
                      <a:r>
                        <a:rPr lang="en-IN" dirty="0"/>
                        <a:t>&lt;0.001</a:t>
                      </a:r>
                    </a:p>
                  </a:txBody>
                  <a:tcPr/>
                </a:tc>
                <a:extLst>
                  <a:ext uri="{0D108BD9-81ED-4DB2-BD59-A6C34878D82A}">
                    <a16:rowId xmlns:a16="http://schemas.microsoft.com/office/drawing/2014/main" val="544189659"/>
                  </a:ext>
                </a:extLst>
              </a:tr>
              <a:tr h="370840">
                <a:tc rowSpan="2">
                  <a:txBody>
                    <a:bodyPr/>
                    <a:lstStyle/>
                    <a:p>
                      <a:r>
                        <a:rPr lang="en-IN" dirty="0"/>
                        <a:t>Pressure</a:t>
                      </a:r>
                    </a:p>
                  </a:txBody>
                  <a:tcPr/>
                </a:tc>
                <a:tc rowSpan="2">
                  <a:txBody>
                    <a:bodyPr/>
                    <a:lstStyle/>
                    <a:p>
                      <a:r>
                        <a:rPr lang="en-IN" dirty="0"/>
                        <a:t>SD of speed of pressure Change.</a:t>
                      </a:r>
                    </a:p>
                  </a:txBody>
                  <a:tcPr/>
                </a:tc>
                <a:tc>
                  <a:txBody>
                    <a:bodyPr/>
                    <a:lstStyle/>
                    <a:p>
                      <a:r>
                        <a:rPr lang="en-IN" dirty="0"/>
                        <a:t>TD</a:t>
                      </a:r>
                    </a:p>
                  </a:txBody>
                  <a:tcPr/>
                </a:tc>
                <a:tc>
                  <a:txBody>
                    <a:bodyPr/>
                    <a:lstStyle/>
                    <a:p>
                      <a:r>
                        <a:rPr lang="en-IN" dirty="0"/>
                        <a:t>&lt;0.001</a:t>
                      </a:r>
                    </a:p>
                  </a:txBody>
                  <a:tcPr/>
                </a:tc>
                <a:extLst>
                  <a:ext uri="{0D108BD9-81ED-4DB2-BD59-A6C34878D82A}">
                    <a16:rowId xmlns:a16="http://schemas.microsoft.com/office/drawing/2014/main" val="1122589535"/>
                  </a:ext>
                </a:extLst>
              </a:tr>
              <a:tr h="370840">
                <a:tc vMerge="1">
                  <a:txBody>
                    <a:bodyPr/>
                    <a:lstStyle/>
                    <a:p>
                      <a:endParaRPr lang="en-IN" dirty="0"/>
                    </a:p>
                  </a:txBody>
                  <a:tcPr/>
                </a:tc>
                <a:tc vMerge="1">
                  <a:txBody>
                    <a:bodyPr/>
                    <a:lstStyle/>
                    <a:p>
                      <a:endParaRPr lang="en-IN" dirty="0"/>
                    </a:p>
                  </a:txBody>
                  <a:tcPr/>
                </a:tc>
                <a:tc>
                  <a:txBody>
                    <a:bodyPr/>
                    <a:lstStyle/>
                    <a:p>
                      <a:r>
                        <a:rPr lang="en-IN" dirty="0"/>
                        <a:t>D</a:t>
                      </a:r>
                    </a:p>
                  </a:txBody>
                  <a:tcPr/>
                </a:tc>
                <a:tc>
                  <a:txBody>
                    <a:bodyPr/>
                    <a:lstStyle/>
                    <a:p>
                      <a:r>
                        <a:rPr lang="en-IN" dirty="0"/>
                        <a:t>&lt;0.001</a:t>
                      </a:r>
                    </a:p>
                  </a:txBody>
                  <a:tcPr/>
                </a:tc>
                <a:extLst>
                  <a:ext uri="{0D108BD9-81ED-4DB2-BD59-A6C34878D82A}">
                    <a16:rowId xmlns:a16="http://schemas.microsoft.com/office/drawing/2014/main" val="2893063192"/>
                  </a:ext>
                </a:extLst>
              </a:tr>
            </a:tbl>
          </a:graphicData>
        </a:graphic>
      </p:graphicFrame>
      <p:sp>
        <p:nvSpPr>
          <p:cNvPr id="2" name="TextBox 1">
            <a:extLst>
              <a:ext uri="{FF2B5EF4-FFF2-40B4-BE49-F238E27FC236}">
                <a16:creationId xmlns:a16="http://schemas.microsoft.com/office/drawing/2014/main" id="{BABDB4C7-FDA5-D365-6986-3FA7B6937D50}"/>
              </a:ext>
            </a:extLst>
          </p:cNvPr>
          <p:cNvSpPr txBox="1"/>
          <p:nvPr/>
        </p:nvSpPr>
        <p:spPr>
          <a:xfrm>
            <a:off x="2521819" y="449082"/>
            <a:ext cx="6439301" cy="646331"/>
          </a:xfrm>
          <a:prstGeom prst="rect">
            <a:avLst/>
          </a:prstGeom>
          <a:noFill/>
        </p:spPr>
        <p:txBody>
          <a:bodyPr wrap="square" rtlCol="0">
            <a:spAutoFit/>
          </a:bodyPr>
          <a:lstStyle/>
          <a:p>
            <a:pPr algn="ctr"/>
            <a:r>
              <a:rPr lang="en-GB" b="1" dirty="0"/>
              <a:t>Handwriting Speed Association</a:t>
            </a:r>
            <a:endParaRPr lang="en-IN" b="1" dirty="0"/>
          </a:p>
          <a:p>
            <a:endParaRPr lang="en-IN" dirty="0"/>
          </a:p>
        </p:txBody>
      </p:sp>
      <p:sp>
        <p:nvSpPr>
          <p:cNvPr id="4" name="TextBox 3">
            <a:extLst>
              <a:ext uri="{FF2B5EF4-FFF2-40B4-BE49-F238E27FC236}">
                <a16:creationId xmlns:a16="http://schemas.microsoft.com/office/drawing/2014/main" id="{30CDB3B2-C29F-2A2D-6815-1ABA9BD7127C}"/>
              </a:ext>
            </a:extLst>
          </p:cNvPr>
          <p:cNvSpPr txBox="1"/>
          <p:nvPr/>
        </p:nvSpPr>
        <p:spPr>
          <a:xfrm>
            <a:off x="1210109" y="4543124"/>
            <a:ext cx="9509760" cy="646331"/>
          </a:xfrm>
          <a:prstGeom prst="rect">
            <a:avLst/>
          </a:prstGeom>
          <a:noFill/>
        </p:spPr>
        <p:txBody>
          <a:bodyPr wrap="square" rtlCol="0">
            <a:spAutoFit/>
          </a:bodyPr>
          <a:lstStyle/>
          <a:p>
            <a:r>
              <a:rPr lang="en-GB" b="1" dirty="0"/>
              <a:t>Table 6: Multivariate models to predict the BHK  Handwriting quality raw score for TD and (TD+D) Dataset.</a:t>
            </a:r>
            <a:endParaRPr lang="en-IN" b="1" dirty="0"/>
          </a:p>
          <a:p>
            <a:endParaRPr lang="en-IN" dirty="0"/>
          </a:p>
        </p:txBody>
      </p:sp>
      <p:sp>
        <p:nvSpPr>
          <p:cNvPr id="7" name="TextBox 6">
            <a:extLst>
              <a:ext uri="{FF2B5EF4-FFF2-40B4-BE49-F238E27FC236}">
                <a16:creationId xmlns:a16="http://schemas.microsoft.com/office/drawing/2014/main" id="{0A362983-94B9-C06A-FD2D-88F1BF991460}"/>
              </a:ext>
            </a:extLst>
          </p:cNvPr>
          <p:cNvSpPr txBox="1"/>
          <p:nvPr/>
        </p:nvSpPr>
        <p:spPr>
          <a:xfrm>
            <a:off x="1210109" y="5034013"/>
            <a:ext cx="9771782" cy="923330"/>
          </a:xfrm>
          <a:prstGeom prst="rect">
            <a:avLst/>
          </a:prstGeom>
          <a:noFill/>
        </p:spPr>
        <p:txBody>
          <a:bodyPr wrap="square" rtlCol="0">
            <a:spAutoFit/>
          </a:bodyPr>
          <a:lstStyle/>
          <a:p>
            <a:pPr>
              <a:defRPr/>
            </a:pPr>
            <a:r>
              <a:rPr lang="en-GB" b="1" dirty="0"/>
              <a:t>Negative Corelation :</a:t>
            </a:r>
            <a:r>
              <a:rPr lang="en-IN" dirty="0"/>
              <a:t>Median of power Spectral of Speed Freq, In Air Time Ratio &amp; SD of Handwriting Density</a:t>
            </a:r>
          </a:p>
          <a:p>
            <a:pPr>
              <a:defRPr/>
            </a:pPr>
            <a:r>
              <a:rPr lang="en-GB" b="1" dirty="0"/>
              <a:t>Positive Corelation:</a:t>
            </a:r>
            <a:r>
              <a:rPr lang="en-IN" dirty="0"/>
              <a:t> SD of speed of pressure Change.</a:t>
            </a: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p>
        </p:txBody>
      </p:sp>
    </p:spTree>
    <p:extLst>
      <p:ext uri="{BB962C8B-B14F-4D97-AF65-F5344CB8AC3E}">
        <p14:creationId xmlns:p14="http://schemas.microsoft.com/office/powerpoint/2010/main" val="2050629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5">
            <a:extLst>
              <a:ext uri="{FF2B5EF4-FFF2-40B4-BE49-F238E27FC236}">
                <a16:creationId xmlns:a16="http://schemas.microsoft.com/office/drawing/2014/main" id="{FC0B3C40-5F19-2B82-9C36-51A353257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547" y="1212783"/>
            <a:ext cx="8354729" cy="429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9309AC-9586-3F8E-6508-1DF93F5051A0}"/>
              </a:ext>
            </a:extLst>
          </p:cNvPr>
          <p:cNvSpPr txBox="1"/>
          <p:nvPr/>
        </p:nvSpPr>
        <p:spPr>
          <a:xfrm>
            <a:off x="2088682" y="683394"/>
            <a:ext cx="7161196" cy="461665"/>
          </a:xfrm>
          <a:prstGeom prst="rect">
            <a:avLst/>
          </a:prstGeom>
          <a:noFill/>
        </p:spPr>
        <p:txBody>
          <a:bodyPr wrap="square" rtlCol="0">
            <a:spAutoFit/>
          </a:bodyPr>
          <a:lstStyle/>
          <a:p>
            <a:pPr algn="ctr"/>
            <a:r>
              <a:rPr lang="en-GB" sz="2400" b="1" dirty="0"/>
              <a:t>A new Clustering of Dysgraphia</a:t>
            </a:r>
            <a:r>
              <a:rPr lang="en-GB" b="1" dirty="0"/>
              <a:t>.</a:t>
            </a:r>
            <a:endParaRPr lang="en-IN" b="1" dirty="0"/>
          </a:p>
        </p:txBody>
      </p:sp>
      <p:sp>
        <p:nvSpPr>
          <p:cNvPr id="3" name="TextBox 2">
            <a:extLst>
              <a:ext uri="{FF2B5EF4-FFF2-40B4-BE49-F238E27FC236}">
                <a16:creationId xmlns:a16="http://schemas.microsoft.com/office/drawing/2014/main" id="{7C30BF8B-E8D5-A97E-B2E8-6F5B84E666B8}"/>
              </a:ext>
            </a:extLst>
          </p:cNvPr>
          <p:cNvSpPr txBox="1"/>
          <p:nvPr/>
        </p:nvSpPr>
        <p:spPr>
          <a:xfrm>
            <a:off x="2579571" y="5765533"/>
            <a:ext cx="7064943" cy="369332"/>
          </a:xfrm>
          <a:prstGeom prst="rect">
            <a:avLst/>
          </a:prstGeom>
          <a:noFill/>
        </p:spPr>
        <p:txBody>
          <a:bodyPr wrap="square" rtlCol="0">
            <a:spAutoFit/>
          </a:bodyPr>
          <a:lstStyle/>
          <a:p>
            <a:pPr algn="ctr"/>
            <a:r>
              <a:rPr lang="en-GB" b="1" dirty="0"/>
              <a:t>Fig 6: Elbow method to characterize the optimal number of clusters</a:t>
            </a:r>
            <a:endParaRPr lang="en-IN" b="1" dirty="0"/>
          </a:p>
        </p:txBody>
      </p:sp>
    </p:spTree>
    <p:extLst>
      <p:ext uri="{BB962C8B-B14F-4D97-AF65-F5344CB8AC3E}">
        <p14:creationId xmlns:p14="http://schemas.microsoft.com/office/powerpoint/2010/main" val="1782799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6">
            <a:extLst>
              <a:ext uri="{FF2B5EF4-FFF2-40B4-BE49-F238E27FC236}">
                <a16:creationId xmlns:a16="http://schemas.microsoft.com/office/drawing/2014/main" id="{51AECDD0-5C41-28DA-F1E6-098044BA0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932" y="547302"/>
            <a:ext cx="8085220" cy="47273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701BCC-65A2-1ADC-BC25-D736982EE835}"/>
              </a:ext>
            </a:extLst>
          </p:cNvPr>
          <p:cNvSpPr txBox="1"/>
          <p:nvPr/>
        </p:nvSpPr>
        <p:spPr>
          <a:xfrm>
            <a:off x="1232035" y="5581760"/>
            <a:ext cx="10068024" cy="646331"/>
          </a:xfrm>
          <a:prstGeom prst="rect">
            <a:avLst/>
          </a:prstGeom>
          <a:noFill/>
        </p:spPr>
        <p:txBody>
          <a:bodyPr wrap="square" rtlCol="0">
            <a:spAutoFit/>
          </a:bodyPr>
          <a:lstStyle/>
          <a:p>
            <a:r>
              <a:rPr lang="en-GB" dirty="0"/>
              <a:t>Fig 7. Comparisons of the SD of speed of pressure change and Bandwidth of Speed of Tilt-x Change Frequencies for the children without dysgraphia from the 3 different clusters</a:t>
            </a:r>
            <a:endParaRPr lang="en-IN" dirty="0"/>
          </a:p>
        </p:txBody>
      </p:sp>
    </p:spTree>
    <p:extLst>
      <p:ext uri="{BB962C8B-B14F-4D97-AF65-F5344CB8AC3E}">
        <p14:creationId xmlns:p14="http://schemas.microsoft.com/office/powerpoint/2010/main" val="81755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826CFDD-D385-47BC-CE68-8CD1E7376160}"/>
              </a:ext>
            </a:extLst>
          </p:cNvPr>
          <p:cNvSpPr>
            <a:spLocks noGrp="1"/>
          </p:cNvSpPr>
          <p:nvPr>
            <p:ph type="subTitle" idx="1"/>
          </p:nvPr>
        </p:nvSpPr>
        <p:spPr>
          <a:xfrm>
            <a:off x="763604" y="952420"/>
            <a:ext cx="9144000" cy="356616"/>
          </a:xfrm>
        </p:spPr>
        <p:txBody>
          <a:bodyPr/>
          <a:lstStyle/>
          <a:p>
            <a:endParaRPr lang="en-IN" dirty="0"/>
          </a:p>
        </p:txBody>
      </p:sp>
      <p:pic>
        <p:nvPicPr>
          <p:cNvPr id="5" name="Picture 4">
            <a:extLst>
              <a:ext uri="{FF2B5EF4-FFF2-40B4-BE49-F238E27FC236}">
                <a16:creationId xmlns:a16="http://schemas.microsoft.com/office/drawing/2014/main" id="{83EBDF89-8F69-A01D-E473-6D246102BB3F}"/>
              </a:ext>
            </a:extLst>
          </p:cNvPr>
          <p:cNvPicPr>
            <a:picLocks noChangeAspect="1"/>
          </p:cNvPicPr>
          <p:nvPr/>
        </p:nvPicPr>
        <p:blipFill>
          <a:blip r:embed="rId2"/>
          <a:stretch>
            <a:fillRect/>
          </a:stretch>
        </p:blipFill>
        <p:spPr>
          <a:xfrm>
            <a:off x="404261" y="490888"/>
            <a:ext cx="11165306" cy="6367112"/>
          </a:xfrm>
          <a:prstGeom prst="rect">
            <a:avLst/>
          </a:prstGeom>
          <a:ln>
            <a:noFill/>
          </a:ln>
          <a:effectLst>
            <a:softEdge rad="112500"/>
          </a:effectLst>
        </p:spPr>
      </p:pic>
      <p:sp>
        <p:nvSpPr>
          <p:cNvPr id="6" name="TextBox 5">
            <a:extLst>
              <a:ext uri="{FF2B5EF4-FFF2-40B4-BE49-F238E27FC236}">
                <a16:creationId xmlns:a16="http://schemas.microsoft.com/office/drawing/2014/main" id="{FD881C2A-40F4-AE7E-7706-7A7541293331}"/>
              </a:ext>
            </a:extLst>
          </p:cNvPr>
          <p:cNvSpPr txBox="1"/>
          <p:nvPr/>
        </p:nvSpPr>
        <p:spPr>
          <a:xfrm>
            <a:off x="622433" y="2935704"/>
            <a:ext cx="5961247" cy="3477875"/>
          </a:xfrm>
          <a:prstGeom prst="rect">
            <a:avLst/>
          </a:prstGeom>
          <a:noFill/>
        </p:spPr>
        <p:txBody>
          <a:bodyPr wrap="square" rtlCol="0">
            <a:spAutoFit/>
          </a:bodyPr>
          <a:lstStyle/>
          <a:p>
            <a:r>
              <a:rPr lang="en-GB" sz="2000" b="0" i="0" dirty="0">
                <a:solidFill>
                  <a:srgbClr val="374151"/>
                </a:solidFill>
                <a:effectLst/>
                <a:latin typeface="Söhne"/>
              </a:rPr>
              <a:t>The results showed that certain digital features, such as pen pressure and pen speed, were significantly different between the two groups.</a:t>
            </a:r>
          </a:p>
          <a:p>
            <a:endParaRPr lang="en-GB" sz="2000" b="0" i="0" dirty="0">
              <a:solidFill>
                <a:srgbClr val="374151"/>
              </a:solidFill>
              <a:effectLst/>
              <a:latin typeface="Söhne"/>
            </a:endParaRPr>
          </a:p>
          <a:p>
            <a:r>
              <a:rPr lang="en-GB" sz="2000" b="0" i="0" dirty="0">
                <a:solidFill>
                  <a:srgbClr val="374151"/>
                </a:solidFill>
                <a:effectLst/>
                <a:latin typeface="Söhne"/>
              </a:rPr>
              <a:t> Additionally, the study highlighted the importance of considering age and grade when assessing the effect of digital features on handwriting skills.</a:t>
            </a:r>
          </a:p>
          <a:p>
            <a:endParaRPr lang="en-GB" sz="2000" b="0" i="0" dirty="0">
              <a:solidFill>
                <a:srgbClr val="374151"/>
              </a:solidFill>
              <a:effectLst/>
              <a:latin typeface="Söhne"/>
            </a:endParaRPr>
          </a:p>
          <a:p>
            <a:r>
              <a:rPr lang="en-GB" sz="2000" b="0" i="0" dirty="0">
                <a:solidFill>
                  <a:srgbClr val="374151"/>
                </a:solidFill>
                <a:effectLst/>
                <a:latin typeface="Söhne"/>
              </a:rPr>
              <a:t> Overall, these findings may inform the development of new assessment tools and interventions for improving handwriting abilities in children</a:t>
            </a:r>
            <a:r>
              <a:rPr lang="en-GB" b="0" i="0" dirty="0">
                <a:solidFill>
                  <a:srgbClr val="374151"/>
                </a:solidFill>
                <a:effectLst/>
                <a:latin typeface="Söhne"/>
              </a:rPr>
              <a:t>.</a:t>
            </a:r>
            <a:endParaRPr lang="en-IN" dirty="0"/>
          </a:p>
        </p:txBody>
      </p:sp>
    </p:spTree>
    <p:extLst>
      <p:ext uri="{BB962C8B-B14F-4D97-AF65-F5344CB8AC3E}">
        <p14:creationId xmlns:p14="http://schemas.microsoft.com/office/powerpoint/2010/main" val="1445747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miley Face 6">
            <a:extLst>
              <a:ext uri="{FF2B5EF4-FFF2-40B4-BE49-F238E27FC236}">
                <a16:creationId xmlns:a16="http://schemas.microsoft.com/office/drawing/2014/main" id="{D6F024D1-C6BD-B7B5-EA68-880A5B105496}"/>
              </a:ext>
            </a:extLst>
          </p:cNvPr>
          <p:cNvSpPr/>
          <p:nvPr/>
        </p:nvSpPr>
        <p:spPr>
          <a:xfrm>
            <a:off x="3612680" y="1809549"/>
            <a:ext cx="4360244" cy="3878981"/>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25EB55CF-29E8-747A-89E1-2DF1092F144C}"/>
              </a:ext>
            </a:extLst>
          </p:cNvPr>
          <p:cNvSpPr txBox="1"/>
          <p:nvPr/>
        </p:nvSpPr>
        <p:spPr>
          <a:xfrm>
            <a:off x="3728186" y="1101663"/>
            <a:ext cx="4360243" cy="707886"/>
          </a:xfrm>
          <a:prstGeom prst="rect">
            <a:avLst/>
          </a:prstGeom>
          <a:noFill/>
        </p:spPr>
        <p:txBody>
          <a:bodyPr wrap="square" rtlCol="0">
            <a:spAutoFit/>
          </a:bodyPr>
          <a:lstStyle/>
          <a:p>
            <a:pPr algn="ctr"/>
            <a:r>
              <a:rPr lang="en-IN" sz="4000" b="1" dirty="0">
                <a:solidFill>
                  <a:schemeClr val="accent1">
                    <a:lumMod val="75000"/>
                  </a:schemeClr>
                </a:solidFill>
                <a:latin typeface="Bodoni MT Black" panose="02070A03080606020203" pitchFamily="18" charset="0"/>
              </a:rPr>
              <a:t>THANK YOU</a:t>
            </a:r>
          </a:p>
        </p:txBody>
      </p:sp>
    </p:spTree>
    <p:extLst>
      <p:ext uri="{BB962C8B-B14F-4D97-AF65-F5344CB8AC3E}">
        <p14:creationId xmlns:p14="http://schemas.microsoft.com/office/powerpoint/2010/main" val="133681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Question mark">
            <a:extLst>
              <a:ext uri="{FF2B5EF4-FFF2-40B4-BE49-F238E27FC236}">
                <a16:creationId xmlns:a16="http://schemas.microsoft.com/office/drawing/2014/main" id="{C5090614-BE5F-74B8-70A6-D9CE6BABE7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12194" y="240631"/>
            <a:ext cx="7546206" cy="6961471"/>
          </a:xfrm>
          <a:prstGeom prst="rect">
            <a:avLst/>
          </a:prstGeom>
        </p:spPr>
      </p:pic>
      <p:sp>
        <p:nvSpPr>
          <p:cNvPr id="16" name="TextBox 15">
            <a:extLst>
              <a:ext uri="{FF2B5EF4-FFF2-40B4-BE49-F238E27FC236}">
                <a16:creationId xmlns:a16="http://schemas.microsoft.com/office/drawing/2014/main" id="{0D1FC728-6D50-A357-45CC-EBD97EC2E928}"/>
              </a:ext>
            </a:extLst>
          </p:cNvPr>
          <p:cNvSpPr txBox="1"/>
          <p:nvPr/>
        </p:nvSpPr>
        <p:spPr>
          <a:xfrm>
            <a:off x="2444817" y="365759"/>
            <a:ext cx="6708807" cy="1015663"/>
          </a:xfrm>
          <a:prstGeom prst="rect">
            <a:avLst/>
          </a:prstGeom>
          <a:noFill/>
        </p:spPr>
        <p:txBody>
          <a:bodyPr wrap="square" rtlCol="0">
            <a:spAutoFit/>
          </a:bodyPr>
          <a:lstStyle/>
          <a:p>
            <a:pPr algn="ctr"/>
            <a:r>
              <a:rPr lang="en-GB" sz="6000" dirty="0">
                <a:latin typeface="Times New Roman" panose="02020603050405020304" pitchFamily="18" charset="0"/>
                <a:cs typeface="Times New Roman" panose="02020603050405020304" pitchFamily="18" charset="0"/>
              </a:rPr>
              <a:t>What is Dysgraphia?</a:t>
            </a:r>
            <a:endParaRPr lang="en-IN" sz="6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F211634-D8CF-D3F2-567C-4215BAA302A2}"/>
              </a:ext>
            </a:extLst>
          </p:cNvPr>
          <p:cNvSpPr txBox="1"/>
          <p:nvPr/>
        </p:nvSpPr>
        <p:spPr>
          <a:xfrm>
            <a:off x="567890" y="1597794"/>
            <a:ext cx="10568539" cy="1200329"/>
          </a:xfrm>
          <a:prstGeom prst="rect">
            <a:avLst/>
          </a:prstGeom>
          <a:noFill/>
        </p:spPr>
        <p:txBody>
          <a:bodyPr wrap="square" rtlCol="0">
            <a:spAutoFit/>
          </a:bodyPr>
          <a:lstStyle/>
          <a:p>
            <a:pPr algn="ctr"/>
            <a:r>
              <a:rPr lang="en-GB" sz="2400" dirty="0">
                <a:solidFill>
                  <a:schemeClr val="tx1"/>
                </a:solidFill>
                <a:latin typeface="Times New Roman" panose="02020603050405020304" pitchFamily="18" charset="0"/>
                <a:cs typeface="Times New Roman" panose="02020603050405020304" pitchFamily="18" charset="0"/>
              </a:rPr>
              <a:t>Dysgraphia is a learning disability that affects a person's ability to write. It is a neurological condition that can impact a person's handwriting, spelling, and ability to put their thoughts on paper</a:t>
            </a:r>
            <a:endParaRPr lang="en-IN" sz="2400" dirty="0">
              <a:solidFill>
                <a:schemeClr val="tx1"/>
              </a:solidFill>
            </a:endParaRPr>
          </a:p>
        </p:txBody>
      </p:sp>
      <p:pic>
        <p:nvPicPr>
          <p:cNvPr id="5" name="Picture 4">
            <a:extLst>
              <a:ext uri="{FF2B5EF4-FFF2-40B4-BE49-F238E27FC236}">
                <a16:creationId xmlns:a16="http://schemas.microsoft.com/office/drawing/2014/main" id="{6348722F-9F3A-B2A9-7CCA-F1C3EE01B19C}"/>
              </a:ext>
            </a:extLst>
          </p:cNvPr>
          <p:cNvPicPr>
            <a:picLocks noChangeAspect="1"/>
          </p:cNvPicPr>
          <p:nvPr/>
        </p:nvPicPr>
        <p:blipFill rotWithShape="1">
          <a:blip r:embed="rId4"/>
          <a:srcRect l="8145" t="4959" r="9379" b="12840"/>
          <a:stretch/>
        </p:blipFill>
        <p:spPr>
          <a:xfrm>
            <a:off x="2512194" y="2738585"/>
            <a:ext cx="7026442" cy="3436219"/>
          </a:xfrm>
          <a:prstGeom prst="rect">
            <a:avLst/>
          </a:prstGeom>
          <a:ln>
            <a:noFill/>
          </a:ln>
          <a:effectLst>
            <a:softEdge rad="112500"/>
          </a:effectLst>
        </p:spPr>
      </p:pic>
      <p:sp>
        <p:nvSpPr>
          <p:cNvPr id="8" name="TextBox 7">
            <a:extLst>
              <a:ext uri="{FF2B5EF4-FFF2-40B4-BE49-F238E27FC236}">
                <a16:creationId xmlns:a16="http://schemas.microsoft.com/office/drawing/2014/main" id="{66F95677-C61F-5567-5D7F-4B823324A1F7}"/>
              </a:ext>
            </a:extLst>
          </p:cNvPr>
          <p:cNvSpPr txBox="1"/>
          <p:nvPr/>
        </p:nvSpPr>
        <p:spPr>
          <a:xfrm>
            <a:off x="2444817" y="6174804"/>
            <a:ext cx="7026442" cy="369332"/>
          </a:xfrm>
          <a:prstGeom prst="rect">
            <a:avLst/>
          </a:prstGeom>
          <a:noFill/>
        </p:spPr>
        <p:txBody>
          <a:bodyPr wrap="square" rtlCol="0">
            <a:spAutoFit/>
          </a:bodyPr>
          <a:lstStyle/>
          <a:p>
            <a:pPr algn="ctr"/>
            <a:r>
              <a:rPr lang="en-GB" b="1" dirty="0"/>
              <a:t>Fig 1:   4</a:t>
            </a:r>
            <a:r>
              <a:rPr lang="en-GB" b="1" baseline="30000" dirty="0"/>
              <a:t>th</a:t>
            </a:r>
            <a:r>
              <a:rPr lang="en-GB" b="1" dirty="0"/>
              <a:t> Grade Dysgraphia children handwriting sample</a:t>
            </a:r>
            <a:r>
              <a:rPr lang="en-GB" dirty="0"/>
              <a:t>.</a:t>
            </a:r>
            <a:endParaRPr lang="en-IN" dirty="0"/>
          </a:p>
        </p:txBody>
      </p:sp>
    </p:spTree>
    <p:extLst>
      <p:ext uri="{BB962C8B-B14F-4D97-AF65-F5344CB8AC3E}">
        <p14:creationId xmlns:p14="http://schemas.microsoft.com/office/powerpoint/2010/main" val="85521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10" name="Picture Placeholder 9">
            <a:extLst>
              <a:ext uri="{FF2B5EF4-FFF2-40B4-BE49-F238E27FC236}">
                <a16:creationId xmlns:a16="http://schemas.microsoft.com/office/drawing/2014/main" id="{D716F82D-C342-B449-323F-854933D105D3}"/>
              </a:ext>
            </a:extLst>
          </p:cNvPr>
          <p:cNvSpPr>
            <a:spLocks noGrp="1"/>
          </p:cNvSpPr>
          <p:nvPr>
            <p:ph type="pic" sz="quarter" idx="13"/>
          </p:nvPr>
        </p:nvSpPr>
        <p:spPr/>
      </p:sp>
      <p:pic>
        <p:nvPicPr>
          <p:cNvPr id="3074" name="Picture 2" descr="Fig 1">
            <a:extLst>
              <a:ext uri="{FF2B5EF4-FFF2-40B4-BE49-F238E27FC236}">
                <a16:creationId xmlns:a16="http://schemas.microsoft.com/office/drawing/2014/main" id="{952C6AC7-73FC-93A4-1837-39908A66A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253" y="875899"/>
            <a:ext cx="6917195" cy="47933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3D30E25-C36B-AA4A-861E-1D2C0CFA169C}"/>
              </a:ext>
            </a:extLst>
          </p:cNvPr>
          <p:cNvSpPr txBox="1"/>
          <p:nvPr/>
        </p:nvSpPr>
        <p:spPr>
          <a:xfrm rot="10800000" flipV="1">
            <a:off x="5724304" y="5853870"/>
            <a:ext cx="6047072" cy="369332"/>
          </a:xfrm>
          <a:prstGeom prst="rect">
            <a:avLst/>
          </a:prstGeom>
          <a:noFill/>
        </p:spPr>
        <p:txBody>
          <a:bodyPr wrap="square" rtlCol="0">
            <a:spAutoFit/>
          </a:bodyPr>
          <a:lstStyle/>
          <a:p>
            <a:pPr algn="ctr"/>
            <a:r>
              <a:rPr lang="en-GB" b="1" dirty="0"/>
              <a:t>Fig 2 : Psychopathological model of Dysgraphia</a:t>
            </a:r>
            <a:endParaRPr lang="en-IN" b="1" dirty="0"/>
          </a:p>
        </p:txBody>
      </p:sp>
      <p:sp>
        <p:nvSpPr>
          <p:cNvPr id="15" name="TextBox 14">
            <a:extLst>
              <a:ext uri="{FF2B5EF4-FFF2-40B4-BE49-F238E27FC236}">
                <a16:creationId xmlns:a16="http://schemas.microsoft.com/office/drawing/2014/main" id="{2DC08419-69C6-B9DC-3AF6-A2BBEFA7CC34}"/>
              </a:ext>
            </a:extLst>
          </p:cNvPr>
          <p:cNvSpPr txBox="1"/>
          <p:nvPr/>
        </p:nvSpPr>
        <p:spPr>
          <a:xfrm>
            <a:off x="620991" y="2928478"/>
            <a:ext cx="4061701" cy="2585323"/>
          </a:xfrm>
          <a:prstGeom prst="rect">
            <a:avLst/>
          </a:prstGeom>
          <a:noFill/>
        </p:spPr>
        <p:txBody>
          <a:bodyPr wrap="square" rtlCol="0">
            <a:spAutoFit/>
          </a:bodyPr>
          <a:lstStyle/>
          <a:p>
            <a:r>
              <a:rPr lang="en-GB" sz="2400" b="1" dirty="0"/>
              <a:t>DYSGRAPHIA CAN BE RELATED TO</a:t>
            </a:r>
            <a:r>
              <a:rPr lang="en-GB" sz="2400" dirty="0"/>
              <a:t>:</a:t>
            </a:r>
          </a:p>
          <a:p>
            <a:r>
              <a:rPr lang="en-GB" sz="2400" dirty="0"/>
              <a:t>1)Language problems.</a:t>
            </a:r>
          </a:p>
          <a:p>
            <a:r>
              <a:rPr lang="en-GB" sz="2400" dirty="0"/>
              <a:t>2)Motor execution.</a:t>
            </a:r>
          </a:p>
          <a:p>
            <a:r>
              <a:rPr lang="en-GB" sz="2400" dirty="0"/>
              <a:t>3)Coordination problems.</a:t>
            </a:r>
          </a:p>
          <a:p>
            <a:r>
              <a:rPr lang="en-GB" sz="2400" dirty="0"/>
              <a:t>4)Attention Deficit.</a:t>
            </a:r>
          </a:p>
          <a:p>
            <a:endParaRPr lang="en-IN" dirty="0"/>
          </a:p>
        </p:txBody>
      </p:sp>
      <p:sp>
        <p:nvSpPr>
          <p:cNvPr id="6" name="TextBox 5">
            <a:extLst>
              <a:ext uri="{FF2B5EF4-FFF2-40B4-BE49-F238E27FC236}">
                <a16:creationId xmlns:a16="http://schemas.microsoft.com/office/drawing/2014/main" id="{F4A0D4DC-2B75-6E98-0BC0-2A24ADF0265D}"/>
              </a:ext>
            </a:extLst>
          </p:cNvPr>
          <p:cNvSpPr txBox="1"/>
          <p:nvPr/>
        </p:nvSpPr>
        <p:spPr>
          <a:xfrm>
            <a:off x="794246" y="1188720"/>
            <a:ext cx="3392744" cy="523220"/>
          </a:xfrm>
          <a:prstGeom prst="rect">
            <a:avLst/>
          </a:prstGeom>
          <a:noFill/>
        </p:spPr>
        <p:txBody>
          <a:bodyPr wrap="square" rtlCol="0">
            <a:spAutoFit/>
          </a:bodyPr>
          <a:lstStyle/>
          <a:p>
            <a:pPr algn="ctr"/>
            <a:r>
              <a:rPr lang="en-IN" sz="2800" dirty="0">
                <a:latin typeface="Bodoni MT Black" panose="02070A03080606020203" pitchFamily="18" charset="0"/>
              </a:rPr>
              <a:t>INTRODUCTION</a:t>
            </a:r>
          </a:p>
        </p:txBody>
      </p:sp>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A305BB-EA68-CAD8-79F7-B942D03D5955}"/>
              </a:ext>
            </a:extLst>
          </p:cNvPr>
          <p:cNvSpPr txBox="1"/>
          <p:nvPr/>
        </p:nvSpPr>
        <p:spPr>
          <a:xfrm>
            <a:off x="648101" y="3457876"/>
            <a:ext cx="10722544" cy="2677656"/>
          </a:xfrm>
          <a:prstGeom prst="rect">
            <a:avLst/>
          </a:prstGeom>
          <a:noFill/>
        </p:spPr>
        <p:txBody>
          <a:bodyPr wrap="square" rtlCol="0">
            <a:spAutoFit/>
          </a:bodyPr>
          <a:lstStyle/>
          <a:p>
            <a:pPr marL="285750" indent="-28575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Concise Evaluation Scale for Children’s Handwriting (BHK) which is the gold-standard test in France for diagnosing dysgraphia.</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rising availability of digital tablets in the last few decades has allowed for the analysis of new aspects of handwriting such as the dynamics of handwriting (e.g., velocity, acceleration, etc.) and the pressure of the pen or the pen tilt aspects.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A166B9-6559-0BE5-DEE1-B77DDC416BD8}"/>
              </a:ext>
            </a:extLst>
          </p:cNvPr>
          <p:cNvSpPr txBox="1"/>
          <p:nvPr/>
        </p:nvSpPr>
        <p:spPr>
          <a:xfrm>
            <a:off x="648102" y="798897"/>
            <a:ext cx="10722544" cy="1938992"/>
          </a:xfrm>
          <a:prstGeom prst="rect">
            <a:avLst/>
          </a:prstGeom>
          <a:noFill/>
        </p:spPr>
        <p:txBody>
          <a:bodyPr wrap="square" rtlCol="0">
            <a:spAutoFit/>
          </a:bodyPr>
          <a:lstStyle/>
          <a:p>
            <a:pPr marL="285750" indent="-28575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Formal handwriting acquisition begins at the age of five years (preschool) and requires about ten years of practice to reach a level of almost complete automation</a:t>
            </a:r>
          </a:p>
          <a:p>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 Interestingly, a gender effect has been observed in handwriting acquisition, with girls presenting slightly higher quality and speed scores versus their male peers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5905100" y="469684"/>
            <a:ext cx="5876222" cy="1773002"/>
          </a:xfrm>
        </p:spPr>
        <p:txBody>
          <a:bodyPr/>
          <a:lstStyle/>
          <a:p>
            <a:pPr marL="342900" indent="-342900">
              <a:buAutoNum type="arabicPeriod"/>
            </a:pPr>
            <a:r>
              <a:rPr lang="en-GB" sz="2400" dirty="0">
                <a:latin typeface="Times New Roman" panose="02020603050405020304" pitchFamily="18" charset="0"/>
                <a:cs typeface="Times New Roman" panose="02020603050405020304" pitchFamily="18" charset="0"/>
              </a:rPr>
              <a:t>To present the learning and acquisition of handwriting from a developmental approach (according to child age.)</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a:xfrm>
            <a:off x="5905100" y="2234023"/>
            <a:ext cx="6097604" cy="1870421"/>
          </a:xfrm>
        </p:spPr>
        <p:txBody>
          <a:bodyPr/>
          <a:lstStyle/>
          <a:p>
            <a:r>
              <a:rPr lang="en-GB" sz="2400" dirty="0">
                <a:latin typeface="Times New Roman" panose="02020603050405020304" pitchFamily="18" charset="0"/>
                <a:cs typeface="Times New Roman" panose="02020603050405020304" pitchFamily="18" charset="0"/>
              </a:rPr>
              <a:t>2.To identify the best Features ,to diagnose the    children with Dysgraphia(acc.  To age) both using BHK and as well as Digital Features</a:t>
            </a:r>
            <a:endParaRPr lang="en-US" sz="2400" dirty="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br>
              <a:rPr lang="en-US" dirty="0">
                <a:effectLst/>
              </a:rPr>
            </a:br>
            <a:endParaRPr lang="en-US" dirty="0"/>
          </a:p>
          <a:p>
            <a:endParaRPr lang="en-US" dirty="0"/>
          </a:p>
        </p:txBody>
      </p:sp>
      <p:sp>
        <p:nvSpPr>
          <p:cNvPr id="28" name="TextBox 27">
            <a:extLst>
              <a:ext uri="{FF2B5EF4-FFF2-40B4-BE49-F238E27FC236}">
                <a16:creationId xmlns:a16="http://schemas.microsoft.com/office/drawing/2014/main" id="{E427D8D1-9AF5-4F07-3422-CEBDDF297E04}"/>
              </a:ext>
            </a:extLst>
          </p:cNvPr>
          <p:cNvSpPr txBox="1"/>
          <p:nvPr/>
        </p:nvSpPr>
        <p:spPr>
          <a:xfrm>
            <a:off x="5980497" y="4165628"/>
            <a:ext cx="6097604" cy="2308324"/>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3.To perform unsupervised clustering of children with dysgraphia by applying a K means clustering of discriminative digital features, to assess how many clusters of patients had a similar profile and to identify their main characteristics.</a:t>
            </a:r>
            <a:endParaRPr lang="en-IN" sz="2400" dirty="0"/>
          </a:p>
        </p:txBody>
      </p:sp>
      <p:sp>
        <p:nvSpPr>
          <p:cNvPr id="31" name="Speech Bubble: Oval 30">
            <a:extLst>
              <a:ext uri="{FF2B5EF4-FFF2-40B4-BE49-F238E27FC236}">
                <a16:creationId xmlns:a16="http://schemas.microsoft.com/office/drawing/2014/main" id="{E30C2052-6BC4-BB14-02D1-042B5EB06EB2}"/>
              </a:ext>
            </a:extLst>
          </p:cNvPr>
          <p:cNvSpPr/>
          <p:nvPr/>
        </p:nvSpPr>
        <p:spPr>
          <a:xfrm>
            <a:off x="1484696" y="1790539"/>
            <a:ext cx="3575987" cy="3219056"/>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CFE09C01-D2B4-6031-8B28-0A182D64D60C}"/>
              </a:ext>
            </a:extLst>
          </p:cNvPr>
          <p:cNvSpPr txBox="1"/>
          <p:nvPr/>
        </p:nvSpPr>
        <p:spPr>
          <a:xfrm>
            <a:off x="2290813" y="3169234"/>
            <a:ext cx="2146434"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OBJECTIVES</a:t>
            </a:r>
            <a:endParaRPr lang="en-IN" sz="2400" b="1" dirty="0">
              <a:latin typeface="Times New Roman" panose="02020603050405020304" pitchFamily="18" charset="0"/>
              <a:cs typeface="Times New Roman" panose="02020603050405020304" pitchFamily="18" charset="0"/>
            </a:endParaRPr>
          </a:p>
        </p:txBody>
      </p:sp>
      <p:pic>
        <p:nvPicPr>
          <p:cNvPr id="33" name="Graphic 32" descr="Lightbulb">
            <a:extLst>
              <a:ext uri="{FF2B5EF4-FFF2-40B4-BE49-F238E27FC236}">
                <a16:creationId xmlns:a16="http://schemas.microsoft.com/office/drawing/2014/main" id="{DFCAF263-E1A4-FE89-9D9C-B2A375AB07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335" y="158555"/>
            <a:ext cx="914400" cy="914400"/>
          </a:xfrm>
          <a:prstGeom prst="rect">
            <a:avLst/>
          </a:prstGeom>
        </p:spPr>
      </p:pic>
    </p:spTree>
    <p:extLst>
      <p:ext uri="{BB962C8B-B14F-4D97-AF65-F5344CB8AC3E}">
        <p14:creationId xmlns:p14="http://schemas.microsoft.com/office/powerpoint/2010/main" val="39437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EF90DE-8D4F-1889-0C48-4AB0BE715C23}"/>
              </a:ext>
            </a:extLst>
          </p:cNvPr>
          <p:cNvSpPr>
            <a:spLocks noGrp="1"/>
          </p:cNvSpPr>
          <p:nvPr>
            <p:ph type="subTitle" idx="1"/>
          </p:nvPr>
        </p:nvSpPr>
        <p:spPr>
          <a:xfrm>
            <a:off x="99461" y="1674555"/>
            <a:ext cx="4231907" cy="558747"/>
          </a:xfrm>
        </p:spPr>
        <p:txBody>
          <a:bodyPr/>
          <a:lstStyle/>
          <a:p>
            <a:r>
              <a:rPr lang="en-GB" dirty="0">
                <a:latin typeface="Times New Roman" panose="02020603050405020304" pitchFamily="18" charset="0"/>
                <a:cs typeface="Times New Roman" panose="02020603050405020304" pitchFamily="18" charset="0"/>
              </a:rPr>
              <a:t>Participants</a:t>
            </a:r>
            <a:endParaRPr lang="en-IN"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090D4BAE-21C3-AB9A-B35B-965359489B98}"/>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t="1154" r="31734" b="13580"/>
          <a:stretch/>
        </p:blipFill>
        <p:spPr bwMode="auto">
          <a:xfrm>
            <a:off x="5768741" y="313545"/>
            <a:ext cx="6074172" cy="5875500"/>
          </a:xfrm>
          <a:prstGeom prst="rect">
            <a:avLst/>
          </a:prstGeom>
          <a:noFill/>
          <a:ln>
            <a:solidFill>
              <a:schemeClr val="bg2">
                <a:lumMod val="10000"/>
              </a:schemeClr>
            </a:solidFill>
          </a:ln>
          <a:effectLst>
            <a:outerShdw blurRad="63500" sx="102000" sy="102000" algn="ctr" rotWithShape="0">
              <a:prstClr val="black">
                <a:alpha val="40000"/>
              </a:prstClr>
            </a:outerShdw>
          </a:effectLst>
          <a:scene3d>
            <a:camera prst="perspectiveFront"/>
            <a:lightRig rig="threePt" dir="t"/>
          </a:scene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A99B7C-238A-8C32-C9B5-D2E8EA70DA6E}"/>
              </a:ext>
            </a:extLst>
          </p:cNvPr>
          <p:cNvSpPr txBox="1"/>
          <p:nvPr/>
        </p:nvSpPr>
        <p:spPr>
          <a:xfrm>
            <a:off x="468430" y="2107934"/>
            <a:ext cx="4803006" cy="1938992"/>
          </a:xfrm>
          <a:prstGeom prst="rect">
            <a:avLst/>
          </a:prstGeom>
          <a:noFill/>
        </p:spPr>
        <p:txBody>
          <a:bodyPr wrap="square" rtlCol="0">
            <a:spAutoFit/>
          </a:bodyPr>
          <a:lstStyle/>
          <a:p>
            <a:pPr marL="400050" indent="-400050">
              <a:buFont typeface="+mj-lt"/>
              <a:buAutoNum type="romanUcPeriod"/>
            </a:pPr>
            <a:r>
              <a:rPr lang="en-GB" sz="2000" dirty="0"/>
              <a:t>In Total ,N=280 Children.</a:t>
            </a:r>
          </a:p>
          <a:p>
            <a:pPr marL="400050" indent="-400050">
              <a:buFont typeface="+mj-lt"/>
              <a:buAutoNum type="romanUcPeriod"/>
            </a:pPr>
            <a:r>
              <a:rPr lang="en-IN" sz="2000" dirty="0"/>
              <a:t>231 Children were recruited at different Schools from Grenoble Area..</a:t>
            </a:r>
          </a:p>
          <a:p>
            <a:pPr marL="400050" indent="-400050">
              <a:buFont typeface="+mj-lt"/>
              <a:buAutoNum type="romanUcPeriod"/>
            </a:pPr>
            <a:r>
              <a:rPr lang="en-IN" sz="2000" dirty="0"/>
              <a:t>49 Children were recruited from the Reference Centre for Language and Learning Disorder at Grenoble University Hospital.</a:t>
            </a:r>
          </a:p>
        </p:txBody>
      </p:sp>
      <p:sp>
        <p:nvSpPr>
          <p:cNvPr id="8" name="TextBox 7">
            <a:extLst>
              <a:ext uri="{FF2B5EF4-FFF2-40B4-BE49-F238E27FC236}">
                <a16:creationId xmlns:a16="http://schemas.microsoft.com/office/drawing/2014/main" id="{CDF9A141-79CD-A63E-51A9-E1B29A0F67DC}"/>
              </a:ext>
            </a:extLst>
          </p:cNvPr>
          <p:cNvSpPr txBox="1"/>
          <p:nvPr/>
        </p:nvSpPr>
        <p:spPr>
          <a:xfrm>
            <a:off x="617621" y="4574407"/>
            <a:ext cx="4803006" cy="1908215"/>
          </a:xfrm>
          <a:prstGeom prst="rect">
            <a:avLst/>
          </a:prstGeom>
          <a:noFill/>
        </p:spPr>
        <p:txBody>
          <a:bodyPr wrap="square" rtlCol="0">
            <a:spAutoFit/>
          </a:bodyPr>
          <a:lstStyle/>
          <a:p>
            <a:pPr marL="285750" indent="-285750">
              <a:buFont typeface="Wingdings" panose="05000000000000000000" pitchFamily="2" charset="2"/>
              <a:buChar char="v"/>
            </a:pPr>
            <a:r>
              <a:rPr lang="en-GB" sz="2000" b="1" dirty="0"/>
              <a:t>DCD </a:t>
            </a:r>
            <a:r>
              <a:rPr lang="en-GB" sz="2000" dirty="0"/>
              <a:t>:Developmental coordination Disorder.</a:t>
            </a:r>
          </a:p>
          <a:p>
            <a:pPr marL="285750" indent="-285750">
              <a:buFont typeface="Wingdings" panose="05000000000000000000" pitchFamily="2" charset="2"/>
              <a:buChar char="v"/>
            </a:pPr>
            <a:r>
              <a:rPr lang="en-GB" sz="2000" b="1" dirty="0"/>
              <a:t>Dl </a:t>
            </a:r>
            <a:r>
              <a:rPr lang="en-GB" sz="2000" dirty="0"/>
              <a:t>:Dyslexia.</a:t>
            </a:r>
          </a:p>
          <a:p>
            <a:pPr marL="285750" indent="-285750">
              <a:buFont typeface="Wingdings" panose="05000000000000000000" pitchFamily="2" charset="2"/>
              <a:buChar char="v"/>
            </a:pPr>
            <a:r>
              <a:rPr lang="en-GB" sz="2000" b="1" dirty="0"/>
              <a:t>ADHD </a:t>
            </a:r>
            <a:r>
              <a:rPr lang="en-GB" sz="2000" dirty="0"/>
              <a:t>:Attention Deficit Hyperactivity Disorder.</a:t>
            </a:r>
          </a:p>
          <a:p>
            <a:pPr marL="285750" indent="-285750">
              <a:buFont typeface="Wingdings" panose="05000000000000000000" pitchFamily="2" charset="2"/>
              <a:buChar char="v"/>
            </a:pPr>
            <a:r>
              <a:rPr lang="en-GB" sz="2000" b="1" dirty="0" err="1"/>
              <a:t>dyscalc</a:t>
            </a:r>
            <a:r>
              <a:rPr lang="en-GB" sz="2000" b="1" dirty="0"/>
              <a:t> </a:t>
            </a:r>
            <a:r>
              <a:rPr lang="en-GB" sz="2000" dirty="0"/>
              <a:t>:Dyscalculia.</a:t>
            </a:r>
          </a:p>
          <a:p>
            <a:pPr marL="285750" indent="-285750">
              <a:buFont typeface="Wingdings" panose="05000000000000000000" pitchFamily="2" charset="2"/>
              <a:buChar char="v"/>
            </a:pPr>
            <a:r>
              <a:rPr lang="en-GB" sz="2000" b="1" dirty="0" err="1"/>
              <a:t>dysph</a:t>
            </a:r>
            <a:r>
              <a:rPr lang="en-GB" sz="2000" b="1" dirty="0"/>
              <a:t> : </a:t>
            </a:r>
            <a:r>
              <a:rPr lang="en-GB" sz="2000" dirty="0"/>
              <a:t>Dysphasia.</a:t>
            </a:r>
          </a:p>
          <a:p>
            <a:endParaRPr lang="en-IN" dirty="0"/>
          </a:p>
        </p:txBody>
      </p:sp>
      <p:sp>
        <p:nvSpPr>
          <p:cNvPr id="3" name="TextBox 2">
            <a:extLst>
              <a:ext uri="{FF2B5EF4-FFF2-40B4-BE49-F238E27FC236}">
                <a16:creationId xmlns:a16="http://schemas.microsoft.com/office/drawing/2014/main" id="{63413A9F-4B29-D9B4-E4B1-9134E3E1E20B}"/>
              </a:ext>
            </a:extLst>
          </p:cNvPr>
          <p:cNvSpPr txBox="1"/>
          <p:nvPr/>
        </p:nvSpPr>
        <p:spPr>
          <a:xfrm>
            <a:off x="914399" y="777742"/>
            <a:ext cx="4004109" cy="584775"/>
          </a:xfrm>
          <a:prstGeom prst="rect">
            <a:avLst/>
          </a:prstGeom>
          <a:noFill/>
        </p:spPr>
        <p:txBody>
          <a:bodyPr wrap="square" rtlCol="0">
            <a:spAutoFit/>
          </a:bodyPr>
          <a:lstStyle/>
          <a:p>
            <a:pPr algn="ctr"/>
            <a:r>
              <a:rPr lang="en-IN" sz="3200" b="1" dirty="0">
                <a:latin typeface="Agency FB" panose="020B0503020202020204" pitchFamily="34" charset="0"/>
              </a:rPr>
              <a:t>Materials and Methods</a:t>
            </a:r>
          </a:p>
        </p:txBody>
      </p:sp>
      <p:sp>
        <p:nvSpPr>
          <p:cNvPr id="5" name="TextBox 4">
            <a:extLst>
              <a:ext uri="{FF2B5EF4-FFF2-40B4-BE49-F238E27FC236}">
                <a16:creationId xmlns:a16="http://schemas.microsoft.com/office/drawing/2014/main" id="{EF03B0E0-9688-1975-3E72-8E2A2C61AB5F}"/>
              </a:ext>
            </a:extLst>
          </p:cNvPr>
          <p:cNvSpPr txBox="1"/>
          <p:nvPr/>
        </p:nvSpPr>
        <p:spPr>
          <a:xfrm>
            <a:off x="3325528" y="6359789"/>
            <a:ext cx="8614610" cy="369332"/>
          </a:xfrm>
          <a:prstGeom prst="rect">
            <a:avLst/>
          </a:prstGeom>
          <a:noFill/>
        </p:spPr>
        <p:txBody>
          <a:bodyPr wrap="square" rtlCol="0">
            <a:spAutoFit/>
          </a:bodyPr>
          <a:lstStyle/>
          <a:p>
            <a:pPr algn="r"/>
            <a:r>
              <a:rPr lang="en-IN" b="1" dirty="0"/>
              <a:t>Table 1:Diagnosis of children in the specialized clinic</a:t>
            </a:r>
            <a:r>
              <a:rPr lang="en-IN" dirty="0"/>
              <a:t>.</a:t>
            </a:r>
          </a:p>
        </p:txBody>
      </p:sp>
    </p:spTree>
    <p:extLst>
      <p:ext uri="{BB962C8B-B14F-4D97-AF65-F5344CB8AC3E}">
        <p14:creationId xmlns:p14="http://schemas.microsoft.com/office/powerpoint/2010/main" val="289242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D1756-DE62-8169-1942-8F3C62B56D4E}"/>
              </a:ext>
            </a:extLst>
          </p:cNvPr>
          <p:cNvSpPr txBox="1"/>
          <p:nvPr/>
        </p:nvSpPr>
        <p:spPr>
          <a:xfrm>
            <a:off x="4014056" y="265002"/>
            <a:ext cx="2081944" cy="707886"/>
          </a:xfrm>
          <a:prstGeom prst="rect">
            <a:avLst/>
          </a:prstGeom>
          <a:noFill/>
        </p:spPr>
        <p:txBody>
          <a:bodyPr wrap="square" rtlCol="0">
            <a:spAutoFit/>
          </a:bodyPr>
          <a:lstStyle/>
          <a:p>
            <a:r>
              <a:rPr lang="en-IN" sz="4000" b="1" dirty="0"/>
              <a:t>Procedure</a:t>
            </a:r>
          </a:p>
        </p:txBody>
      </p:sp>
      <p:sp>
        <p:nvSpPr>
          <p:cNvPr id="8" name="TextBox 7">
            <a:extLst>
              <a:ext uri="{FF2B5EF4-FFF2-40B4-BE49-F238E27FC236}">
                <a16:creationId xmlns:a16="http://schemas.microsoft.com/office/drawing/2014/main" id="{CD68DB26-33B4-2666-B05F-174D2EB0DE7E}"/>
              </a:ext>
            </a:extLst>
          </p:cNvPr>
          <p:cNvSpPr txBox="1"/>
          <p:nvPr/>
        </p:nvSpPr>
        <p:spPr>
          <a:xfrm>
            <a:off x="4620126" y="6314174"/>
            <a:ext cx="6458551" cy="369332"/>
          </a:xfrm>
          <a:prstGeom prst="rect">
            <a:avLst/>
          </a:prstGeom>
          <a:noFill/>
        </p:spPr>
        <p:txBody>
          <a:bodyPr wrap="square" rtlCol="0">
            <a:spAutoFit/>
          </a:bodyPr>
          <a:lstStyle/>
          <a:p>
            <a:pPr algn="ctr"/>
            <a:r>
              <a:rPr lang="en-IN" b="1" dirty="0"/>
              <a:t>Table 2: Clinical Gold Standard(</a:t>
            </a:r>
            <a:r>
              <a:rPr lang="en-IN" b="1" dirty="0" err="1"/>
              <a:t>BHk</a:t>
            </a:r>
            <a:r>
              <a:rPr lang="en-IN" b="1" dirty="0"/>
              <a:t> Scores)</a:t>
            </a:r>
          </a:p>
        </p:txBody>
      </p:sp>
      <p:graphicFrame>
        <p:nvGraphicFramePr>
          <p:cNvPr id="2" name="Table 2">
            <a:extLst>
              <a:ext uri="{FF2B5EF4-FFF2-40B4-BE49-F238E27FC236}">
                <a16:creationId xmlns:a16="http://schemas.microsoft.com/office/drawing/2014/main" id="{B6D0CF44-E3F9-7538-981A-C029AB2088DD}"/>
              </a:ext>
            </a:extLst>
          </p:cNvPr>
          <p:cNvGraphicFramePr>
            <a:graphicFrameLocks noGrp="1"/>
          </p:cNvGraphicFramePr>
          <p:nvPr>
            <p:extLst>
              <p:ext uri="{D42A27DB-BD31-4B8C-83A1-F6EECF244321}">
                <p14:modId xmlns:p14="http://schemas.microsoft.com/office/powerpoint/2010/main" val="767815462"/>
              </p:ext>
            </p:extLst>
          </p:nvPr>
        </p:nvGraphicFramePr>
        <p:xfrm>
          <a:off x="3522846" y="1104714"/>
          <a:ext cx="8127999" cy="5057144"/>
        </p:xfrm>
        <a:graphic>
          <a:graphicData uri="http://schemas.openxmlformats.org/drawingml/2006/table">
            <a:tbl>
              <a:tblPr firstRow="1" bandRow="1">
                <a:tableStyleId>{5C22544A-7EE6-4342-B048-85BDC9FD1C3A}</a:tableStyleId>
              </a:tblPr>
              <a:tblGrid>
                <a:gridCol w="1848050">
                  <a:extLst>
                    <a:ext uri="{9D8B030D-6E8A-4147-A177-3AD203B41FA5}">
                      <a16:colId xmlns:a16="http://schemas.microsoft.com/office/drawing/2014/main" val="1085164847"/>
                    </a:ext>
                  </a:extLst>
                </a:gridCol>
                <a:gridCol w="2136809">
                  <a:extLst>
                    <a:ext uri="{9D8B030D-6E8A-4147-A177-3AD203B41FA5}">
                      <a16:colId xmlns:a16="http://schemas.microsoft.com/office/drawing/2014/main" val="901780531"/>
                    </a:ext>
                  </a:extLst>
                </a:gridCol>
                <a:gridCol w="4143140">
                  <a:extLst>
                    <a:ext uri="{9D8B030D-6E8A-4147-A177-3AD203B41FA5}">
                      <a16:colId xmlns:a16="http://schemas.microsoft.com/office/drawing/2014/main" val="1570730605"/>
                    </a:ext>
                  </a:extLst>
                </a:gridCol>
              </a:tblGrid>
              <a:tr h="397386">
                <a:tc>
                  <a:txBody>
                    <a:bodyPr/>
                    <a:lstStyle/>
                    <a:p>
                      <a:endParaRPr lang="en-IN" b="1"/>
                    </a:p>
                  </a:txBody>
                  <a:tcPr/>
                </a:tc>
                <a:tc>
                  <a:txBody>
                    <a:bodyPr/>
                    <a:lstStyle/>
                    <a:p>
                      <a:pPr algn="ctr"/>
                      <a:endParaRPr lang="en-IN" b="1" dirty="0">
                        <a:solidFill>
                          <a:schemeClr val="tx1"/>
                        </a:solidFill>
                      </a:endParaRPr>
                    </a:p>
                  </a:txBody>
                  <a:tcPr/>
                </a:tc>
                <a:tc>
                  <a:txBody>
                    <a:bodyPr/>
                    <a:lstStyle/>
                    <a:p>
                      <a:pPr algn="ctr"/>
                      <a:r>
                        <a:rPr lang="en-GB" b="1" dirty="0">
                          <a:solidFill>
                            <a:schemeClr val="tx1"/>
                          </a:solidFill>
                        </a:rPr>
                        <a:t>Features</a:t>
                      </a:r>
                      <a:endParaRPr lang="en-IN" b="1" dirty="0">
                        <a:solidFill>
                          <a:schemeClr val="tx1"/>
                        </a:solidFill>
                      </a:endParaRPr>
                    </a:p>
                  </a:txBody>
                  <a:tcPr/>
                </a:tc>
                <a:extLst>
                  <a:ext uri="{0D108BD9-81ED-4DB2-BD59-A6C34878D82A}">
                    <a16:rowId xmlns:a16="http://schemas.microsoft.com/office/drawing/2014/main" val="2990141783"/>
                  </a:ext>
                </a:extLst>
              </a:tr>
              <a:tr h="397386">
                <a:tc rowSpan="11">
                  <a:txBody>
                    <a:bodyPr/>
                    <a:lstStyle/>
                    <a:p>
                      <a:r>
                        <a:rPr lang="en-GB" b="1" dirty="0"/>
                        <a:t>BHK Scores</a:t>
                      </a:r>
                      <a:endParaRPr lang="en-IN" b="1" dirty="0"/>
                    </a:p>
                  </a:txBody>
                  <a:tcPr/>
                </a:tc>
                <a:tc rowSpan="10">
                  <a:txBody>
                    <a:bodyPr/>
                    <a:lstStyle/>
                    <a:p>
                      <a:r>
                        <a:rPr lang="en-GB" b="1" dirty="0"/>
                        <a:t>BHK Quality Score</a:t>
                      </a:r>
                      <a:endParaRPr lang="en-IN" b="1" dirty="0"/>
                    </a:p>
                  </a:txBody>
                  <a:tcPr/>
                </a:tc>
                <a:tc>
                  <a:txBody>
                    <a:bodyPr/>
                    <a:lstStyle/>
                    <a:p>
                      <a:r>
                        <a:rPr lang="en-GB" b="0" dirty="0"/>
                        <a:t>Writing is too large</a:t>
                      </a:r>
                      <a:endParaRPr lang="en-IN" b="0" dirty="0"/>
                    </a:p>
                  </a:txBody>
                  <a:tcPr/>
                </a:tc>
                <a:extLst>
                  <a:ext uri="{0D108BD9-81ED-4DB2-BD59-A6C34878D82A}">
                    <a16:rowId xmlns:a16="http://schemas.microsoft.com/office/drawing/2014/main" val="3548926801"/>
                  </a:ext>
                </a:extLst>
              </a:tr>
              <a:tr h="397386">
                <a:tc vMerge="1">
                  <a:txBody>
                    <a:bodyPr/>
                    <a:lstStyle/>
                    <a:p>
                      <a:endParaRPr lang="en-IN"/>
                    </a:p>
                  </a:txBody>
                  <a:tcPr/>
                </a:tc>
                <a:tc vMerge="1">
                  <a:txBody>
                    <a:bodyPr/>
                    <a:lstStyle/>
                    <a:p>
                      <a:endParaRPr lang="en-IN" dirty="0"/>
                    </a:p>
                  </a:txBody>
                  <a:tcPr/>
                </a:tc>
                <a:tc>
                  <a:txBody>
                    <a:bodyPr/>
                    <a:lstStyle/>
                    <a:p>
                      <a:r>
                        <a:rPr lang="en-GB" b="0" dirty="0"/>
                        <a:t>Widening of left-hand margin</a:t>
                      </a:r>
                      <a:endParaRPr lang="en-IN" b="0" dirty="0"/>
                    </a:p>
                  </a:txBody>
                  <a:tcPr/>
                </a:tc>
                <a:extLst>
                  <a:ext uri="{0D108BD9-81ED-4DB2-BD59-A6C34878D82A}">
                    <a16:rowId xmlns:a16="http://schemas.microsoft.com/office/drawing/2014/main" val="3787503202"/>
                  </a:ext>
                </a:extLst>
              </a:tr>
              <a:tr h="397386">
                <a:tc vMerge="1">
                  <a:txBody>
                    <a:bodyPr/>
                    <a:lstStyle/>
                    <a:p>
                      <a:endParaRPr lang="en-IN" dirty="0"/>
                    </a:p>
                  </a:txBody>
                  <a:tcPr/>
                </a:tc>
                <a:tc vMerge="1">
                  <a:txBody>
                    <a:bodyPr/>
                    <a:lstStyle/>
                    <a:p>
                      <a:endParaRPr lang="en-IN" dirty="0"/>
                    </a:p>
                  </a:txBody>
                  <a:tcPr/>
                </a:tc>
                <a:tc>
                  <a:txBody>
                    <a:bodyPr/>
                    <a:lstStyle/>
                    <a:p>
                      <a:r>
                        <a:rPr lang="en-GB" b="0" dirty="0"/>
                        <a:t>Insufficient word spacing</a:t>
                      </a:r>
                      <a:endParaRPr lang="en-IN" b="0" dirty="0"/>
                    </a:p>
                  </a:txBody>
                  <a:tcPr/>
                </a:tc>
                <a:extLst>
                  <a:ext uri="{0D108BD9-81ED-4DB2-BD59-A6C34878D82A}">
                    <a16:rowId xmlns:a16="http://schemas.microsoft.com/office/drawing/2014/main" val="924546521"/>
                  </a:ext>
                </a:extLst>
              </a:tr>
              <a:tr h="397386">
                <a:tc vMerge="1">
                  <a:txBody>
                    <a:bodyPr/>
                    <a:lstStyle/>
                    <a:p>
                      <a:endParaRPr lang="en-IN" dirty="0"/>
                    </a:p>
                  </a:txBody>
                  <a:tcPr/>
                </a:tc>
                <a:tc vMerge="1">
                  <a:txBody>
                    <a:bodyPr/>
                    <a:lstStyle/>
                    <a:p>
                      <a:endParaRPr lang="en-IN" dirty="0"/>
                    </a:p>
                  </a:txBody>
                  <a:tcPr/>
                </a:tc>
                <a:tc>
                  <a:txBody>
                    <a:bodyPr/>
                    <a:lstStyle/>
                    <a:p>
                      <a:r>
                        <a:rPr lang="en-GB" b="0" dirty="0"/>
                        <a:t>Chaotic writing</a:t>
                      </a:r>
                      <a:endParaRPr lang="en-IN" b="0" dirty="0"/>
                    </a:p>
                  </a:txBody>
                  <a:tcPr/>
                </a:tc>
                <a:extLst>
                  <a:ext uri="{0D108BD9-81ED-4DB2-BD59-A6C34878D82A}">
                    <a16:rowId xmlns:a16="http://schemas.microsoft.com/office/drawing/2014/main" val="1745419506"/>
                  </a:ext>
                </a:extLst>
              </a:tr>
              <a:tr h="397386">
                <a:tc vMerge="1">
                  <a:txBody>
                    <a:bodyPr/>
                    <a:lstStyle/>
                    <a:p>
                      <a:endParaRPr lang="en-IN" dirty="0"/>
                    </a:p>
                  </a:txBody>
                  <a:tcPr/>
                </a:tc>
                <a:tc vMerge="1">
                  <a:txBody>
                    <a:bodyPr/>
                    <a:lstStyle/>
                    <a:p>
                      <a:endParaRPr lang="en-IN" dirty="0"/>
                    </a:p>
                  </a:txBody>
                  <a:tcPr/>
                </a:tc>
                <a:tc>
                  <a:txBody>
                    <a:bodyPr/>
                    <a:lstStyle/>
                    <a:p>
                      <a:r>
                        <a:rPr lang="en-GB" b="0" dirty="0"/>
                        <a:t>Absence of joins</a:t>
                      </a:r>
                      <a:endParaRPr lang="en-IN" b="0" dirty="0"/>
                    </a:p>
                  </a:txBody>
                  <a:tcPr/>
                </a:tc>
                <a:extLst>
                  <a:ext uri="{0D108BD9-81ED-4DB2-BD59-A6C34878D82A}">
                    <a16:rowId xmlns:a16="http://schemas.microsoft.com/office/drawing/2014/main" val="2625395359"/>
                  </a:ext>
                </a:extLst>
              </a:tr>
              <a:tr h="397386">
                <a:tc vMerge="1">
                  <a:txBody>
                    <a:bodyPr/>
                    <a:lstStyle/>
                    <a:p>
                      <a:endParaRPr lang="en-IN" dirty="0"/>
                    </a:p>
                  </a:txBody>
                  <a:tcPr/>
                </a:tc>
                <a:tc vMerge="1">
                  <a:txBody>
                    <a:bodyPr/>
                    <a:lstStyle/>
                    <a:p>
                      <a:endParaRPr lang="en-IN" dirty="0"/>
                    </a:p>
                  </a:txBody>
                  <a:tcPr/>
                </a:tc>
                <a:tc>
                  <a:txBody>
                    <a:bodyPr/>
                    <a:lstStyle/>
                    <a:p>
                      <a:r>
                        <a:rPr lang="en-GB" b="0" dirty="0"/>
                        <a:t>Collision of letters</a:t>
                      </a:r>
                      <a:endParaRPr lang="en-IN" b="0" dirty="0"/>
                    </a:p>
                  </a:txBody>
                  <a:tcPr/>
                </a:tc>
                <a:extLst>
                  <a:ext uri="{0D108BD9-81ED-4DB2-BD59-A6C34878D82A}">
                    <a16:rowId xmlns:a16="http://schemas.microsoft.com/office/drawing/2014/main" val="1830292741"/>
                  </a:ext>
                </a:extLst>
              </a:tr>
              <a:tr h="397386">
                <a:tc vMerge="1">
                  <a:txBody>
                    <a:bodyPr/>
                    <a:lstStyle/>
                    <a:p>
                      <a:endParaRPr lang="en-IN" dirty="0"/>
                    </a:p>
                  </a:txBody>
                  <a:tcPr/>
                </a:tc>
                <a:tc vMerge="1">
                  <a:txBody>
                    <a:bodyPr/>
                    <a:lstStyle/>
                    <a:p>
                      <a:endParaRPr lang="en-IN" dirty="0"/>
                    </a:p>
                  </a:txBody>
                  <a:tcPr/>
                </a:tc>
                <a:tc>
                  <a:txBody>
                    <a:bodyPr/>
                    <a:lstStyle/>
                    <a:p>
                      <a:r>
                        <a:rPr lang="en-GB" b="0" dirty="0"/>
                        <a:t>Inconsistent letter size</a:t>
                      </a:r>
                      <a:endParaRPr lang="en-IN" b="0" dirty="0"/>
                    </a:p>
                  </a:txBody>
                  <a:tcPr/>
                </a:tc>
                <a:extLst>
                  <a:ext uri="{0D108BD9-81ED-4DB2-BD59-A6C34878D82A}">
                    <a16:rowId xmlns:a16="http://schemas.microsoft.com/office/drawing/2014/main" val="3580238895"/>
                  </a:ext>
                </a:extLst>
              </a:tr>
              <a:tr h="397386">
                <a:tc vMerge="1">
                  <a:txBody>
                    <a:bodyPr/>
                    <a:lstStyle/>
                    <a:p>
                      <a:endParaRPr lang="en-IN" dirty="0"/>
                    </a:p>
                  </a:txBody>
                  <a:tcPr/>
                </a:tc>
                <a:tc vMerge="1">
                  <a:txBody>
                    <a:bodyPr/>
                    <a:lstStyle/>
                    <a:p>
                      <a:endParaRPr lang="en-IN" dirty="0"/>
                    </a:p>
                  </a:txBody>
                  <a:tcPr/>
                </a:tc>
                <a:tc>
                  <a:txBody>
                    <a:bodyPr/>
                    <a:lstStyle/>
                    <a:p>
                      <a:r>
                        <a:rPr lang="en-GB" b="0" dirty="0"/>
                        <a:t>Bad letter or word alignment</a:t>
                      </a:r>
                      <a:endParaRPr lang="en-IN" b="0" dirty="0"/>
                    </a:p>
                  </a:txBody>
                  <a:tcPr/>
                </a:tc>
                <a:extLst>
                  <a:ext uri="{0D108BD9-81ED-4DB2-BD59-A6C34878D82A}">
                    <a16:rowId xmlns:a16="http://schemas.microsoft.com/office/drawing/2014/main" val="2466592027"/>
                  </a:ext>
                </a:extLst>
              </a:tr>
              <a:tr h="397386">
                <a:tc vMerge="1">
                  <a:txBody>
                    <a:bodyPr/>
                    <a:lstStyle/>
                    <a:p>
                      <a:endParaRPr lang="en-IN" dirty="0"/>
                    </a:p>
                  </a:txBody>
                  <a:tcPr/>
                </a:tc>
                <a:tc vMerge="1">
                  <a:txBody>
                    <a:bodyPr/>
                    <a:lstStyle/>
                    <a:p>
                      <a:endParaRPr lang="en-IN" dirty="0"/>
                    </a:p>
                  </a:txBody>
                  <a:tcPr/>
                </a:tc>
                <a:tc>
                  <a:txBody>
                    <a:bodyPr/>
                    <a:lstStyle/>
                    <a:p>
                      <a:r>
                        <a:rPr lang="en-GB" b="0" dirty="0"/>
                        <a:t>Letter distortion</a:t>
                      </a:r>
                      <a:endParaRPr lang="en-IN" b="0" dirty="0"/>
                    </a:p>
                  </a:txBody>
                  <a:tcPr/>
                </a:tc>
                <a:extLst>
                  <a:ext uri="{0D108BD9-81ED-4DB2-BD59-A6C34878D82A}">
                    <a16:rowId xmlns:a16="http://schemas.microsoft.com/office/drawing/2014/main" val="697077633"/>
                  </a:ext>
                </a:extLst>
              </a:tr>
              <a:tr h="397386">
                <a:tc vMerge="1">
                  <a:txBody>
                    <a:bodyPr/>
                    <a:lstStyle/>
                    <a:p>
                      <a:endParaRPr lang="en-IN" dirty="0"/>
                    </a:p>
                  </a:txBody>
                  <a:tcPr/>
                </a:tc>
                <a:tc vMerge="1">
                  <a:txBody>
                    <a:bodyPr/>
                    <a:lstStyle/>
                    <a:p>
                      <a:endParaRPr lang="en-IN" dirty="0"/>
                    </a:p>
                  </a:txBody>
                  <a:tcPr/>
                </a:tc>
                <a:tc>
                  <a:txBody>
                    <a:bodyPr/>
                    <a:lstStyle/>
                    <a:p>
                      <a:r>
                        <a:rPr lang="en-GB" b="0" dirty="0"/>
                        <a:t>Unsteady writing trace</a:t>
                      </a:r>
                      <a:endParaRPr lang="en-IN" b="0" dirty="0"/>
                    </a:p>
                  </a:txBody>
                  <a:tcPr/>
                </a:tc>
                <a:extLst>
                  <a:ext uri="{0D108BD9-81ED-4DB2-BD59-A6C34878D82A}">
                    <a16:rowId xmlns:a16="http://schemas.microsoft.com/office/drawing/2014/main" val="20541063"/>
                  </a:ext>
                </a:extLst>
              </a:tr>
              <a:tr h="685898">
                <a:tc vMerge="1">
                  <a:txBody>
                    <a:bodyPr/>
                    <a:lstStyle/>
                    <a:p>
                      <a:endParaRPr lang="en-IN" dirty="0"/>
                    </a:p>
                  </a:txBody>
                  <a:tcPr/>
                </a:tc>
                <a:tc>
                  <a:txBody>
                    <a:bodyPr/>
                    <a:lstStyle/>
                    <a:p>
                      <a:r>
                        <a:rPr lang="en-GB" b="1" dirty="0"/>
                        <a:t>BHK Speed Score</a:t>
                      </a:r>
                      <a:endParaRPr lang="en-IN" b="1" dirty="0"/>
                    </a:p>
                  </a:txBody>
                  <a:tcPr/>
                </a:tc>
                <a:tc>
                  <a:txBody>
                    <a:bodyPr/>
                    <a:lstStyle/>
                    <a:p>
                      <a:r>
                        <a:rPr lang="en-GB" b="0" dirty="0"/>
                        <a:t>The number of characters written in 5 min</a:t>
                      </a:r>
                      <a:endParaRPr lang="en-IN" b="0" dirty="0"/>
                    </a:p>
                  </a:txBody>
                  <a:tcPr/>
                </a:tc>
                <a:extLst>
                  <a:ext uri="{0D108BD9-81ED-4DB2-BD59-A6C34878D82A}">
                    <a16:rowId xmlns:a16="http://schemas.microsoft.com/office/drawing/2014/main" val="4200924135"/>
                  </a:ext>
                </a:extLst>
              </a:tr>
            </a:tbl>
          </a:graphicData>
        </a:graphic>
      </p:graphicFrame>
      <p:sp>
        <p:nvSpPr>
          <p:cNvPr id="3" name="TextBox 2">
            <a:extLst>
              <a:ext uri="{FF2B5EF4-FFF2-40B4-BE49-F238E27FC236}">
                <a16:creationId xmlns:a16="http://schemas.microsoft.com/office/drawing/2014/main" id="{DB52BC39-63B6-EA9B-3FCB-650A70032ECE}"/>
              </a:ext>
            </a:extLst>
          </p:cNvPr>
          <p:cNvSpPr txBox="1"/>
          <p:nvPr/>
        </p:nvSpPr>
        <p:spPr>
          <a:xfrm>
            <a:off x="654517" y="2202125"/>
            <a:ext cx="2723950" cy="3477875"/>
          </a:xfrm>
          <a:prstGeom prst="rect">
            <a:avLst/>
          </a:prstGeom>
          <a:noFill/>
        </p:spPr>
        <p:txBody>
          <a:bodyPr wrap="square" rtlCol="0">
            <a:spAutoFit/>
          </a:bodyPr>
          <a:lstStyle/>
          <a:p>
            <a:pPr marL="285750" indent="-28575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BHK Test-</a:t>
            </a:r>
          </a:p>
          <a:p>
            <a:r>
              <a:rPr lang="en-GB" sz="2000" dirty="0">
                <a:latin typeface="Times New Roman" panose="02020603050405020304" pitchFamily="18" charset="0"/>
                <a:cs typeface="Times New Roman" panose="02020603050405020304" pitchFamily="18" charset="0"/>
              </a:rPr>
              <a:t>              1.Five minutes</a:t>
            </a:r>
          </a:p>
          <a:p>
            <a:r>
              <a:rPr lang="en-GB" sz="2000" dirty="0">
                <a:latin typeface="Times New Roman" panose="02020603050405020304" pitchFamily="18" charset="0"/>
                <a:cs typeface="Times New Roman" panose="02020603050405020304" pitchFamily="18" charset="0"/>
              </a:rPr>
              <a:t>               2.Blank paper</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Wacom Graphic Tablet</a:t>
            </a:r>
          </a:p>
          <a:p>
            <a:r>
              <a:rPr lang="en-GB" sz="2000" dirty="0">
                <a:latin typeface="Times New Roman" panose="02020603050405020304" pitchFamily="18" charset="0"/>
                <a:cs typeface="Times New Roman" panose="02020603050405020304" pitchFamily="18" charset="0"/>
              </a:rPr>
              <a:t> </a:t>
            </a:r>
          </a:p>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Weight of pen:</a:t>
            </a:r>
          </a:p>
          <a:p>
            <a:r>
              <a:rPr lang="en-GB" sz="2000" dirty="0">
                <a:latin typeface="Times New Roman" panose="02020603050405020304" pitchFamily="18" charset="0"/>
                <a:cs typeface="Times New Roman" panose="02020603050405020304" pitchFamily="18" charset="0"/>
              </a:rPr>
              <a:t>      (0g to 400 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85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251282-9F63-027A-A510-69CF969CD3D9}"/>
              </a:ext>
            </a:extLst>
          </p:cNvPr>
          <p:cNvGraphicFramePr>
            <a:graphicFrameLocks noGrp="1"/>
          </p:cNvGraphicFramePr>
          <p:nvPr>
            <p:extLst>
              <p:ext uri="{D42A27DB-BD31-4B8C-83A1-F6EECF244321}">
                <p14:modId xmlns:p14="http://schemas.microsoft.com/office/powerpoint/2010/main" val="3845706993"/>
              </p:ext>
            </p:extLst>
          </p:nvPr>
        </p:nvGraphicFramePr>
        <p:xfrm>
          <a:off x="1222408" y="756921"/>
          <a:ext cx="9923647" cy="4816110"/>
        </p:xfrm>
        <a:graphic>
          <a:graphicData uri="http://schemas.openxmlformats.org/drawingml/2006/table">
            <a:tbl>
              <a:tblPr firstRow="1" bandRow="1">
                <a:tableStyleId>{5C22544A-7EE6-4342-B048-85BDC9FD1C3A}</a:tableStyleId>
              </a:tblPr>
              <a:tblGrid>
                <a:gridCol w="4059884">
                  <a:extLst>
                    <a:ext uri="{9D8B030D-6E8A-4147-A177-3AD203B41FA5}">
                      <a16:colId xmlns:a16="http://schemas.microsoft.com/office/drawing/2014/main" val="1645878064"/>
                    </a:ext>
                  </a:extLst>
                </a:gridCol>
                <a:gridCol w="5863763">
                  <a:extLst>
                    <a:ext uri="{9D8B030D-6E8A-4147-A177-3AD203B41FA5}">
                      <a16:colId xmlns:a16="http://schemas.microsoft.com/office/drawing/2014/main" val="1078196665"/>
                    </a:ext>
                  </a:extLst>
                </a:gridCol>
              </a:tblGrid>
              <a:tr h="370470">
                <a:tc>
                  <a:txBody>
                    <a:bodyPr/>
                    <a:lstStyle/>
                    <a:p>
                      <a:pPr algn="ctr"/>
                      <a:r>
                        <a:rPr lang="en-IN" b="1" dirty="0">
                          <a:solidFill>
                            <a:schemeClr val="tx1"/>
                          </a:solidFill>
                        </a:rPr>
                        <a:t>Main features</a:t>
                      </a:r>
                    </a:p>
                  </a:txBody>
                  <a:tcPr/>
                </a:tc>
                <a:tc>
                  <a:txBody>
                    <a:bodyPr/>
                    <a:lstStyle/>
                    <a:p>
                      <a:pPr algn="ctr"/>
                      <a:r>
                        <a:rPr lang="en-IN" b="1" dirty="0">
                          <a:solidFill>
                            <a:schemeClr val="tx1"/>
                          </a:solidFill>
                        </a:rPr>
                        <a:t>Sub Features</a:t>
                      </a:r>
                    </a:p>
                  </a:txBody>
                  <a:tcPr/>
                </a:tc>
                <a:extLst>
                  <a:ext uri="{0D108BD9-81ED-4DB2-BD59-A6C34878D82A}">
                    <a16:rowId xmlns:a16="http://schemas.microsoft.com/office/drawing/2014/main" val="4085865847"/>
                  </a:ext>
                </a:extLst>
              </a:tr>
              <a:tr h="370470">
                <a:tc rowSpan="3">
                  <a:txBody>
                    <a:bodyPr/>
                    <a:lstStyle/>
                    <a:p>
                      <a:r>
                        <a:rPr lang="en-IN" b="1" dirty="0"/>
                        <a:t>Static features</a:t>
                      </a:r>
                    </a:p>
                  </a:txBody>
                  <a:tcPr/>
                </a:tc>
                <a:tc>
                  <a:txBody>
                    <a:bodyPr/>
                    <a:lstStyle/>
                    <a:p>
                      <a:r>
                        <a:rPr lang="en-IN" dirty="0"/>
                        <a:t>Space between Words</a:t>
                      </a:r>
                    </a:p>
                  </a:txBody>
                  <a:tcPr/>
                </a:tc>
                <a:extLst>
                  <a:ext uri="{0D108BD9-81ED-4DB2-BD59-A6C34878D82A}">
                    <a16:rowId xmlns:a16="http://schemas.microsoft.com/office/drawing/2014/main" val="1604326917"/>
                  </a:ext>
                </a:extLst>
              </a:tr>
              <a:tr h="370470">
                <a:tc vMerge="1">
                  <a:txBody>
                    <a:bodyPr/>
                    <a:lstStyle/>
                    <a:p>
                      <a:endParaRPr lang="en-IN" dirty="0"/>
                    </a:p>
                  </a:txBody>
                  <a:tcPr/>
                </a:tc>
                <a:tc>
                  <a:txBody>
                    <a:bodyPr/>
                    <a:lstStyle/>
                    <a:p>
                      <a:r>
                        <a:rPr lang="en-IN" dirty="0"/>
                        <a:t>Standard deviation of Handwriting Density</a:t>
                      </a:r>
                    </a:p>
                  </a:txBody>
                  <a:tcPr/>
                </a:tc>
                <a:extLst>
                  <a:ext uri="{0D108BD9-81ED-4DB2-BD59-A6C34878D82A}">
                    <a16:rowId xmlns:a16="http://schemas.microsoft.com/office/drawing/2014/main" val="3214393393"/>
                  </a:ext>
                </a:extLst>
              </a:tr>
              <a:tr h="370470">
                <a:tc vMerge="1">
                  <a:txBody>
                    <a:bodyPr/>
                    <a:lstStyle/>
                    <a:p>
                      <a:endParaRPr lang="en-IN" dirty="0"/>
                    </a:p>
                  </a:txBody>
                  <a:tcPr/>
                </a:tc>
                <a:tc>
                  <a:txBody>
                    <a:bodyPr/>
                    <a:lstStyle/>
                    <a:p>
                      <a:r>
                        <a:rPr lang="en-IN" dirty="0"/>
                        <a:t>Median of Power Spectral of Tremor Frequencies</a:t>
                      </a:r>
                    </a:p>
                  </a:txBody>
                  <a:tcPr/>
                </a:tc>
                <a:extLst>
                  <a:ext uri="{0D108BD9-81ED-4DB2-BD59-A6C34878D82A}">
                    <a16:rowId xmlns:a16="http://schemas.microsoft.com/office/drawing/2014/main" val="3953896499"/>
                  </a:ext>
                </a:extLst>
              </a:tr>
              <a:tr h="370470">
                <a:tc rowSpan="3">
                  <a:txBody>
                    <a:bodyPr/>
                    <a:lstStyle/>
                    <a:p>
                      <a:r>
                        <a:rPr lang="en-IN" b="1" dirty="0"/>
                        <a:t>Kinematic features</a:t>
                      </a:r>
                    </a:p>
                  </a:txBody>
                  <a:tcPr/>
                </a:tc>
                <a:tc>
                  <a:txBody>
                    <a:bodyPr/>
                    <a:lstStyle/>
                    <a:p>
                      <a:r>
                        <a:rPr lang="en-IN" dirty="0"/>
                        <a:t>Median of PS of Speed frequencies</a:t>
                      </a:r>
                    </a:p>
                  </a:txBody>
                  <a:tcPr/>
                </a:tc>
                <a:extLst>
                  <a:ext uri="{0D108BD9-81ED-4DB2-BD59-A6C34878D82A}">
                    <a16:rowId xmlns:a16="http://schemas.microsoft.com/office/drawing/2014/main" val="3349517444"/>
                  </a:ext>
                </a:extLst>
              </a:tr>
              <a:tr h="370470">
                <a:tc vMerge="1">
                  <a:txBody>
                    <a:bodyPr/>
                    <a:lstStyle/>
                    <a:p>
                      <a:endParaRPr lang="en-IN" dirty="0"/>
                    </a:p>
                  </a:txBody>
                  <a:tcPr/>
                </a:tc>
                <a:tc>
                  <a:txBody>
                    <a:bodyPr/>
                    <a:lstStyle/>
                    <a:p>
                      <a:r>
                        <a:rPr lang="en-IN" dirty="0"/>
                        <a:t>Distance to mean of speed frequencies</a:t>
                      </a:r>
                    </a:p>
                  </a:txBody>
                  <a:tcPr/>
                </a:tc>
                <a:extLst>
                  <a:ext uri="{0D108BD9-81ED-4DB2-BD59-A6C34878D82A}">
                    <a16:rowId xmlns:a16="http://schemas.microsoft.com/office/drawing/2014/main" val="3840107965"/>
                  </a:ext>
                </a:extLst>
              </a:tr>
              <a:tr h="370470">
                <a:tc vMerge="1">
                  <a:txBody>
                    <a:bodyPr/>
                    <a:lstStyle/>
                    <a:p>
                      <a:endParaRPr lang="en-IN" dirty="0"/>
                    </a:p>
                  </a:txBody>
                  <a:tcPr/>
                </a:tc>
                <a:tc>
                  <a:txBody>
                    <a:bodyPr/>
                    <a:lstStyle/>
                    <a:p>
                      <a:r>
                        <a:rPr lang="en-IN" dirty="0"/>
                        <a:t>In Air-Time ratio</a:t>
                      </a:r>
                    </a:p>
                  </a:txBody>
                  <a:tcPr/>
                </a:tc>
                <a:extLst>
                  <a:ext uri="{0D108BD9-81ED-4DB2-BD59-A6C34878D82A}">
                    <a16:rowId xmlns:a16="http://schemas.microsoft.com/office/drawing/2014/main" val="51542553"/>
                  </a:ext>
                </a:extLst>
              </a:tr>
              <a:tr h="370470">
                <a:tc rowSpan="3">
                  <a:txBody>
                    <a:bodyPr/>
                    <a:lstStyle/>
                    <a:p>
                      <a:r>
                        <a:rPr lang="en-IN" b="1" dirty="0"/>
                        <a:t>Pressure features</a:t>
                      </a:r>
                    </a:p>
                  </a:txBody>
                  <a:tcPr/>
                </a:tc>
                <a:tc>
                  <a:txBody>
                    <a:bodyPr/>
                    <a:lstStyle/>
                    <a:p>
                      <a:r>
                        <a:rPr lang="en-IN" dirty="0"/>
                        <a:t>Mean Pressure</a:t>
                      </a:r>
                    </a:p>
                  </a:txBody>
                  <a:tcPr/>
                </a:tc>
                <a:extLst>
                  <a:ext uri="{0D108BD9-81ED-4DB2-BD59-A6C34878D82A}">
                    <a16:rowId xmlns:a16="http://schemas.microsoft.com/office/drawing/2014/main" val="531369273"/>
                  </a:ext>
                </a:extLst>
              </a:tr>
              <a:tr h="370470">
                <a:tc vMerge="1">
                  <a:txBody>
                    <a:bodyPr/>
                    <a:lstStyle/>
                    <a:p>
                      <a:endParaRPr lang="en-IN" dirty="0"/>
                    </a:p>
                  </a:txBody>
                  <a:tcPr/>
                </a:tc>
                <a:tc>
                  <a:txBody>
                    <a:bodyPr/>
                    <a:lstStyle/>
                    <a:p>
                      <a:r>
                        <a:rPr lang="en-IN" dirty="0"/>
                        <a:t>Mean speed of pressure change</a:t>
                      </a:r>
                    </a:p>
                  </a:txBody>
                  <a:tcPr/>
                </a:tc>
                <a:extLst>
                  <a:ext uri="{0D108BD9-81ED-4DB2-BD59-A6C34878D82A}">
                    <a16:rowId xmlns:a16="http://schemas.microsoft.com/office/drawing/2014/main" val="1786502043"/>
                  </a:ext>
                </a:extLst>
              </a:tr>
              <a:tr h="370470">
                <a:tc vMerge="1">
                  <a:txBody>
                    <a:bodyPr/>
                    <a:lstStyle/>
                    <a:p>
                      <a:endParaRPr lang="en-IN" dirty="0"/>
                    </a:p>
                  </a:txBody>
                  <a:tcPr/>
                </a:tc>
                <a:tc>
                  <a:txBody>
                    <a:bodyPr/>
                    <a:lstStyle/>
                    <a:p>
                      <a:r>
                        <a:rPr lang="en-IN" dirty="0"/>
                        <a:t>Standard deviation of speed of pressure change</a:t>
                      </a:r>
                    </a:p>
                  </a:txBody>
                  <a:tcPr/>
                </a:tc>
                <a:extLst>
                  <a:ext uri="{0D108BD9-81ED-4DB2-BD59-A6C34878D82A}">
                    <a16:rowId xmlns:a16="http://schemas.microsoft.com/office/drawing/2014/main" val="2019058698"/>
                  </a:ext>
                </a:extLst>
              </a:tr>
              <a:tr h="370470">
                <a:tc rowSpan="3">
                  <a:txBody>
                    <a:bodyPr/>
                    <a:lstStyle/>
                    <a:p>
                      <a:r>
                        <a:rPr lang="en-IN" b="1" dirty="0"/>
                        <a:t>Tilt features</a:t>
                      </a:r>
                    </a:p>
                  </a:txBody>
                  <a:tcPr/>
                </a:tc>
                <a:tc>
                  <a:txBody>
                    <a:bodyPr/>
                    <a:lstStyle/>
                    <a:p>
                      <a:r>
                        <a:rPr lang="en-IN" dirty="0"/>
                        <a:t>Distance to mean of Tilt-x Frequencies</a:t>
                      </a:r>
                    </a:p>
                  </a:txBody>
                  <a:tcPr/>
                </a:tc>
                <a:extLst>
                  <a:ext uri="{0D108BD9-81ED-4DB2-BD59-A6C34878D82A}">
                    <a16:rowId xmlns:a16="http://schemas.microsoft.com/office/drawing/2014/main" val="2637739323"/>
                  </a:ext>
                </a:extLst>
              </a:tr>
              <a:tr h="370470">
                <a:tc vMerge="1">
                  <a:txBody>
                    <a:bodyPr/>
                    <a:lstStyle/>
                    <a:p>
                      <a:endParaRPr lang="en-IN" dirty="0"/>
                    </a:p>
                  </a:txBody>
                  <a:tcPr/>
                </a:tc>
                <a:tc>
                  <a:txBody>
                    <a:bodyPr/>
                    <a:lstStyle/>
                    <a:p>
                      <a:r>
                        <a:rPr lang="en-IN" dirty="0"/>
                        <a:t>Bandwidth _ tilt x</a:t>
                      </a:r>
                    </a:p>
                  </a:txBody>
                  <a:tcPr/>
                </a:tc>
                <a:extLst>
                  <a:ext uri="{0D108BD9-81ED-4DB2-BD59-A6C34878D82A}">
                    <a16:rowId xmlns:a16="http://schemas.microsoft.com/office/drawing/2014/main" val="3008992632"/>
                  </a:ext>
                </a:extLst>
              </a:tr>
              <a:tr h="370470">
                <a:tc vMerge="1">
                  <a:txBody>
                    <a:bodyPr/>
                    <a:lstStyle/>
                    <a:p>
                      <a:endParaRPr lang="en-IN" dirty="0"/>
                    </a:p>
                  </a:txBody>
                  <a:tcPr/>
                </a:tc>
                <a:tc>
                  <a:txBody>
                    <a:bodyPr/>
                    <a:lstStyle/>
                    <a:p>
                      <a:r>
                        <a:rPr lang="en-IN" dirty="0"/>
                        <a:t>Median of power Spectral of Tilt-y Frequencies.</a:t>
                      </a:r>
                    </a:p>
                  </a:txBody>
                  <a:tcPr/>
                </a:tc>
                <a:extLst>
                  <a:ext uri="{0D108BD9-81ED-4DB2-BD59-A6C34878D82A}">
                    <a16:rowId xmlns:a16="http://schemas.microsoft.com/office/drawing/2014/main" val="2506682028"/>
                  </a:ext>
                </a:extLst>
              </a:tr>
            </a:tbl>
          </a:graphicData>
        </a:graphic>
      </p:graphicFrame>
      <p:sp>
        <p:nvSpPr>
          <p:cNvPr id="2" name="TextBox 1">
            <a:extLst>
              <a:ext uri="{FF2B5EF4-FFF2-40B4-BE49-F238E27FC236}">
                <a16:creationId xmlns:a16="http://schemas.microsoft.com/office/drawing/2014/main" id="{EF8A26AE-1A90-120A-FB0C-E7880A13C39A}"/>
              </a:ext>
            </a:extLst>
          </p:cNvPr>
          <p:cNvSpPr txBox="1"/>
          <p:nvPr/>
        </p:nvSpPr>
        <p:spPr>
          <a:xfrm>
            <a:off x="1520792" y="5755907"/>
            <a:ext cx="9692640" cy="369332"/>
          </a:xfrm>
          <a:prstGeom prst="rect">
            <a:avLst/>
          </a:prstGeom>
          <a:noFill/>
        </p:spPr>
        <p:txBody>
          <a:bodyPr wrap="square" rtlCol="0">
            <a:spAutoFit/>
          </a:bodyPr>
          <a:lstStyle/>
          <a:p>
            <a:pPr algn="ctr"/>
            <a:r>
              <a:rPr lang="en-IN" b="1" dirty="0"/>
              <a:t>Table 3:  Digital features</a:t>
            </a:r>
          </a:p>
        </p:txBody>
      </p:sp>
    </p:spTree>
    <p:extLst>
      <p:ext uri="{BB962C8B-B14F-4D97-AF65-F5344CB8AC3E}">
        <p14:creationId xmlns:p14="http://schemas.microsoft.com/office/powerpoint/2010/main" val="39145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12F3C9-7DAB-4BE6-0875-B14E4DB9C20E}"/>
              </a:ext>
            </a:extLst>
          </p:cNvPr>
          <p:cNvSpPr txBox="1"/>
          <p:nvPr/>
        </p:nvSpPr>
        <p:spPr>
          <a:xfrm>
            <a:off x="2358188" y="423512"/>
            <a:ext cx="6458552" cy="461665"/>
          </a:xfrm>
          <a:prstGeom prst="rect">
            <a:avLst/>
          </a:prstGeom>
          <a:noFill/>
        </p:spPr>
        <p:txBody>
          <a:bodyPr wrap="square" rtlCol="0">
            <a:spAutoFit/>
          </a:bodyPr>
          <a:lstStyle/>
          <a:p>
            <a:pPr algn="ctr"/>
            <a:r>
              <a:rPr lang="en-IN" sz="2400" b="1" dirty="0">
                <a:latin typeface="Arial Black" panose="020B0A04020102020204" pitchFamily="34" charset="0"/>
              </a:rPr>
              <a:t>Statistical models</a:t>
            </a:r>
          </a:p>
        </p:txBody>
      </p:sp>
      <p:sp>
        <p:nvSpPr>
          <p:cNvPr id="6" name="TextBox 5">
            <a:extLst>
              <a:ext uri="{FF2B5EF4-FFF2-40B4-BE49-F238E27FC236}">
                <a16:creationId xmlns:a16="http://schemas.microsoft.com/office/drawing/2014/main" id="{FC306E84-CA03-A76D-096E-3A805030FA0A}"/>
              </a:ext>
            </a:extLst>
          </p:cNvPr>
          <p:cNvSpPr txBox="1"/>
          <p:nvPr/>
        </p:nvSpPr>
        <p:spPr>
          <a:xfrm>
            <a:off x="635268" y="760396"/>
            <a:ext cx="10751418" cy="6217087"/>
          </a:xfrm>
          <a:prstGeom prst="rect">
            <a:avLst/>
          </a:prstGeom>
          <a:noFill/>
        </p:spPr>
        <p:txBody>
          <a:bodyPr wrap="square" rtlCol="0">
            <a:spAutoFit/>
          </a:bodyPr>
          <a:lstStyle/>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Multivariate linear Regression model:( Digital features as continuous variables).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i="0" dirty="0">
                <a:solidFill>
                  <a:srgbClr val="374151"/>
                </a:solidFill>
                <a:effectLst/>
                <a:latin typeface="Times New Roman" panose="02020603050405020304" pitchFamily="18" charset="0"/>
                <a:cs typeface="Times New Roman" panose="02020603050405020304" pitchFamily="18" charset="0"/>
              </a:rPr>
              <a:t>The normalization of each feature was done to ensure that they had equal weight in the regression models.</a:t>
            </a:r>
            <a:endParaRPr lang="en-IN" sz="200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0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i="0" dirty="0">
                <a:solidFill>
                  <a:srgbClr val="374151"/>
                </a:solidFill>
                <a:effectLst/>
                <a:latin typeface="Bodoni MT Black" panose="02070A03080606020203" pitchFamily="18" charset="0"/>
                <a:cs typeface="Times New Roman" panose="02020603050405020304" pitchFamily="18" charset="0"/>
              </a:rPr>
              <a:t>BHK Score ~ Normalized(feature) + grade + gender + ε</a:t>
            </a:r>
            <a:endParaRPr lang="en-IN" sz="2000" i="0" dirty="0">
              <a:solidFill>
                <a:srgbClr val="374151"/>
              </a:solidFill>
              <a:effectLst/>
              <a:latin typeface="Bodoni MT Black" panose="02070A03080606020203" pitchFamily="18" charset="0"/>
              <a:cs typeface="Times New Roman" panose="02020603050405020304" pitchFamily="18" charset="0"/>
            </a:endParaRPr>
          </a:p>
          <a:p>
            <a:pPr marL="285750" indent="-285750">
              <a:buFont typeface="Wingdings" panose="05000000000000000000" pitchFamily="2" charset="2"/>
              <a:buChar char="v"/>
            </a:pPr>
            <a:endParaRPr lang="en-IN" sz="20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To understand how a given digital feature explaining continuous BHK changes according to a child’s grade, a similar model with interaction [grade*Normalized(feature)] was also </a:t>
            </a:r>
            <a:r>
              <a:rPr lang="en-GB" sz="2000" dirty="0" err="1">
                <a:latin typeface="Times New Roman" panose="02020603050405020304" pitchFamily="18" charset="0"/>
                <a:cs typeface="Times New Roman" panose="02020603050405020304" pitchFamily="18" charset="0"/>
              </a:rPr>
              <a:t>cre</a:t>
            </a:r>
            <a:r>
              <a:rPr lang="en-IN" sz="2000" dirty="0" err="1">
                <a:solidFill>
                  <a:srgbClr val="374151"/>
                </a:solidFill>
                <a:latin typeface="Times New Roman" panose="02020603050405020304" pitchFamily="18" charset="0"/>
                <a:cs typeface="Times New Roman" panose="02020603050405020304" pitchFamily="18" charset="0"/>
              </a:rPr>
              <a:t>ated</a:t>
            </a:r>
            <a:r>
              <a:rPr lang="en-IN" sz="2000" dirty="0">
                <a:solidFill>
                  <a:srgbClr val="37415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IN" sz="20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a:t>
            </a:r>
            <a:r>
              <a:rPr lang="en-GB" sz="2000" i="0" dirty="0">
                <a:solidFill>
                  <a:srgbClr val="374151"/>
                </a:solidFill>
                <a:effectLst/>
                <a:latin typeface="Bodoni MT Black" panose="02070A03080606020203" pitchFamily="18" charset="0"/>
                <a:cs typeface="Times New Roman" panose="02020603050405020304" pitchFamily="18" charset="0"/>
              </a:rPr>
              <a:t>BHK Score ~ Normalized(feature) + grade + gender + grade *Normalized(feature) + ε</a:t>
            </a:r>
            <a:r>
              <a:rPr lang="en-GB" sz="2000" i="0" dirty="0">
                <a:solidFill>
                  <a:srgbClr val="374151"/>
                </a:solidFill>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GB" sz="20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Selected grade rather than the age to assess the effect on education, since the writing process is learned at school and not spontaneously.</a:t>
            </a:r>
          </a:p>
          <a:p>
            <a:pPr marL="285750" indent="-285750">
              <a:buFont typeface="Wingdings" panose="05000000000000000000" pitchFamily="2" charset="2"/>
              <a:buChar char="v"/>
            </a:pPr>
            <a:endParaRPr lang="en-GB" sz="200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Performing on TD + D dataset to explore how digital features predict handwriting (BHK) quality and speed in a mixed population that resembles a more realistic situation in the context of school detection of D children</a:t>
            </a:r>
            <a:endParaRPr lang="en-IN" sz="200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9464762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{1A457AD9-A0C1-4FC9-BACE-331390680C2C}tf67061901_win32</Template>
  <TotalTime>492</TotalTime>
  <Words>1187</Words>
  <Application>Microsoft Office PowerPoint</Application>
  <PresentationFormat>Widescreen</PresentationFormat>
  <Paragraphs>174</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Agency FB</vt:lpstr>
      <vt:lpstr>Arial</vt:lpstr>
      <vt:lpstr>Arial Black</vt:lpstr>
      <vt:lpstr>Bodoni MT Black</vt:lpstr>
      <vt:lpstr>Calibri</vt:lpstr>
      <vt:lpstr>Daytona Condensed Light</vt:lpstr>
      <vt:lpstr>Posterama</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dc:title>
  <dc:creator>Tharunya varma</dc:creator>
  <cp:lastModifiedBy>Tharunya varma</cp:lastModifiedBy>
  <cp:revision>5</cp:revision>
  <dcterms:created xsi:type="dcterms:W3CDTF">2023-03-15T10:19:28Z</dcterms:created>
  <dcterms:modified xsi:type="dcterms:W3CDTF">2023-03-16T17:22:16Z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