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embeddedFontLst>
    <p:embeddedFont>
      <p:font typeface="Maven Pro" panose="020B0604020202020204" charset="0"/>
      <p:regular r:id="rId34"/>
      <p:bold r:id="rId35"/>
    </p:embeddedFont>
    <p:embeddedFont>
      <p:font typeface="Nunito"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6" d="100"/>
          <a:sy n="146" d="100"/>
        </p:scale>
        <p:origin x="59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31dd228a75f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31dd228a75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31dd228a75f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31dd228a75f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31dd228a75f_6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31dd228a75f_6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31cc9319db3_0_6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31cc9319db3_0_6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1cc9319db3_0_6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1cc9319db3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31cc9319db3_0_7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31cc9319db3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1dd228a75f_6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1dd228a75f_6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31cc9319db3_0_6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31cc9319db3_0_6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31cc9319db3_0_7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31cc9319db3_0_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31dd228a75f_6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31dd228a75f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31cc9319db3_0_7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31cc9319db3_0_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31cc9319db3_0_7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31cc9319db3_0_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31cc9319db3_0_7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31cc9319db3_0_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31cc9319db3_0_7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31cc9319db3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31cc9319db3_0_7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31cc9319db3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31cc9319db3_0_7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31cc9319db3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6" name="Google Shape;486;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2" name="Google Shape;492;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31cc9319db3_0_8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31cc9319db3_0_8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1cedd0a546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1cedd0a54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320ddefa63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320ddefa63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6" name="Google Shape;516;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1cc9319db3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1cc9319db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solidFill>
                  <a:schemeClr val="dk1"/>
                </a:solidFill>
              </a:rPr>
              <a:t>The </a:t>
            </a:r>
            <a:r>
              <a:rPr lang="en" b="1">
                <a:solidFill>
                  <a:schemeClr val="dk1"/>
                </a:solidFill>
              </a:rPr>
              <a:t>square boxes</a:t>
            </a:r>
            <a:r>
              <a:rPr lang="en">
                <a:solidFill>
                  <a:schemeClr val="dk1"/>
                </a:solidFill>
              </a:rPr>
              <a:t> in the </a:t>
            </a:r>
            <a:r>
              <a:rPr lang="en" b="1">
                <a:solidFill>
                  <a:schemeClr val="dk1"/>
                </a:solidFill>
              </a:rPr>
              <a:t>Squares</a:t>
            </a:r>
            <a:r>
              <a:rPr lang="en">
                <a:solidFill>
                  <a:schemeClr val="dk1"/>
                </a:solidFill>
              </a:rPr>
              <a:t> visualization represent individual data instances in a multiclass classification problem, with specific visual encodings to infer their properties. Here's how you can understand and interpret them:</a:t>
            </a:r>
            <a:endParaRPr>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Structure of the Visualization</a:t>
            </a:r>
            <a:endParaRPr sz="1300" b="1">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b="1">
                <a:solidFill>
                  <a:schemeClr val="dk1"/>
                </a:solidFill>
              </a:rPr>
              <a:t>Columns</a:t>
            </a:r>
            <a:r>
              <a:rPr lang="en">
                <a:solidFill>
                  <a:schemeClr val="dk1"/>
                </a:solidFill>
              </a:rPr>
              <a:t>: Each column corresponds to a class label.</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Boxes</a:t>
            </a:r>
            <a:r>
              <a:rPr lang="en">
                <a:solidFill>
                  <a:schemeClr val="dk1"/>
                </a:solidFill>
              </a:rPr>
              <a:t>: Represent individual instances of data.</a:t>
            </a:r>
            <a:endParaRPr>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Visual Encoding of the Boxes</a:t>
            </a:r>
            <a:endParaRPr sz="1300" b="1">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b="1">
                <a:solidFill>
                  <a:schemeClr val="dk1"/>
                </a:solidFill>
              </a:rPr>
              <a:t>Position</a:t>
            </a:r>
            <a:r>
              <a:rPr lang="en">
                <a:solidFill>
                  <a:schemeClr val="dk1"/>
                </a:solidFill>
              </a:rPr>
              <a:t>:</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b="1">
                <a:solidFill>
                  <a:schemeClr val="dk1"/>
                </a:solidFill>
              </a:rPr>
              <a:t>Right of the axis</a:t>
            </a:r>
            <a:r>
              <a:rPr lang="en">
                <a:solidFill>
                  <a:schemeClr val="dk1"/>
                </a:solidFill>
              </a:rPr>
              <a:t>: Instances predicted as the column's class.</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b="1">
                <a:solidFill>
                  <a:schemeClr val="dk1"/>
                </a:solidFill>
              </a:rPr>
              <a:t>Left of the axis</a:t>
            </a:r>
            <a:r>
              <a:rPr lang="en">
                <a:solidFill>
                  <a:schemeClr val="dk1"/>
                </a:solidFill>
              </a:rPr>
              <a:t>: Instances labeled as the column's class but misclassified (false negatives).</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Fill Color</a:t>
            </a:r>
            <a:r>
              <a:rPr lang="en">
                <a:solidFill>
                  <a:schemeClr val="dk1"/>
                </a:solidFill>
              </a:rPr>
              <a:t>:</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The color of a box indicates its </a:t>
            </a:r>
            <a:r>
              <a:rPr lang="en" b="1">
                <a:solidFill>
                  <a:schemeClr val="dk1"/>
                </a:solidFill>
              </a:rPr>
              <a:t>true label</a:t>
            </a:r>
            <a:r>
              <a:rPr lang="en">
                <a:solidFill>
                  <a:schemeClr val="dk1"/>
                </a:solidFill>
              </a:rPr>
              <a:t> (the class it belongs to).</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Fill Pattern</a:t>
            </a:r>
            <a:r>
              <a:rPr lang="en">
                <a:solidFill>
                  <a:schemeClr val="dk1"/>
                </a:solidFill>
              </a:rPr>
              <a:t>:</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b="1">
                <a:solidFill>
                  <a:schemeClr val="dk1"/>
                </a:solidFill>
              </a:rPr>
              <a:t>Solid</a:t>
            </a:r>
            <a:r>
              <a:rPr lang="en">
                <a:solidFill>
                  <a:schemeClr val="dk1"/>
                </a:solidFill>
              </a:rPr>
              <a:t>: Correctly predicted instances (true positives).</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b="1">
                <a:solidFill>
                  <a:schemeClr val="dk1"/>
                </a:solidFill>
              </a:rPr>
              <a:t>Striped</a:t>
            </a:r>
            <a:r>
              <a:rPr lang="en">
                <a:solidFill>
                  <a:schemeClr val="dk1"/>
                </a:solidFill>
              </a:rPr>
              <a:t>: Incorrectly predicted instances (false positives).</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b="1">
                <a:solidFill>
                  <a:schemeClr val="dk1"/>
                </a:solidFill>
              </a:rPr>
              <a:t>No Fill (Outlined)</a:t>
            </a:r>
            <a:r>
              <a:rPr lang="en">
                <a:solidFill>
                  <a:schemeClr val="dk1"/>
                </a:solidFill>
              </a:rPr>
              <a:t>: Misclassified instances of the column's class (false negatives).</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Vertical Position</a:t>
            </a:r>
            <a:r>
              <a:rPr lang="en">
                <a:solidFill>
                  <a:schemeClr val="dk1"/>
                </a:solidFill>
              </a:rPr>
              <a:t>:</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Reflects the </a:t>
            </a:r>
            <a:r>
              <a:rPr lang="en" b="1">
                <a:solidFill>
                  <a:schemeClr val="dk1"/>
                </a:solidFill>
              </a:rPr>
              <a:t>confidence or prediction score</a:t>
            </a:r>
            <a:r>
              <a:rPr lang="en">
                <a:solidFill>
                  <a:schemeClr val="dk1"/>
                </a:solidFill>
              </a:rPr>
              <a:t> for that instance. Higher positions indicate higher confidence.</a:t>
            </a:r>
            <a:endParaRPr>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Steps to Infer Information</a:t>
            </a:r>
            <a:endParaRPr sz="1300" b="1">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b="1">
                <a:solidFill>
                  <a:schemeClr val="dk1"/>
                </a:solidFill>
              </a:rPr>
              <a:t>Correct Predictions</a:t>
            </a:r>
            <a:r>
              <a:rPr lang="en">
                <a:solidFill>
                  <a:schemeClr val="dk1"/>
                </a:solidFill>
              </a:rPr>
              <a:t>: Look for </a:t>
            </a:r>
            <a:r>
              <a:rPr lang="en" b="1">
                <a:solidFill>
                  <a:schemeClr val="dk1"/>
                </a:solidFill>
              </a:rPr>
              <a:t>solid-filled boxes</a:t>
            </a:r>
            <a:r>
              <a:rPr lang="en">
                <a:solidFill>
                  <a:schemeClr val="dk1"/>
                </a:solidFill>
              </a:rPr>
              <a:t> on the right side of the axis.</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Errors</a:t>
            </a:r>
            <a:r>
              <a:rPr lang="en">
                <a:solidFill>
                  <a:schemeClr val="dk1"/>
                </a:solidFill>
              </a:rPr>
              <a:t>:</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b="1">
                <a:solidFill>
                  <a:schemeClr val="dk1"/>
                </a:solidFill>
              </a:rPr>
              <a:t>False Positives</a:t>
            </a:r>
            <a:r>
              <a:rPr lang="en">
                <a:solidFill>
                  <a:schemeClr val="dk1"/>
                </a:solidFill>
              </a:rPr>
              <a:t>: Striped boxes on the right.</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b="1">
                <a:solidFill>
                  <a:schemeClr val="dk1"/>
                </a:solidFill>
              </a:rPr>
              <a:t>False Negatives</a:t>
            </a:r>
            <a:r>
              <a:rPr lang="en">
                <a:solidFill>
                  <a:schemeClr val="dk1"/>
                </a:solidFill>
              </a:rPr>
              <a:t>: Outlined boxes on the left.</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Confidence Levels</a:t>
            </a:r>
            <a:r>
              <a:rPr lang="en">
                <a:solidFill>
                  <a:schemeClr val="dk1"/>
                </a:solidFill>
              </a:rPr>
              <a:t>:</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High-positioned boxes (top of the column) represent high-confidence predictions.</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Low-positioned boxes (bottom) indicate low-confidence predictions.</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Between-Class Confusion</a:t>
            </a:r>
            <a:r>
              <a:rPr lang="en">
                <a:solidFill>
                  <a:schemeClr val="dk1"/>
                </a:solidFill>
              </a:rPr>
              <a:t>:</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A striped box in one column will have a corresponding outlined box in another column, showing confusion between the two classes.</a:t>
            </a:r>
            <a:endParaRPr>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Use Cases</a:t>
            </a:r>
            <a:endParaRPr sz="1300"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b="1">
                <a:solidFill>
                  <a:schemeClr val="dk1"/>
                </a:solidFill>
              </a:rPr>
              <a:t>Estimate Class-Level Metrics</a:t>
            </a:r>
            <a:r>
              <a:rPr lang="en">
                <a:solidFill>
                  <a:schemeClr val="dk1"/>
                </a:solidFill>
              </a:rPr>
              <a:t>: Count solid boxes to calculate precision or recall for each class.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Prioritize Errors</a:t>
            </a:r>
            <a:r>
              <a:rPr lang="en">
                <a:solidFill>
                  <a:schemeClr val="dk1"/>
                </a:solidFill>
              </a:rPr>
              <a:t>: Focus on high-confidence errors (striped or outlined boxes at the top) as they are likely more impactful.</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Debug Model Behavior</a:t>
            </a:r>
            <a:r>
              <a:rPr lang="en">
                <a:solidFill>
                  <a:schemeClr val="dk1"/>
                </a:solidFill>
              </a:rPr>
              <a:t>: By hovering over or selecting boxes, you can see the instance's details and identify issues like mislabeled data or ambiguous features.</a:t>
            </a:r>
            <a:endParaRPr>
              <a:solidFill>
                <a:schemeClr val="dk1"/>
              </a:solidFill>
            </a:endParaRPr>
          </a:p>
          <a:p>
            <a:pPr marL="0" lvl="0" indent="0" algn="l" rtl="0">
              <a:lnSpc>
                <a:spcPct val="115000"/>
              </a:lnSpc>
              <a:spcBef>
                <a:spcPts val="1200"/>
              </a:spcBef>
              <a:spcAft>
                <a:spcPts val="1200"/>
              </a:spcAft>
              <a:buSzPts val="1100"/>
              <a:buNone/>
            </a:pPr>
            <a:r>
              <a:rPr lang="en">
                <a:solidFill>
                  <a:schemeClr val="dk1"/>
                </a:solidFill>
              </a:rPr>
              <a:t>This visualization helps combine aggregate metrics with instance-level insights, offering a more comprehensive understanding of model performance than traditional tools like confusion matrices.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3" name="Google Shape;33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786125" y="0"/>
            <a:ext cx="8154000" cy="2003700"/>
          </a:xfrm>
          <a:prstGeom prst="rect">
            <a:avLst/>
          </a:prstGeom>
          <a:noFill/>
          <a:ln>
            <a:noFill/>
          </a:ln>
        </p:spPr>
        <p:txBody>
          <a:bodyPr spcFirstLastPara="1" wrap="square" lIns="91425" tIns="91425" rIns="91425" bIns="91425" anchor="ctr" anchorCtr="0">
            <a:normAutofit/>
          </a:bodyPr>
          <a:lstStyle/>
          <a:p>
            <a:pPr marL="0" lvl="0" indent="0" algn="l" rtl="0">
              <a:spcBef>
                <a:spcPts val="0"/>
              </a:spcBef>
              <a:spcAft>
                <a:spcPts val="0"/>
              </a:spcAft>
              <a:buNone/>
            </a:pPr>
            <a:r>
              <a:rPr lang="en" sz="2800"/>
              <a:t>A Visual Analytics Tool for Exploring a Large Classification Model and Comparing Multiple Large Classification Models</a:t>
            </a:r>
            <a:endParaRPr sz="2800"/>
          </a:p>
        </p:txBody>
      </p:sp>
      <p:sp>
        <p:nvSpPr>
          <p:cNvPr id="278" name="Google Shape;278;p13"/>
          <p:cNvSpPr txBox="1">
            <a:spLocks noGrp="1"/>
          </p:cNvSpPr>
          <p:nvPr>
            <p:ph type="subTitle" idx="1"/>
          </p:nvPr>
        </p:nvSpPr>
        <p:spPr>
          <a:xfrm>
            <a:off x="221349" y="2571750"/>
            <a:ext cx="2946393" cy="876844"/>
          </a:xfrm>
          <a:prstGeom prst="rect">
            <a:avLst/>
          </a:prstGeom>
          <a:noFill/>
          <a:ln>
            <a:noFill/>
          </a:ln>
        </p:spPr>
        <p:txBody>
          <a:bodyPr spcFirstLastPara="1" wrap="square" lIns="91425" tIns="91425" rIns="91425" bIns="91425" anchor="t" anchorCtr="0">
            <a:noAutofit/>
          </a:bodyPr>
          <a:lstStyle/>
          <a:p>
            <a:pPr marL="0" indent="0">
              <a:buSzPct val="100000"/>
            </a:pPr>
            <a:r>
              <a:rPr lang="en" sz="1100" b="1" dirty="0"/>
              <a:t>Author :</a:t>
            </a:r>
            <a:br>
              <a:rPr lang="en" sz="1100" dirty="0"/>
            </a:br>
            <a:r>
              <a:rPr lang="en" sz="1100" dirty="0"/>
              <a:t>Sai Praneeth Gudala</a:t>
            </a:r>
            <a:br>
              <a:rPr lang="en" sz="1100" dirty="0"/>
            </a:br>
            <a:r>
              <a:rPr lang="en-US" sz="1100" dirty="0"/>
              <a:t>Aung Phyo</a:t>
            </a:r>
          </a:p>
          <a:p>
            <a:pPr marL="0" indent="0">
              <a:buSzPct val="100000"/>
            </a:pPr>
            <a:r>
              <a:rPr lang="en-US" sz="1100" dirty="0"/>
              <a:t>Durga Siva</a:t>
            </a:r>
          </a:p>
          <a:p>
            <a:pPr marL="0" lvl="0" indent="0" algn="l" rtl="0">
              <a:lnSpc>
                <a:spcPct val="100000"/>
              </a:lnSpc>
              <a:spcBef>
                <a:spcPts val="0"/>
              </a:spcBef>
              <a:spcAft>
                <a:spcPts val="0"/>
              </a:spcAft>
              <a:buSzPct val="100000"/>
              <a:buNone/>
            </a:pPr>
            <a:endParaRPr sz="1100" dirty="0"/>
          </a:p>
          <a:p>
            <a:pPr marL="0" lvl="0" indent="0" algn="l" rtl="0">
              <a:lnSpc>
                <a:spcPct val="100000"/>
              </a:lnSpc>
              <a:spcBef>
                <a:spcPts val="0"/>
              </a:spcBef>
              <a:spcAft>
                <a:spcPts val="0"/>
              </a:spcAft>
              <a:buSzPct val="100000"/>
              <a:buNone/>
            </a:pPr>
            <a:endParaRPr sz="1100" dirty="0"/>
          </a:p>
        </p:txBody>
      </p:sp>
      <p:sp>
        <p:nvSpPr>
          <p:cNvPr id="279" name="Google Shape;279;p13"/>
          <p:cNvSpPr txBox="1">
            <a:spLocks noGrp="1"/>
          </p:cNvSpPr>
          <p:nvPr>
            <p:ph type="subTitle" idx="1"/>
          </p:nvPr>
        </p:nvSpPr>
        <p:spPr>
          <a:xfrm>
            <a:off x="5371750" y="2571750"/>
            <a:ext cx="3514500" cy="12120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00000"/>
              </a:lnSpc>
              <a:spcBef>
                <a:spcPts val="0"/>
              </a:spcBef>
              <a:spcAft>
                <a:spcPts val="0"/>
              </a:spcAft>
              <a:buSzPct val="84848"/>
              <a:buNone/>
            </a:pPr>
            <a:r>
              <a:rPr lang="en" sz="1885" b="1" dirty="0"/>
              <a:t>Supervisors</a:t>
            </a:r>
            <a:r>
              <a:rPr lang="en" b="1" dirty="0"/>
              <a:t>:</a:t>
            </a:r>
            <a:br>
              <a:rPr lang="en" b="1" dirty="0"/>
            </a:br>
            <a:br>
              <a:rPr lang="en" dirty="0"/>
            </a:br>
            <a:r>
              <a:rPr lang="en" sz="2143" dirty="0"/>
              <a:t>Dr Shah Rukh Humayoun</a:t>
            </a:r>
            <a:br>
              <a:rPr lang="en" sz="2143" dirty="0"/>
            </a:br>
            <a:r>
              <a:rPr lang="en" sz="2143" dirty="0"/>
              <a:t>Dr Dragutin Petkovic</a:t>
            </a:r>
            <a:endParaRPr sz="2143" dirty="0"/>
          </a:p>
          <a:p>
            <a:pPr marL="0" lvl="0" indent="0" algn="l" rtl="0">
              <a:spcBef>
                <a:spcPts val="0"/>
              </a:spcBef>
              <a:spcAft>
                <a:spcPts val="0"/>
              </a:spcAft>
              <a:buNone/>
            </a:pPr>
            <a:endParaRPr sz="2000" dirty="0"/>
          </a:p>
          <a:p>
            <a:pPr marL="0" lvl="0" indent="0" algn="l" rtl="0">
              <a:lnSpc>
                <a:spcPct val="100000"/>
              </a:lnSpc>
              <a:spcBef>
                <a:spcPts val="0"/>
              </a:spcBef>
              <a:spcAft>
                <a:spcPts val="0"/>
              </a:spcAft>
              <a:buSzPct val="100000"/>
              <a:buNone/>
            </a:pPr>
            <a:r>
              <a:rPr lang="en" dirty="0"/>
              <a:t> </a:t>
            </a:r>
            <a:endParaRPr dirty="0"/>
          </a:p>
        </p:txBody>
      </p:sp>
      <p:sp>
        <p:nvSpPr>
          <p:cNvPr id="280" name="Google Shape;280;p13"/>
          <p:cNvSpPr txBox="1">
            <a:spLocks noGrp="1"/>
          </p:cNvSpPr>
          <p:nvPr>
            <p:ph type="subTitle" idx="1"/>
          </p:nvPr>
        </p:nvSpPr>
        <p:spPr>
          <a:xfrm>
            <a:off x="1705475" y="3577050"/>
            <a:ext cx="4760700" cy="11418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1600"/>
              <a:buNone/>
            </a:pPr>
            <a:r>
              <a:rPr lang="en" b="1" dirty="0"/>
              <a:t>San Francisco State University</a:t>
            </a:r>
            <a:br>
              <a:rPr lang="en" b="1" dirty="0"/>
            </a:br>
            <a:endParaRPr b="1" dirty="0"/>
          </a:p>
        </p:txBody>
      </p:sp>
      <p:sp>
        <p:nvSpPr>
          <p:cNvPr id="281" name="Google Shape;281;p13"/>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900">
                <a:solidFill>
                  <a:schemeClr val="lt1"/>
                </a:solidFill>
                <a:latin typeface="Nunito"/>
                <a:ea typeface="Nunito"/>
                <a:cs typeface="Nunito"/>
                <a:sym typeface="Nunito"/>
              </a:rPr>
              <a:t>1</a:t>
            </a:fld>
            <a:endParaRPr sz="900">
              <a:solidFill>
                <a:schemeClr val="lt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Related Work</a:t>
            </a:r>
            <a:endParaRPr/>
          </a:p>
        </p:txBody>
      </p:sp>
      <p:sp>
        <p:nvSpPr>
          <p:cNvPr id="355" name="Google Shape;355;p22"/>
          <p:cNvSpPr txBox="1">
            <a:spLocks noGrp="1"/>
          </p:cNvSpPr>
          <p:nvPr>
            <p:ph type="body" idx="1"/>
          </p:nvPr>
        </p:nvSpPr>
        <p:spPr>
          <a:xfrm>
            <a:off x="1141500" y="1519450"/>
            <a:ext cx="3430500" cy="24684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5600" b="1"/>
              <a:t>Image Classification for small number of classes</a:t>
            </a:r>
            <a:endParaRPr sz="5600" b="1"/>
          </a:p>
          <a:p>
            <a:pPr marL="457200" lvl="0" indent="-317500" algn="l" rtl="0">
              <a:spcBef>
                <a:spcPts val="1200"/>
              </a:spcBef>
              <a:spcAft>
                <a:spcPts val="0"/>
              </a:spcAft>
              <a:buSzPct val="100000"/>
              <a:buChar char="●"/>
            </a:pPr>
            <a:r>
              <a:rPr lang="en" sz="5600"/>
              <a:t>In this visualization system only the small number of classes are classifying which is numbers from 0 to 9</a:t>
            </a:r>
            <a:endParaRPr sz="5600"/>
          </a:p>
          <a:p>
            <a:pPr marL="457200" lvl="0" indent="-317500" algn="l" rtl="0">
              <a:spcBef>
                <a:spcPts val="1200"/>
              </a:spcBef>
              <a:spcAft>
                <a:spcPts val="0"/>
              </a:spcAft>
              <a:buSzPct val="100000"/>
              <a:buChar char="●"/>
            </a:pPr>
            <a:r>
              <a:rPr lang="en" sz="5600"/>
              <a:t>The system showing and comparing the misclassification with confusion matrix, but the input dataset is small.</a:t>
            </a:r>
            <a:endParaRPr sz="5600"/>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b="1"/>
          </a:p>
        </p:txBody>
      </p:sp>
      <p:sp>
        <p:nvSpPr>
          <p:cNvPr id="356" name="Google Shape;356;p2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pic>
        <p:nvPicPr>
          <p:cNvPr id="357" name="Google Shape;357;p22"/>
          <p:cNvPicPr preferRelativeResize="0"/>
          <p:nvPr/>
        </p:nvPicPr>
        <p:blipFill>
          <a:blip r:embed="rId3">
            <a:alphaModFix/>
          </a:blip>
          <a:stretch>
            <a:fillRect/>
          </a:stretch>
        </p:blipFill>
        <p:spPr>
          <a:xfrm>
            <a:off x="4846275" y="1291300"/>
            <a:ext cx="4080676" cy="2886250"/>
          </a:xfrm>
          <a:prstGeom prst="rect">
            <a:avLst/>
          </a:prstGeom>
          <a:noFill/>
          <a:ln>
            <a:noFill/>
          </a:ln>
        </p:spPr>
      </p:pic>
      <p:sp>
        <p:nvSpPr>
          <p:cNvPr id="358" name="Google Shape;358;p22"/>
          <p:cNvSpPr txBox="1">
            <a:spLocks noGrp="1"/>
          </p:cNvSpPr>
          <p:nvPr>
            <p:ph type="body" idx="1"/>
          </p:nvPr>
        </p:nvSpPr>
        <p:spPr>
          <a:xfrm>
            <a:off x="732500" y="4053875"/>
            <a:ext cx="3610200" cy="881400"/>
          </a:xfrm>
          <a:prstGeom prst="rect">
            <a:avLst/>
          </a:prstGeom>
        </p:spPr>
        <p:txBody>
          <a:bodyPr spcFirstLastPara="1" wrap="square" lIns="91425" tIns="91425" rIns="91425" bIns="91425" anchor="t" anchorCtr="0">
            <a:normAutofit fontScale="70000"/>
          </a:bodyPr>
          <a:lstStyle/>
          <a:p>
            <a:pPr marL="0" lvl="0" indent="0" algn="l" rtl="0">
              <a:spcBef>
                <a:spcPts val="1000"/>
              </a:spcBef>
              <a:spcAft>
                <a:spcPts val="1200"/>
              </a:spcAft>
              <a:buNone/>
            </a:pPr>
            <a:r>
              <a:rPr lang="en" b="1"/>
              <a:t>Park C, Kim H, Lee K. "A Visualization System for Performance Analysis of Image Classification Models." Proceedings of Visual Analytics in Machine Learning (VAML), 2023. Available at: https://library.imaging.org/ei/articles/32/1/art00003</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3"/>
          <p:cNvSpPr txBox="1">
            <a:spLocks noGrp="1"/>
          </p:cNvSpPr>
          <p:nvPr>
            <p:ph type="title"/>
          </p:nvPr>
        </p:nvSpPr>
        <p:spPr>
          <a:xfrm>
            <a:off x="1303800" y="598575"/>
            <a:ext cx="7030500" cy="5286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00000"/>
              <a:buNone/>
            </a:pPr>
            <a:r>
              <a:rPr lang="en"/>
              <a:t>Insights from Related Work</a:t>
            </a:r>
            <a:endParaRPr/>
          </a:p>
        </p:txBody>
      </p:sp>
      <p:sp>
        <p:nvSpPr>
          <p:cNvPr id="364" name="Google Shape;364;p23"/>
          <p:cNvSpPr txBox="1">
            <a:spLocks noGrp="1"/>
          </p:cNvSpPr>
          <p:nvPr>
            <p:ph type="body" idx="1"/>
          </p:nvPr>
        </p:nvSpPr>
        <p:spPr>
          <a:xfrm>
            <a:off x="474100" y="1520675"/>
            <a:ext cx="8307900" cy="30414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1200"/>
              </a:spcBef>
              <a:spcAft>
                <a:spcPts val="0"/>
              </a:spcAft>
              <a:buNone/>
            </a:pPr>
            <a:r>
              <a:rPr lang="en" b="1">
                <a:solidFill>
                  <a:srgbClr val="1E1919"/>
                </a:solidFill>
                <a:highlight>
                  <a:srgbClr val="FFFFFF"/>
                </a:highlight>
              </a:rPr>
              <a:t>Challenges Addressed </a:t>
            </a:r>
            <a:r>
              <a:rPr lang="en" b="1">
                <a:solidFill>
                  <a:srgbClr val="000000"/>
                </a:solidFill>
              </a:rPr>
              <a:t>by reviewed tools:</a:t>
            </a:r>
            <a:endParaRPr b="1">
              <a:solidFill>
                <a:srgbClr val="000000"/>
              </a:solidFill>
            </a:endParaRPr>
          </a:p>
          <a:p>
            <a:pPr marL="457200" lvl="0" indent="-311150" algn="l" rtl="0">
              <a:lnSpc>
                <a:spcPct val="200000"/>
              </a:lnSpc>
              <a:spcBef>
                <a:spcPts val="1200"/>
              </a:spcBef>
              <a:spcAft>
                <a:spcPts val="0"/>
              </a:spcAft>
              <a:buClr>
                <a:srgbClr val="000000"/>
              </a:buClr>
              <a:buSzPts val="1300"/>
              <a:buFont typeface="Arial"/>
              <a:buChar char="●"/>
            </a:pPr>
            <a:r>
              <a:rPr lang="en" b="1">
                <a:solidFill>
                  <a:srgbClr val="000000"/>
                </a:solidFill>
              </a:rPr>
              <a:t>Scalability:</a:t>
            </a:r>
            <a:r>
              <a:rPr lang="en">
                <a:solidFill>
                  <a:srgbClr val="000000"/>
                </a:solidFill>
              </a:rPr>
              <a:t> Visually analysis for misclassification of small numbers of classes</a:t>
            </a:r>
            <a:endParaRPr>
              <a:solidFill>
                <a:srgbClr val="000000"/>
              </a:solidFill>
            </a:endParaRPr>
          </a:p>
          <a:p>
            <a:pPr marL="457200" lvl="0" indent="-311150" algn="l" rtl="0">
              <a:lnSpc>
                <a:spcPct val="200000"/>
              </a:lnSpc>
              <a:spcBef>
                <a:spcPts val="0"/>
              </a:spcBef>
              <a:spcAft>
                <a:spcPts val="0"/>
              </a:spcAft>
              <a:buClr>
                <a:srgbClr val="000000"/>
              </a:buClr>
              <a:buSzPts val="1300"/>
              <a:buFont typeface="Arial"/>
              <a:buChar char="●"/>
            </a:pPr>
            <a:r>
              <a:rPr lang="en" b="1">
                <a:solidFill>
                  <a:srgbClr val="000000"/>
                </a:solidFill>
              </a:rPr>
              <a:t>Insight:</a:t>
            </a:r>
            <a:r>
              <a:rPr lang="en">
                <a:solidFill>
                  <a:srgbClr val="000000"/>
                </a:solidFill>
              </a:rPr>
              <a:t> Simple and easy to understandable in identifying misclassifications.</a:t>
            </a:r>
            <a:endParaRPr>
              <a:solidFill>
                <a:srgbClr val="000000"/>
              </a:solidFill>
            </a:endParaRPr>
          </a:p>
          <a:p>
            <a:pPr marL="0" lvl="0" indent="0" algn="l" rtl="0">
              <a:lnSpc>
                <a:spcPct val="200000"/>
              </a:lnSpc>
              <a:spcBef>
                <a:spcPts val="1200"/>
              </a:spcBef>
              <a:spcAft>
                <a:spcPts val="0"/>
              </a:spcAft>
              <a:buNone/>
            </a:pPr>
            <a:r>
              <a:rPr lang="en" b="1">
                <a:solidFill>
                  <a:srgbClr val="000000"/>
                </a:solidFill>
              </a:rPr>
              <a:t>Remaining Gaps:</a:t>
            </a:r>
            <a:endParaRPr b="1">
              <a:solidFill>
                <a:srgbClr val="000000"/>
              </a:solidFill>
            </a:endParaRPr>
          </a:p>
          <a:p>
            <a:pPr marL="457200" lvl="0" indent="-311150" algn="l" rtl="0">
              <a:lnSpc>
                <a:spcPct val="200000"/>
              </a:lnSpc>
              <a:spcBef>
                <a:spcPts val="1200"/>
              </a:spcBef>
              <a:spcAft>
                <a:spcPts val="0"/>
              </a:spcAft>
              <a:buClr>
                <a:srgbClr val="000000"/>
              </a:buClr>
              <a:buSzPts val="1300"/>
              <a:buFont typeface="Arial"/>
              <a:buChar char="●"/>
            </a:pPr>
            <a:r>
              <a:rPr lang="en">
                <a:solidFill>
                  <a:srgbClr val="000000"/>
                </a:solidFill>
              </a:rPr>
              <a:t>Comparing and analyzing the misclassification between the large number of classes.</a:t>
            </a:r>
            <a:endParaRPr>
              <a:solidFill>
                <a:srgbClr val="000000"/>
              </a:solidFill>
            </a:endParaRPr>
          </a:p>
          <a:p>
            <a:pPr marL="457200" lvl="0" indent="-311150" algn="l" rtl="0">
              <a:lnSpc>
                <a:spcPct val="200000"/>
              </a:lnSpc>
              <a:spcBef>
                <a:spcPts val="0"/>
              </a:spcBef>
              <a:spcAft>
                <a:spcPts val="0"/>
              </a:spcAft>
              <a:buClr>
                <a:srgbClr val="000000"/>
              </a:buClr>
              <a:buSzPts val="1300"/>
              <a:buFont typeface="Arial"/>
              <a:buChar char="●"/>
            </a:pPr>
            <a:r>
              <a:rPr lang="en">
                <a:solidFill>
                  <a:srgbClr val="000000"/>
                </a:solidFill>
              </a:rPr>
              <a:t>Insufficient support for </a:t>
            </a:r>
            <a:r>
              <a:rPr lang="en" b="1">
                <a:solidFill>
                  <a:srgbClr val="000000"/>
                </a:solidFill>
              </a:rPr>
              <a:t>aggregated data comparison</a:t>
            </a:r>
            <a:r>
              <a:rPr lang="en">
                <a:solidFill>
                  <a:srgbClr val="000000"/>
                </a:solidFill>
              </a:rPr>
              <a:t> and </a:t>
            </a:r>
            <a:r>
              <a:rPr lang="en" b="1">
                <a:solidFill>
                  <a:srgbClr val="000000"/>
                </a:solidFill>
              </a:rPr>
              <a:t>image-level insights</a:t>
            </a:r>
            <a:r>
              <a:rPr lang="en">
                <a:solidFill>
                  <a:srgbClr val="000000"/>
                </a:solidFill>
              </a:rPr>
              <a:t>.</a:t>
            </a:r>
            <a:endParaRPr>
              <a:solidFill>
                <a:srgbClr val="000000"/>
              </a:solidFill>
            </a:endParaRPr>
          </a:p>
          <a:p>
            <a:pPr marL="0" lvl="0" indent="0" algn="l" rtl="0">
              <a:lnSpc>
                <a:spcPct val="150000"/>
              </a:lnSpc>
              <a:spcBef>
                <a:spcPts val="1200"/>
              </a:spcBef>
              <a:spcAft>
                <a:spcPts val="0"/>
              </a:spcAft>
              <a:buNone/>
            </a:pPr>
            <a:endParaRPr>
              <a:solidFill>
                <a:srgbClr val="000000"/>
              </a:solidFill>
            </a:endParaRPr>
          </a:p>
          <a:p>
            <a:pPr marL="0" lvl="0" indent="0" algn="l" rtl="0">
              <a:lnSpc>
                <a:spcPct val="150000"/>
              </a:lnSpc>
              <a:spcBef>
                <a:spcPts val="1200"/>
              </a:spcBef>
              <a:spcAft>
                <a:spcPts val="0"/>
              </a:spcAft>
              <a:buNone/>
            </a:pPr>
            <a:endParaRPr>
              <a:solidFill>
                <a:srgbClr val="1E1919"/>
              </a:solidFill>
              <a:highlight>
                <a:schemeClr val="lt1"/>
              </a:highlight>
            </a:endParaRPr>
          </a:p>
          <a:p>
            <a:pPr marL="0" lvl="0" indent="0" algn="l" rtl="0">
              <a:lnSpc>
                <a:spcPct val="200000"/>
              </a:lnSpc>
              <a:spcBef>
                <a:spcPts val="1200"/>
              </a:spcBef>
              <a:spcAft>
                <a:spcPts val="0"/>
              </a:spcAft>
              <a:buNone/>
            </a:pPr>
            <a:endParaRPr>
              <a:solidFill>
                <a:srgbClr val="000000"/>
              </a:solidFill>
            </a:endParaRPr>
          </a:p>
          <a:p>
            <a:pPr marL="0" lvl="0" indent="0" algn="l" rtl="0">
              <a:lnSpc>
                <a:spcPct val="150000"/>
              </a:lnSpc>
              <a:spcBef>
                <a:spcPts val="1200"/>
              </a:spcBef>
              <a:spcAft>
                <a:spcPts val="0"/>
              </a:spcAft>
              <a:buNone/>
            </a:pPr>
            <a:endParaRPr>
              <a:solidFill>
                <a:srgbClr val="000000"/>
              </a:solidFill>
            </a:endParaRPr>
          </a:p>
          <a:p>
            <a:pPr marL="0" lvl="0" indent="0" algn="l" rtl="0">
              <a:lnSpc>
                <a:spcPct val="150000"/>
              </a:lnSpc>
              <a:spcBef>
                <a:spcPts val="1200"/>
              </a:spcBef>
              <a:spcAft>
                <a:spcPts val="1200"/>
              </a:spcAft>
              <a:buNone/>
            </a:pPr>
            <a:endParaRPr>
              <a:solidFill>
                <a:srgbClr val="1E1919"/>
              </a:solidFill>
              <a:highlight>
                <a:srgbClr val="FFFFFF"/>
              </a:highlight>
            </a:endParaRPr>
          </a:p>
        </p:txBody>
      </p:sp>
      <p:sp>
        <p:nvSpPr>
          <p:cNvPr id="365" name="Google Shape;365;p23"/>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900">
                <a:solidFill>
                  <a:schemeClr val="dk2"/>
                </a:solidFill>
                <a:latin typeface="Nunito"/>
                <a:ea typeface="Nunito"/>
                <a:cs typeface="Nunito"/>
                <a:sym typeface="Nunito"/>
              </a:rPr>
              <a:t>11</a:t>
            </a:fld>
            <a:endParaRPr sz="900">
              <a:solidFill>
                <a:schemeClr val="dk2"/>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Target Dataset</a:t>
            </a:r>
            <a:endParaRPr/>
          </a:p>
        </p:txBody>
      </p:sp>
      <p:sp>
        <p:nvSpPr>
          <p:cNvPr id="371" name="Google Shape;371;p24"/>
          <p:cNvSpPr txBox="1">
            <a:spLocks noGrp="1"/>
          </p:cNvSpPr>
          <p:nvPr>
            <p:ph type="body" idx="1"/>
          </p:nvPr>
        </p:nvSpPr>
        <p:spPr>
          <a:xfrm>
            <a:off x="1303800" y="1469925"/>
            <a:ext cx="7067700" cy="1527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t>ImageNet Dataset</a:t>
            </a:r>
            <a:endParaRPr sz="1400" b="1"/>
          </a:p>
          <a:p>
            <a:pPr marL="457200" lvl="0" indent="-311150" algn="l" rtl="0">
              <a:lnSpc>
                <a:spcPct val="100000"/>
              </a:lnSpc>
              <a:spcBef>
                <a:spcPts val="1200"/>
              </a:spcBef>
              <a:spcAft>
                <a:spcPts val="0"/>
              </a:spcAft>
              <a:buSzPts val="1300"/>
              <a:buChar char="●"/>
            </a:pPr>
            <a:r>
              <a:rPr lang="en" b="1"/>
              <a:t>ImageNet</a:t>
            </a:r>
            <a:r>
              <a:rPr lang="en"/>
              <a:t> dataset consists of a collection of over </a:t>
            </a:r>
            <a:r>
              <a:rPr lang="en" b="1"/>
              <a:t>15 million</a:t>
            </a:r>
            <a:r>
              <a:rPr lang="en"/>
              <a:t> high resolution labelled images, which belong to an estimated </a:t>
            </a:r>
            <a:r>
              <a:rPr lang="en" b="1"/>
              <a:t>22k categories</a:t>
            </a:r>
            <a:r>
              <a:rPr lang="en"/>
              <a:t>.</a:t>
            </a:r>
            <a:endParaRPr/>
          </a:p>
          <a:p>
            <a:pPr marL="457200" lvl="0" indent="-311150" algn="l" rtl="0">
              <a:lnSpc>
                <a:spcPct val="100000"/>
              </a:lnSpc>
              <a:spcBef>
                <a:spcPts val="1200"/>
              </a:spcBef>
              <a:spcAft>
                <a:spcPts val="0"/>
              </a:spcAft>
              <a:buSzPts val="1300"/>
              <a:buChar char="●"/>
            </a:pPr>
            <a:r>
              <a:rPr lang="en"/>
              <a:t>We use </a:t>
            </a:r>
            <a:r>
              <a:rPr lang="en" b="1"/>
              <a:t>ImageNet Large-Scaled Visual Recognition Challenge </a:t>
            </a:r>
            <a:r>
              <a:rPr lang="en"/>
              <a:t>(</a:t>
            </a:r>
            <a:r>
              <a:rPr lang="en" b="1"/>
              <a:t>ILSVRC</a:t>
            </a:r>
            <a:r>
              <a:rPr lang="en"/>
              <a:t>) dataset, a subset of ImageNet, with images belong to </a:t>
            </a:r>
            <a:r>
              <a:rPr lang="en" b="1"/>
              <a:t>1k categories.</a:t>
            </a:r>
            <a:endParaRPr b="1"/>
          </a:p>
        </p:txBody>
      </p:sp>
      <p:sp>
        <p:nvSpPr>
          <p:cNvPr id="372" name="Google Shape;372;p24"/>
          <p:cNvSpPr txBox="1">
            <a:spLocks noGrp="1"/>
          </p:cNvSpPr>
          <p:nvPr>
            <p:ph type="body" idx="2"/>
          </p:nvPr>
        </p:nvSpPr>
        <p:spPr>
          <a:xfrm>
            <a:off x="1303800" y="3112525"/>
            <a:ext cx="7067700" cy="14769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400" b="1"/>
              <a:t>ILSVRC</a:t>
            </a:r>
            <a:endParaRPr sz="1400" b="1"/>
          </a:p>
          <a:p>
            <a:pPr marL="457200" lvl="0" indent="-317500" algn="l" rtl="0">
              <a:spcBef>
                <a:spcPts val="1200"/>
              </a:spcBef>
              <a:spcAft>
                <a:spcPts val="0"/>
              </a:spcAft>
              <a:buSzPts val="1400"/>
              <a:buChar char="●"/>
            </a:pPr>
            <a:r>
              <a:rPr lang="en" sz="1400"/>
              <a:t>1.2 million training images</a:t>
            </a:r>
            <a:endParaRPr sz="1400"/>
          </a:p>
          <a:p>
            <a:pPr marL="457200" lvl="0" indent="-317500" algn="l" rtl="0">
              <a:spcBef>
                <a:spcPts val="1200"/>
              </a:spcBef>
              <a:spcAft>
                <a:spcPts val="0"/>
              </a:spcAft>
              <a:buSzPts val="1400"/>
              <a:buChar char="●"/>
            </a:pPr>
            <a:r>
              <a:rPr lang="en" sz="1400"/>
              <a:t>50k validation images</a:t>
            </a:r>
            <a:endParaRPr sz="1400"/>
          </a:p>
          <a:p>
            <a:pPr marL="457200" lvl="0" indent="-317500" algn="l" rtl="0">
              <a:spcBef>
                <a:spcPts val="1000"/>
              </a:spcBef>
              <a:spcAft>
                <a:spcPts val="1200"/>
              </a:spcAft>
              <a:buSzPts val="1400"/>
              <a:buChar char="●"/>
            </a:pPr>
            <a:r>
              <a:rPr lang="en" sz="1400"/>
              <a:t>150k testing images</a:t>
            </a:r>
            <a:endParaRPr sz="1400"/>
          </a:p>
        </p:txBody>
      </p:sp>
      <p:sp>
        <p:nvSpPr>
          <p:cNvPr id="373" name="Google Shape;373;p2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1"/>
                                        </p:tgtEl>
                                        <p:attrNameLst>
                                          <p:attrName>style.visibility</p:attrName>
                                        </p:attrNameLst>
                                      </p:cBhvr>
                                      <p:to>
                                        <p:strVal val="visible"/>
                                      </p:to>
                                    </p:set>
                                    <p:anim calcmode="lin" valueType="num">
                                      <p:cBhvr additive="base">
                                        <p:cTn id="7" dur="1000"/>
                                        <p:tgtEl>
                                          <p:spTgt spid="371"/>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72"/>
                                        </p:tgtEl>
                                        <p:attrNameLst>
                                          <p:attrName>style.visibility</p:attrName>
                                        </p:attrNameLst>
                                      </p:cBhvr>
                                      <p:to>
                                        <p:strVal val="visible"/>
                                      </p:to>
                                    </p:set>
                                    <p:anim calcmode="lin" valueType="num">
                                      <p:cBhvr additive="base">
                                        <p:cTn id="12" dur="1000"/>
                                        <p:tgtEl>
                                          <p:spTgt spid="3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Six Models</a:t>
            </a:r>
            <a:endParaRPr/>
          </a:p>
        </p:txBody>
      </p:sp>
      <p:sp>
        <p:nvSpPr>
          <p:cNvPr id="379" name="Google Shape;379;p25"/>
          <p:cNvSpPr txBox="1">
            <a:spLocks noGrp="1"/>
          </p:cNvSpPr>
          <p:nvPr>
            <p:ph type="body" idx="1"/>
          </p:nvPr>
        </p:nvSpPr>
        <p:spPr>
          <a:xfrm>
            <a:off x="1303800" y="1337475"/>
            <a:ext cx="2601300" cy="2303400"/>
          </a:xfrm>
          <a:prstGeom prst="rect">
            <a:avLst/>
          </a:prstGeom>
        </p:spPr>
        <p:txBody>
          <a:bodyPr spcFirstLastPara="1" wrap="square" lIns="91425" tIns="91425" rIns="91425" bIns="91425" anchor="t" anchorCtr="0">
            <a:normAutofit fontScale="25000" lnSpcReduction="20000"/>
          </a:bodyPr>
          <a:lstStyle/>
          <a:p>
            <a:pPr marL="457200" lvl="0" indent="-323111" algn="l" rtl="0">
              <a:spcBef>
                <a:spcPts val="1000"/>
              </a:spcBef>
              <a:spcAft>
                <a:spcPts val="0"/>
              </a:spcAft>
              <a:buSzPct val="100000"/>
              <a:buChar char="●"/>
            </a:pPr>
            <a:r>
              <a:rPr lang="en" sz="5953"/>
              <a:t>AlexNet</a:t>
            </a:r>
            <a:endParaRPr sz="5953"/>
          </a:p>
          <a:p>
            <a:pPr marL="457200" lvl="0" indent="-323111" algn="l" rtl="0">
              <a:spcBef>
                <a:spcPts val="1200"/>
              </a:spcBef>
              <a:spcAft>
                <a:spcPts val="0"/>
              </a:spcAft>
              <a:buSzPct val="100000"/>
              <a:buChar char="●"/>
            </a:pPr>
            <a:r>
              <a:rPr lang="en" sz="5953"/>
              <a:t>MobileNet</a:t>
            </a:r>
            <a:endParaRPr sz="5953"/>
          </a:p>
          <a:p>
            <a:pPr marL="457200" lvl="0" indent="-323111" algn="l" rtl="0">
              <a:spcBef>
                <a:spcPts val="1000"/>
              </a:spcBef>
              <a:spcAft>
                <a:spcPts val="0"/>
              </a:spcAft>
              <a:buSzPct val="100000"/>
              <a:buChar char="●"/>
            </a:pPr>
            <a:r>
              <a:rPr lang="en" sz="5953"/>
              <a:t>ShuffleNet</a:t>
            </a:r>
            <a:endParaRPr sz="5953"/>
          </a:p>
          <a:p>
            <a:pPr marL="457200" lvl="0" indent="-323111" algn="l" rtl="0">
              <a:spcBef>
                <a:spcPts val="1000"/>
              </a:spcBef>
              <a:spcAft>
                <a:spcPts val="0"/>
              </a:spcAft>
              <a:buSzPct val="100000"/>
              <a:buChar char="●"/>
            </a:pPr>
            <a:r>
              <a:rPr lang="en" sz="5953"/>
              <a:t>SqueezeNet1_0</a:t>
            </a:r>
            <a:endParaRPr sz="5953"/>
          </a:p>
          <a:p>
            <a:pPr marL="457200" lvl="0" indent="-323111" algn="l" rtl="0">
              <a:spcBef>
                <a:spcPts val="1000"/>
              </a:spcBef>
              <a:spcAft>
                <a:spcPts val="0"/>
              </a:spcAft>
              <a:buSzPct val="100000"/>
              <a:buChar char="●"/>
            </a:pPr>
            <a:r>
              <a:rPr lang="en" sz="5953"/>
              <a:t>SqueezeNet1_1</a:t>
            </a:r>
            <a:endParaRPr sz="5953"/>
          </a:p>
          <a:p>
            <a:pPr marL="457200" lvl="0" indent="-323111" algn="l" rtl="0">
              <a:spcBef>
                <a:spcPts val="1000"/>
              </a:spcBef>
              <a:spcAft>
                <a:spcPts val="0"/>
              </a:spcAft>
              <a:buSzPct val="100000"/>
              <a:buChar char="●"/>
            </a:pPr>
            <a:r>
              <a:rPr lang="en" sz="5953"/>
              <a:t>Mnasnet0_5</a:t>
            </a:r>
            <a:endParaRPr sz="5953"/>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380" name="Google Shape;380;p25"/>
          <p:cNvSpPr txBox="1">
            <a:spLocks noGrp="1"/>
          </p:cNvSpPr>
          <p:nvPr>
            <p:ph type="body" idx="2"/>
          </p:nvPr>
        </p:nvSpPr>
        <p:spPr>
          <a:xfrm>
            <a:off x="4177550" y="1180600"/>
            <a:ext cx="4156500" cy="3195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All six models are pretrained model and models have been trained on a subset of the ImageNet database</a:t>
            </a:r>
            <a:endParaRPr/>
          </a:p>
          <a:p>
            <a:pPr marL="457200" lvl="0" indent="-311150" algn="l" rtl="0">
              <a:spcBef>
                <a:spcPts val="1000"/>
              </a:spcBef>
              <a:spcAft>
                <a:spcPts val="0"/>
              </a:spcAft>
              <a:buSzPts val="1300"/>
              <a:buChar char="●"/>
            </a:pPr>
            <a:r>
              <a:rPr lang="en"/>
              <a:t>Models are trained on more than a million images, on average of </a:t>
            </a:r>
            <a:r>
              <a:rPr lang="en" b="1"/>
              <a:t>1000 images for each object categories</a:t>
            </a:r>
            <a:r>
              <a:rPr lang="en"/>
              <a:t> which are classes, to be able to classify images into 1000 classes. </a:t>
            </a:r>
            <a:endParaRPr/>
          </a:p>
          <a:p>
            <a:pPr marL="457200" lvl="0" indent="-311150" algn="l" rtl="0">
              <a:spcBef>
                <a:spcPts val="1000"/>
              </a:spcBef>
              <a:spcAft>
                <a:spcPts val="1200"/>
              </a:spcAft>
              <a:buSzPts val="1300"/>
              <a:buChar char="●"/>
            </a:pPr>
            <a:r>
              <a:rPr lang="en"/>
              <a:t>To test the models and manipulate the data for our visualization system, we randomly pick </a:t>
            </a:r>
            <a:r>
              <a:rPr lang="en" b="1"/>
              <a:t>1200 images</a:t>
            </a:r>
            <a:r>
              <a:rPr lang="en"/>
              <a:t> from the </a:t>
            </a:r>
            <a:r>
              <a:rPr lang="en" b="1"/>
              <a:t>testing images dataset</a:t>
            </a:r>
            <a:r>
              <a:rPr lang="en"/>
              <a:t>.</a:t>
            </a:r>
            <a:endParaRPr/>
          </a:p>
        </p:txBody>
      </p:sp>
      <p:sp>
        <p:nvSpPr>
          <p:cNvPr id="381" name="Google Shape;381;p2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9"/>
                                        </p:tgtEl>
                                        <p:attrNameLst>
                                          <p:attrName>style.visibility</p:attrName>
                                        </p:attrNameLst>
                                      </p:cBhvr>
                                      <p:to>
                                        <p:strVal val="visible"/>
                                      </p:to>
                                    </p:set>
                                    <p:anim calcmode="lin" valueType="num">
                                      <p:cBhvr additive="base">
                                        <p:cTn id="7" dur="1000"/>
                                        <p:tgtEl>
                                          <p:spTgt spid="37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80"/>
                                        </p:tgtEl>
                                        <p:attrNameLst>
                                          <p:attrName>style.visibility</p:attrName>
                                        </p:attrNameLst>
                                      </p:cBhvr>
                                      <p:to>
                                        <p:strVal val="visible"/>
                                      </p:to>
                                    </p:set>
                                    <p:anim calcmode="lin" valueType="num">
                                      <p:cBhvr additive="base">
                                        <p:cTn id="12" dur="1000"/>
                                        <p:tgtEl>
                                          <p:spTgt spid="3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Dataset Overview</a:t>
            </a:r>
            <a:endParaRPr/>
          </a:p>
        </p:txBody>
      </p:sp>
      <p:sp>
        <p:nvSpPr>
          <p:cNvPr id="387" name="Google Shape;387;p26"/>
          <p:cNvSpPr txBox="1">
            <a:spLocks noGrp="1"/>
          </p:cNvSpPr>
          <p:nvPr>
            <p:ph type="body" idx="1"/>
          </p:nvPr>
        </p:nvSpPr>
        <p:spPr>
          <a:xfrm>
            <a:off x="289625" y="1396425"/>
            <a:ext cx="5172000" cy="36846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1200"/>
              </a:spcBef>
              <a:spcAft>
                <a:spcPts val="0"/>
              </a:spcAft>
              <a:buClr>
                <a:srgbClr val="000000"/>
              </a:buClr>
              <a:buSzPts val="1400"/>
              <a:buFont typeface="Nunito"/>
              <a:buChar char="●"/>
            </a:pPr>
            <a:r>
              <a:rPr lang="en" sz="1400" b="1">
                <a:solidFill>
                  <a:srgbClr val="000000"/>
                </a:solidFill>
              </a:rPr>
              <a:t>Dataset Used:</a:t>
            </a:r>
            <a:endParaRPr sz="1400" b="1">
              <a:solidFill>
                <a:srgbClr val="000000"/>
              </a:solidFill>
            </a:endParaRPr>
          </a:p>
          <a:p>
            <a:pPr marL="914400" lvl="1" indent="-311150" algn="l" rtl="0">
              <a:lnSpc>
                <a:spcPct val="115000"/>
              </a:lnSpc>
              <a:spcBef>
                <a:spcPts val="0"/>
              </a:spcBef>
              <a:spcAft>
                <a:spcPts val="0"/>
              </a:spcAft>
              <a:buClr>
                <a:srgbClr val="000000"/>
              </a:buClr>
              <a:buSzPts val="1300"/>
              <a:buFont typeface="Arial"/>
              <a:buChar char="○"/>
            </a:pPr>
            <a:r>
              <a:rPr lang="en" sz="1300" b="1">
                <a:solidFill>
                  <a:srgbClr val="000000"/>
                </a:solidFill>
              </a:rPr>
              <a:t>ILSVRC2012 (ImageNet)</a:t>
            </a:r>
            <a:r>
              <a:rPr lang="en" sz="1300">
                <a:solidFill>
                  <a:srgbClr val="000000"/>
                </a:solidFill>
              </a:rPr>
              <a:t> curated subset.</a:t>
            </a:r>
            <a:endParaRPr sz="1300">
              <a:solidFill>
                <a:srgbClr val="000000"/>
              </a:solidFill>
            </a:endParaRPr>
          </a:p>
          <a:p>
            <a:pPr marL="914400" lvl="1" indent="-311150" algn="l" rtl="0">
              <a:lnSpc>
                <a:spcPct val="115000"/>
              </a:lnSpc>
              <a:spcBef>
                <a:spcPts val="0"/>
              </a:spcBef>
              <a:spcAft>
                <a:spcPts val="0"/>
              </a:spcAft>
              <a:buClr>
                <a:srgbClr val="000000"/>
              </a:buClr>
              <a:buSzPts val="1300"/>
              <a:buFont typeface="Arial"/>
              <a:buChar char="○"/>
            </a:pPr>
            <a:r>
              <a:rPr lang="en" sz="1300">
                <a:solidFill>
                  <a:srgbClr val="000000"/>
                </a:solidFill>
              </a:rPr>
              <a:t>Contains </a:t>
            </a:r>
            <a:r>
              <a:rPr lang="en" sz="1300" b="1">
                <a:solidFill>
                  <a:srgbClr val="000000"/>
                </a:solidFill>
              </a:rPr>
              <a:t>1,200 images across 1,000 distinct classes</a:t>
            </a:r>
            <a:r>
              <a:rPr lang="en" sz="1300">
                <a:solidFill>
                  <a:srgbClr val="000000"/>
                </a:solidFill>
              </a:rPr>
              <a:t>, representing diverse objects, animals, and entities.</a:t>
            </a:r>
            <a:endParaRPr sz="1300">
              <a:solidFill>
                <a:srgbClr val="000000"/>
              </a:solidFill>
            </a:endParaRPr>
          </a:p>
          <a:p>
            <a:pPr marL="457200" lvl="0" indent="-317500" algn="l" rtl="0">
              <a:lnSpc>
                <a:spcPct val="115000"/>
              </a:lnSpc>
              <a:spcBef>
                <a:spcPts val="0"/>
              </a:spcBef>
              <a:spcAft>
                <a:spcPts val="0"/>
              </a:spcAft>
              <a:buClr>
                <a:srgbClr val="000000"/>
              </a:buClr>
              <a:buSzPts val="1400"/>
              <a:buFont typeface="Nunito"/>
              <a:buChar char="●"/>
            </a:pPr>
            <a:r>
              <a:rPr lang="en" sz="1400" b="1">
                <a:solidFill>
                  <a:srgbClr val="000000"/>
                </a:solidFill>
              </a:rPr>
              <a:t>Key Features:</a:t>
            </a:r>
            <a:endParaRPr sz="1400" b="1">
              <a:solidFill>
                <a:srgbClr val="000000"/>
              </a:solidFill>
            </a:endParaRPr>
          </a:p>
          <a:p>
            <a:pPr marL="914400" lvl="1" indent="-311150" algn="l" rtl="0">
              <a:lnSpc>
                <a:spcPct val="115000"/>
              </a:lnSpc>
              <a:spcBef>
                <a:spcPts val="0"/>
              </a:spcBef>
              <a:spcAft>
                <a:spcPts val="0"/>
              </a:spcAft>
              <a:buClr>
                <a:srgbClr val="000000"/>
              </a:buClr>
              <a:buSzPts val="1300"/>
              <a:buFont typeface="Arial"/>
              <a:buChar char="○"/>
            </a:pPr>
            <a:r>
              <a:rPr lang="en" sz="1300">
                <a:solidFill>
                  <a:srgbClr val="000000"/>
                </a:solidFill>
              </a:rPr>
              <a:t>Hierarchically structured using </a:t>
            </a:r>
            <a:r>
              <a:rPr lang="en" sz="1300" b="1">
                <a:solidFill>
                  <a:srgbClr val="000000"/>
                </a:solidFill>
              </a:rPr>
              <a:t>WordNet synsets</a:t>
            </a:r>
            <a:r>
              <a:rPr lang="en" sz="1300">
                <a:solidFill>
                  <a:srgbClr val="000000"/>
                </a:solidFill>
              </a:rPr>
              <a:t> (e.g., "n01440764: tench, Tinca tinca").</a:t>
            </a:r>
            <a:endParaRPr sz="1300">
              <a:solidFill>
                <a:srgbClr val="000000"/>
              </a:solidFill>
            </a:endParaRPr>
          </a:p>
          <a:p>
            <a:pPr marL="914400" lvl="1" indent="-311150" algn="l" rtl="0">
              <a:lnSpc>
                <a:spcPct val="115000"/>
              </a:lnSpc>
              <a:spcBef>
                <a:spcPts val="0"/>
              </a:spcBef>
              <a:spcAft>
                <a:spcPts val="0"/>
              </a:spcAft>
              <a:buClr>
                <a:srgbClr val="000000"/>
              </a:buClr>
              <a:buSzPts val="1300"/>
              <a:buFont typeface="Nunito"/>
              <a:buChar char="○"/>
            </a:pPr>
            <a:r>
              <a:rPr lang="en" sz="1300">
                <a:solidFill>
                  <a:srgbClr val="000000"/>
                </a:solidFill>
              </a:rPr>
              <a:t>Ground truth labels mapped to images through structured JSON files.</a:t>
            </a:r>
            <a:endParaRPr sz="1300">
              <a:solidFill>
                <a:srgbClr val="000000"/>
              </a:solidFill>
            </a:endParaRPr>
          </a:p>
          <a:p>
            <a:pPr marL="457200" lvl="0" indent="-317500" algn="l" rtl="0">
              <a:lnSpc>
                <a:spcPct val="115000"/>
              </a:lnSpc>
              <a:spcBef>
                <a:spcPts val="0"/>
              </a:spcBef>
              <a:spcAft>
                <a:spcPts val="0"/>
              </a:spcAft>
              <a:buClr>
                <a:srgbClr val="000000"/>
              </a:buClr>
              <a:buSzPts val="1400"/>
              <a:buFont typeface="Nunito"/>
              <a:buChar char="●"/>
            </a:pPr>
            <a:r>
              <a:rPr lang="en" sz="1400" b="1">
                <a:solidFill>
                  <a:srgbClr val="000000"/>
                </a:solidFill>
              </a:rPr>
              <a:t>Example Class Hierarchy:</a:t>
            </a:r>
            <a:endParaRPr sz="1400" b="1">
              <a:solidFill>
                <a:srgbClr val="000000"/>
              </a:solidFill>
            </a:endParaRPr>
          </a:p>
          <a:p>
            <a:pPr marL="914400" lvl="1" indent="-311150" algn="l" rtl="0">
              <a:lnSpc>
                <a:spcPct val="115000"/>
              </a:lnSpc>
              <a:spcBef>
                <a:spcPts val="0"/>
              </a:spcBef>
              <a:spcAft>
                <a:spcPts val="0"/>
              </a:spcAft>
              <a:buClr>
                <a:srgbClr val="000000"/>
              </a:buClr>
              <a:buSzPts val="1300"/>
              <a:buFont typeface="Arial"/>
              <a:buChar char="○"/>
            </a:pPr>
            <a:r>
              <a:rPr lang="en" sz="1300">
                <a:solidFill>
                  <a:srgbClr val="000000"/>
                </a:solidFill>
              </a:rPr>
              <a:t>Synset ID </a:t>
            </a:r>
            <a:r>
              <a:rPr lang="en" sz="1300">
                <a:solidFill>
                  <a:srgbClr val="188038"/>
                </a:solidFill>
              </a:rPr>
              <a:t>n01491361</a:t>
            </a:r>
            <a:r>
              <a:rPr lang="en" sz="1300">
                <a:solidFill>
                  <a:srgbClr val="000000"/>
                </a:solidFill>
              </a:rPr>
              <a:t>: "tiger shark, Galeocerdo cuvieri."</a:t>
            </a:r>
            <a:endParaRPr sz="1300">
              <a:solidFill>
                <a:srgbClr val="000000"/>
              </a:solidFill>
            </a:endParaRPr>
          </a:p>
          <a:p>
            <a:pPr marL="914400" lvl="1" indent="-311150" algn="l" rtl="0">
              <a:lnSpc>
                <a:spcPct val="115000"/>
              </a:lnSpc>
              <a:spcBef>
                <a:spcPts val="0"/>
              </a:spcBef>
              <a:spcAft>
                <a:spcPts val="0"/>
              </a:spcAft>
              <a:buClr>
                <a:srgbClr val="000000"/>
              </a:buClr>
              <a:buSzPts val="1300"/>
              <a:buFont typeface="Nunito"/>
              <a:buChar char="○"/>
            </a:pPr>
            <a:r>
              <a:rPr lang="en" sz="1300">
                <a:solidFill>
                  <a:srgbClr val="000000"/>
                </a:solidFill>
              </a:rPr>
              <a:t>Hierarchy: Shark → Elasmobranch → Fish → Vertebrate → Chordate → Animal.</a:t>
            </a:r>
            <a:endParaRPr sz="1300">
              <a:solidFill>
                <a:srgbClr val="000000"/>
              </a:solidFill>
            </a:endParaRPr>
          </a:p>
          <a:p>
            <a:pPr marL="0" lvl="0" indent="0" algn="l" rtl="0">
              <a:spcBef>
                <a:spcPts val="1200"/>
              </a:spcBef>
              <a:spcAft>
                <a:spcPts val="1200"/>
              </a:spcAft>
              <a:buNone/>
            </a:pPr>
            <a:endParaRPr/>
          </a:p>
        </p:txBody>
      </p:sp>
      <p:sp>
        <p:nvSpPr>
          <p:cNvPr id="388" name="Google Shape;388;p2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900">
                <a:solidFill>
                  <a:schemeClr val="dk2"/>
                </a:solidFill>
                <a:latin typeface="Nunito"/>
                <a:ea typeface="Nunito"/>
                <a:cs typeface="Nunito"/>
                <a:sym typeface="Nunito"/>
              </a:rPr>
              <a:t>14</a:t>
            </a:fld>
            <a:endParaRPr sz="900">
              <a:solidFill>
                <a:schemeClr val="dk2"/>
              </a:solidFill>
              <a:latin typeface="Nunito"/>
              <a:ea typeface="Nunito"/>
              <a:cs typeface="Nunito"/>
              <a:sym typeface="Nunito"/>
            </a:endParaRPr>
          </a:p>
        </p:txBody>
      </p:sp>
      <p:pic>
        <p:nvPicPr>
          <p:cNvPr id="389" name="Google Shape;389;p26"/>
          <p:cNvPicPr preferRelativeResize="0"/>
          <p:nvPr/>
        </p:nvPicPr>
        <p:blipFill>
          <a:blip r:embed="rId3">
            <a:alphaModFix/>
          </a:blip>
          <a:stretch>
            <a:fillRect/>
          </a:stretch>
        </p:blipFill>
        <p:spPr>
          <a:xfrm>
            <a:off x="5816498" y="1127500"/>
            <a:ext cx="3183251" cy="34042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7"/>
                                        </p:tgtEl>
                                        <p:attrNameLst>
                                          <p:attrName>style.visibility</p:attrName>
                                        </p:attrNameLst>
                                      </p:cBhvr>
                                      <p:to>
                                        <p:strVal val="visible"/>
                                      </p:to>
                                    </p:set>
                                    <p:anim calcmode="lin" valueType="num">
                                      <p:cBhvr additive="base">
                                        <p:cTn id="7" dur="1000"/>
                                        <p:tgtEl>
                                          <p:spTgt spid="38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89"/>
                                        </p:tgtEl>
                                        <p:attrNameLst>
                                          <p:attrName>style.visibility</p:attrName>
                                        </p:attrNameLst>
                                      </p:cBhvr>
                                      <p:to>
                                        <p:strVal val="visible"/>
                                      </p:to>
                                    </p:set>
                                    <p:anim calcmode="lin" valueType="num">
                                      <p:cBhvr additive="base">
                                        <p:cTn id="12" dur="1000"/>
                                        <p:tgtEl>
                                          <p:spTgt spid="3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Preprocessing</a:t>
            </a:r>
            <a:endParaRPr/>
          </a:p>
        </p:txBody>
      </p:sp>
      <p:sp>
        <p:nvSpPr>
          <p:cNvPr id="395" name="Google Shape;395;p27"/>
          <p:cNvSpPr txBox="1">
            <a:spLocks noGrp="1"/>
          </p:cNvSpPr>
          <p:nvPr>
            <p:ph type="body" idx="1"/>
          </p:nvPr>
        </p:nvSpPr>
        <p:spPr>
          <a:xfrm>
            <a:off x="82750" y="1365400"/>
            <a:ext cx="5337600" cy="3651300"/>
          </a:xfrm>
          <a:prstGeom prst="rect">
            <a:avLst/>
          </a:prstGeom>
        </p:spPr>
        <p:txBody>
          <a:bodyPr spcFirstLastPara="1" wrap="square" lIns="91425" tIns="91425" rIns="91425" bIns="91425" anchor="t" anchorCtr="0">
            <a:noAutofit/>
          </a:bodyPr>
          <a:lstStyle/>
          <a:p>
            <a:pPr marL="457200" lvl="0" indent="-311150" algn="l" rtl="0">
              <a:spcBef>
                <a:spcPts val="1200"/>
              </a:spcBef>
              <a:spcAft>
                <a:spcPts val="0"/>
              </a:spcAft>
              <a:buClr>
                <a:srgbClr val="000000"/>
              </a:buClr>
              <a:buSzPts val="1300"/>
              <a:buFont typeface="Nunito"/>
              <a:buAutoNum type="arabicPeriod"/>
            </a:pPr>
            <a:r>
              <a:rPr lang="en" b="1">
                <a:solidFill>
                  <a:srgbClr val="000000"/>
                </a:solidFill>
              </a:rPr>
              <a:t>Image Resizing:</a:t>
            </a:r>
            <a:endParaRPr b="1">
              <a:solidFill>
                <a:srgbClr val="000000"/>
              </a:solidFill>
            </a:endParaRPr>
          </a:p>
          <a:p>
            <a:pPr marL="914400" lvl="1" indent="-311150" algn="l" rtl="0">
              <a:spcBef>
                <a:spcPts val="0"/>
              </a:spcBef>
              <a:spcAft>
                <a:spcPts val="0"/>
              </a:spcAft>
              <a:buClr>
                <a:srgbClr val="000000"/>
              </a:buClr>
              <a:buSzPts val="1300"/>
              <a:buFont typeface="Arial"/>
              <a:buChar char="○"/>
            </a:pPr>
            <a:r>
              <a:rPr lang="en" sz="1300">
                <a:solidFill>
                  <a:srgbClr val="000000"/>
                </a:solidFill>
              </a:rPr>
              <a:t>All images resized to </a:t>
            </a:r>
            <a:r>
              <a:rPr lang="en" sz="1300" b="1">
                <a:solidFill>
                  <a:srgbClr val="000000"/>
                </a:solidFill>
              </a:rPr>
              <a:t>224x224 pixels</a:t>
            </a:r>
            <a:r>
              <a:rPr lang="en" sz="1300">
                <a:solidFill>
                  <a:srgbClr val="000000"/>
                </a:solidFill>
              </a:rPr>
              <a:t> for compatibility with pre-trained models like AlexNet and MobileNet.</a:t>
            </a:r>
            <a:endParaRPr sz="1300">
              <a:solidFill>
                <a:srgbClr val="000000"/>
              </a:solidFill>
            </a:endParaRPr>
          </a:p>
          <a:p>
            <a:pPr marL="457200" lvl="0" indent="-311150" algn="l" rtl="0">
              <a:spcBef>
                <a:spcPts val="0"/>
              </a:spcBef>
              <a:spcAft>
                <a:spcPts val="0"/>
              </a:spcAft>
              <a:buClr>
                <a:srgbClr val="000000"/>
              </a:buClr>
              <a:buSzPts val="1300"/>
              <a:buFont typeface="Nunito"/>
              <a:buAutoNum type="arabicPeriod"/>
            </a:pPr>
            <a:r>
              <a:rPr lang="en" b="1">
                <a:solidFill>
                  <a:srgbClr val="000000"/>
                </a:solidFill>
              </a:rPr>
              <a:t>Normalization:</a:t>
            </a:r>
            <a:endParaRPr b="1">
              <a:solidFill>
                <a:srgbClr val="000000"/>
              </a:solidFill>
            </a:endParaRPr>
          </a:p>
          <a:p>
            <a:pPr marL="914400" lvl="1" indent="-311150" algn="l" rtl="0">
              <a:spcBef>
                <a:spcPts val="0"/>
              </a:spcBef>
              <a:spcAft>
                <a:spcPts val="0"/>
              </a:spcAft>
              <a:buClr>
                <a:srgbClr val="000000"/>
              </a:buClr>
              <a:buSzPts val="1300"/>
              <a:buFont typeface="Arial"/>
              <a:buChar char="○"/>
            </a:pPr>
            <a:r>
              <a:rPr lang="en" sz="1300">
                <a:solidFill>
                  <a:srgbClr val="000000"/>
                </a:solidFill>
              </a:rPr>
              <a:t>Pixel values scaled to </a:t>
            </a:r>
            <a:r>
              <a:rPr lang="en" sz="1300" b="1">
                <a:solidFill>
                  <a:srgbClr val="000000"/>
                </a:solidFill>
              </a:rPr>
              <a:t>[0, 1] range</a:t>
            </a:r>
            <a:r>
              <a:rPr lang="en" sz="1300">
                <a:solidFill>
                  <a:srgbClr val="000000"/>
                </a:solidFill>
              </a:rPr>
              <a:t> for numerical stability during training and inference.</a:t>
            </a:r>
            <a:endParaRPr sz="1300">
              <a:solidFill>
                <a:srgbClr val="000000"/>
              </a:solidFill>
            </a:endParaRPr>
          </a:p>
          <a:p>
            <a:pPr marL="457200" lvl="0" indent="-311150" algn="l" rtl="0">
              <a:spcBef>
                <a:spcPts val="0"/>
              </a:spcBef>
              <a:spcAft>
                <a:spcPts val="0"/>
              </a:spcAft>
              <a:buClr>
                <a:srgbClr val="000000"/>
              </a:buClr>
              <a:buSzPts val="1300"/>
              <a:buFont typeface="Nunito"/>
              <a:buAutoNum type="arabicPeriod"/>
            </a:pPr>
            <a:r>
              <a:rPr lang="en" b="1">
                <a:solidFill>
                  <a:srgbClr val="000000"/>
                </a:solidFill>
              </a:rPr>
              <a:t>Data Augmentation:</a:t>
            </a:r>
            <a:endParaRPr b="1">
              <a:solidFill>
                <a:srgbClr val="000000"/>
              </a:solidFill>
            </a:endParaRPr>
          </a:p>
          <a:p>
            <a:pPr marL="914400" lvl="1" indent="-311150" algn="l" rtl="0">
              <a:spcBef>
                <a:spcPts val="0"/>
              </a:spcBef>
              <a:spcAft>
                <a:spcPts val="0"/>
              </a:spcAft>
              <a:buClr>
                <a:srgbClr val="000000"/>
              </a:buClr>
              <a:buSzPts val="1300"/>
              <a:buFont typeface="Arial"/>
              <a:buChar char="○"/>
            </a:pPr>
            <a:r>
              <a:rPr lang="en" sz="1300">
                <a:solidFill>
                  <a:srgbClr val="000000"/>
                </a:solidFill>
              </a:rPr>
              <a:t>Random </a:t>
            </a:r>
            <a:r>
              <a:rPr lang="en" sz="1300" b="1">
                <a:solidFill>
                  <a:srgbClr val="000000"/>
                </a:solidFill>
              </a:rPr>
              <a:t>flips</a:t>
            </a:r>
            <a:r>
              <a:rPr lang="en" sz="1300">
                <a:solidFill>
                  <a:srgbClr val="000000"/>
                </a:solidFill>
              </a:rPr>
              <a:t>, </a:t>
            </a:r>
            <a:r>
              <a:rPr lang="en" sz="1300" b="1">
                <a:solidFill>
                  <a:srgbClr val="000000"/>
                </a:solidFill>
              </a:rPr>
              <a:t>rotations</a:t>
            </a:r>
            <a:r>
              <a:rPr lang="en" sz="1300">
                <a:solidFill>
                  <a:srgbClr val="000000"/>
                </a:solidFill>
              </a:rPr>
              <a:t>, and </a:t>
            </a:r>
            <a:r>
              <a:rPr lang="en" sz="1300" b="1">
                <a:solidFill>
                  <a:srgbClr val="000000"/>
                </a:solidFill>
              </a:rPr>
              <a:t>color adjustments</a:t>
            </a:r>
            <a:r>
              <a:rPr lang="en" sz="1300">
                <a:solidFill>
                  <a:srgbClr val="000000"/>
                </a:solidFill>
              </a:rPr>
              <a:t> applied to enhance generalization and prevent overfitting.</a:t>
            </a:r>
            <a:endParaRPr sz="1300">
              <a:solidFill>
                <a:srgbClr val="000000"/>
              </a:solidFill>
            </a:endParaRPr>
          </a:p>
          <a:p>
            <a:pPr marL="457200" lvl="0" indent="-311150" algn="l" rtl="0">
              <a:spcBef>
                <a:spcPts val="0"/>
              </a:spcBef>
              <a:spcAft>
                <a:spcPts val="0"/>
              </a:spcAft>
              <a:buClr>
                <a:srgbClr val="000000"/>
              </a:buClr>
              <a:buSzPts val="1300"/>
              <a:buFont typeface="Nunito"/>
              <a:buAutoNum type="arabicPeriod"/>
            </a:pPr>
            <a:r>
              <a:rPr lang="en" b="1">
                <a:solidFill>
                  <a:srgbClr val="000000"/>
                </a:solidFill>
              </a:rPr>
              <a:t>Dataset Structure:</a:t>
            </a:r>
            <a:endParaRPr b="1">
              <a:solidFill>
                <a:srgbClr val="000000"/>
              </a:solidFill>
            </a:endParaRPr>
          </a:p>
          <a:p>
            <a:pPr marL="914400" lvl="1" indent="-311150" algn="l" rtl="0">
              <a:spcBef>
                <a:spcPts val="0"/>
              </a:spcBef>
              <a:spcAft>
                <a:spcPts val="0"/>
              </a:spcAft>
              <a:buClr>
                <a:srgbClr val="000000"/>
              </a:buClr>
              <a:buSzPts val="1300"/>
              <a:buFont typeface="Nunito"/>
              <a:buChar char="○"/>
            </a:pPr>
            <a:r>
              <a:rPr lang="en" sz="1300">
                <a:solidFill>
                  <a:srgbClr val="000000"/>
                </a:solidFill>
              </a:rPr>
              <a:t>Preprocessed results saved in structured JSON files for seamless integration with the backend and visualization layers.</a:t>
            </a:r>
            <a:endParaRPr sz="1300">
              <a:solidFill>
                <a:srgbClr val="000000"/>
              </a:solidFill>
            </a:endParaRPr>
          </a:p>
          <a:p>
            <a:pPr marL="0" lvl="0" indent="0" algn="l" rtl="0">
              <a:spcBef>
                <a:spcPts val="1200"/>
              </a:spcBef>
              <a:spcAft>
                <a:spcPts val="1200"/>
              </a:spcAft>
              <a:buNone/>
            </a:pPr>
            <a:endParaRPr/>
          </a:p>
        </p:txBody>
      </p:sp>
      <p:sp>
        <p:nvSpPr>
          <p:cNvPr id="396" name="Google Shape;396;p2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900">
                <a:solidFill>
                  <a:schemeClr val="dk2"/>
                </a:solidFill>
                <a:latin typeface="Nunito"/>
                <a:ea typeface="Nunito"/>
                <a:cs typeface="Nunito"/>
                <a:sym typeface="Nunito"/>
              </a:rPr>
              <a:t>15</a:t>
            </a:fld>
            <a:endParaRPr sz="900">
              <a:solidFill>
                <a:schemeClr val="dk2"/>
              </a:solidFill>
              <a:latin typeface="Nunito"/>
              <a:ea typeface="Nunito"/>
              <a:cs typeface="Nunito"/>
              <a:sym typeface="Nunito"/>
            </a:endParaRPr>
          </a:p>
        </p:txBody>
      </p:sp>
      <p:pic>
        <p:nvPicPr>
          <p:cNvPr id="397" name="Google Shape;397;p27"/>
          <p:cNvPicPr preferRelativeResize="0"/>
          <p:nvPr/>
        </p:nvPicPr>
        <p:blipFill>
          <a:blip r:embed="rId3">
            <a:alphaModFix/>
          </a:blip>
          <a:stretch>
            <a:fillRect/>
          </a:stretch>
        </p:blipFill>
        <p:spPr>
          <a:xfrm>
            <a:off x="5322825" y="1030025"/>
            <a:ext cx="3733976" cy="3388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5"/>
                                        </p:tgtEl>
                                        <p:attrNameLst>
                                          <p:attrName>style.visibility</p:attrName>
                                        </p:attrNameLst>
                                      </p:cBhvr>
                                      <p:to>
                                        <p:strVal val="visible"/>
                                      </p:to>
                                    </p:set>
                                    <p:anim calcmode="lin" valueType="num">
                                      <p:cBhvr additive="base">
                                        <p:cTn id="7" dur="1000"/>
                                        <p:tgtEl>
                                          <p:spTgt spid="395"/>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97"/>
                                        </p:tgtEl>
                                        <p:attrNameLst>
                                          <p:attrName>style.visibility</p:attrName>
                                        </p:attrNameLst>
                                      </p:cBhvr>
                                      <p:to>
                                        <p:strVal val="visible"/>
                                      </p:to>
                                    </p:set>
                                    <p:anim calcmode="lin" valueType="num">
                                      <p:cBhvr additive="base">
                                        <p:cTn id="12" dur="1000"/>
                                        <p:tgtEl>
                                          <p:spTgt spid="3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Architecture</a:t>
            </a:r>
            <a:endParaRPr/>
          </a:p>
        </p:txBody>
      </p:sp>
      <p:sp>
        <p:nvSpPr>
          <p:cNvPr id="403" name="Google Shape;403;p28"/>
          <p:cNvSpPr txBox="1">
            <a:spLocks noGrp="1"/>
          </p:cNvSpPr>
          <p:nvPr>
            <p:ph type="body" idx="1"/>
          </p:nvPr>
        </p:nvSpPr>
        <p:spPr>
          <a:xfrm>
            <a:off x="258600" y="1417125"/>
            <a:ext cx="4809900" cy="3366900"/>
          </a:xfrm>
          <a:prstGeom prst="rect">
            <a:avLst/>
          </a:prstGeom>
        </p:spPr>
        <p:txBody>
          <a:bodyPr spcFirstLastPara="1" wrap="square" lIns="91425" tIns="91425" rIns="91425" bIns="91425" anchor="t" anchorCtr="0">
            <a:normAutofit fontScale="85000" lnSpcReduction="20000"/>
          </a:bodyPr>
          <a:lstStyle/>
          <a:p>
            <a:pPr marL="457200" lvl="0" indent="-298767" algn="l" rtl="0">
              <a:lnSpc>
                <a:spcPct val="150000"/>
              </a:lnSpc>
              <a:spcBef>
                <a:spcPts val="1200"/>
              </a:spcBef>
              <a:spcAft>
                <a:spcPts val="0"/>
              </a:spcAft>
              <a:buClr>
                <a:srgbClr val="000000"/>
              </a:buClr>
              <a:buSzPct val="100000"/>
              <a:buFont typeface="Nunito"/>
              <a:buChar char="●"/>
            </a:pPr>
            <a:r>
              <a:rPr lang="en" b="1">
                <a:solidFill>
                  <a:srgbClr val="000000"/>
                </a:solidFill>
              </a:rPr>
              <a:t>System Components:</a:t>
            </a:r>
            <a:endParaRPr b="1">
              <a:solidFill>
                <a:srgbClr val="000000"/>
              </a:solidFill>
            </a:endParaRPr>
          </a:p>
          <a:p>
            <a:pPr marL="914400" lvl="1" indent="-298767" algn="l" rtl="0">
              <a:lnSpc>
                <a:spcPct val="150000"/>
              </a:lnSpc>
              <a:spcBef>
                <a:spcPts val="0"/>
              </a:spcBef>
              <a:spcAft>
                <a:spcPts val="0"/>
              </a:spcAft>
              <a:buClr>
                <a:srgbClr val="000000"/>
              </a:buClr>
              <a:buSzPct val="100000"/>
              <a:buFont typeface="Arial"/>
              <a:buChar char="○"/>
            </a:pPr>
            <a:r>
              <a:rPr lang="en" sz="1300" b="1">
                <a:solidFill>
                  <a:srgbClr val="000000"/>
                </a:solidFill>
              </a:rPr>
              <a:t>Frontend:</a:t>
            </a:r>
            <a:r>
              <a:rPr lang="en" sz="1300">
                <a:solidFill>
                  <a:srgbClr val="000000"/>
                </a:solidFill>
              </a:rPr>
              <a:t> Built with </a:t>
            </a:r>
            <a:r>
              <a:rPr lang="en" sz="1300" b="1">
                <a:solidFill>
                  <a:srgbClr val="000000"/>
                </a:solidFill>
              </a:rPr>
              <a:t>React</a:t>
            </a:r>
            <a:r>
              <a:rPr lang="en" sz="1300">
                <a:solidFill>
                  <a:srgbClr val="000000"/>
                </a:solidFill>
              </a:rPr>
              <a:t> and </a:t>
            </a:r>
            <a:r>
              <a:rPr lang="en" sz="1300" b="1">
                <a:solidFill>
                  <a:srgbClr val="000000"/>
                </a:solidFill>
              </a:rPr>
              <a:t>D3.js</a:t>
            </a:r>
            <a:r>
              <a:rPr lang="en" sz="1300">
                <a:solidFill>
                  <a:srgbClr val="000000"/>
                </a:solidFill>
              </a:rPr>
              <a:t>, providing interactive visualizations.</a:t>
            </a:r>
            <a:endParaRPr sz="1300">
              <a:solidFill>
                <a:srgbClr val="000000"/>
              </a:solidFill>
            </a:endParaRPr>
          </a:p>
          <a:p>
            <a:pPr marL="914400" lvl="1" indent="-298767" algn="l" rtl="0">
              <a:lnSpc>
                <a:spcPct val="150000"/>
              </a:lnSpc>
              <a:spcBef>
                <a:spcPts val="0"/>
              </a:spcBef>
              <a:spcAft>
                <a:spcPts val="0"/>
              </a:spcAft>
              <a:buClr>
                <a:srgbClr val="000000"/>
              </a:buClr>
              <a:buSzPct val="100000"/>
              <a:buFont typeface="Arial"/>
              <a:buChar char="○"/>
            </a:pPr>
            <a:r>
              <a:rPr lang="en" sz="1300" b="1">
                <a:solidFill>
                  <a:srgbClr val="000000"/>
                </a:solidFill>
              </a:rPr>
              <a:t>Middleware:</a:t>
            </a:r>
            <a:r>
              <a:rPr lang="en" sz="1300">
                <a:solidFill>
                  <a:srgbClr val="000000"/>
                </a:solidFill>
              </a:rPr>
              <a:t> Using Axios from the frontend side to communicate with Flask-based API to route requests between the frontend and backend.</a:t>
            </a:r>
            <a:endParaRPr sz="1300">
              <a:solidFill>
                <a:srgbClr val="000000"/>
              </a:solidFill>
            </a:endParaRPr>
          </a:p>
          <a:p>
            <a:pPr marL="914400" lvl="1" indent="-298767" algn="l" rtl="0">
              <a:lnSpc>
                <a:spcPct val="150000"/>
              </a:lnSpc>
              <a:spcBef>
                <a:spcPts val="0"/>
              </a:spcBef>
              <a:spcAft>
                <a:spcPts val="0"/>
              </a:spcAft>
              <a:buClr>
                <a:srgbClr val="000000"/>
              </a:buClr>
              <a:buSzPct val="100000"/>
              <a:buFont typeface="Arial"/>
              <a:buChar char="○"/>
            </a:pPr>
            <a:r>
              <a:rPr lang="en" sz="1300" b="1">
                <a:solidFill>
                  <a:srgbClr val="000000"/>
                </a:solidFill>
              </a:rPr>
              <a:t>Backend:</a:t>
            </a:r>
            <a:r>
              <a:rPr lang="en" sz="1300">
                <a:solidFill>
                  <a:srgbClr val="000000"/>
                </a:solidFill>
              </a:rPr>
              <a:t> Python with </a:t>
            </a:r>
            <a:r>
              <a:rPr lang="en" sz="1300" b="1">
                <a:solidFill>
                  <a:srgbClr val="000000"/>
                </a:solidFill>
              </a:rPr>
              <a:t>pre-trained models</a:t>
            </a:r>
            <a:r>
              <a:rPr lang="en" sz="1300">
                <a:solidFill>
                  <a:srgbClr val="000000"/>
                </a:solidFill>
              </a:rPr>
              <a:t> (AlexNet, MobileNet, ShuffleNet) for classification tasks.</a:t>
            </a:r>
            <a:endParaRPr sz="1300">
              <a:solidFill>
                <a:srgbClr val="000000"/>
              </a:solidFill>
            </a:endParaRPr>
          </a:p>
          <a:p>
            <a:pPr marL="914400" lvl="1" indent="-298767" algn="l" rtl="0">
              <a:lnSpc>
                <a:spcPct val="150000"/>
              </a:lnSpc>
              <a:spcBef>
                <a:spcPts val="0"/>
              </a:spcBef>
              <a:spcAft>
                <a:spcPts val="0"/>
              </a:spcAft>
              <a:buClr>
                <a:srgbClr val="000000"/>
              </a:buClr>
              <a:buSzPct val="100000"/>
              <a:buFont typeface="Arial"/>
              <a:buChar char="○"/>
            </a:pPr>
            <a:r>
              <a:rPr lang="en" sz="1300" b="1">
                <a:solidFill>
                  <a:srgbClr val="000000"/>
                </a:solidFill>
              </a:rPr>
              <a:t>Data Storage:</a:t>
            </a:r>
            <a:r>
              <a:rPr lang="en" sz="1300">
                <a:solidFill>
                  <a:srgbClr val="000000"/>
                </a:solidFill>
              </a:rPr>
              <a:t> Results stored in </a:t>
            </a:r>
            <a:r>
              <a:rPr lang="en" sz="1300" b="1">
                <a:solidFill>
                  <a:srgbClr val="000000"/>
                </a:solidFill>
              </a:rPr>
              <a:t>JSON format</a:t>
            </a:r>
            <a:r>
              <a:rPr lang="en" sz="1300">
                <a:solidFill>
                  <a:srgbClr val="000000"/>
                </a:solidFill>
              </a:rPr>
              <a:t> for easy retrieval and integration with visualizations.</a:t>
            </a:r>
            <a:endParaRPr sz="1300">
              <a:solidFill>
                <a:srgbClr val="000000"/>
              </a:solidFill>
            </a:endParaRPr>
          </a:p>
          <a:p>
            <a:pPr marL="457200" lvl="0" indent="-298767" algn="l" rtl="0">
              <a:lnSpc>
                <a:spcPct val="150000"/>
              </a:lnSpc>
              <a:spcBef>
                <a:spcPts val="0"/>
              </a:spcBef>
              <a:spcAft>
                <a:spcPts val="0"/>
              </a:spcAft>
              <a:buClr>
                <a:srgbClr val="000000"/>
              </a:buClr>
              <a:buSzPct val="100000"/>
              <a:buFont typeface="Nunito"/>
              <a:buChar char="●"/>
            </a:pPr>
            <a:r>
              <a:rPr lang="en" b="1">
                <a:solidFill>
                  <a:srgbClr val="000000"/>
                </a:solidFill>
              </a:rPr>
              <a:t>Workflow:</a:t>
            </a:r>
            <a:endParaRPr b="1">
              <a:solidFill>
                <a:srgbClr val="000000"/>
              </a:solidFill>
            </a:endParaRPr>
          </a:p>
          <a:p>
            <a:pPr marL="914400" lvl="1" indent="-298767" algn="l" rtl="0">
              <a:lnSpc>
                <a:spcPct val="150000"/>
              </a:lnSpc>
              <a:spcBef>
                <a:spcPts val="0"/>
              </a:spcBef>
              <a:spcAft>
                <a:spcPts val="0"/>
              </a:spcAft>
              <a:buClr>
                <a:srgbClr val="000000"/>
              </a:buClr>
              <a:buSzPct val="100000"/>
              <a:buFont typeface="Nunito"/>
              <a:buChar char="○"/>
            </a:pPr>
            <a:r>
              <a:rPr lang="en" sz="1300">
                <a:solidFill>
                  <a:srgbClr val="000000"/>
                </a:solidFill>
              </a:rPr>
              <a:t>Image → Preprocessing → Model Inference → JSON Results → Frontend Visualization.</a:t>
            </a:r>
            <a:endParaRPr sz="1300">
              <a:solidFill>
                <a:srgbClr val="000000"/>
              </a:solidFill>
            </a:endParaRPr>
          </a:p>
          <a:p>
            <a:pPr marL="0" lvl="0" indent="0" algn="l" rtl="0">
              <a:spcBef>
                <a:spcPts val="1200"/>
              </a:spcBef>
              <a:spcAft>
                <a:spcPts val="1200"/>
              </a:spcAft>
              <a:buNone/>
            </a:pPr>
            <a:endParaRPr b="1">
              <a:solidFill>
                <a:srgbClr val="000000"/>
              </a:solidFill>
            </a:endParaRPr>
          </a:p>
        </p:txBody>
      </p:sp>
      <p:sp>
        <p:nvSpPr>
          <p:cNvPr id="404" name="Google Shape;404;p2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900">
                <a:solidFill>
                  <a:schemeClr val="dk2"/>
                </a:solidFill>
                <a:latin typeface="Nunito"/>
                <a:ea typeface="Nunito"/>
                <a:cs typeface="Nunito"/>
                <a:sym typeface="Nunito"/>
              </a:rPr>
              <a:t>16</a:t>
            </a:fld>
            <a:endParaRPr sz="900">
              <a:solidFill>
                <a:schemeClr val="dk2"/>
              </a:solidFill>
              <a:latin typeface="Nunito"/>
              <a:ea typeface="Nunito"/>
              <a:cs typeface="Nunito"/>
              <a:sym typeface="Nunito"/>
            </a:endParaRPr>
          </a:p>
        </p:txBody>
      </p:sp>
      <p:sp>
        <p:nvSpPr>
          <p:cNvPr id="405" name="Google Shape;405;p28"/>
          <p:cNvSpPr txBox="1"/>
          <p:nvPr/>
        </p:nvSpPr>
        <p:spPr>
          <a:xfrm>
            <a:off x="7171250" y="2667638"/>
            <a:ext cx="1279800" cy="16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chemeClr val="dk2"/>
              </a:solidFill>
              <a:latin typeface="Nunito"/>
              <a:ea typeface="Nunito"/>
              <a:cs typeface="Nunito"/>
              <a:sym typeface="Nunito"/>
            </a:endParaRPr>
          </a:p>
        </p:txBody>
      </p:sp>
      <p:pic>
        <p:nvPicPr>
          <p:cNvPr id="406" name="Google Shape;406;p28"/>
          <p:cNvPicPr preferRelativeResize="0"/>
          <p:nvPr/>
        </p:nvPicPr>
        <p:blipFill>
          <a:blip r:embed="rId3">
            <a:alphaModFix/>
          </a:blip>
          <a:stretch>
            <a:fillRect/>
          </a:stretch>
        </p:blipFill>
        <p:spPr>
          <a:xfrm>
            <a:off x="5501175" y="721600"/>
            <a:ext cx="2517200" cy="40592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3"/>
                                        </p:tgtEl>
                                        <p:attrNameLst>
                                          <p:attrName>style.visibility</p:attrName>
                                        </p:attrNameLst>
                                      </p:cBhvr>
                                      <p:to>
                                        <p:strVal val="visible"/>
                                      </p:to>
                                    </p:set>
                                    <p:anim calcmode="lin" valueType="num">
                                      <p:cBhvr additive="base">
                                        <p:cTn id="7" dur="1000"/>
                                        <p:tgtEl>
                                          <p:spTgt spid="40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06"/>
                                        </p:tgtEl>
                                        <p:attrNameLst>
                                          <p:attrName>style.visibility</p:attrName>
                                        </p:attrNameLst>
                                      </p:cBhvr>
                                      <p:to>
                                        <p:strVal val="visible"/>
                                      </p:to>
                                    </p:set>
                                    <p:anim calcmode="lin" valueType="num">
                                      <p:cBhvr additive="base">
                                        <p:cTn id="12" dur="1000"/>
                                        <p:tgtEl>
                                          <p:spTgt spid="4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29"/>
          <p:cNvSpPr txBox="1">
            <a:spLocks noGrp="1"/>
          </p:cNvSpPr>
          <p:nvPr>
            <p:ph type="title"/>
          </p:nvPr>
        </p:nvSpPr>
        <p:spPr>
          <a:xfrm>
            <a:off x="1303800" y="598575"/>
            <a:ext cx="7030500" cy="623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t>Input Dataset Structure</a:t>
            </a:r>
            <a:endParaRPr sz="2500"/>
          </a:p>
        </p:txBody>
      </p:sp>
      <p:sp>
        <p:nvSpPr>
          <p:cNvPr id="412" name="Google Shape;412;p29"/>
          <p:cNvSpPr txBox="1">
            <a:spLocks noGrp="1"/>
          </p:cNvSpPr>
          <p:nvPr>
            <p:ph type="body" idx="2"/>
          </p:nvPr>
        </p:nvSpPr>
        <p:spPr>
          <a:xfrm>
            <a:off x="4944575" y="1458350"/>
            <a:ext cx="3430500" cy="2541600"/>
          </a:xfrm>
          <a:prstGeom prst="rect">
            <a:avLst/>
          </a:prstGeom>
        </p:spPr>
        <p:txBody>
          <a:bodyPr spcFirstLastPara="1" wrap="square" lIns="91425" tIns="91425" rIns="91425" bIns="91425" anchor="t" anchorCtr="0">
            <a:normAutofit lnSpcReduction="10000"/>
          </a:bodyPr>
          <a:lstStyle/>
          <a:p>
            <a:pPr marL="457200" lvl="0" indent="-311150" algn="l" rtl="0">
              <a:spcBef>
                <a:spcPts val="1000"/>
              </a:spcBef>
              <a:spcAft>
                <a:spcPts val="0"/>
              </a:spcAft>
              <a:buSzPts val="1300"/>
              <a:buChar char="●"/>
            </a:pPr>
            <a:r>
              <a:rPr lang="en"/>
              <a:t>This is a sample input dataset folder structure and each image file name has the synset code, which represented the true label of an image.</a:t>
            </a:r>
            <a:endParaRPr/>
          </a:p>
          <a:p>
            <a:pPr marL="457200" lvl="0" indent="-311150" algn="l" rtl="0">
              <a:spcBef>
                <a:spcPts val="1200"/>
              </a:spcBef>
              <a:spcAft>
                <a:spcPts val="1200"/>
              </a:spcAft>
              <a:buSzPts val="1300"/>
              <a:buChar char="●"/>
            </a:pPr>
            <a:r>
              <a:rPr lang="en"/>
              <a:t>Another input file which is the truth label input json format file is based on the synset code of each image from the dataset folder, and use it for the model accuracy check.   </a:t>
            </a:r>
            <a:endParaRPr/>
          </a:p>
        </p:txBody>
      </p:sp>
      <p:sp>
        <p:nvSpPr>
          <p:cNvPr id="413" name="Google Shape;413;p2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pic>
        <p:nvPicPr>
          <p:cNvPr id="414" name="Google Shape;414;p29"/>
          <p:cNvPicPr preferRelativeResize="0"/>
          <p:nvPr/>
        </p:nvPicPr>
        <p:blipFill>
          <a:blip r:embed="rId3">
            <a:alphaModFix/>
          </a:blip>
          <a:stretch>
            <a:fillRect/>
          </a:stretch>
        </p:blipFill>
        <p:spPr>
          <a:xfrm>
            <a:off x="441200" y="1369425"/>
            <a:ext cx="4302875" cy="342817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4"/>
                                        </p:tgtEl>
                                        <p:attrNameLst>
                                          <p:attrName>style.visibility</p:attrName>
                                        </p:attrNameLst>
                                      </p:cBhvr>
                                      <p:to>
                                        <p:strVal val="visible"/>
                                      </p:to>
                                    </p:set>
                                    <p:anim calcmode="lin" valueType="num">
                                      <p:cBhvr additive="base">
                                        <p:cTn id="7" dur="1000"/>
                                        <p:tgtEl>
                                          <p:spTgt spid="414"/>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12"/>
                                        </p:tgtEl>
                                        <p:attrNameLst>
                                          <p:attrName>style.visibility</p:attrName>
                                        </p:attrNameLst>
                                      </p:cBhvr>
                                      <p:to>
                                        <p:strVal val="visible"/>
                                      </p:to>
                                    </p:set>
                                    <p:anim calcmode="lin" valueType="num">
                                      <p:cBhvr additive="base">
                                        <p:cTn id="12" dur="1000"/>
                                        <p:tgtEl>
                                          <p:spTgt spid="4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0"/>
          <p:cNvSpPr txBox="1">
            <a:spLocks noGrp="1"/>
          </p:cNvSpPr>
          <p:nvPr>
            <p:ph type="title"/>
          </p:nvPr>
        </p:nvSpPr>
        <p:spPr>
          <a:xfrm>
            <a:off x="1303800" y="516025"/>
            <a:ext cx="7030500" cy="573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Models Were Fed and Utilized</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420" name="Google Shape;420;p30"/>
          <p:cNvSpPr txBox="1">
            <a:spLocks noGrp="1"/>
          </p:cNvSpPr>
          <p:nvPr>
            <p:ph type="body" idx="1"/>
          </p:nvPr>
        </p:nvSpPr>
        <p:spPr>
          <a:xfrm>
            <a:off x="618750" y="2270400"/>
            <a:ext cx="8400600" cy="269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000000"/>
                </a:solidFill>
              </a:rPr>
              <a:t>Feeding the Models:</a:t>
            </a:r>
            <a:endParaRPr sz="1200" b="1">
              <a:solidFill>
                <a:srgbClr val="000000"/>
              </a:solidFill>
            </a:endParaRPr>
          </a:p>
          <a:p>
            <a:pPr marL="457200" lvl="0" indent="-304800" algn="l" rtl="0">
              <a:spcBef>
                <a:spcPts val="1200"/>
              </a:spcBef>
              <a:spcAft>
                <a:spcPts val="0"/>
              </a:spcAft>
              <a:buClr>
                <a:srgbClr val="000000"/>
              </a:buClr>
              <a:buSzPts val="1200"/>
              <a:buFont typeface="Nunito"/>
              <a:buAutoNum type="arabicPeriod"/>
            </a:pPr>
            <a:r>
              <a:rPr lang="en" sz="1200" b="1">
                <a:solidFill>
                  <a:srgbClr val="000000"/>
                </a:solidFill>
              </a:rPr>
              <a:t>Preprocessing:</a:t>
            </a:r>
            <a:endParaRPr sz="1200" b="1">
              <a:solidFill>
                <a:srgbClr val="000000"/>
              </a:solidFill>
            </a:endParaRPr>
          </a:p>
          <a:p>
            <a:pPr marL="914400" lvl="1" indent="-304800" algn="l" rtl="0">
              <a:spcBef>
                <a:spcPts val="0"/>
              </a:spcBef>
              <a:spcAft>
                <a:spcPts val="0"/>
              </a:spcAft>
              <a:buClr>
                <a:srgbClr val="000000"/>
              </a:buClr>
              <a:buSzPts val="1200"/>
              <a:buFont typeface="Arial"/>
              <a:buChar char="○"/>
            </a:pPr>
            <a:r>
              <a:rPr lang="en" sz="1200">
                <a:solidFill>
                  <a:srgbClr val="000000"/>
                </a:solidFill>
              </a:rPr>
              <a:t>Images resized to </a:t>
            </a:r>
            <a:r>
              <a:rPr lang="en" sz="1200" b="1">
                <a:solidFill>
                  <a:srgbClr val="000000"/>
                </a:solidFill>
              </a:rPr>
              <a:t>224x224 pixels</a:t>
            </a:r>
            <a:r>
              <a:rPr lang="en" sz="1200">
                <a:solidFill>
                  <a:srgbClr val="000000"/>
                </a:solidFill>
              </a:rPr>
              <a:t> and normalized to a range of </a:t>
            </a:r>
            <a:r>
              <a:rPr lang="en" sz="1200" b="1">
                <a:solidFill>
                  <a:srgbClr val="000000"/>
                </a:solidFill>
              </a:rPr>
              <a:t>[0, 1]</a:t>
            </a:r>
            <a:r>
              <a:rPr lang="en" sz="1200">
                <a:solidFill>
                  <a:srgbClr val="000000"/>
                </a:solidFill>
              </a:rPr>
              <a:t>.</a:t>
            </a:r>
            <a:endParaRPr sz="1200">
              <a:solidFill>
                <a:srgbClr val="000000"/>
              </a:solidFill>
            </a:endParaRPr>
          </a:p>
          <a:p>
            <a:pPr marL="457200" lvl="0" indent="-304800" algn="l" rtl="0">
              <a:spcBef>
                <a:spcPts val="0"/>
              </a:spcBef>
              <a:spcAft>
                <a:spcPts val="0"/>
              </a:spcAft>
              <a:buClr>
                <a:srgbClr val="000000"/>
              </a:buClr>
              <a:buSzPts val="1200"/>
              <a:buFont typeface="Nunito"/>
              <a:buAutoNum type="arabicPeriod"/>
            </a:pPr>
            <a:r>
              <a:rPr lang="en" sz="1200" b="1">
                <a:solidFill>
                  <a:srgbClr val="000000"/>
                </a:solidFill>
              </a:rPr>
              <a:t>Model Inference:</a:t>
            </a:r>
            <a:endParaRPr sz="1200" b="1">
              <a:solidFill>
                <a:srgbClr val="000000"/>
              </a:solidFill>
            </a:endParaRPr>
          </a:p>
          <a:p>
            <a:pPr marL="914400" lvl="1" indent="-304800" algn="l" rtl="0">
              <a:spcBef>
                <a:spcPts val="0"/>
              </a:spcBef>
              <a:spcAft>
                <a:spcPts val="0"/>
              </a:spcAft>
              <a:buClr>
                <a:srgbClr val="000000"/>
              </a:buClr>
              <a:buSzPts val="1200"/>
              <a:buFont typeface="Arial"/>
              <a:buChar char="○"/>
            </a:pPr>
            <a:r>
              <a:rPr lang="en" sz="1200">
                <a:solidFill>
                  <a:srgbClr val="000000"/>
                </a:solidFill>
              </a:rPr>
              <a:t>Processed images are passed through selected models, generating predictions and </a:t>
            </a:r>
            <a:r>
              <a:rPr lang="en" sz="1200" b="1">
                <a:solidFill>
                  <a:srgbClr val="000000"/>
                </a:solidFill>
              </a:rPr>
              <a:t>class probabilities</a:t>
            </a:r>
            <a:r>
              <a:rPr lang="en" sz="1200">
                <a:solidFill>
                  <a:srgbClr val="000000"/>
                </a:solidFill>
              </a:rPr>
              <a:t>.</a:t>
            </a:r>
            <a:endParaRPr sz="1200">
              <a:solidFill>
                <a:srgbClr val="000000"/>
              </a:solidFill>
            </a:endParaRPr>
          </a:p>
          <a:p>
            <a:pPr marL="457200" lvl="0" indent="-304800" algn="l" rtl="0">
              <a:spcBef>
                <a:spcPts val="0"/>
              </a:spcBef>
              <a:spcAft>
                <a:spcPts val="0"/>
              </a:spcAft>
              <a:buClr>
                <a:srgbClr val="000000"/>
              </a:buClr>
              <a:buSzPts val="1200"/>
              <a:buFont typeface="Nunito"/>
              <a:buAutoNum type="arabicPeriod"/>
            </a:pPr>
            <a:r>
              <a:rPr lang="en" sz="1200" b="1">
                <a:solidFill>
                  <a:srgbClr val="000000"/>
                </a:solidFill>
              </a:rPr>
              <a:t>Output:</a:t>
            </a:r>
            <a:endParaRPr sz="1200" b="1">
              <a:solidFill>
                <a:srgbClr val="000000"/>
              </a:solidFill>
            </a:endParaRPr>
          </a:p>
          <a:p>
            <a:pPr marL="914400" lvl="1" indent="-304800" algn="l" rtl="0">
              <a:spcBef>
                <a:spcPts val="0"/>
              </a:spcBef>
              <a:spcAft>
                <a:spcPts val="0"/>
              </a:spcAft>
              <a:buClr>
                <a:srgbClr val="000000"/>
              </a:buClr>
              <a:buSzPts val="1200"/>
              <a:buFont typeface="Nunito"/>
              <a:buChar char="○"/>
            </a:pPr>
            <a:r>
              <a:rPr lang="en" sz="1200">
                <a:solidFill>
                  <a:srgbClr val="000000"/>
                </a:solidFill>
              </a:rPr>
              <a:t>Predicted class label and associated confidence score for each image.</a:t>
            </a:r>
            <a:endParaRPr sz="1200">
              <a:solidFill>
                <a:srgbClr val="000000"/>
              </a:solidFill>
            </a:endParaRPr>
          </a:p>
          <a:p>
            <a:pPr marL="914400" lvl="1" indent="-304800" algn="l" rtl="0">
              <a:spcBef>
                <a:spcPts val="0"/>
              </a:spcBef>
              <a:spcAft>
                <a:spcPts val="0"/>
              </a:spcAft>
              <a:buClr>
                <a:srgbClr val="000000"/>
              </a:buClr>
              <a:buSzPts val="1200"/>
              <a:buFont typeface="Arial"/>
              <a:buChar char="○"/>
            </a:pPr>
            <a:r>
              <a:rPr lang="en" sz="1200">
                <a:solidFill>
                  <a:srgbClr val="000000"/>
                </a:solidFill>
              </a:rPr>
              <a:t>Performance metrics like </a:t>
            </a:r>
            <a:r>
              <a:rPr lang="en" sz="1200" b="1">
                <a:solidFill>
                  <a:srgbClr val="000000"/>
                </a:solidFill>
              </a:rPr>
              <a:t>accuracy</a:t>
            </a:r>
            <a:r>
              <a:rPr lang="en" sz="1200">
                <a:solidFill>
                  <a:srgbClr val="000000"/>
                </a:solidFill>
              </a:rPr>
              <a:t>, </a:t>
            </a:r>
            <a:r>
              <a:rPr lang="en" sz="1200" b="1">
                <a:solidFill>
                  <a:srgbClr val="000000"/>
                </a:solidFill>
              </a:rPr>
              <a:t>precision</a:t>
            </a:r>
            <a:r>
              <a:rPr lang="en" sz="1200">
                <a:solidFill>
                  <a:srgbClr val="000000"/>
                </a:solidFill>
              </a:rPr>
              <a:t>, </a:t>
            </a:r>
            <a:r>
              <a:rPr lang="en" sz="1200" b="1">
                <a:solidFill>
                  <a:srgbClr val="000000"/>
                </a:solidFill>
              </a:rPr>
              <a:t>recall</a:t>
            </a:r>
            <a:r>
              <a:rPr lang="en" sz="1200">
                <a:solidFill>
                  <a:srgbClr val="000000"/>
                </a:solidFill>
              </a:rPr>
              <a:t>, and </a:t>
            </a:r>
            <a:r>
              <a:rPr lang="en" sz="1200" b="1">
                <a:solidFill>
                  <a:srgbClr val="000000"/>
                </a:solidFill>
              </a:rPr>
              <a:t>F1 score</a:t>
            </a:r>
            <a:r>
              <a:rPr lang="en" sz="1200">
                <a:solidFill>
                  <a:srgbClr val="000000"/>
                </a:solidFill>
              </a:rPr>
              <a:t> are computed by comparing predictions with the ground truth.</a:t>
            </a:r>
            <a:endParaRPr sz="1200">
              <a:solidFill>
                <a:srgbClr val="000000"/>
              </a:solidFill>
            </a:endParaRPr>
          </a:p>
          <a:p>
            <a:pPr marL="0" lvl="0" indent="0" algn="l" rtl="0">
              <a:spcBef>
                <a:spcPts val="1200"/>
              </a:spcBef>
              <a:spcAft>
                <a:spcPts val="0"/>
              </a:spcAft>
              <a:buNone/>
            </a:pPr>
            <a:r>
              <a:rPr lang="en" sz="1200" b="1">
                <a:solidFill>
                  <a:srgbClr val="000000"/>
                </a:solidFill>
              </a:rPr>
              <a:t>Storing and Visualizing Results:</a:t>
            </a:r>
            <a:endParaRPr sz="1200" b="1">
              <a:solidFill>
                <a:srgbClr val="000000"/>
              </a:solidFill>
            </a:endParaRPr>
          </a:p>
          <a:p>
            <a:pPr marL="457200" lvl="0" indent="-304800" algn="l" rtl="0">
              <a:spcBef>
                <a:spcPts val="1200"/>
              </a:spcBef>
              <a:spcAft>
                <a:spcPts val="0"/>
              </a:spcAft>
              <a:buClr>
                <a:srgbClr val="000000"/>
              </a:buClr>
              <a:buSzPts val="1200"/>
              <a:buFont typeface="Arial"/>
              <a:buChar char="●"/>
            </a:pPr>
            <a:r>
              <a:rPr lang="en" sz="1200">
                <a:solidFill>
                  <a:srgbClr val="000000"/>
                </a:solidFill>
              </a:rPr>
              <a:t>Results are saved in </a:t>
            </a:r>
            <a:r>
              <a:rPr lang="en" sz="1200" b="1">
                <a:solidFill>
                  <a:srgbClr val="000000"/>
                </a:solidFill>
              </a:rPr>
              <a:t>JSON format</a:t>
            </a:r>
            <a:r>
              <a:rPr lang="en" sz="1200">
                <a:solidFill>
                  <a:srgbClr val="000000"/>
                </a:solidFill>
              </a:rPr>
              <a:t> for seamless integration with the frontend for visualization and analysis.</a:t>
            </a:r>
            <a:endParaRPr sz="1200">
              <a:solidFill>
                <a:srgbClr val="000000"/>
              </a:solidFill>
            </a:endParaRPr>
          </a:p>
          <a:p>
            <a:pPr marL="0" lvl="0" indent="0" algn="l" rtl="0">
              <a:spcBef>
                <a:spcPts val="1200"/>
              </a:spcBef>
              <a:spcAft>
                <a:spcPts val="0"/>
              </a:spcAft>
              <a:buNone/>
            </a:pPr>
            <a:endParaRPr sz="1200" b="1">
              <a:solidFill>
                <a:srgbClr val="000000"/>
              </a:solidFill>
            </a:endParaRPr>
          </a:p>
          <a:p>
            <a:pPr marL="0" lvl="0" indent="0" algn="l" rtl="0">
              <a:spcBef>
                <a:spcPts val="0"/>
              </a:spcBef>
              <a:spcAft>
                <a:spcPts val="1200"/>
              </a:spcAft>
              <a:buNone/>
            </a:pPr>
            <a:endParaRPr sz="1200" b="1">
              <a:solidFill>
                <a:srgbClr val="000000"/>
              </a:solidFill>
            </a:endParaRPr>
          </a:p>
        </p:txBody>
      </p:sp>
      <p:sp>
        <p:nvSpPr>
          <p:cNvPr id="421" name="Google Shape;421;p3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900">
                <a:solidFill>
                  <a:schemeClr val="dk2"/>
                </a:solidFill>
                <a:latin typeface="Nunito"/>
                <a:ea typeface="Nunito"/>
                <a:cs typeface="Nunito"/>
                <a:sym typeface="Nunito"/>
              </a:rPr>
              <a:t>18</a:t>
            </a:fld>
            <a:endParaRPr sz="900">
              <a:solidFill>
                <a:schemeClr val="dk2"/>
              </a:solidFill>
              <a:latin typeface="Nunito"/>
              <a:ea typeface="Nunito"/>
              <a:cs typeface="Nunito"/>
              <a:sym typeface="Nunito"/>
            </a:endParaRPr>
          </a:p>
        </p:txBody>
      </p:sp>
      <p:sp>
        <p:nvSpPr>
          <p:cNvPr id="422" name="Google Shape;422;p30"/>
          <p:cNvSpPr txBox="1">
            <a:spLocks noGrp="1"/>
          </p:cNvSpPr>
          <p:nvPr>
            <p:ph type="body" idx="1"/>
          </p:nvPr>
        </p:nvSpPr>
        <p:spPr>
          <a:xfrm>
            <a:off x="672550" y="1271400"/>
            <a:ext cx="8045700" cy="99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000000"/>
                </a:solidFill>
              </a:rPr>
              <a:t>Customs Dataset:</a:t>
            </a:r>
            <a:endParaRPr sz="1200" b="1">
              <a:solidFill>
                <a:srgbClr val="000000"/>
              </a:solidFill>
            </a:endParaRPr>
          </a:p>
          <a:p>
            <a:pPr marL="457200" lvl="0" indent="-304800" algn="l" rtl="0">
              <a:spcBef>
                <a:spcPts val="1200"/>
              </a:spcBef>
              <a:spcAft>
                <a:spcPts val="0"/>
              </a:spcAft>
              <a:buClr>
                <a:srgbClr val="000000"/>
              </a:buClr>
              <a:buSzPts val="1200"/>
              <a:buFont typeface="Arial"/>
              <a:buChar char="●"/>
            </a:pPr>
            <a:r>
              <a:rPr lang="en" sz="1200">
                <a:solidFill>
                  <a:srgbClr val="000000"/>
                </a:solidFill>
              </a:rPr>
              <a:t>User can provide their own dataset to be test on the six trained models </a:t>
            </a:r>
            <a:endParaRPr sz="1200">
              <a:solidFill>
                <a:srgbClr val="000000"/>
              </a:solidFill>
            </a:endParaRPr>
          </a:p>
          <a:p>
            <a:pPr marL="457200" lvl="0" indent="-304800" algn="l" rtl="0">
              <a:spcBef>
                <a:spcPts val="0"/>
              </a:spcBef>
              <a:spcAft>
                <a:spcPts val="0"/>
              </a:spcAft>
              <a:buClr>
                <a:srgbClr val="000000"/>
              </a:buClr>
              <a:buSzPts val="1200"/>
              <a:buFont typeface="Arial"/>
              <a:buChar char="●"/>
            </a:pPr>
            <a:r>
              <a:rPr lang="en" sz="1200">
                <a:solidFill>
                  <a:srgbClr val="000000"/>
                </a:solidFill>
              </a:rPr>
              <a:t>Testing images dataset needs to be in the folder and each image file name should include the synset, e.g “n02422699_3170.jpeg“</a:t>
            </a:r>
            <a:endParaRPr sz="900">
              <a:solidFill>
                <a:srgbClr val="CE9178"/>
              </a:solidFill>
              <a:highlight>
                <a:srgbClr val="1F1F1F"/>
              </a:highlight>
              <a:latin typeface="Courier New"/>
              <a:ea typeface="Courier New"/>
              <a:cs typeface="Courier New"/>
              <a:sym typeface="Courier New"/>
            </a:endParaRPr>
          </a:p>
          <a:p>
            <a:pPr marL="457200" lvl="0" indent="0" algn="l" rtl="0">
              <a:spcBef>
                <a:spcPts val="1200"/>
              </a:spcBef>
              <a:spcAft>
                <a:spcPts val="0"/>
              </a:spcAft>
              <a:buNone/>
            </a:pPr>
            <a:endParaRPr sz="1200">
              <a:solidFill>
                <a:srgbClr val="000000"/>
              </a:solidFill>
            </a:endParaRPr>
          </a:p>
          <a:p>
            <a:pPr marL="0" lvl="0" indent="0" algn="l" rtl="0">
              <a:spcBef>
                <a:spcPts val="1200"/>
              </a:spcBef>
              <a:spcAft>
                <a:spcPts val="1200"/>
              </a:spcAft>
              <a:buNone/>
            </a:pPr>
            <a:endParaRPr sz="12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2"/>
                                        </p:tgtEl>
                                        <p:attrNameLst>
                                          <p:attrName>style.visibility</p:attrName>
                                        </p:attrNameLst>
                                      </p:cBhvr>
                                      <p:to>
                                        <p:strVal val="visible"/>
                                      </p:to>
                                    </p:set>
                                    <p:anim calcmode="lin" valueType="num">
                                      <p:cBhvr additive="base">
                                        <p:cTn id="7" dur="1000"/>
                                        <p:tgtEl>
                                          <p:spTgt spid="42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20"/>
                                        </p:tgtEl>
                                        <p:attrNameLst>
                                          <p:attrName>style.visibility</p:attrName>
                                        </p:attrNameLst>
                                      </p:cBhvr>
                                      <p:to>
                                        <p:strVal val="visible"/>
                                      </p:to>
                                    </p:set>
                                    <p:anim calcmode="lin" valueType="num">
                                      <p:cBhvr additive="base">
                                        <p:cTn id="12" dur="1000"/>
                                        <p:tgtEl>
                                          <p:spTgt spid="4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1"/>
          <p:cNvSpPr txBox="1">
            <a:spLocks noGrp="1"/>
          </p:cNvSpPr>
          <p:nvPr>
            <p:ph type="title"/>
          </p:nvPr>
        </p:nvSpPr>
        <p:spPr>
          <a:xfrm>
            <a:off x="1303800" y="598575"/>
            <a:ext cx="7030500" cy="573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Visualization System Overview</a:t>
            </a:r>
            <a:endParaRPr/>
          </a:p>
        </p:txBody>
      </p:sp>
      <p:sp>
        <p:nvSpPr>
          <p:cNvPr id="428" name="Google Shape;428;p31"/>
          <p:cNvSpPr txBox="1">
            <a:spLocks noGrp="1"/>
          </p:cNvSpPr>
          <p:nvPr>
            <p:ph type="body" idx="1"/>
          </p:nvPr>
        </p:nvSpPr>
        <p:spPr>
          <a:xfrm>
            <a:off x="1037725" y="1131300"/>
            <a:ext cx="7814700" cy="8088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1200"/>
              </a:spcBef>
              <a:spcAft>
                <a:spcPts val="0"/>
              </a:spcAft>
              <a:buClr>
                <a:srgbClr val="000000"/>
              </a:buClr>
              <a:buSzPts val="1300"/>
              <a:buFont typeface="Nunito"/>
              <a:buChar char="●"/>
            </a:pPr>
            <a:r>
              <a:rPr lang="en" b="1">
                <a:solidFill>
                  <a:srgbClr val="000000"/>
                </a:solidFill>
              </a:rPr>
              <a:t>Purpose:</a:t>
            </a:r>
            <a:endParaRPr b="1">
              <a:solidFill>
                <a:srgbClr val="000000"/>
              </a:solidFill>
            </a:endParaRPr>
          </a:p>
          <a:p>
            <a:pPr marL="914400" lvl="1" indent="-304800" algn="l" rtl="0">
              <a:lnSpc>
                <a:spcPct val="115000"/>
              </a:lnSpc>
              <a:spcBef>
                <a:spcPts val="0"/>
              </a:spcBef>
              <a:spcAft>
                <a:spcPts val="0"/>
              </a:spcAft>
              <a:buClr>
                <a:srgbClr val="000000"/>
              </a:buClr>
              <a:buSzPts val="1200"/>
              <a:buFont typeface="Arial"/>
              <a:buChar char="○"/>
            </a:pPr>
            <a:r>
              <a:rPr lang="en" sz="1200">
                <a:solidFill>
                  <a:srgbClr val="000000"/>
                </a:solidFill>
              </a:rPr>
              <a:t>To provide an </a:t>
            </a:r>
            <a:r>
              <a:rPr lang="en" sz="1200" b="1">
                <a:solidFill>
                  <a:srgbClr val="000000"/>
                </a:solidFill>
              </a:rPr>
              <a:t>interactive platform</a:t>
            </a:r>
            <a:r>
              <a:rPr lang="en" sz="1200">
                <a:solidFill>
                  <a:srgbClr val="000000"/>
                </a:solidFill>
              </a:rPr>
              <a:t> for exploring large-scale multi-class classification models.</a:t>
            </a:r>
            <a:endParaRPr sz="1200">
              <a:solidFill>
                <a:srgbClr val="000000"/>
              </a:solidFill>
            </a:endParaRPr>
          </a:p>
          <a:p>
            <a:pPr marL="914400" lvl="1" indent="-304800" algn="l" rtl="0">
              <a:lnSpc>
                <a:spcPct val="115000"/>
              </a:lnSpc>
              <a:spcBef>
                <a:spcPts val="0"/>
              </a:spcBef>
              <a:spcAft>
                <a:spcPts val="0"/>
              </a:spcAft>
              <a:buClr>
                <a:srgbClr val="000000"/>
              </a:buClr>
              <a:buSzPts val="1200"/>
              <a:buFont typeface="Arial"/>
              <a:buChar char="○"/>
            </a:pPr>
            <a:r>
              <a:rPr lang="en" sz="1200">
                <a:solidFill>
                  <a:srgbClr val="000000"/>
                </a:solidFill>
              </a:rPr>
              <a:t>Helps users identify </a:t>
            </a:r>
            <a:r>
              <a:rPr lang="en" sz="1200" b="1">
                <a:solidFill>
                  <a:srgbClr val="000000"/>
                </a:solidFill>
              </a:rPr>
              <a:t>misclassification patterns</a:t>
            </a:r>
            <a:r>
              <a:rPr lang="en" sz="1200">
                <a:solidFill>
                  <a:srgbClr val="000000"/>
                </a:solidFill>
              </a:rPr>
              <a:t> and understanding model performance</a:t>
            </a:r>
            <a:br>
              <a:rPr lang="en" sz="1200">
                <a:solidFill>
                  <a:srgbClr val="000000"/>
                </a:solidFill>
              </a:rPr>
            </a:br>
            <a:endParaRPr sz="1200">
              <a:solidFill>
                <a:srgbClr val="000000"/>
              </a:solidFill>
            </a:endParaRPr>
          </a:p>
          <a:p>
            <a:pPr marL="0" lvl="0" indent="0" algn="l" rtl="0">
              <a:lnSpc>
                <a:spcPct val="115000"/>
              </a:lnSpc>
              <a:spcBef>
                <a:spcPts val="1200"/>
              </a:spcBef>
              <a:spcAft>
                <a:spcPts val="1200"/>
              </a:spcAft>
              <a:buNone/>
            </a:pPr>
            <a:endParaRPr/>
          </a:p>
        </p:txBody>
      </p:sp>
      <p:sp>
        <p:nvSpPr>
          <p:cNvPr id="429" name="Google Shape;429;p3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900">
                <a:solidFill>
                  <a:schemeClr val="dk2"/>
                </a:solidFill>
                <a:latin typeface="Nunito"/>
                <a:ea typeface="Nunito"/>
                <a:cs typeface="Nunito"/>
                <a:sym typeface="Nunito"/>
              </a:rPr>
              <a:t>19</a:t>
            </a:fld>
            <a:endParaRPr sz="900">
              <a:solidFill>
                <a:schemeClr val="dk2"/>
              </a:solidFill>
              <a:latin typeface="Nunito"/>
              <a:ea typeface="Nunito"/>
              <a:cs typeface="Nunito"/>
              <a:sym typeface="Nunito"/>
            </a:endParaRPr>
          </a:p>
        </p:txBody>
      </p:sp>
      <p:sp>
        <p:nvSpPr>
          <p:cNvPr id="430" name="Google Shape;430;p31"/>
          <p:cNvSpPr txBox="1">
            <a:spLocks noGrp="1"/>
          </p:cNvSpPr>
          <p:nvPr>
            <p:ph type="body" idx="1"/>
          </p:nvPr>
        </p:nvSpPr>
        <p:spPr>
          <a:xfrm>
            <a:off x="1037725" y="1940100"/>
            <a:ext cx="7814700" cy="2906100"/>
          </a:xfrm>
          <a:prstGeom prst="rect">
            <a:avLst/>
          </a:prstGeom>
        </p:spPr>
        <p:txBody>
          <a:bodyPr spcFirstLastPara="1" wrap="square" lIns="91425" tIns="91425" rIns="91425" bIns="91425" anchor="t" anchorCtr="0">
            <a:noAutofit/>
          </a:bodyPr>
          <a:lstStyle/>
          <a:p>
            <a:pPr marL="457200" lvl="0" indent="-311150" algn="l" rtl="0">
              <a:spcBef>
                <a:spcPts val="1200"/>
              </a:spcBef>
              <a:spcAft>
                <a:spcPts val="0"/>
              </a:spcAft>
              <a:buClr>
                <a:srgbClr val="000000"/>
              </a:buClr>
              <a:buSzPts val="1300"/>
              <a:buFont typeface="Nunito"/>
              <a:buChar char="●"/>
            </a:pPr>
            <a:r>
              <a:rPr lang="en" b="1">
                <a:solidFill>
                  <a:srgbClr val="000000"/>
                </a:solidFill>
              </a:rPr>
              <a:t>Two View:</a:t>
            </a:r>
            <a:endParaRPr b="1">
              <a:solidFill>
                <a:srgbClr val="000000"/>
              </a:solidFill>
            </a:endParaRPr>
          </a:p>
          <a:p>
            <a:pPr marL="914400" lvl="1" indent="-304800" algn="l" rtl="0">
              <a:spcBef>
                <a:spcPts val="0"/>
              </a:spcBef>
              <a:spcAft>
                <a:spcPts val="0"/>
              </a:spcAft>
              <a:buClr>
                <a:srgbClr val="000000"/>
              </a:buClr>
              <a:buSzPts val="1200"/>
              <a:buFont typeface="Arial"/>
              <a:buChar char="○"/>
            </a:pPr>
            <a:r>
              <a:rPr lang="en" sz="1200" b="1">
                <a:solidFill>
                  <a:srgbClr val="000000"/>
                </a:solidFill>
              </a:rPr>
              <a:t>Over+detailed View: </a:t>
            </a:r>
            <a:r>
              <a:rPr lang="en" sz="1200">
                <a:solidFill>
                  <a:srgbClr val="000000"/>
                </a:solidFill>
              </a:rPr>
              <a:t>Parallel coordinates views to explore a single model results</a:t>
            </a:r>
            <a:endParaRPr sz="1200">
              <a:solidFill>
                <a:srgbClr val="000000"/>
              </a:solidFill>
            </a:endParaRPr>
          </a:p>
          <a:p>
            <a:pPr marL="914400" lvl="1" indent="-304800" algn="l" rtl="0">
              <a:spcBef>
                <a:spcPts val="0"/>
              </a:spcBef>
              <a:spcAft>
                <a:spcPts val="0"/>
              </a:spcAft>
              <a:buClr>
                <a:srgbClr val="000000"/>
              </a:buClr>
              <a:buSzPts val="1200"/>
              <a:buFont typeface="Arial"/>
              <a:buChar char="○"/>
            </a:pPr>
            <a:r>
              <a:rPr lang="en" sz="1200" b="1">
                <a:solidFill>
                  <a:srgbClr val="000000"/>
                </a:solidFill>
              </a:rPr>
              <a:t>Comparison View: </a:t>
            </a:r>
            <a:r>
              <a:rPr lang="en" sz="1200">
                <a:solidFill>
                  <a:srgbClr val="000000"/>
                </a:solidFill>
              </a:rPr>
              <a:t>Six different confusion matrices and combined confusion matrices</a:t>
            </a:r>
            <a:endParaRPr sz="1200">
              <a:solidFill>
                <a:srgbClr val="000000"/>
              </a:solidFill>
            </a:endParaRPr>
          </a:p>
          <a:p>
            <a:pPr marL="457200" lvl="0" indent="-311150" algn="l" rtl="0">
              <a:spcBef>
                <a:spcPts val="0"/>
              </a:spcBef>
              <a:spcAft>
                <a:spcPts val="0"/>
              </a:spcAft>
              <a:buClr>
                <a:srgbClr val="000000"/>
              </a:buClr>
              <a:buSzPts val="1300"/>
              <a:buFont typeface="Arial"/>
              <a:buChar char="●"/>
            </a:pPr>
            <a:r>
              <a:rPr lang="en" b="1">
                <a:solidFill>
                  <a:srgbClr val="000000"/>
                </a:solidFill>
              </a:rPr>
              <a:t>Interaction Option:</a:t>
            </a:r>
            <a:endParaRPr sz="1200" b="1">
              <a:solidFill>
                <a:srgbClr val="000000"/>
              </a:solidFill>
            </a:endParaRPr>
          </a:p>
          <a:p>
            <a:pPr marL="914400" lvl="1" indent="-304800" algn="l" rtl="0">
              <a:spcBef>
                <a:spcPts val="0"/>
              </a:spcBef>
              <a:spcAft>
                <a:spcPts val="0"/>
              </a:spcAft>
              <a:buClr>
                <a:srgbClr val="000000"/>
              </a:buClr>
              <a:buSzPts val="1200"/>
              <a:buFont typeface="Arial"/>
              <a:buChar char="○"/>
            </a:pPr>
            <a:r>
              <a:rPr lang="en" sz="1200" b="1">
                <a:solidFill>
                  <a:srgbClr val="000000"/>
                </a:solidFill>
              </a:rPr>
              <a:t>Interactive Axis:</a:t>
            </a:r>
            <a:r>
              <a:rPr lang="en" sz="1200">
                <a:solidFill>
                  <a:srgbClr val="000000"/>
                </a:solidFill>
              </a:rPr>
              <a:t> Visualize model </a:t>
            </a:r>
            <a:r>
              <a:rPr lang="en" sz="1200" b="1">
                <a:solidFill>
                  <a:srgbClr val="000000"/>
                </a:solidFill>
              </a:rPr>
              <a:t>performance with parallel coordinates</a:t>
            </a:r>
            <a:r>
              <a:rPr lang="en" sz="1200">
                <a:solidFill>
                  <a:srgbClr val="000000"/>
                </a:solidFill>
              </a:rPr>
              <a:t> across multiple classes.</a:t>
            </a:r>
            <a:endParaRPr sz="1200">
              <a:solidFill>
                <a:srgbClr val="000000"/>
              </a:solidFill>
            </a:endParaRPr>
          </a:p>
          <a:p>
            <a:pPr marL="914400" lvl="1" indent="-304800" algn="l" rtl="0">
              <a:spcBef>
                <a:spcPts val="0"/>
              </a:spcBef>
              <a:spcAft>
                <a:spcPts val="0"/>
              </a:spcAft>
              <a:buClr>
                <a:srgbClr val="000000"/>
              </a:buClr>
              <a:buSzPts val="1200"/>
              <a:buFont typeface="Arial"/>
              <a:buChar char="○"/>
            </a:pPr>
            <a:r>
              <a:rPr lang="en" sz="1200" b="1">
                <a:solidFill>
                  <a:srgbClr val="000000"/>
                </a:solidFill>
              </a:rPr>
              <a:t>Misclassification Analysis:</a:t>
            </a:r>
            <a:r>
              <a:rPr lang="en" sz="1200">
                <a:solidFill>
                  <a:srgbClr val="000000"/>
                </a:solidFill>
              </a:rPr>
              <a:t>Allows users to hover tooltips on the classes number to analyze the  </a:t>
            </a:r>
            <a:r>
              <a:rPr lang="en" sz="1200" b="1">
                <a:solidFill>
                  <a:srgbClr val="000000"/>
                </a:solidFill>
              </a:rPr>
              <a:t>misclassification of images prediction</a:t>
            </a:r>
            <a:r>
              <a:rPr lang="en" sz="1200">
                <a:solidFill>
                  <a:srgbClr val="000000"/>
                </a:solidFill>
              </a:rPr>
              <a:t> across multiple classes and click the classes number to visually analyze the misclassification images.</a:t>
            </a:r>
            <a:endParaRPr sz="1200">
              <a:solidFill>
                <a:srgbClr val="000000"/>
              </a:solidFill>
            </a:endParaRPr>
          </a:p>
          <a:p>
            <a:pPr marL="914400" lvl="1" indent="-304800" algn="l" rtl="0">
              <a:spcBef>
                <a:spcPts val="0"/>
              </a:spcBef>
              <a:spcAft>
                <a:spcPts val="0"/>
              </a:spcAft>
              <a:buClr>
                <a:srgbClr val="000000"/>
              </a:buClr>
              <a:buSzPts val="1200"/>
              <a:buFont typeface="Arial"/>
              <a:buChar char="○"/>
            </a:pPr>
            <a:r>
              <a:rPr lang="en" sz="1200" b="1">
                <a:solidFill>
                  <a:srgbClr val="000000"/>
                </a:solidFill>
              </a:rPr>
              <a:t>Confusion Matrix:</a:t>
            </a:r>
            <a:r>
              <a:rPr lang="en" sz="1200">
                <a:solidFill>
                  <a:srgbClr val="000000"/>
                </a:solidFill>
              </a:rPr>
              <a:t> Provides an overview of </a:t>
            </a:r>
            <a:r>
              <a:rPr lang="en" sz="1200" b="1">
                <a:solidFill>
                  <a:srgbClr val="000000"/>
                </a:solidFill>
              </a:rPr>
              <a:t>model performance</a:t>
            </a:r>
            <a:r>
              <a:rPr lang="en" sz="1200">
                <a:solidFill>
                  <a:srgbClr val="000000"/>
                </a:solidFill>
              </a:rPr>
              <a:t> at both the class and image levels.</a:t>
            </a:r>
            <a:endParaRPr sz="1200">
              <a:solidFill>
                <a:srgbClr val="000000"/>
              </a:solidFill>
            </a:endParaRPr>
          </a:p>
          <a:p>
            <a:pPr marL="914400" lvl="1" indent="-304800" algn="l" rtl="0">
              <a:spcBef>
                <a:spcPts val="0"/>
              </a:spcBef>
              <a:spcAft>
                <a:spcPts val="0"/>
              </a:spcAft>
              <a:buClr>
                <a:srgbClr val="000000"/>
              </a:buClr>
              <a:buSzPts val="1200"/>
              <a:buFont typeface="Arial"/>
              <a:buChar char="○"/>
            </a:pPr>
            <a:r>
              <a:rPr lang="en" sz="1200" b="1">
                <a:solidFill>
                  <a:srgbClr val="000000"/>
                </a:solidFill>
              </a:rPr>
              <a:t>Advanced Interactivity:</a:t>
            </a:r>
            <a:r>
              <a:rPr lang="en" sz="1200">
                <a:solidFill>
                  <a:srgbClr val="000000"/>
                </a:solidFill>
              </a:rPr>
              <a:t> Features such as </a:t>
            </a:r>
            <a:r>
              <a:rPr lang="en" sz="1200" b="1">
                <a:solidFill>
                  <a:srgbClr val="000000"/>
                </a:solidFill>
              </a:rPr>
              <a:t>hover tooltips</a:t>
            </a:r>
            <a:r>
              <a:rPr lang="en" sz="1200">
                <a:solidFill>
                  <a:srgbClr val="000000"/>
                </a:solidFill>
              </a:rPr>
              <a:t>, </a:t>
            </a:r>
            <a:r>
              <a:rPr lang="en" sz="1200" b="1">
                <a:solidFill>
                  <a:srgbClr val="000000"/>
                </a:solidFill>
              </a:rPr>
              <a:t>dynamic region brushing</a:t>
            </a:r>
            <a:r>
              <a:rPr lang="en" sz="1200">
                <a:solidFill>
                  <a:srgbClr val="000000"/>
                </a:solidFill>
              </a:rPr>
              <a:t>, and </a:t>
            </a:r>
            <a:r>
              <a:rPr lang="en" sz="1200" b="1">
                <a:solidFill>
                  <a:srgbClr val="000000"/>
                </a:solidFill>
              </a:rPr>
              <a:t>click-based exploration</a:t>
            </a:r>
            <a:r>
              <a:rPr lang="en" sz="1200">
                <a:solidFill>
                  <a:srgbClr val="000000"/>
                </a:solidFill>
              </a:rPr>
              <a:t> to facilitate data exploration (e.g., viewing images associated with misclassifications).</a:t>
            </a:r>
            <a:endParaRPr sz="12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8"/>
                                        </p:tgtEl>
                                        <p:attrNameLst>
                                          <p:attrName>style.visibility</p:attrName>
                                        </p:attrNameLst>
                                      </p:cBhvr>
                                      <p:to>
                                        <p:strVal val="visible"/>
                                      </p:to>
                                    </p:set>
                                    <p:anim calcmode="lin" valueType="num">
                                      <p:cBhvr additive="base">
                                        <p:cTn id="7" dur="1000"/>
                                        <p:tgtEl>
                                          <p:spTgt spid="42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30"/>
                                        </p:tgtEl>
                                        <p:attrNameLst>
                                          <p:attrName>style.visibility</p:attrName>
                                        </p:attrNameLst>
                                      </p:cBhvr>
                                      <p:to>
                                        <p:strVal val="visible"/>
                                      </p:to>
                                    </p:set>
                                    <p:anim calcmode="lin" valueType="num">
                                      <p:cBhvr additive="base">
                                        <p:cTn id="12" dur="1000"/>
                                        <p:tgtEl>
                                          <p:spTgt spid="4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4"/>
          <p:cNvSpPr txBox="1">
            <a:spLocks noGrp="1"/>
          </p:cNvSpPr>
          <p:nvPr>
            <p:ph type="title"/>
          </p:nvPr>
        </p:nvSpPr>
        <p:spPr>
          <a:xfrm>
            <a:off x="1146650" y="60572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t>Agenda</a:t>
            </a:r>
            <a:endParaRPr/>
          </a:p>
        </p:txBody>
      </p:sp>
      <p:sp>
        <p:nvSpPr>
          <p:cNvPr id="287" name="Google Shape;287;p14"/>
          <p:cNvSpPr txBox="1">
            <a:spLocks noGrp="1"/>
          </p:cNvSpPr>
          <p:nvPr>
            <p:ph type="body" idx="1"/>
          </p:nvPr>
        </p:nvSpPr>
        <p:spPr>
          <a:xfrm>
            <a:off x="1146650" y="1432025"/>
            <a:ext cx="7030500" cy="3058200"/>
          </a:xfrm>
          <a:prstGeom prst="rect">
            <a:avLst/>
          </a:prstGeom>
          <a:noFill/>
          <a:ln>
            <a:noFill/>
          </a:ln>
        </p:spPr>
        <p:txBody>
          <a:bodyPr spcFirstLastPara="1" wrap="square" lIns="91425" tIns="91425" rIns="91425" bIns="91425" anchor="t" anchorCtr="0">
            <a:normAutofit/>
          </a:bodyPr>
          <a:lstStyle/>
          <a:p>
            <a:pPr marL="457200" lvl="0" indent="-330200" algn="l" rtl="0">
              <a:lnSpc>
                <a:spcPct val="115000"/>
              </a:lnSpc>
              <a:spcBef>
                <a:spcPts val="0"/>
              </a:spcBef>
              <a:spcAft>
                <a:spcPts val="0"/>
              </a:spcAft>
              <a:buSzPts val="1600"/>
              <a:buChar char="●"/>
            </a:pPr>
            <a:r>
              <a:rPr lang="en" sz="1600"/>
              <a:t>Introduction</a:t>
            </a:r>
            <a:endParaRPr sz="1600"/>
          </a:p>
          <a:p>
            <a:pPr marL="457200" lvl="0" indent="-330200" algn="l" rtl="0">
              <a:lnSpc>
                <a:spcPct val="115000"/>
              </a:lnSpc>
              <a:spcBef>
                <a:spcPts val="0"/>
              </a:spcBef>
              <a:spcAft>
                <a:spcPts val="0"/>
              </a:spcAft>
              <a:buSzPts val="1600"/>
              <a:buChar char="●"/>
            </a:pPr>
            <a:r>
              <a:rPr lang="en" sz="1600"/>
              <a:t>Problem Statement</a:t>
            </a:r>
            <a:endParaRPr sz="1600"/>
          </a:p>
          <a:p>
            <a:pPr marL="457200" lvl="0" indent="-330200" algn="l" rtl="0">
              <a:lnSpc>
                <a:spcPct val="115000"/>
              </a:lnSpc>
              <a:spcBef>
                <a:spcPts val="0"/>
              </a:spcBef>
              <a:spcAft>
                <a:spcPts val="0"/>
              </a:spcAft>
              <a:buSzPts val="1600"/>
              <a:buChar char="●"/>
            </a:pPr>
            <a:r>
              <a:rPr lang="en" sz="1600"/>
              <a:t>Motivation</a:t>
            </a:r>
            <a:endParaRPr sz="1600"/>
          </a:p>
          <a:p>
            <a:pPr marL="457200" lvl="0" indent="-330200" algn="l" rtl="0">
              <a:lnSpc>
                <a:spcPct val="115000"/>
              </a:lnSpc>
              <a:spcBef>
                <a:spcPts val="0"/>
              </a:spcBef>
              <a:spcAft>
                <a:spcPts val="0"/>
              </a:spcAft>
              <a:buSzPts val="1600"/>
              <a:buChar char="●"/>
            </a:pPr>
            <a:r>
              <a:rPr lang="en" sz="1600"/>
              <a:t>Related Work</a:t>
            </a:r>
            <a:endParaRPr sz="1600"/>
          </a:p>
          <a:p>
            <a:pPr marL="457200" lvl="0" indent="-330200" algn="l" rtl="0">
              <a:lnSpc>
                <a:spcPct val="115000"/>
              </a:lnSpc>
              <a:spcBef>
                <a:spcPts val="0"/>
              </a:spcBef>
              <a:spcAft>
                <a:spcPts val="0"/>
              </a:spcAft>
              <a:buSzPts val="1600"/>
              <a:buChar char="●"/>
            </a:pPr>
            <a:r>
              <a:rPr lang="en" sz="1600"/>
              <a:t>Dataset Description</a:t>
            </a:r>
            <a:endParaRPr sz="1600"/>
          </a:p>
          <a:p>
            <a:pPr marL="457200" lvl="0" indent="-330200" algn="l" rtl="0">
              <a:lnSpc>
                <a:spcPct val="115000"/>
              </a:lnSpc>
              <a:spcBef>
                <a:spcPts val="0"/>
              </a:spcBef>
              <a:spcAft>
                <a:spcPts val="0"/>
              </a:spcAft>
              <a:buSzPts val="1600"/>
              <a:buChar char="●"/>
            </a:pPr>
            <a:r>
              <a:rPr lang="en" sz="1600"/>
              <a:t>Data Preprocessing</a:t>
            </a:r>
            <a:endParaRPr sz="1600"/>
          </a:p>
          <a:p>
            <a:pPr marL="457200" lvl="0" indent="-330200" algn="l" rtl="0">
              <a:lnSpc>
                <a:spcPct val="115000"/>
              </a:lnSpc>
              <a:spcBef>
                <a:spcPts val="0"/>
              </a:spcBef>
              <a:spcAft>
                <a:spcPts val="0"/>
              </a:spcAft>
              <a:buSzPts val="1600"/>
              <a:buChar char="●"/>
            </a:pPr>
            <a:r>
              <a:rPr lang="en" sz="1600"/>
              <a:t>Architecture</a:t>
            </a:r>
            <a:endParaRPr sz="1600"/>
          </a:p>
          <a:p>
            <a:pPr marL="457200" lvl="0" indent="-330200" algn="l" rtl="0">
              <a:lnSpc>
                <a:spcPct val="115000"/>
              </a:lnSpc>
              <a:spcBef>
                <a:spcPts val="0"/>
              </a:spcBef>
              <a:spcAft>
                <a:spcPts val="0"/>
              </a:spcAft>
              <a:buSzPts val="1600"/>
              <a:buChar char="●"/>
            </a:pPr>
            <a:r>
              <a:rPr lang="en" sz="1600"/>
              <a:t>Visualization System</a:t>
            </a:r>
            <a:endParaRPr sz="1600"/>
          </a:p>
          <a:p>
            <a:pPr marL="457200" lvl="0" indent="-330200" algn="l" rtl="0">
              <a:lnSpc>
                <a:spcPct val="115000"/>
              </a:lnSpc>
              <a:spcBef>
                <a:spcPts val="0"/>
              </a:spcBef>
              <a:spcAft>
                <a:spcPts val="0"/>
              </a:spcAft>
              <a:buSzPts val="1600"/>
              <a:buChar char="●"/>
            </a:pPr>
            <a:r>
              <a:rPr lang="en" sz="1600"/>
              <a:t>Live Demo</a:t>
            </a:r>
            <a:endParaRPr sz="1600"/>
          </a:p>
          <a:p>
            <a:pPr marL="457200" lvl="0" indent="-330200" algn="l" rtl="0">
              <a:lnSpc>
                <a:spcPct val="115000"/>
              </a:lnSpc>
              <a:spcBef>
                <a:spcPts val="0"/>
              </a:spcBef>
              <a:spcAft>
                <a:spcPts val="0"/>
              </a:spcAft>
              <a:buSzPts val="1600"/>
              <a:buChar char="●"/>
            </a:pPr>
            <a:r>
              <a:rPr lang="en" sz="1600"/>
              <a:t>Conclusion and Future Work</a:t>
            </a:r>
            <a:endParaRPr sz="1600"/>
          </a:p>
        </p:txBody>
      </p:sp>
      <p:sp>
        <p:nvSpPr>
          <p:cNvPr id="288" name="Google Shape;288;p14"/>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900">
                <a:solidFill>
                  <a:schemeClr val="dk2"/>
                </a:solidFill>
                <a:latin typeface="Nunito"/>
                <a:ea typeface="Nunito"/>
                <a:cs typeface="Nunito"/>
                <a:sym typeface="Nunito"/>
              </a:rPr>
              <a:t>2</a:t>
            </a:fld>
            <a:endParaRPr sz="900">
              <a:solidFill>
                <a:schemeClr val="dk2"/>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i="1"/>
              <a:t>Overview+Detailed</a:t>
            </a:r>
            <a:r>
              <a:rPr lang="en"/>
              <a:t> View for Single Model Exploration</a:t>
            </a:r>
            <a:endParaRPr/>
          </a:p>
        </p:txBody>
      </p:sp>
      <p:sp>
        <p:nvSpPr>
          <p:cNvPr id="436" name="Google Shape;436;p3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pic>
        <p:nvPicPr>
          <p:cNvPr id="437" name="Google Shape;437;p32"/>
          <p:cNvPicPr preferRelativeResize="0"/>
          <p:nvPr/>
        </p:nvPicPr>
        <p:blipFill>
          <a:blip r:embed="rId3">
            <a:alphaModFix/>
          </a:blip>
          <a:stretch>
            <a:fillRect/>
          </a:stretch>
        </p:blipFill>
        <p:spPr>
          <a:xfrm>
            <a:off x="723900" y="1415000"/>
            <a:ext cx="7940050" cy="33627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Axis Classes and Image Mapping</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443" name="Google Shape;443;p33"/>
          <p:cNvSpPr txBox="1">
            <a:spLocks noGrp="1"/>
          </p:cNvSpPr>
          <p:nvPr>
            <p:ph type="body" idx="1"/>
          </p:nvPr>
        </p:nvSpPr>
        <p:spPr>
          <a:xfrm>
            <a:off x="37975" y="1176750"/>
            <a:ext cx="4906200" cy="3953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000000"/>
                </a:solidFill>
              </a:rPr>
              <a:t>The </a:t>
            </a:r>
            <a:r>
              <a:rPr lang="en" b="1">
                <a:solidFill>
                  <a:srgbClr val="000000"/>
                </a:solidFill>
              </a:rPr>
              <a:t>vertical axis</a:t>
            </a:r>
            <a:r>
              <a:rPr lang="en">
                <a:solidFill>
                  <a:srgbClr val="000000"/>
                </a:solidFill>
              </a:rPr>
              <a:t> represents the </a:t>
            </a:r>
            <a:r>
              <a:rPr lang="en" b="1">
                <a:solidFill>
                  <a:srgbClr val="000000"/>
                </a:solidFill>
              </a:rPr>
              <a:t>1000 classes</a:t>
            </a:r>
            <a:r>
              <a:rPr lang="en">
                <a:solidFill>
                  <a:srgbClr val="000000"/>
                </a:solidFill>
              </a:rPr>
              <a:t> from the dataset, with each class labeled accordingly.</a:t>
            </a:r>
            <a:endParaRPr>
              <a:solidFill>
                <a:srgbClr val="000000"/>
              </a:solidFill>
            </a:endParaRPr>
          </a:p>
          <a:p>
            <a:pPr marL="0" lvl="0" indent="0" algn="l" rtl="0">
              <a:lnSpc>
                <a:spcPct val="115000"/>
              </a:lnSpc>
              <a:spcBef>
                <a:spcPts val="1200"/>
              </a:spcBef>
              <a:spcAft>
                <a:spcPts val="0"/>
              </a:spcAft>
              <a:buNone/>
            </a:pPr>
            <a:r>
              <a:rPr lang="en" b="1">
                <a:solidFill>
                  <a:srgbClr val="000000"/>
                </a:solidFill>
              </a:rPr>
              <a:t>Dynamic Positioning</a:t>
            </a:r>
            <a:r>
              <a:rPr lang="en">
                <a:solidFill>
                  <a:srgbClr val="000000"/>
                </a:solidFill>
              </a:rPr>
              <a:t>:</a:t>
            </a:r>
            <a:endParaRPr>
              <a:solidFill>
                <a:srgbClr val="000000"/>
              </a:solidFill>
            </a:endParaRPr>
          </a:p>
          <a:p>
            <a:pPr marL="457200" lvl="0" indent="-311150" algn="l" rtl="0">
              <a:lnSpc>
                <a:spcPct val="115000"/>
              </a:lnSpc>
              <a:spcBef>
                <a:spcPts val="1200"/>
              </a:spcBef>
              <a:spcAft>
                <a:spcPts val="0"/>
              </a:spcAft>
              <a:buClr>
                <a:srgbClr val="000000"/>
              </a:buClr>
              <a:buSzPts val="1300"/>
              <a:buFont typeface="Arial"/>
              <a:buChar char="●"/>
            </a:pPr>
            <a:r>
              <a:rPr lang="en">
                <a:solidFill>
                  <a:srgbClr val="000000"/>
                </a:solidFill>
              </a:rPr>
              <a:t>The </a:t>
            </a:r>
            <a:r>
              <a:rPr lang="en" b="1">
                <a:solidFill>
                  <a:srgbClr val="000000"/>
                </a:solidFill>
              </a:rPr>
              <a:t>yScale</a:t>
            </a:r>
            <a:r>
              <a:rPr lang="en">
                <a:solidFill>
                  <a:srgbClr val="000000"/>
                </a:solidFill>
              </a:rPr>
              <a:t> positions each class label based on its </a:t>
            </a:r>
            <a:r>
              <a:rPr lang="en" b="1">
                <a:solidFill>
                  <a:srgbClr val="000000"/>
                </a:solidFill>
              </a:rPr>
              <a:t>prediction confidence</a:t>
            </a:r>
            <a:r>
              <a:rPr lang="en">
                <a:solidFill>
                  <a:srgbClr val="000000"/>
                </a:solidFill>
              </a:rPr>
              <a:t>.</a:t>
            </a:r>
            <a:endParaRPr>
              <a:solidFill>
                <a:srgbClr val="000000"/>
              </a:solidFill>
            </a:endParaRPr>
          </a:p>
          <a:p>
            <a:pPr marL="457200" lvl="0" indent="-311150" algn="l" rtl="0">
              <a:lnSpc>
                <a:spcPct val="115000"/>
              </a:lnSpc>
              <a:spcBef>
                <a:spcPts val="0"/>
              </a:spcBef>
              <a:spcAft>
                <a:spcPts val="0"/>
              </a:spcAft>
              <a:buClr>
                <a:srgbClr val="000000"/>
              </a:buClr>
              <a:buSzPts val="1300"/>
              <a:buFont typeface="Arial"/>
              <a:buChar char="●"/>
            </a:pPr>
            <a:r>
              <a:rPr lang="en" b="1">
                <a:solidFill>
                  <a:srgbClr val="000000"/>
                </a:solidFill>
              </a:rPr>
              <a:t>Higher positions</a:t>
            </a:r>
            <a:r>
              <a:rPr lang="en">
                <a:solidFill>
                  <a:srgbClr val="000000"/>
                </a:solidFill>
              </a:rPr>
              <a:t> correspond to classes where the model has </a:t>
            </a:r>
            <a:r>
              <a:rPr lang="en" b="1">
                <a:solidFill>
                  <a:srgbClr val="000000"/>
                </a:solidFill>
              </a:rPr>
              <a:t>higher confidence</a:t>
            </a:r>
            <a:r>
              <a:rPr lang="en">
                <a:solidFill>
                  <a:srgbClr val="000000"/>
                </a:solidFill>
              </a:rPr>
              <a:t> and </a:t>
            </a:r>
            <a:r>
              <a:rPr lang="en" b="1">
                <a:solidFill>
                  <a:srgbClr val="000000"/>
                </a:solidFill>
              </a:rPr>
              <a:t>fewer misclassifications</a:t>
            </a:r>
            <a:r>
              <a:rPr lang="en">
                <a:solidFill>
                  <a:srgbClr val="000000"/>
                </a:solidFill>
              </a:rPr>
              <a:t>.</a:t>
            </a:r>
            <a:endParaRPr>
              <a:solidFill>
                <a:srgbClr val="000000"/>
              </a:solidFill>
            </a:endParaRPr>
          </a:p>
          <a:p>
            <a:pPr marL="457200" lvl="0" indent="-311150" algn="l" rtl="0">
              <a:lnSpc>
                <a:spcPct val="115000"/>
              </a:lnSpc>
              <a:spcBef>
                <a:spcPts val="0"/>
              </a:spcBef>
              <a:spcAft>
                <a:spcPts val="0"/>
              </a:spcAft>
              <a:buClr>
                <a:srgbClr val="000000"/>
              </a:buClr>
              <a:buSzPts val="1300"/>
              <a:buFont typeface="Arial"/>
              <a:buChar char="●"/>
            </a:pPr>
            <a:r>
              <a:rPr lang="en" b="1">
                <a:solidFill>
                  <a:srgbClr val="000000"/>
                </a:solidFill>
              </a:rPr>
              <a:t>Lower positions</a:t>
            </a:r>
            <a:r>
              <a:rPr lang="en">
                <a:solidFill>
                  <a:srgbClr val="000000"/>
                </a:solidFill>
              </a:rPr>
              <a:t> represent classes with </a:t>
            </a:r>
            <a:r>
              <a:rPr lang="en" b="1">
                <a:solidFill>
                  <a:srgbClr val="000000"/>
                </a:solidFill>
              </a:rPr>
              <a:t>lower confidence</a:t>
            </a:r>
            <a:r>
              <a:rPr lang="en">
                <a:solidFill>
                  <a:srgbClr val="000000"/>
                </a:solidFill>
              </a:rPr>
              <a:t> and more </a:t>
            </a:r>
            <a:r>
              <a:rPr lang="en" b="1">
                <a:solidFill>
                  <a:srgbClr val="000000"/>
                </a:solidFill>
              </a:rPr>
              <a:t>frequent misclassifications</a:t>
            </a:r>
            <a:r>
              <a:rPr lang="en">
                <a:solidFill>
                  <a:srgbClr val="000000"/>
                </a:solidFill>
              </a:rPr>
              <a:t>.</a:t>
            </a:r>
            <a:endParaRPr>
              <a:solidFill>
                <a:srgbClr val="000000"/>
              </a:solidFill>
            </a:endParaRPr>
          </a:p>
          <a:p>
            <a:pPr marL="0" lvl="0" indent="0" algn="l" rtl="0">
              <a:lnSpc>
                <a:spcPct val="115000"/>
              </a:lnSpc>
              <a:spcBef>
                <a:spcPts val="1200"/>
              </a:spcBef>
              <a:spcAft>
                <a:spcPts val="0"/>
              </a:spcAft>
              <a:buNone/>
            </a:pPr>
            <a:r>
              <a:rPr lang="en" b="1">
                <a:solidFill>
                  <a:srgbClr val="000000"/>
                </a:solidFill>
              </a:rPr>
              <a:t>Purpose of Axis Classes:</a:t>
            </a:r>
            <a:endParaRPr b="1">
              <a:solidFill>
                <a:srgbClr val="000000"/>
              </a:solidFill>
            </a:endParaRPr>
          </a:p>
          <a:p>
            <a:pPr marL="457200" lvl="0" indent="-311150" algn="l" rtl="0">
              <a:lnSpc>
                <a:spcPct val="115000"/>
              </a:lnSpc>
              <a:spcBef>
                <a:spcPts val="1200"/>
              </a:spcBef>
              <a:spcAft>
                <a:spcPts val="0"/>
              </a:spcAft>
              <a:buClr>
                <a:srgbClr val="000000"/>
              </a:buClr>
              <a:buSzPts val="1300"/>
              <a:buFont typeface="Arial"/>
              <a:buChar char="●"/>
            </a:pPr>
            <a:r>
              <a:rPr lang="en" b="1">
                <a:solidFill>
                  <a:srgbClr val="000000"/>
                </a:solidFill>
              </a:rPr>
              <a:t>Visualize class-level performance</a:t>
            </a:r>
            <a:r>
              <a:rPr lang="en">
                <a:solidFill>
                  <a:srgbClr val="000000"/>
                </a:solidFill>
              </a:rPr>
              <a:t> by showing where each class stands based on </a:t>
            </a:r>
            <a:r>
              <a:rPr lang="en" b="1">
                <a:solidFill>
                  <a:srgbClr val="000000"/>
                </a:solidFill>
              </a:rPr>
              <a:t>model certainty</a:t>
            </a:r>
            <a:r>
              <a:rPr lang="en">
                <a:solidFill>
                  <a:srgbClr val="000000"/>
                </a:solidFill>
              </a:rPr>
              <a:t>.</a:t>
            </a:r>
            <a:endParaRPr b="1">
              <a:solidFill>
                <a:srgbClr val="000000"/>
              </a:solidFill>
            </a:endParaRPr>
          </a:p>
          <a:p>
            <a:pPr marL="457200" lvl="0" indent="-311150" algn="l" rtl="0">
              <a:lnSpc>
                <a:spcPct val="115000"/>
              </a:lnSpc>
              <a:spcBef>
                <a:spcPts val="0"/>
              </a:spcBef>
              <a:spcAft>
                <a:spcPts val="0"/>
              </a:spcAft>
              <a:buClr>
                <a:srgbClr val="000000"/>
              </a:buClr>
              <a:buSzPts val="1300"/>
              <a:buFont typeface="Arial"/>
              <a:buChar char="●"/>
            </a:pPr>
            <a:r>
              <a:rPr lang="en" b="1">
                <a:solidFill>
                  <a:srgbClr val="000000"/>
                </a:solidFill>
              </a:rPr>
              <a:t>Hover and Click Interactions</a:t>
            </a:r>
            <a:r>
              <a:rPr lang="en">
                <a:solidFill>
                  <a:srgbClr val="000000"/>
                </a:solidFill>
              </a:rPr>
              <a:t> allow for in-depth analysis of </a:t>
            </a:r>
            <a:r>
              <a:rPr lang="en" b="1">
                <a:solidFill>
                  <a:srgbClr val="000000"/>
                </a:solidFill>
              </a:rPr>
              <a:t>misclassification patterns</a:t>
            </a:r>
            <a:r>
              <a:rPr lang="en">
                <a:solidFill>
                  <a:srgbClr val="000000"/>
                </a:solidFill>
              </a:rPr>
              <a:t> and </a:t>
            </a:r>
            <a:r>
              <a:rPr lang="en" b="1">
                <a:solidFill>
                  <a:srgbClr val="000000"/>
                </a:solidFill>
              </a:rPr>
              <a:t>model performance</a:t>
            </a:r>
            <a:r>
              <a:rPr lang="en">
                <a:solidFill>
                  <a:srgbClr val="000000"/>
                </a:solidFill>
              </a:rPr>
              <a:t>.</a:t>
            </a:r>
            <a:endParaRPr>
              <a:solidFill>
                <a:srgbClr val="000000"/>
              </a:solidFill>
            </a:endParaRPr>
          </a:p>
          <a:p>
            <a:pPr marL="0" lvl="0" indent="0" algn="l" rtl="0">
              <a:lnSpc>
                <a:spcPct val="115000"/>
              </a:lnSpc>
              <a:spcBef>
                <a:spcPts val="1200"/>
              </a:spcBef>
              <a:spcAft>
                <a:spcPts val="1200"/>
              </a:spcAft>
              <a:buNone/>
            </a:pPr>
            <a:endParaRPr b="1">
              <a:solidFill>
                <a:srgbClr val="000000"/>
              </a:solidFill>
            </a:endParaRPr>
          </a:p>
        </p:txBody>
      </p:sp>
      <p:sp>
        <p:nvSpPr>
          <p:cNvPr id="444" name="Google Shape;444;p3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900">
                <a:solidFill>
                  <a:schemeClr val="dk2"/>
                </a:solidFill>
                <a:latin typeface="Nunito"/>
                <a:ea typeface="Nunito"/>
                <a:cs typeface="Nunito"/>
                <a:sym typeface="Nunito"/>
              </a:rPr>
              <a:t>21</a:t>
            </a:fld>
            <a:endParaRPr sz="900">
              <a:solidFill>
                <a:schemeClr val="dk2"/>
              </a:solidFill>
              <a:latin typeface="Nunito"/>
              <a:ea typeface="Nunito"/>
              <a:cs typeface="Nunito"/>
              <a:sym typeface="Nunito"/>
            </a:endParaRPr>
          </a:p>
        </p:txBody>
      </p:sp>
      <p:pic>
        <p:nvPicPr>
          <p:cNvPr id="445" name="Google Shape;445;p33"/>
          <p:cNvPicPr preferRelativeResize="0"/>
          <p:nvPr/>
        </p:nvPicPr>
        <p:blipFill>
          <a:blip r:embed="rId3">
            <a:alphaModFix/>
          </a:blip>
          <a:stretch>
            <a:fillRect/>
          </a:stretch>
        </p:blipFill>
        <p:spPr>
          <a:xfrm>
            <a:off x="4884425" y="1597875"/>
            <a:ext cx="4069076" cy="2527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3"/>
                                        </p:tgtEl>
                                        <p:attrNameLst>
                                          <p:attrName>style.visibility</p:attrName>
                                        </p:attrNameLst>
                                      </p:cBhvr>
                                      <p:to>
                                        <p:strVal val="visible"/>
                                      </p:to>
                                    </p:set>
                                    <p:anim calcmode="lin" valueType="num">
                                      <p:cBhvr additive="base">
                                        <p:cTn id="7" dur="1000"/>
                                        <p:tgtEl>
                                          <p:spTgt spid="44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45"/>
                                        </p:tgtEl>
                                        <p:attrNameLst>
                                          <p:attrName>style.visibility</p:attrName>
                                        </p:attrNameLst>
                                      </p:cBhvr>
                                      <p:to>
                                        <p:strVal val="visible"/>
                                      </p:to>
                                    </p:set>
                                    <p:anim calcmode="lin" valueType="num">
                                      <p:cBhvr additive="base">
                                        <p:cTn id="12" dur="1000"/>
                                        <p:tgtEl>
                                          <p:spTgt spid="4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34"/>
          <p:cNvSpPr txBox="1">
            <a:spLocks noGrp="1"/>
          </p:cNvSpPr>
          <p:nvPr>
            <p:ph type="title"/>
          </p:nvPr>
        </p:nvSpPr>
        <p:spPr>
          <a:xfrm>
            <a:off x="1303800" y="598575"/>
            <a:ext cx="76071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Image Mapping – Visualizing Misclassifications</a:t>
            </a:r>
            <a:endParaRPr/>
          </a:p>
        </p:txBody>
      </p:sp>
      <p:sp>
        <p:nvSpPr>
          <p:cNvPr id="451" name="Google Shape;451;p34"/>
          <p:cNvSpPr txBox="1">
            <a:spLocks noGrp="1"/>
          </p:cNvSpPr>
          <p:nvPr>
            <p:ph type="body" idx="1"/>
          </p:nvPr>
        </p:nvSpPr>
        <p:spPr>
          <a:xfrm>
            <a:off x="161325" y="1451950"/>
            <a:ext cx="8588400" cy="3205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a:solidFill>
                  <a:srgbClr val="000000"/>
                </a:solidFill>
              </a:rPr>
              <a:t>When a </a:t>
            </a:r>
            <a:r>
              <a:rPr lang="en" b="1">
                <a:solidFill>
                  <a:srgbClr val="000000"/>
                </a:solidFill>
              </a:rPr>
              <a:t>class label</a:t>
            </a:r>
            <a:r>
              <a:rPr lang="en">
                <a:solidFill>
                  <a:srgbClr val="000000"/>
                </a:solidFill>
              </a:rPr>
              <a:t> is clicked, the </a:t>
            </a:r>
            <a:r>
              <a:rPr lang="en" b="1">
                <a:solidFill>
                  <a:srgbClr val="000000"/>
                </a:solidFill>
              </a:rPr>
              <a:t>misclassified images</a:t>
            </a:r>
            <a:r>
              <a:rPr lang="en">
                <a:solidFill>
                  <a:srgbClr val="000000"/>
                </a:solidFill>
              </a:rPr>
              <a:t> related to that class are displayed in the modal.</a:t>
            </a:r>
            <a:endParaRPr>
              <a:solidFill>
                <a:srgbClr val="000000"/>
              </a:solidFill>
            </a:endParaRPr>
          </a:p>
          <a:p>
            <a:pPr marL="0" lvl="0" indent="0" algn="l" rtl="0">
              <a:spcBef>
                <a:spcPts val="1200"/>
              </a:spcBef>
              <a:spcAft>
                <a:spcPts val="0"/>
              </a:spcAft>
              <a:buNone/>
            </a:pPr>
            <a:r>
              <a:rPr lang="en" b="1">
                <a:solidFill>
                  <a:srgbClr val="000000"/>
                </a:solidFill>
              </a:rPr>
              <a:t>Filtered by probability threshold (e.g., ≥0.15)</a:t>
            </a:r>
            <a:r>
              <a:rPr lang="en">
                <a:solidFill>
                  <a:srgbClr val="000000"/>
                </a:solidFill>
              </a:rPr>
              <a:t>, focusing on the </a:t>
            </a:r>
            <a:r>
              <a:rPr lang="en" b="1">
                <a:solidFill>
                  <a:srgbClr val="000000"/>
                </a:solidFill>
              </a:rPr>
              <a:t>most confident misclassifications</a:t>
            </a:r>
            <a:r>
              <a:rPr lang="en">
                <a:solidFill>
                  <a:srgbClr val="000000"/>
                </a:solidFill>
              </a:rPr>
              <a:t>.</a:t>
            </a:r>
            <a:endParaRPr>
              <a:solidFill>
                <a:srgbClr val="000000"/>
              </a:solidFill>
            </a:endParaRPr>
          </a:p>
          <a:p>
            <a:pPr marL="0" lvl="0" indent="0" algn="l" rtl="0">
              <a:spcBef>
                <a:spcPts val="1200"/>
              </a:spcBef>
              <a:spcAft>
                <a:spcPts val="0"/>
              </a:spcAft>
              <a:buNone/>
            </a:pPr>
            <a:r>
              <a:rPr lang="en" b="1">
                <a:solidFill>
                  <a:srgbClr val="000000"/>
                </a:solidFill>
              </a:rPr>
              <a:t>Purpose:</a:t>
            </a:r>
            <a:endParaRPr b="1">
              <a:solidFill>
                <a:srgbClr val="000000"/>
              </a:solidFill>
            </a:endParaRPr>
          </a:p>
          <a:p>
            <a:pPr marL="457200" lvl="0" indent="-311150" algn="l" rtl="0">
              <a:spcBef>
                <a:spcPts val="1200"/>
              </a:spcBef>
              <a:spcAft>
                <a:spcPts val="0"/>
              </a:spcAft>
              <a:buClr>
                <a:srgbClr val="000000"/>
              </a:buClr>
              <a:buSzPts val="1300"/>
              <a:buFont typeface="Arial"/>
              <a:buChar char="●"/>
            </a:pPr>
            <a:r>
              <a:rPr lang="en" b="1">
                <a:solidFill>
                  <a:srgbClr val="000000"/>
                </a:solidFill>
              </a:rPr>
              <a:t>Map images</a:t>
            </a:r>
            <a:r>
              <a:rPr lang="en">
                <a:solidFill>
                  <a:srgbClr val="000000"/>
                </a:solidFill>
              </a:rPr>
              <a:t> to class labels to help users understand why the model misclassified certain instances.</a:t>
            </a:r>
            <a:endParaRPr>
              <a:solidFill>
                <a:srgbClr val="000000"/>
              </a:solidFill>
            </a:endParaRPr>
          </a:p>
          <a:p>
            <a:pPr marL="457200" lvl="0" indent="-311150" algn="l" rtl="0">
              <a:spcBef>
                <a:spcPts val="0"/>
              </a:spcBef>
              <a:spcAft>
                <a:spcPts val="0"/>
              </a:spcAft>
              <a:buClr>
                <a:srgbClr val="000000"/>
              </a:buClr>
              <a:buSzPts val="1300"/>
              <a:buFont typeface="Arial"/>
              <a:buChar char="●"/>
            </a:pPr>
            <a:r>
              <a:rPr lang="en">
                <a:solidFill>
                  <a:srgbClr val="000000"/>
                </a:solidFill>
              </a:rPr>
              <a:t>Enhances </a:t>
            </a:r>
            <a:r>
              <a:rPr lang="en" b="1">
                <a:solidFill>
                  <a:srgbClr val="000000"/>
                </a:solidFill>
              </a:rPr>
              <a:t>visual context</a:t>
            </a:r>
            <a:r>
              <a:rPr lang="en">
                <a:solidFill>
                  <a:srgbClr val="000000"/>
                </a:solidFill>
              </a:rPr>
              <a:t> and aids in spotting </a:t>
            </a:r>
            <a:r>
              <a:rPr lang="en" b="1">
                <a:solidFill>
                  <a:srgbClr val="000000"/>
                </a:solidFill>
              </a:rPr>
              <a:t>patterns</a:t>
            </a:r>
            <a:r>
              <a:rPr lang="en">
                <a:solidFill>
                  <a:srgbClr val="000000"/>
                </a:solidFill>
              </a:rPr>
              <a:t> in misclassifications.</a:t>
            </a:r>
            <a:endParaRPr>
              <a:solidFill>
                <a:srgbClr val="000000"/>
              </a:solidFill>
            </a:endParaRPr>
          </a:p>
          <a:p>
            <a:pPr marL="0" lvl="0" indent="0" algn="l" rtl="0">
              <a:spcBef>
                <a:spcPts val="1200"/>
              </a:spcBef>
              <a:spcAft>
                <a:spcPts val="0"/>
              </a:spcAft>
              <a:buNone/>
            </a:pPr>
            <a:r>
              <a:rPr lang="en" b="1">
                <a:solidFill>
                  <a:srgbClr val="000000"/>
                </a:solidFill>
              </a:rPr>
              <a:t>Visuals:</a:t>
            </a:r>
            <a:endParaRPr b="1">
              <a:solidFill>
                <a:srgbClr val="000000"/>
              </a:solidFill>
            </a:endParaRPr>
          </a:p>
          <a:p>
            <a:pPr marL="457200" lvl="0" indent="-311150" algn="l" rtl="0">
              <a:spcBef>
                <a:spcPts val="1200"/>
              </a:spcBef>
              <a:spcAft>
                <a:spcPts val="0"/>
              </a:spcAft>
              <a:buClr>
                <a:srgbClr val="000000"/>
              </a:buClr>
              <a:buSzPts val="1300"/>
              <a:buFont typeface="Arial"/>
              <a:buChar char="●"/>
            </a:pPr>
            <a:r>
              <a:rPr lang="en">
                <a:solidFill>
                  <a:srgbClr val="000000"/>
                </a:solidFill>
              </a:rPr>
              <a:t>Display </a:t>
            </a:r>
            <a:r>
              <a:rPr lang="en" b="1">
                <a:solidFill>
                  <a:srgbClr val="000000"/>
                </a:solidFill>
              </a:rPr>
              <a:t>misclassified images</a:t>
            </a:r>
            <a:r>
              <a:rPr lang="en">
                <a:solidFill>
                  <a:srgbClr val="000000"/>
                </a:solidFill>
              </a:rPr>
              <a:t> linked to the class clicked on the axis.</a:t>
            </a:r>
            <a:endParaRPr>
              <a:solidFill>
                <a:srgbClr val="000000"/>
              </a:solidFill>
            </a:endParaRPr>
          </a:p>
          <a:p>
            <a:pPr marL="0" lvl="0" indent="0" algn="l" rtl="0">
              <a:spcBef>
                <a:spcPts val="1200"/>
              </a:spcBef>
              <a:spcAft>
                <a:spcPts val="1200"/>
              </a:spcAft>
              <a:buNone/>
            </a:pPr>
            <a:endParaRPr/>
          </a:p>
        </p:txBody>
      </p:sp>
      <p:sp>
        <p:nvSpPr>
          <p:cNvPr id="452" name="Google Shape;452;p3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900">
                <a:solidFill>
                  <a:schemeClr val="dk2"/>
                </a:solidFill>
                <a:latin typeface="Nunito"/>
                <a:ea typeface="Nunito"/>
                <a:cs typeface="Nunito"/>
                <a:sym typeface="Nunito"/>
              </a:rPr>
              <a:t>22</a:t>
            </a:fld>
            <a:endParaRPr sz="900">
              <a:solidFill>
                <a:schemeClr val="dk2"/>
              </a:solidFill>
              <a:latin typeface="Nunito"/>
              <a:ea typeface="Nunito"/>
              <a:cs typeface="Nunito"/>
              <a:sym typeface="Nun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1"/>
                                        </p:tgtEl>
                                        <p:attrNameLst>
                                          <p:attrName>style.visibility</p:attrName>
                                        </p:attrNameLst>
                                      </p:cBhvr>
                                      <p:to>
                                        <p:strVal val="visible"/>
                                      </p:to>
                                    </p:set>
                                    <p:anim calcmode="lin" valueType="num">
                                      <p:cBhvr additive="base">
                                        <p:cTn id="7" dur="1000"/>
                                        <p:tgtEl>
                                          <p:spTgt spid="4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Hover Interaction – Instant Insights</a:t>
            </a:r>
            <a:endParaRPr/>
          </a:p>
        </p:txBody>
      </p:sp>
      <p:sp>
        <p:nvSpPr>
          <p:cNvPr id="458" name="Google Shape;458;p35"/>
          <p:cNvSpPr txBox="1">
            <a:spLocks noGrp="1"/>
          </p:cNvSpPr>
          <p:nvPr>
            <p:ph type="body" idx="1"/>
          </p:nvPr>
        </p:nvSpPr>
        <p:spPr>
          <a:xfrm>
            <a:off x="199275" y="1328575"/>
            <a:ext cx="4764000" cy="37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Hovering over a class label</a:t>
            </a:r>
            <a:r>
              <a:rPr lang="en">
                <a:solidFill>
                  <a:srgbClr val="000000"/>
                </a:solidFill>
              </a:rPr>
              <a:t> displays a </a:t>
            </a:r>
            <a:r>
              <a:rPr lang="en" b="1">
                <a:solidFill>
                  <a:srgbClr val="000000"/>
                </a:solidFill>
              </a:rPr>
              <a:t>tooltip</a:t>
            </a:r>
            <a:r>
              <a:rPr lang="en">
                <a:solidFill>
                  <a:srgbClr val="000000"/>
                </a:solidFill>
              </a:rPr>
              <a:t> with detailed information, including:</a:t>
            </a:r>
            <a:endParaRPr>
              <a:solidFill>
                <a:srgbClr val="000000"/>
              </a:solidFill>
            </a:endParaRPr>
          </a:p>
          <a:p>
            <a:pPr marL="457200" lvl="0" indent="-311150" algn="l" rtl="0">
              <a:spcBef>
                <a:spcPts val="1200"/>
              </a:spcBef>
              <a:spcAft>
                <a:spcPts val="0"/>
              </a:spcAft>
              <a:buClr>
                <a:srgbClr val="000000"/>
              </a:buClr>
              <a:buSzPts val="1300"/>
              <a:buFont typeface="Arial"/>
              <a:buChar char="●"/>
            </a:pPr>
            <a:r>
              <a:rPr lang="en" b="1">
                <a:solidFill>
                  <a:srgbClr val="000000"/>
                </a:solidFill>
              </a:rPr>
              <a:t>Prediction Confidence</a:t>
            </a:r>
            <a:r>
              <a:rPr lang="en">
                <a:solidFill>
                  <a:srgbClr val="000000"/>
                </a:solidFill>
              </a:rPr>
              <a:t>: The model's certainty about the classification.</a:t>
            </a:r>
            <a:endParaRPr>
              <a:solidFill>
                <a:srgbClr val="000000"/>
              </a:solidFill>
            </a:endParaRPr>
          </a:p>
          <a:p>
            <a:pPr marL="457200" lvl="0" indent="-311150" algn="l" rtl="0">
              <a:spcBef>
                <a:spcPts val="0"/>
              </a:spcBef>
              <a:spcAft>
                <a:spcPts val="0"/>
              </a:spcAft>
              <a:buClr>
                <a:srgbClr val="000000"/>
              </a:buClr>
              <a:buSzPts val="1300"/>
              <a:buFont typeface="Arial"/>
              <a:buChar char="●"/>
            </a:pPr>
            <a:r>
              <a:rPr lang="en" b="1">
                <a:solidFill>
                  <a:srgbClr val="000000"/>
                </a:solidFill>
              </a:rPr>
              <a:t>True Positives (TP)</a:t>
            </a:r>
            <a:r>
              <a:rPr lang="en">
                <a:solidFill>
                  <a:srgbClr val="000000"/>
                </a:solidFill>
              </a:rPr>
              <a:t>: The number of correct predictions.</a:t>
            </a:r>
            <a:endParaRPr>
              <a:solidFill>
                <a:srgbClr val="000000"/>
              </a:solidFill>
            </a:endParaRPr>
          </a:p>
          <a:p>
            <a:pPr marL="457200" lvl="0" indent="-311150" algn="l" rtl="0">
              <a:spcBef>
                <a:spcPts val="0"/>
              </a:spcBef>
              <a:spcAft>
                <a:spcPts val="0"/>
              </a:spcAft>
              <a:buClr>
                <a:srgbClr val="000000"/>
              </a:buClr>
              <a:buSzPts val="1300"/>
              <a:buFont typeface="Arial"/>
              <a:buChar char="●"/>
            </a:pPr>
            <a:r>
              <a:rPr lang="en" b="1">
                <a:solidFill>
                  <a:srgbClr val="000000"/>
                </a:solidFill>
              </a:rPr>
              <a:t>False Positives (FP)</a:t>
            </a:r>
            <a:r>
              <a:rPr lang="en">
                <a:solidFill>
                  <a:srgbClr val="000000"/>
                </a:solidFill>
              </a:rPr>
              <a:t>: The number of misclassifications for the class.</a:t>
            </a:r>
            <a:endParaRPr>
              <a:solidFill>
                <a:srgbClr val="000000"/>
              </a:solidFill>
            </a:endParaRPr>
          </a:p>
          <a:p>
            <a:pPr marL="457200" lvl="0" indent="-311150" algn="l" rtl="0">
              <a:spcBef>
                <a:spcPts val="0"/>
              </a:spcBef>
              <a:spcAft>
                <a:spcPts val="0"/>
              </a:spcAft>
              <a:buClr>
                <a:srgbClr val="000000"/>
              </a:buClr>
              <a:buSzPts val="1300"/>
              <a:buFont typeface="Arial"/>
              <a:buChar char="●"/>
            </a:pPr>
            <a:r>
              <a:rPr lang="en" b="1">
                <a:solidFill>
                  <a:srgbClr val="000000"/>
                </a:solidFill>
              </a:rPr>
              <a:t>True Negatives (TN)</a:t>
            </a:r>
            <a:r>
              <a:rPr lang="en">
                <a:solidFill>
                  <a:srgbClr val="000000"/>
                </a:solidFill>
              </a:rPr>
              <a:t>: The number of misclassifications for the class.</a:t>
            </a:r>
            <a:endParaRPr>
              <a:solidFill>
                <a:srgbClr val="000000"/>
              </a:solidFill>
            </a:endParaRPr>
          </a:p>
          <a:p>
            <a:pPr marL="0" lvl="0" indent="0" algn="l" rtl="0">
              <a:spcBef>
                <a:spcPts val="1200"/>
              </a:spcBef>
              <a:spcAft>
                <a:spcPts val="0"/>
              </a:spcAft>
              <a:buNone/>
            </a:pPr>
            <a:r>
              <a:rPr lang="en" b="1">
                <a:solidFill>
                  <a:srgbClr val="000000"/>
                </a:solidFill>
              </a:rPr>
              <a:t>Purpose:</a:t>
            </a:r>
            <a:endParaRPr b="1">
              <a:solidFill>
                <a:srgbClr val="000000"/>
              </a:solidFill>
            </a:endParaRPr>
          </a:p>
          <a:p>
            <a:pPr marL="457200" lvl="0" indent="-311150" algn="l" rtl="0">
              <a:spcBef>
                <a:spcPts val="1200"/>
              </a:spcBef>
              <a:spcAft>
                <a:spcPts val="0"/>
              </a:spcAft>
              <a:buClr>
                <a:srgbClr val="000000"/>
              </a:buClr>
              <a:buSzPts val="1300"/>
              <a:buFont typeface="Arial"/>
              <a:buChar char="●"/>
            </a:pPr>
            <a:r>
              <a:rPr lang="en" b="1">
                <a:solidFill>
                  <a:srgbClr val="000000"/>
                </a:solidFill>
              </a:rPr>
              <a:t>Quick assessment</a:t>
            </a:r>
            <a:r>
              <a:rPr lang="en">
                <a:solidFill>
                  <a:srgbClr val="000000"/>
                </a:solidFill>
              </a:rPr>
              <a:t> of each class’s performance without clicking.</a:t>
            </a:r>
            <a:endParaRPr>
              <a:solidFill>
                <a:srgbClr val="000000"/>
              </a:solidFill>
            </a:endParaRPr>
          </a:p>
          <a:p>
            <a:pPr marL="457200" lvl="0" indent="-311150" algn="l" rtl="0">
              <a:spcBef>
                <a:spcPts val="0"/>
              </a:spcBef>
              <a:spcAft>
                <a:spcPts val="0"/>
              </a:spcAft>
              <a:buClr>
                <a:srgbClr val="000000"/>
              </a:buClr>
              <a:buSzPts val="1300"/>
              <a:buFont typeface="Arial"/>
              <a:buChar char="●"/>
            </a:pPr>
            <a:r>
              <a:rPr lang="en">
                <a:solidFill>
                  <a:srgbClr val="000000"/>
                </a:solidFill>
              </a:rPr>
              <a:t>Provides </a:t>
            </a:r>
            <a:r>
              <a:rPr lang="en" b="1">
                <a:solidFill>
                  <a:srgbClr val="000000"/>
                </a:solidFill>
              </a:rPr>
              <a:t>immediate feedback</a:t>
            </a:r>
            <a:r>
              <a:rPr lang="en">
                <a:solidFill>
                  <a:srgbClr val="000000"/>
                </a:solidFill>
              </a:rPr>
              <a:t> on the </a:t>
            </a:r>
            <a:r>
              <a:rPr lang="en" b="1">
                <a:solidFill>
                  <a:srgbClr val="000000"/>
                </a:solidFill>
              </a:rPr>
              <a:t>prediction confidence</a:t>
            </a:r>
            <a:r>
              <a:rPr lang="en">
                <a:solidFill>
                  <a:srgbClr val="000000"/>
                </a:solidFill>
              </a:rPr>
              <a:t> and model reliability.</a:t>
            </a:r>
            <a:endParaRPr>
              <a:solidFill>
                <a:srgbClr val="000000"/>
              </a:solidFill>
            </a:endParaRPr>
          </a:p>
          <a:p>
            <a:pPr marL="0" lvl="0" indent="0" algn="l" rtl="0">
              <a:spcBef>
                <a:spcPts val="1200"/>
              </a:spcBef>
              <a:spcAft>
                <a:spcPts val="1200"/>
              </a:spcAft>
              <a:buNone/>
            </a:pPr>
            <a:endParaRPr/>
          </a:p>
        </p:txBody>
      </p:sp>
      <p:sp>
        <p:nvSpPr>
          <p:cNvPr id="459" name="Google Shape;459;p3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900">
                <a:solidFill>
                  <a:schemeClr val="dk2"/>
                </a:solidFill>
                <a:latin typeface="Nunito"/>
                <a:ea typeface="Nunito"/>
                <a:cs typeface="Nunito"/>
                <a:sym typeface="Nunito"/>
              </a:rPr>
              <a:t>23</a:t>
            </a:fld>
            <a:endParaRPr sz="900">
              <a:solidFill>
                <a:schemeClr val="dk2"/>
              </a:solidFill>
              <a:latin typeface="Nunito"/>
              <a:ea typeface="Nunito"/>
              <a:cs typeface="Nunito"/>
              <a:sym typeface="Nunito"/>
            </a:endParaRPr>
          </a:p>
        </p:txBody>
      </p:sp>
      <p:pic>
        <p:nvPicPr>
          <p:cNvPr id="460" name="Google Shape;460;p35"/>
          <p:cNvPicPr preferRelativeResize="0"/>
          <p:nvPr/>
        </p:nvPicPr>
        <p:blipFill>
          <a:blip r:embed="rId3">
            <a:alphaModFix/>
          </a:blip>
          <a:stretch>
            <a:fillRect/>
          </a:stretch>
        </p:blipFill>
        <p:spPr>
          <a:xfrm>
            <a:off x="5288575" y="1496200"/>
            <a:ext cx="3045726" cy="30224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8"/>
                                        </p:tgtEl>
                                        <p:attrNameLst>
                                          <p:attrName>style.visibility</p:attrName>
                                        </p:attrNameLst>
                                      </p:cBhvr>
                                      <p:to>
                                        <p:strVal val="visible"/>
                                      </p:to>
                                    </p:set>
                                    <p:anim calcmode="lin" valueType="num">
                                      <p:cBhvr additive="base">
                                        <p:cTn id="7" dur="1000"/>
                                        <p:tgtEl>
                                          <p:spTgt spid="4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6"/>
          <p:cNvSpPr txBox="1">
            <a:spLocks noGrp="1"/>
          </p:cNvSpPr>
          <p:nvPr>
            <p:ph type="title"/>
          </p:nvPr>
        </p:nvSpPr>
        <p:spPr>
          <a:xfrm>
            <a:off x="1303800" y="598575"/>
            <a:ext cx="7030500" cy="635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Click Interaction: Explore Misclassifications</a:t>
            </a:r>
            <a:endParaRPr/>
          </a:p>
          <a:p>
            <a:pPr marL="0" lvl="0" indent="0" algn="l" rtl="0">
              <a:spcBef>
                <a:spcPts val="0"/>
              </a:spcBef>
              <a:spcAft>
                <a:spcPts val="0"/>
              </a:spcAft>
              <a:buNone/>
            </a:pPr>
            <a:endParaRPr/>
          </a:p>
        </p:txBody>
      </p:sp>
      <p:sp>
        <p:nvSpPr>
          <p:cNvPr id="466" name="Google Shape;466;p36"/>
          <p:cNvSpPr txBox="1">
            <a:spLocks noGrp="1"/>
          </p:cNvSpPr>
          <p:nvPr>
            <p:ph type="body" idx="1"/>
          </p:nvPr>
        </p:nvSpPr>
        <p:spPr>
          <a:xfrm>
            <a:off x="85400" y="1319100"/>
            <a:ext cx="4631100" cy="3587400"/>
          </a:xfrm>
          <a:prstGeom prst="rect">
            <a:avLst/>
          </a:prstGeom>
        </p:spPr>
        <p:txBody>
          <a:bodyPr spcFirstLastPara="1" wrap="square" lIns="91425" tIns="91425" rIns="91425" bIns="91425" anchor="t" anchorCtr="0">
            <a:normAutofit/>
          </a:bodyPr>
          <a:lstStyle/>
          <a:p>
            <a:pPr marL="457200" lvl="0" indent="-311150" algn="l" rtl="0">
              <a:lnSpc>
                <a:spcPct val="115000"/>
              </a:lnSpc>
              <a:spcBef>
                <a:spcPts val="1200"/>
              </a:spcBef>
              <a:spcAft>
                <a:spcPts val="0"/>
              </a:spcAft>
              <a:buClr>
                <a:srgbClr val="000000"/>
              </a:buClr>
              <a:buSzPts val="1300"/>
              <a:buFont typeface="Arial"/>
              <a:buChar char="●"/>
            </a:pPr>
            <a:r>
              <a:rPr lang="en" b="1">
                <a:solidFill>
                  <a:srgbClr val="000000"/>
                </a:solidFill>
              </a:rPr>
              <a:t>Clicking on a class label</a:t>
            </a:r>
            <a:r>
              <a:rPr lang="en">
                <a:solidFill>
                  <a:srgbClr val="000000"/>
                </a:solidFill>
              </a:rPr>
              <a:t> opens a </a:t>
            </a:r>
            <a:r>
              <a:rPr lang="en" b="1">
                <a:solidFill>
                  <a:srgbClr val="000000"/>
                </a:solidFill>
              </a:rPr>
              <a:t>modal</a:t>
            </a:r>
            <a:r>
              <a:rPr lang="en">
                <a:solidFill>
                  <a:srgbClr val="000000"/>
                </a:solidFill>
              </a:rPr>
              <a:t> with detailed insights into misclassifications for that class.</a:t>
            </a:r>
            <a:endParaRPr>
              <a:solidFill>
                <a:srgbClr val="000000"/>
              </a:solidFill>
            </a:endParaRPr>
          </a:p>
          <a:p>
            <a:pPr marL="457200" lvl="0" indent="-311150" algn="l" rtl="0">
              <a:lnSpc>
                <a:spcPct val="115000"/>
              </a:lnSpc>
              <a:spcBef>
                <a:spcPts val="0"/>
              </a:spcBef>
              <a:spcAft>
                <a:spcPts val="0"/>
              </a:spcAft>
              <a:buClr>
                <a:srgbClr val="000000"/>
              </a:buClr>
              <a:buSzPts val="1300"/>
              <a:buFont typeface="Nunito"/>
              <a:buChar char="●"/>
            </a:pPr>
            <a:r>
              <a:rPr lang="en">
                <a:solidFill>
                  <a:srgbClr val="000000"/>
                </a:solidFill>
              </a:rPr>
              <a:t>The modal displays:</a:t>
            </a:r>
            <a:endParaRPr>
              <a:solidFill>
                <a:srgbClr val="000000"/>
              </a:solidFill>
            </a:endParaRPr>
          </a:p>
          <a:p>
            <a:pPr marL="914400" lvl="1" indent="-311150" algn="l" rtl="0">
              <a:lnSpc>
                <a:spcPct val="115000"/>
              </a:lnSpc>
              <a:spcBef>
                <a:spcPts val="0"/>
              </a:spcBef>
              <a:spcAft>
                <a:spcPts val="0"/>
              </a:spcAft>
              <a:buClr>
                <a:srgbClr val="000000"/>
              </a:buClr>
              <a:buSzPts val="1300"/>
              <a:buFont typeface="Arial"/>
              <a:buChar char="○"/>
            </a:pPr>
            <a:r>
              <a:rPr lang="en" sz="1300" b="1">
                <a:solidFill>
                  <a:srgbClr val="000000"/>
                </a:solidFill>
              </a:rPr>
              <a:t>Misclassified Images</a:t>
            </a:r>
            <a:r>
              <a:rPr lang="en" sz="1300">
                <a:solidFill>
                  <a:srgbClr val="000000"/>
                </a:solidFill>
              </a:rPr>
              <a:t>: Visual examples of the </a:t>
            </a:r>
            <a:r>
              <a:rPr lang="en" sz="1300" b="1">
                <a:solidFill>
                  <a:srgbClr val="000000"/>
                </a:solidFill>
              </a:rPr>
              <a:t>incorrect predictions</a:t>
            </a:r>
            <a:r>
              <a:rPr lang="en" sz="1300">
                <a:solidFill>
                  <a:srgbClr val="000000"/>
                </a:solidFill>
              </a:rPr>
              <a:t> made by the model.</a:t>
            </a:r>
            <a:endParaRPr sz="1300">
              <a:solidFill>
                <a:srgbClr val="000000"/>
              </a:solidFill>
            </a:endParaRPr>
          </a:p>
          <a:p>
            <a:pPr marL="914400" lvl="1" indent="-311150" algn="l" rtl="0">
              <a:lnSpc>
                <a:spcPct val="115000"/>
              </a:lnSpc>
              <a:spcBef>
                <a:spcPts val="0"/>
              </a:spcBef>
              <a:spcAft>
                <a:spcPts val="0"/>
              </a:spcAft>
              <a:buClr>
                <a:srgbClr val="000000"/>
              </a:buClr>
              <a:buSzPts val="1300"/>
              <a:buFont typeface="Arial"/>
              <a:buChar char="○"/>
            </a:pPr>
            <a:r>
              <a:rPr lang="en" sz="1300" b="1">
                <a:solidFill>
                  <a:srgbClr val="000000"/>
                </a:solidFill>
              </a:rPr>
              <a:t>Top Predictions</a:t>
            </a:r>
            <a:r>
              <a:rPr lang="en" sz="1300">
                <a:solidFill>
                  <a:srgbClr val="000000"/>
                </a:solidFill>
              </a:rPr>
              <a:t>: Sorted by confidence, showing the most probable misclassifications.</a:t>
            </a:r>
            <a:endParaRPr sz="1300">
              <a:solidFill>
                <a:srgbClr val="000000"/>
              </a:solidFill>
            </a:endParaRPr>
          </a:p>
          <a:p>
            <a:pPr marL="0" lvl="0" indent="0" algn="l" rtl="0">
              <a:lnSpc>
                <a:spcPct val="115000"/>
              </a:lnSpc>
              <a:spcBef>
                <a:spcPts val="1200"/>
              </a:spcBef>
              <a:spcAft>
                <a:spcPts val="0"/>
              </a:spcAft>
              <a:buNone/>
            </a:pPr>
            <a:r>
              <a:rPr lang="en" b="1">
                <a:solidFill>
                  <a:srgbClr val="000000"/>
                </a:solidFill>
              </a:rPr>
              <a:t>Purpose:</a:t>
            </a:r>
            <a:endParaRPr b="1">
              <a:solidFill>
                <a:srgbClr val="000000"/>
              </a:solidFill>
            </a:endParaRPr>
          </a:p>
          <a:p>
            <a:pPr marL="457200" lvl="0" indent="-311150" algn="l" rtl="0">
              <a:lnSpc>
                <a:spcPct val="115000"/>
              </a:lnSpc>
              <a:spcBef>
                <a:spcPts val="1200"/>
              </a:spcBef>
              <a:spcAft>
                <a:spcPts val="0"/>
              </a:spcAft>
              <a:buClr>
                <a:srgbClr val="000000"/>
              </a:buClr>
              <a:buSzPts val="1300"/>
              <a:buFont typeface="Arial"/>
              <a:buChar char="●"/>
            </a:pPr>
            <a:r>
              <a:rPr lang="en" b="1">
                <a:solidFill>
                  <a:srgbClr val="000000"/>
                </a:solidFill>
              </a:rPr>
              <a:t>In-depth exploration</a:t>
            </a:r>
            <a:r>
              <a:rPr lang="en">
                <a:solidFill>
                  <a:srgbClr val="000000"/>
                </a:solidFill>
              </a:rPr>
              <a:t> of where the model made mistakes.</a:t>
            </a:r>
            <a:endParaRPr>
              <a:solidFill>
                <a:srgbClr val="000000"/>
              </a:solidFill>
            </a:endParaRPr>
          </a:p>
          <a:p>
            <a:pPr marL="457200" lvl="0" indent="-311150" algn="l" rtl="0">
              <a:lnSpc>
                <a:spcPct val="115000"/>
              </a:lnSpc>
              <a:spcBef>
                <a:spcPts val="0"/>
              </a:spcBef>
              <a:spcAft>
                <a:spcPts val="0"/>
              </a:spcAft>
              <a:buClr>
                <a:srgbClr val="000000"/>
              </a:buClr>
              <a:buSzPts val="1300"/>
              <a:buFont typeface="Arial"/>
              <a:buChar char="●"/>
            </a:pPr>
            <a:r>
              <a:rPr lang="en">
                <a:solidFill>
                  <a:srgbClr val="000000"/>
                </a:solidFill>
              </a:rPr>
              <a:t>Helps users </a:t>
            </a:r>
            <a:r>
              <a:rPr lang="en" b="1">
                <a:solidFill>
                  <a:srgbClr val="000000"/>
                </a:solidFill>
              </a:rPr>
              <a:t>visualize</a:t>
            </a:r>
            <a:r>
              <a:rPr lang="en">
                <a:solidFill>
                  <a:srgbClr val="000000"/>
                </a:solidFill>
              </a:rPr>
              <a:t> errors and gain </a:t>
            </a:r>
            <a:r>
              <a:rPr lang="en" b="1">
                <a:solidFill>
                  <a:srgbClr val="000000"/>
                </a:solidFill>
              </a:rPr>
              <a:t>contextual insights</a:t>
            </a:r>
            <a:r>
              <a:rPr lang="en">
                <a:solidFill>
                  <a:srgbClr val="000000"/>
                </a:solidFill>
              </a:rPr>
              <a:t> for model improvement.</a:t>
            </a:r>
            <a:endParaRPr>
              <a:solidFill>
                <a:srgbClr val="000000"/>
              </a:solidFill>
            </a:endParaRPr>
          </a:p>
          <a:p>
            <a:pPr marL="0" lvl="0" indent="0" algn="l" rtl="0">
              <a:lnSpc>
                <a:spcPct val="115000"/>
              </a:lnSpc>
              <a:spcBef>
                <a:spcPts val="1200"/>
              </a:spcBef>
              <a:spcAft>
                <a:spcPts val="1200"/>
              </a:spcAft>
              <a:buNone/>
            </a:pPr>
            <a:endParaRPr/>
          </a:p>
        </p:txBody>
      </p:sp>
      <p:sp>
        <p:nvSpPr>
          <p:cNvPr id="467" name="Google Shape;467;p3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900">
                <a:solidFill>
                  <a:schemeClr val="dk2"/>
                </a:solidFill>
                <a:latin typeface="Nunito"/>
                <a:ea typeface="Nunito"/>
                <a:cs typeface="Nunito"/>
                <a:sym typeface="Nunito"/>
              </a:rPr>
              <a:t>24</a:t>
            </a:fld>
            <a:endParaRPr sz="900">
              <a:solidFill>
                <a:schemeClr val="dk2"/>
              </a:solidFill>
              <a:latin typeface="Nunito"/>
              <a:ea typeface="Nunito"/>
              <a:cs typeface="Nunito"/>
              <a:sym typeface="Nunito"/>
            </a:endParaRPr>
          </a:p>
        </p:txBody>
      </p:sp>
      <p:pic>
        <p:nvPicPr>
          <p:cNvPr id="468" name="Google Shape;468;p36"/>
          <p:cNvPicPr preferRelativeResize="0"/>
          <p:nvPr/>
        </p:nvPicPr>
        <p:blipFill>
          <a:blip r:embed="rId3">
            <a:alphaModFix/>
          </a:blip>
          <a:stretch>
            <a:fillRect/>
          </a:stretch>
        </p:blipFill>
        <p:spPr>
          <a:xfrm>
            <a:off x="5292075" y="1118975"/>
            <a:ext cx="3223876" cy="37875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6"/>
                                        </p:tgtEl>
                                        <p:attrNameLst>
                                          <p:attrName>style.visibility</p:attrName>
                                        </p:attrNameLst>
                                      </p:cBhvr>
                                      <p:to>
                                        <p:strVal val="visible"/>
                                      </p:to>
                                    </p:set>
                                    <p:anim calcmode="lin" valueType="num">
                                      <p:cBhvr additive="base">
                                        <p:cTn id="7" dur="1000"/>
                                        <p:tgtEl>
                                          <p:spTgt spid="4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37"/>
          <p:cNvSpPr txBox="1">
            <a:spLocks noGrp="1"/>
          </p:cNvSpPr>
          <p:nvPr>
            <p:ph type="title"/>
          </p:nvPr>
        </p:nvSpPr>
        <p:spPr>
          <a:xfrm>
            <a:off x="1205425" y="357050"/>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a:p>
            <a:pPr marL="0" lvl="0" indent="0" algn="l" rtl="0">
              <a:spcBef>
                <a:spcPts val="0"/>
              </a:spcBef>
              <a:spcAft>
                <a:spcPts val="0"/>
              </a:spcAft>
              <a:buNone/>
            </a:pPr>
            <a:r>
              <a:rPr lang="en"/>
              <a:t>Interactive Matrix Exploration</a:t>
            </a:r>
            <a:endParaRPr/>
          </a:p>
          <a:p>
            <a:pPr marL="0" lvl="0" indent="0" algn="l" rtl="0">
              <a:spcBef>
                <a:spcPts val="0"/>
              </a:spcBef>
              <a:spcAft>
                <a:spcPts val="0"/>
              </a:spcAft>
              <a:buNone/>
            </a:pPr>
            <a:endParaRPr/>
          </a:p>
        </p:txBody>
      </p:sp>
      <p:sp>
        <p:nvSpPr>
          <p:cNvPr id="474" name="Google Shape;474;p37"/>
          <p:cNvSpPr txBox="1">
            <a:spLocks noGrp="1"/>
          </p:cNvSpPr>
          <p:nvPr>
            <p:ph type="body" idx="1"/>
          </p:nvPr>
        </p:nvSpPr>
        <p:spPr>
          <a:xfrm>
            <a:off x="303675" y="1271425"/>
            <a:ext cx="8303700" cy="12219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b="1">
                <a:solidFill>
                  <a:srgbClr val="000000"/>
                </a:solidFill>
              </a:rPr>
              <a:t>Purpose:</a:t>
            </a:r>
            <a:endParaRPr b="1">
              <a:solidFill>
                <a:srgbClr val="000000"/>
              </a:solidFill>
            </a:endParaRPr>
          </a:p>
          <a:p>
            <a:pPr marL="457200" lvl="0" indent="-311150" algn="l" rtl="0">
              <a:spcBef>
                <a:spcPts val="1200"/>
              </a:spcBef>
              <a:spcAft>
                <a:spcPts val="0"/>
              </a:spcAft>
              <a:buClr>
                <a:srgbClr val="000000"/>
              </a:buClr>
              <a:buSzPts val="1300"/>
              <a:buFont typeface="Arial"/>
              <a:buChar char="●"/>
            </a:pPr>
            <a:r>
              <a:rPr lang="en">
                <a:solidFill>
                  <a:srgbClr val="000000"/>
                </a:solidFill>
              </a:rPr>
              <a:t>A </a:t>
            </a:r>
            <a:r>
              <a:rPr lang="en" b="1">
                <a:solidFill>
                  <a:srgbClr val="000000"/>
                </a:solidFill>
              </a:rPr>
              <a:t>matrix-based exploration tool</a:t>
            </a:r>
            <a:r>
              <a:rPr lang="en">
                <a:solidFill>
                  <a:srgbClr val="000000"/>
                </a:solidFill>
              </a:rPr>
              <a:t> designed for </a:t>
            </a:r>
            <a:r>
              <a:rPr lang="en" b="1">
                <a:solidFill>
                  <a:srgbClr val="000000"/>
                </a:solidFill>
              </a:rPr>
              <a:t>misclassification analysis</a:t>
            </a:r>
            <a:r>
              <a:rPr lang="en">
                <a:solidFill>
                  <a:srgbClr val="000000"/>
                </a:solidFill>
              </a:rPr>
              <a:t> across multiple classes.</a:t>
            </a:r>
            <a:endParaRPr>
              <a:solidFill>
                <a:srgbClr val="000000"/>
              </a:solidFill>
            </a:endParaRPr>
          </a:p>
          <a:p>
            <a:pPr marL="457200" lvl="0" indent="-311150" algn="l" rtl="0">
              <a:spcBef>
                <a:spcPts val="0"/>
              </a:spcBef>
              <a:spcAft>
                <a:spcPts val="0"/>
              </a:spcAft>
              <a:buClr>
                <a:srgbClr val="000000"/>
              </a:buClr>
              <a:buSzPts val="1300"/>
              <a:buFont typeface="Arial"/>
              <a:buChar char="●"/>
            </a:pPr>
            <a:r>
              <a:rPr lang="en">
                <a:solidFill>
                  <a:srgbClr val="000000"/>
                </a:solidFill>
              </a:rPr>
              <a:t>Provides a </a:t>
            </a:r>
            <a:r>
              <a:rPr lang="en" b="1">
                <a:solidFill>
                  <a:srgbClr val="000000"/>
                </a:solidFill>
              </a:rPr>
              <a:t>color-coded grid</a:t>
            </a:r>
            <a:r>
              <a:rPr lang="en">
                <a:solidFill>
                  <a:srgbClr val="000000"/>
                </a:solidFill>
              </a:rPr>
              <a:t> that highlights </a:t>
            </a:r>
            <a:r>
              <a:rPr lang="en" b="1">
                <a:solidFill>
                  <a:srgbClr val="000000"/>
                </a:solidFill>
              </a:rPr>
              <a:t>misclassifications</a:t>
            </a:r>
            <a:r>
              <a:rPr lang="en">
                <a:solidFill>
                  <a:srgbClr val="000000"/>
                </a:solidFill>
              </a:rPr>
              <a:t> and </a:t>
            </a:r>
            <a:r>
              <a:rPr lang="en" b="1">
                <a:solidFill>
                  <a:srgbClr val="000000"/>
                </a:solidFill>
              </a:rPr>
              <a:t>correctly classified instances</a:t>
            </a:r>
            <a:r>
              <a:rPr lang="en">
                <a:solidFill>
                  <a:srgbClr val="000000"/>
                </a:solidFill>
              </a:rPr>
              <a:t>, helping users quickly identify model performance patterns.</a:t>
            </a:r>
            <a:endParaRPr>
              <a:solidFill>
                <a:srgbClr val="000000"/>
              </a:solidFill>
            </a:endParaRPr>
          </a:p>
          <a:p>
            <a:pPr marL="457200" lvl="0" indent="0" algn="l" rtl="0">
              <a:spcBef>
                <a:spcPts val="1200"/>
              </a:spcBef>
              <a:spcAft>
                <a:spcPts val="1200"/>
              </a:spcAft>
              <a:buNone/>
            </a:pPr>
            <a:endParaRPr b="1">
              <a:solidFill>
                <a:srgbClr val="000000"/>
              </a:solidFill>
            </a:endParaRPr>
          </a:p>
        </p:txBody>
      </p:sp>
      <p:sp>
        <p:nvSpPr>
          <p:cNvPr id="475" name="Google Shape;475;p3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900">
                <a:solidFill>
                  <a:schemeClr val="dk2"/>
                </a:solidFill>
                <a:latin typeface="Nunito"/>
                <a:ea typeface="Nunito"/>
                <a:cs typeface="Nunito"/>
                <a:sym typeface="Nunito"/>
              </a:rPr>
              <a:t>25</a:t>
            </a:fld>
            <a:endParaRPr sz="900">
              <a:solidFill>
                <a:schemeClr val="dk2"/>
              </a:solidFill>
              <a:latin typeface="Nunito"/>
              <a:ea typeface="Nunito"/>
              <a:cs typeface="Nunito"/>
              <a:sym typeface="Nunito"/>
            </a:endParaRPr>
          </a:p>
        </p:txBody>
      </p:sp>
      <p:sp>
        <p:nvSpPr>
          <p:cNvPr id="476" name="Google Shape;476;p37"/>
          <p:cNvSpPr txBox="1">
            <a:spLocks noGrp="1"/>
          </p:cNvSpPr>
          <p:nvPr>
            <p:ph type="body" idx="1"/>
          </p:nvPr>
        </p:nvSpPr>
        <p:spPr>
          <a:xfrm>
            <a:off x="348725" y="2493325"/>
            <a:ext cx="8303700" cy="25263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b="1">
                <a:solidFill>
                  <a:srgbClr val="000000"/>
                </a:solidFill>
              </a:rPr>
              <a:t>Interactive Features:</a:t>
            </a:r>
            <a:endParaRPr b="1">
              <a:solidFill>
                <a:srgbClr val="000000"/>
              </a:solidFill>
            </a:endParaRPr>
          </a:p>
          <a:p>
            <a:pPr marL="457200" lvl="0" indent="-311150" algn="l" rtl="0">
              <a:spcBef>
                <a:spcPts val="1200"/>
              </a:spcBef>
              <a:spcAft>
                <a:spcPts val="0"/>
              </a:spcAft>
              <a:buClr>
                <a:srgbClr val="000000"/>
              </a:buClr>
              <a:buSzPts val="1300"/>
              <a:buFont typeface="Nunito"/>
              <a:buChar char="●"/>
            </a:pPr>
            <a:r>
              <a:rPr lang="en" b="1">
                <a:solidFill>
                  <a:srgbClr val="000000"/>
                </a:solidFill>
              </a:rPr>
              <a:t>Model Comparison:</a:t>
            </a:r>
            <a:endParaRPr b="1">
              <a:solidFill>
                <a:srgbClr val="000000"/>
              </a:solidFill>
            </a:endParaRPr>
          </a:p>
          <a:p>
            <a:pPr marL="914400" lvl="1" indent="-311150" algn="l" rtl="0">
              <a:spcBef>
                <a:spcPts val="0"/>
              </a:spcBef>
              <a:spcAft>
                <a:spcPts val="0"/>
              </a:spcAft>
              <a:buClr>
                <a:srgbClr val="000000"/>
              </a:buClr>
              <a:buSzPts val="1300"/>
              <a:buFont typeface="Arial"/>
              <a:buChar char="○"/>
            </a:pPr>
            <a:r>
              <a:rPr lang="en" sz="1300">
                <a:solidFill>
                  <a:srgbClr val="000000"/>
                </a:solidFill>
              </a:rPr>
              <a:t>Allows users to compare </a:t>
            </a:r>
            <a:r>
              <a:rPr lang="en" sz="1300" b="1">
                <a:solidFill>
                  <a:srgbClr val="000000"/>
                </a:solidFill>
              </a:rPr>
              <a:t>predictions across multiple models</a:t>
            </a:r>
            <a:r>
              <a:rPr lang="en" sz="1300">
                <a:solidFill>
                  <a:srgbClr val="000000"/>
                </a:solidFill>
              </a:rPr>
              <a:t> with interactive tooltips providing model-specific insights.</a:t>
            </a:r>
            <a:endParaRPr sz="1300">
              <a:solidFill>
                <a:srgbClr val="000000"/>
              </a:solidFill>
            </a:endParaRPr>
          </a:p>
          <a:p>
            <a:pPr marL="457200" lvl="0" indent="-311150" algn="l" rtl="0">
              <a:spcBef>
                <a:spcPts val="0"/>
              </a:spcBef>
              <a:spcAft>
                <a:spcPts val="0"/>
              </a:spcAft>
              <a:buClr>
                <a:srgbClr val="000000"/>
              </a:buClr>
              <a:buSzPts val="1300"/>
              <a:buFont typeface="Nunito"/>
              <a:buChar char="●"/>
            </a:pPr>
            <a:r>
              <a:rPr lang="en" b="1">
                <a:solidFill>
                  <a:srgbClr val="000000"/>
                </a:solidFill>
              </a:rPr>
              <a:t>Class-Level and Image-to-Image Mapping:</a:t>
            </a:r>
            <a:endParaRPr b="1">
              <a:solidFill>
                <a:srgbClr val="000000"/>
              </a:solidFill>
            </a:endParaRPr>
          </a:p>
          <a:p>
            <a:pPr marL="914400" lvl="1" indent="-311150" algn="l" rtl="0">
              <a:spcBef>
                <a:spcPts val="0"/>
              </a:spcBef>
              <a:spcAft>
                <a:spcPts val="0"/>
              </a:spcAft>
              <a:buClr>
                <a:srgbClr val="000000"/>
              </a:buClr>
              <a:buSzPts val="1300"/>
              <a:buFont typeface="Arial"/>
              <a:buChar char="○"/>
            </a:pPr>
            <a:r>
              <a:rPr lang="en" sz="1300">
                <a:solidFill>
                  <a:srgbClr val="000000"/>
                </a:solidFill>
              </a:rPr>
              <a:t>Links </a:t>
            </a:r>
            <a:r>
              <a:rPr lang="en" sz="1300" b="1">
                <a:solidFill>
                  <a:srgbClr val="000000"/>
                </a:solidFill>
              </a:rPr>
              <a:t>class labels</a:t>
            </a:r>
            <a:r>
              <a:rPr lang="en" sz="1300">
                <a:solidFill>
                  <a:srgbClr val="000000"/>
                </a:solidFill>
              </a:rPr>
              <a:t> and </a:t>
            </a:r>
            <a:r>
              <a:rPr lang="en" sz="1300" b="1">
                <a:solidFill>
                  <a:srgbClr val="000000"/>
                </a:solidFill>
              </a:rPr>
              <a:t>images</a:t>
            </a:r>
            <a:r>
              <a:rPr lang="en" sz="1300">
                <a:solidFill>
                  <a:srgbClr val="000000"/>
                </a:solidFill>
              </a:rPr>
              <a:t> to help users understand misclassification patterns on a per-class and per-image basis.</a:t>
            </a:r>
            <a:endParaRPr sz="1300">
              <a:solidFill>
                <a:srgbClr val="000000"/>
              </a:solidFill>
            </a:endParaRPr>
          </a:p>
          <a:p>
            <a:pPr marL="457200" lvl="0" indent="-311150" algn="l" rtl="0">
              <a:spcBef>
                <a:spcPts val="0"/>
              </a:spcBef>
              <a:spcAft>
                <a:spcPts val="0"/>
              </a:spcAft>
              <a:buClr>
                <a:srgbClr val="000000"/>
              </a:buClr>
              <a:buSzPts val="1300"/>
              <a:buFont typeface="Nunito"/>
              <a:buChar char="●"/>
            </a:pPr>
            <a:r>
              <a:rPr lang="en" b="1">
                <a:solidFill>
                  <a:srgbClr val="000000"/>
                </a:solidFill>
              </a:rPr>
              <a:t>Cumulative Metric Analysis:</a:t>
            </a:r>
            <a:endParaRPr b="1">
              <a:solidFill>
                <a:srgbClr val="000000"/>
              </a:solidFill>
            </a:endParaRPr>
          </a:p>
          <a:p>
            <a:pPr marL="914400" lvl="1" indent="-311150" algn="l" rtl="0">
              <a:spcBef>
                <a:spcPts val="0"/>
              </a:spcBef>
              <a:spcAft>
                <a:spcPts val="0"/>
              </a:spcAft>
              <a:buClr>
                <a:srgbClr val="000000"/>
              </a:buClr>
              <a:buSzPts val="1300"/>
              <a:buFont typeface="Arial"/>
              <a:buChar char="○"/>
            </a:pPr>
            <a:r>
              <a:rPr lang="en" sz="1300">
                <a:solidFill>
                  <a:srgbClr val="000000"/>
                </a:solidFill>
              </a:rPr>
              <a:t>Provides </a:t>
            </a:r>
            <a:r>
              <a:rPr lang="en" sz="1300" b="1">
                <a:solidFill>
                  <a:srgbClr val="000000"/>
                </a:solidFill>
              </a:rPr>
              <a:t>aggregate metrics</a:t>
            </a:r>
            <a:r>
              <a:rPr lang="en" sz="1300">
                <a:solidFill>
                  <a:srgbClr val="000000"/>
                </a:solidFill>
              </a:rPr>
              <a:t> (e.g., precision, recall, F1 score) for each class or image, allowing for a comprehensive view of model performance.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4"/>
                                        </p:tgtEl>
                                        <p:attrNameLst>
                                          <p:attrName>style.visibility</p:attrName>
                                        </p:attrNameLst>
                                      </p:cBhvr>
                                      <p:to>
                                        <p:strVal val="visible"/>
                                      </p:to>
                                    </p:set>
                                    <p:anim calcmode="lin" valueType="num">
                                      <p:cBhvr additive="base">
                                        <p:cTn id="7" dur="1000"/>
                                        <p:tgtEl>
                                          <p:spTgt spid="474"/>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76"/>
                                        </p:tgtEl>
                                        <p:attrNameLst>
                                          <p:attrName>style.visibility</p:attrName>
                                        </p:attrNameLst>
                                      </p:cBhvr>
                                      <p:to>
                                        <p:strVal val="visible"/>
                                      </p:to>
                                    </p:set>
                                    <p:anim calcmode="lin" valueType="num">
                                      <p:cBhvr additive="base">
                                        <p:cTn id="12" dur="1000"/>
                                        <p:tgtEl>
                                          <p:spTgt spid="4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900">
                <a:solidFill>
                  <a:schemeClr val="dk2"/>
                </a:solidFill>
                <a:latin typeface="Nunito"/>
                <a:ea typeface="Nunito"/>
                <a:cs typeface="Nunito"/>
                <a:sym typeface="Nunito"/>
              </a:rPr>
              <a:t>26</a:t>
            </a:fld>
            <a:endParaRPr sz="900">
              <a:solidFill>
                <a:schemeClr val="dk2"/>
              </a:solidFill>
              <a:latin typeface="Nunito"/>
              <a:ea typeface="Nunito"/>
              <a:cs typeface="Nunito"/>
              <a:sym typeface="Nunito"/>
            </a:endParaRPr>
          </a:p>
        </p:txBody>
      </p:sp>
      <p:pic>
        <p:nvPicPr>
          <p:cNvPr id="482" name="Google Shape;482;p38"/>
          <p:cNvPicPr preferRelativeResize="0"/>
          <p:nvPr/>
        </p:nvPicPr>
        <p:blipFill>
          <a:blip r:embed="rId3">
            <a:alphaModFix/>
          </a:blip>
          <a:stretch>
            <a:fillRect/>
          </a:stretch>
        </p:blipFill>
        <p:spPr>
          <a:xfrm>
            <a:off x="5135125" y="484150"/>
            <a:ext cx="3864626" cy="4351398"/>
          </a:xfrm>
          <a:prstGeom prst="rect">
            <a:avLst/>
          </a:prstGeom>
          <a:noFill/>
          <a:ln>
            <a:noFill/>
          </a:ln>
        </p:spPr>
      </p:pic>
      <p:pic>
        <p:nvPicPr>
          <p:cNvPr id="483" name="Google Shape;483;p38"/>
          <p:cNvPicPr preferRelativeResize="0"/>
          <p:nvPr/>
        </p:nvPicPr>
        <p:blipFill>
          <a:blip r:embed="rId4">
            <a:alphaModFix/>
          </a:blip>
          <a:stretch>
            <a:fillRect/>
          </a:stretch>
        </p:blipFill>
        <p:spPr>
          <a:xfrm>
            <a:off x="152400" y="152400"/>
            <a:ext cx="4725375" cy="483869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3"/>
                                        </p:tgtEl>
                                        <p:attrNameLst>
                                          <p:attrName>style.visibility</p:attrName>
                                        </p:attrNameLst>
                                      </p:cBhvr>
                                      <p:to>
                                        <p:strVal val="visible"/>
                                      </p:to>
                                    </p:set>
                                    <p:anim calcmode="lin" valueType="num">
                                      <p:cBhvr additive="base">
                                        <p:cTn id="7" dur="1000"/>
                                        <p:tgtEl>
                                          <p:spTgt spid="48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82"/>
                                        </p:tgtEl>
                                        <p:attrNameLst>
                                          <p:attrName>style.visibility</p:attrName>
                                        </p:attrNameLst>
                                      </p:cBhvr>
                                      <p:to>
                                        <p:strVal val="visible"/>
                                      </p:to>
                                    </p:set>
                                    <p:anim calcmode="lin" valueType="num">
                                      <p:cBhvr additive="base">
                                        <p:cTn id="12" dur="1000"/>
                                        <p:tgtEl>
                                          <p:spTgt spid="4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87"/>
        <p:cNvGrpSpPr/>
        <p:nvPr/>
      </p:nvGrpSpPr>
      <p:grpSpPr>
        <a:xfrm>
          <a:off x="0" y="0"/>
          <a:ext cx="0" cy="0"/>
          <a:chOff x="0" y="0"/>
          <a:chExt cx="0" cy="0"/>
        </a:xfrm>
      </p:grpSpPr>
      <p:pic>
        <p:nvPicPr>
          <p:cNvPr id="488" name="Google Shape;488;p39"/>
          <p:cNvPicPr preferRelativeResize="0"/>
          <p:nvPr/>
        </p:nvPicPr>
        <p:blipFill rotWithShape="1">
          <a:blip r:embed="rId3">
            <a:alphaModFix/>
          </a:blip>
          <a:srcRect/>
          <a:stretch/>
        </p:blipFill>
        <p:spPr>
          <a:xfrm>
            <a:off x="152400" y="152400"/>
            <a:ext cx="8839200" cy="4711294"/>
          </a:xfrm>
          <a:prstGeom prst="rect">
            <a:avLst/>
          </a:prstGeom>
          <a:noFill/>
          <a:ln>
            <a:noFill/>
          </a:ln>
        </p:spPr>
      </p:pic>
      <p:sp>
        <p:nvSpPr>
          <p:cNvPr id="489" name="Google Shape;489;p39"/>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900">
                <a:solidFill>
                  <a:schemeClr val="dk2"/>
                </a:solidFill>
                <a:latin typeface="Nunito"/>
                <a:ea typeface="Nunito"/>
                <a:cs typeface="Nunito"/>
                <a:sym typeface="Nunito"/>
              </a:rPr>
              <a:t>27</a:t>
            </a:fld>
            <a:endParaRPr sz="900">
              <a:solidFill>
                <a:schemeClr val="dk2"/>
              </a:solidFill>
              <a:latin typeface="Nunito"/>
              <a:ea typeface="Nunito"/>
              <a:cs typeface="Nunito"/>
              <a:sym typeface="Nuni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40"/>
          <p:cNvSpPr txBox="1">
            <a:spLocks noGrp="1"/>
          </p:cNvSpPr>
          <p:nvPr>
            <p:ph type="title"/>
          </p:nvPr>
        </p:nvSpPr>
        <p:spPr>
          <a:xfrm>
            <a:off x="1303800" y="598575"/>
            <a:ext cx="7030500" cy="7014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t>Conclusion</a:t>
            </a:r>
            <a:endParaRPr/>
          </a:p>
        </p:txBody>
      </p:sp>
      <p:sp>
        <p:nvSpPr>
          <p:cNvPr id="495" name="Google Shape;495;p40"/>
          <p:cNvSpPr txBox="1">
            <a:spLocks noGrp="1"/>
          </p:cNvSpPr>
          <p:nvPr>
            <p:ph type="body" idx="1"/>
          </p:nvPr>
        </p:nvSpPr>
        <p:spPr>
          <a:xfrm>
            <a:off x="776875" y="1376025"/>
            <a:ext cx="7992000" cy="1414800"/>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None/>
            </a:pPr>
            <a:r>
              <a:rPr lang="en">
                <a:solidFill>
                  <a:srgbClr val="000000"/>
                </a:solidFill>
              </a:rPr>
              <a:t>The </a:t>
            </a:r>
            <a:r>
              <a:rPr lang="en" b="1">
                <a:solidFill>
                  <a:srgbClr val="000000"/>
                </a:solidFill>
              </a:rPr>
              <a:t>Visualization System</a:t>
            </a:r>
            <a:r>
              <a:rPr lang="en">
                <a:solidFill>
                  <a:srgbClr val="000000"/>
                </a:solidFill>
              </a:rPr>
              <a:t> provides an interactive platform for analyzing multi-class classification models.</a:t>
            </a:r>
            <a:endParaRPr>
              <a:solidFill>
                <a:srgbClr val="000000"/>
              </a:solidFill>
            </a:endParaRPr>
          </a:p>
          <a:p>
            <a:pPr marL="457200" lvl="0" indent="-311150" algn="l" rtl="0">
              <a:spcBef>
                <a:spcPts val="1200"/>
              </a:spcBef>
              <a:spcAft>
                <a:spcPts val="0"/>
              </a:spcAft>
              <a:buClr>
                <a:srgbClr val="000000"/>
              </a:buClr>
              <a:buSzPts val="1300"/>
              <a:buFont typeface="Arial"/>
              <a:buChar char="●"/>
            </a:pPr>
            <a:r>
              <a:rPr lang="en" b="1">
                <a:solidFill>
                  <a:srgbClr val="000000"/>
                </a:solidFill>
              </a:rPr>
              <a:t>Hover interactions</a:t>
            </a:r>
            <a:r>
              <a:rPr lang="en">
                <a:solidFill>
                  <a:srgbClr val="000000"/>
                </a:solidFill>
              </a:rPr>
              <a:t> offer quick insights into prediction confidence and class performance.</a:t>
            </a:r>
            <a:endParaRPr>
              <a:solidFill>
                <a:srgbClr val="000000"/>
              </a:solidFill>
            </a:endParaRPr>
          </a:p>
          <a:p>
            <a:pPr marL="457200" lvl="0" indent="-311150" algn="l" rtl="0">
              <a:spcBef>
                <a:spcPts val="0"/>
              </a:spcBef>
              <a:spcAft>
                <a:spcPts val="0"/>
              </a:spcAft>
              <a:buClr>
                <a:srgbClr val="000000"/>
              </a:buClr>
              <a:buSzPts val="1300"/>
              <a:buFont typeface="Arial"/>
              <a:buChar char="●"/>
            </a:pPr>
            <a:r>
              <a:rPr lang="en" b="1">
                <a:solidFill>
                  <a:srgbClr val="000000"/>
                </a:solidFill>
              </a:rPr>
              <a:t>Click interactions</a:t>
            </a:r>
            <a:r>
              <a:rPr lang="en">
                <a:solidFill>
                  <a:srgbClr val="000000"/>
                </a:solidFill>
              </a:rPr>
              <a:t> allow users to explore misclassification patterns, with detailed images and prediction information.</a:t>
            </a:r>
            <a:endParaRPr>
              <a:solidFill>
                <a:srgbClr val="000000"/>
              </a:solidFill>
            </a:endParaRPr>
          </a:p>
          <a:p>
            <a:pPr marL="457200" lvl="0" indent="-298450" algn="l" rtl="0">
              <a:spcBef>
                <a:spcPts val="0"/>
              </a:spcBef>
              <a:spcAft>
                <a:spcPts val="0"/>
              </a:spcAft>
              <a:buClr>
                <a:srgbClr val="000000"/>
              </a:buClr>
              <a:buSzPts val="1100"/>
              <a:buFont typeface="Arial"/>
              <a:buChar char="●"/>
            </a:pPr>
            <a:r>
              <a:rPr lang="en" b="1">
                <a:solidFill>
                  <a:srgbClr val="000000"/>
                </a:solidFill>
              </a:rPr>
              <a:t>Confusion Matrix Plots</a:t>
            </a:r>
            <a:r>
              <a:rPr lang="en">
                <a:solidFill>
                  <a:srgbClr val="000000"/>
                </a:solidFill>
              </a:rPr>
              <a:t> allows users to evaluate and compare classifications models</a:t>
            </a:r>
            <a:endParaRPr>
              <a:solidFill>
                <a:srgbClr val="000000"/>
              </a:solidFill>
            </a:endParaRPr>
          </a:p>
          <a:p>
            <a:pPr marL="457200" lvl="0" indent="0" algn="l" rtl="0">
              <a:spcBef>
                <a:spcPts val="1200"/>
              </a:spcBef>
              <a:spcAft>
                <a:spcPts val="0"/>
              </a:spcAft>
              <a:buNone/>
            </a:pPr>
            <a:endParaRPr>
              <a:solidFill>
                <a:srgbClr val="000000"/>
              </a:solidFill>
            </a:endParaRPr>
          </a:p>
          <a:p>
            <a:pPr marL="457200" lvl="0" indent="0" algn="l" rtl="0">
              <a:lnSpc>
                <a:spcPct val="150000"/>
              </a:lnSpc>
              <a:spcBef>
                <a:spcPts val="1200"/>
              </a:spcBef>
              <a:spcAft>
                <a:spcPts val="0"/>
              </a:spcAft>
              <a:buNone/>
            </a:pPr>
            <a:endParaRPr>
              <a:solidFill>
                <a:srgbClr val="000000"/>
              </a:solidFill>
            </a:endParaRPr>
          </a:p>
        </p:txBody>
      </p:sp>
      <p:sp>
        <p:nvSpPr>
          <p:cNvPr id="496" name="Google Shape;496;p40"/>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900">
                <a:solidFill>
                  <a:schemeClr val="dk2"/>
                </a:solidFill>
                <a:latin typeface="Nunito"/>
                <a:ea typeface="Nunito"/>
                <a:cs typeface="Nunito"/>
                <a:sym typeface="Nunito"/>
              </a:rPr>
              <a:t>28</a:t>
            </a:fld>
            <a:endParaRPr sz="900">
              <a:solidFill>
                <a:schemeClr val="dk2"/>
              </a:solidFill>
              <a:latin typeface="Nunito"/>
              <a:ea typeface="Nunito"/>
              <a:cs typeface="Nunito"/>
              <a:sym typeface="Nunito"/>
            </a:endParaRPr>
          </a:p>
        </p:txBody>
      </p:sp>
      <p:pic>
        <p:nvPicPr>
          <p:cNvPr id="497" name="Google Shape;497;p40"/>
          <p:cNvPicPr preferRelativeResize="0"/>
          <p:nvPr/>
        </p:nvPicPr>
        <p:blipFill>
          <a:blip r:embed="rId3">
            <a:alphaModFix/>
          </a:blip>
          <a:stretch>
            <a:fillRect/>
          </a:stretch>
        </p:blipFill>
        <p:spPr>
          <a:xfrm>
            <a:off x="7925775" y="215000"/>
            <a:ext cx="999000" cy="999000"/>
          </a:xfrm>
          <a:prstGeom prst="rect">
            <a:avLst/>
          </a:prstGeom>
          <a:noFill/>
          <a:ln>
            <a:noFill/>
          </a:ln>
        </p:spPr>
      </p:pic>
      <p:sp>
        <p:nvSpPr>
          <p:cNvPr id="498" name="Google Shape;498;p40"/>
          <p:cNvSpPr txBox="1">
            <a:spLocks noGrp="1"/>
          </p:cNvSpPr>
          <p:nvPr>
            <p:ph type="body" idx="1"/>
          </p:nvPr>
        </p:nvSpPr>
        <p:spPr>
          <a:xfrm>
            <a:off x="741125" y="2733850"/>
            <a:ext cx="7992000" cy="2311200"/>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None/>
            </a:pPr>
            <a:r>
              <a:rPr lang="en">
                <a:solidFill>
                  <a:srgbClr val="000000"/>
                </a:solidFill>
              </a:rPr>
              <a:t>The system helps users:</a:t>
            </a:r>
            <a:endParaRPr>
              <a:solidFill>
                <a:srgbClr val="000000"/>
              </a:solidFill>
            </a:endParaRPr>
          </a:p>
          <a:p>
            <a:pPr marL="457200" lvl="0" indent="-311150" algn="l" rtl="0">
              <a:spcBef>
                <a:spcPts val="1200"/>
              </a:spcBef>
              <a:spcAft>
                <a:spcPts val="0"/>
              </a:spcAft>
              <a:buClr>
                <a:srgbClr val="000000"/>
              </a:buClr>
              <a:buSzPts val="1300"/>
              <a:buFont typeface="Arial"/>
              <a:buChar char="●"/>
            </a:pPr>
            <a:r>
              <a:rPr lang="en" b="1">
                <a:solidFill>
                  <a:srgbClr val="000000"/>
                </a:solidFill>
              </a:rPr>
              <a:t>Exploring</a:t>
            </a:r>
            <a:r>
              <a:rPr lang="en">
                <a:solidFill>
                  <a:srgbClr val="000000"/>
                </a:solidFill>
              </a:rPr>
              <a:t> a model and </a:t>
            </a:r>
            <a:r>
              <a:rPr lang="en" b="1">
                <a:solidFill>
                  <a:srgbClr val="000000"/>
                </a:solidFill>
              </a:rPr>
              <a:t>comparing</a:t>
            </a:r>
            <a:r>
              <a:rPr lang="en">
                <a:solidFill>
                  <a:srgbClr val="000000"/>
                </a:solidFill>
              </a:rPr>
              <a:t> it with other models</a:t>
            </a:r>
            <a:r>
              <a:rPr lang="en" b="1">
                <a:solidFill>
                  <a:srgbClr val="000000"/>
                </a:solidFill>
              </a:rPr>
              <a:t>. </a:t>
            </a:r>
            <a:endParaRPr>
              <a:solidFill>
                <a:srgbClr val="000000"/>
              </a:solidFill>
            </a:endParaRPr>
          </a:p>
          <a:p>
            <a:pPr marL="457200" lvl="0" indent="-311150" algn="l" rtl="0">
              <a:spcBef>
                <a:spcPts val="0"/>
              </a:spcBef>
              <a:spcAft>
                <a:spcPts val="0"/>
              </a:spcAft>
              <a:buClr>
                <a:srgbClr val="000000"/>
              </a:buClr>
              <a:buSzPts val="1300"/>
              <a:buFont typeface="Arial"/>
              <a:buChar char="●"/>
            </a:pPr>
            <a:r>
              <a:rPr lang="en" b="1">
                <a:solidFill>
                  <a:srgbClr val="000000"/>
                </a:solidFill>
              </a:rPr>
              <a:t>Identify areas for improvement</a:t>
            </a:r>
            <a:r>
              <a:rPr lang="en">
                <a:solidFill>
                  <a:srgbClr val="000000"/>
                </a:solidFill>
              </a:rPr>
              <a:t> and optimize accuracy.</a:t>
            </a:r>
            <a:endParaRPr>
              <a:solidFill>
                <a:srgbClr val="000000"/>
              </a:solidFill>
            </a:endParaRPr>
          </a:p>
          <a:p>
            <a:pPr marL="0" lvl="0" indent="0" algn="l" rtl="0">
              <a:spcBef>
                <a:spcPts val="1200"/>
              </a:spcBef>
              <a:spcAft>
                <a:spcPts val="0"/>
              </a:spcAft>
              <a:buNone/>
            </a:pPr>
            <a:r>
              <a:rPr lang="en" b="1">
                <a:solidFill>
                  <a:srgbClr val="000000"/>
                </a:solidFill>
              </a:rPr>
              <a:t>Key Takeaways:</a:t>
            </a:r>
            <a:endParaRPr>
              <a:solidFill>
                <a:srgbClr val="000000"/>
              </a:solidFill>
            </a:endParaRPr>
          </a:p>
          <a:p>
            <a:pPr marL="457200" lvl="0" indent="-311150" algn="l" rtl="0">
              <a:spcBef>
                <a:spcPts val="1200"/>
              </a:spcBef>
              <a:spcAft>
                <a:spcPts val="0"/>
              </a:spcAft>
              <a:buClr>
                <a:srgbClr val="000000"/>
              </a:buClr>
              <a:buSzPts val="1300"/>
              <a:buFont typeface="Arial"/>
              <a:buChar char="●"/>
            </a:pPr>
            <a:r>
              <a:rPr lang="en">
                <a:solidFill>
                  <a:srgbClr val="000000"/>
                </a:solidFill>
              </a:rPr>
              <a:t>User, especially machine learning experts, can analyze the performance of an individual model </a:t>
            </a:r>
            <a:endParaRPr>
              <a:solidFill>
                <a:srgbClr val="000000"/>
              </a:solidFill>
            </a:endParaRPr>
          </a:p>
          <a:p>
            <a:pPr marL="457200" lvl="0" indent="-311150" algn="l" rtl="0">
              <a:spcBef>
                <a:spcPts val="0"/>
              </a:spcBef>
              <a:spcAft>
                <a:spcPts val="0"/>
              </a:spcAft>
              <a:buClr>
                <a:srgbClr val="000000"/>
              </a:buClr>
              <a:buSzPts val="1300"/>
              <a:buFont typeface="Arial"/>
              <a:buChar char="●"/>
            </a:pPr>
            <a:r>
              <a:rPr lang="en">
                <a:solidFill>
                  <a:srgbClr val="000000"/>
                </a:solidFill>
              </a:rPr>
              <a:t>Provides </a:t>
            </a:r>
            <a:r>
              <a:rPr lang="en" b="1">
                <a:solidFill>
                  <a:srgbClr val="000000"/>
                </a:solidFill>
              </a:rPr>
              <a:t>actionable insights</a:t>
            </a:r>
            <a:r>
              <a:rPr lang="en">
                <a:solidFill>
                  <a:srgbClr val="000000"/>
                </a:solidFill>
              </a:rPr>
              <a:t> to enhance the different models performance.</a:t>
            </a:r>
            <a:endParaRPr>
              <a:solidFill>
                <a:srgbClr val="000000"/>
              </a:solidFill>
            </a:endParaRPr>
          </a:p>
          <a:p>
            <a:pPr marL="457200" lvl="0" indent="0" algn="l" rtl="0">
              <a:lnSpc>
                <a:spcPct val="150000"/>
              </a:lnSpc>
              <a:spcBef>
                <a:spcPts val="1200"/>
              </a:spcBef>
              <a:spcAft>
                <a:spcPts val="0"/>
              </a:spcAft>
              <a:buNone/>
            </a:pPr>
            <a:endParaRPr>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5"/>
                                        </p:tgtEl>
                                        <p:attrNameLst>
                                          <p:attrName>style.visibility</p:attrName>
                                        </p:attrNameLst>
                                      </p:cBhvr>
                                      <p:to>
                                        <p:strVal val="visible"/>
                                      </p:to>
                                    </p:set>
                                    <p:anim calcmode="lin" valueType="num">
                                      <p:cBhvr additive="base">
                                        <p:cTn id="7" dur="1000"/>
                                        <p:tgtEl>
                                          <p:spTgt spid="495"/>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98"/>
                                        </p:tgtEl>
                                        <p:attrNameLst>
                                          <p:attrName>style.visibility</p:attrName>
                                        </p:attrNameLst>
                                      </p:cBhvr>
                                      <p:to>
                                        <p:strVal val="visible"/>
                                      </p:to>
                                    </p:set>
                                    <p:anim calcmode="lin" valueType="num">
                                      <p:cBhvr additive="base">
                                        <p:cTn id="12" dur="1000"/>
                                        <p:tgtEl>
                                          <p:spTgt spid="4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Future Work</a:t>
            </a:r>
            <a:endParaRPr/>
          </a:p>
        </p:txBody>
      </p:sp>
      <p:sp>
        <p:nvSpPr>
          <p:cNvPr id="504" name="Google Shape;504;p41"/>
          <p:cNvSpPr txBox="1">
            <a:spLocks noGrp="1"/>
          </p:cNvSpPr>
          <p:nvPr>
            <p:ph type="body" idx="1"/>
          </p:nvPr>
        </p:nvSpPr>
        <p:spPr>
          <a:xfrm>
            <a:off x="1219650" y="1437800"/>
            <a:ext cx="7427700" cy="3020700"/>
          </a:xfrm>
          <a:prstGeom prst="rect">
            <a:avLst/>
          </a:prstGeom>
        </p:spPr>
        <p:txBody>
          <a:bodyPr spcFirstLastPara="1" wrap="square" lIns="91425" tIns="91425" rIns="91425" bIns="91425" anchor="t" anchorCtr="0">
            <a:normAutofit/>
          </a:bodyPr>
          <a:lstStyle/>
          <a:p>
            <a:pPr marL="457200" marR="0" lvl="0" indent="-311150" algn="l" rtl="0">
              <a:lnSpc>
                <a:spcPct val="200000"/>
              </a:lnSpc>
              <a:spcBef>
                <a:spcPts val="1200"/>
              </a:spcBef>
              <a:spcAft>
                <a:spcPts val="0"/>
              </a:spcAft>
              <a:buClr>
                <a:srgbClr val="000000"/>
              </a:buClr>
              <a:buSzPts val="1300"/>
              <a:buChar char="●"/>
            </a:pPr>
            <a:r>
              <a:rPr lang="en" b="1">
                <a:solidFill>
                  <a:srgbClr val="000000"/>
                </a:solidFill>
              </a:rPr>
              <a:t>Expand Model Support:</a:t>
            </a:r>
            <a:r>
              <a:rPr lang="en">
                <a:solidFill>
                  <a:srgbClr val="000000"/>
                </a:solidFill>
              </a:rPr>
              <a:t> Integrate additional models and frameworks.</a:t>
            </a:r>
            <a:endParaRPr>
              <a:solidFill>
                <a:srgbClr val="000000"/>
              </a:solidFill>
            </a:endParaRPr>
          </a:p>
          <a:p>
            <a:pPr marL="457200" marR="0" lvl="0" indent="-311150" algn="l" rtl="0">
              <a:lnSpc>
                <a:spcPct val="200000"/>
              </a:lnSpc>
              <a:spcBef>
                <a:spcPts val="0"/>
              </a:spcBef>
              <a:spcAft>
                <a:spcPts val="0"/>
              </a:spcAft>
              <a:buClr>
                <a:srgbClr val="000000"/>
              </a:buClr>
              <a:buSzPts val="1300"/>
              <a:buChar char="●"/>
            </a:pPr>
            <a:r>
              <a:rPr lang="en" b="1">
                <a:solidFill>
                  <a:srgbClr val="000000"/>
                </a:solidFill>
              </a:rPr>
              <a:t>Enhance Performance: </a:t>
            </a:r>
            <a:r>
              <a:rPr lang="en">
                <a:solidFill>
                  <a:srgbClr val="000000"/>
                </a:solidFill>
              </a:rPr>
              <a:t>Implement GPU acceleration for faster processing.</a:t>
            </a:r>
            <a:endParaRPr>
              <a:solidFill>
                <a:srgbClr val="000000"/>
              </a:solidFill>
            </a:endParaRPr>
          </a:p>
          <a:p>
            <a:pPr marL="457200" marR="0" lvl="0" indent="-311150" algn="l" rtl="0">
              <a:lnSpc>
                <a:spcPct val="200000"/>
              </a:lnSpc>
              <a:spcBef>
                <a:spcPts val="0"/>
              </a:spcBef>
              <a:spcAft>
                <a:spcPts val="0"/>
              </a:spcAft>
              <a:buClr>
                <a:srgbClr val="000000"/>
              </a:buClr>
              <a:buSzPts val="1300"/>
              <a:buChar char="●"/>
            </a:pPr>
            <a:r>
              <a:rPr lang="en" b="1">
                <a:solidFill>
                  <a:srgbClr val="000000"/>
                </a:solidFill>
              </a:rPr>
              <a:t>Incorporate XAI Techniques:</a:t>
            </a:r>
            <a:r>
              <a:rPr lang="en">
                <a:solidFill>
                  <a:srgbClr val="000000"/>
                </a:solidFill>
              </a:rPr>
              <a:t> Use </a:t>
            </a:r>
            <a:r>
              <a:rPr lang="en" b="1">
                <a:solidFill>
                  <a:srgbClr val="000000"/>
                </a:solidFill>
              </a:rPr>
              <a:t>Grad-CAM </a:t>
            </a:r>
            <a:r>
              <a:rPr lang="en">
                <a:solidFill>
                  <a:srgbClr val="000000"/>
                </a:solidFill>
              </a:rPr>
              <a:t>for visual model explanations.</a:t>
            </a:r>
            <a:endParaRPr>
              <a:solidFill>
                <a:srgbClr val="000000"/>
              </a:solidFill>
            </a:endParaRPr>
          </a:p>
          <a:p>
            <a:pPr marL="457200" marR="0" lvl="0" indent="-311150" algn="l" rtl="0">
              <a:lnSpc>
                <a:spcPct val="200000"/>
              </a:lnSpc>
              <a:spcBef>
                <a:spcPts val="0"/>
              </a:spcBef>
              <a:spcAft>
                <a:spcPts val="0"/>
              </a:spcAft>
              <a:buClr>
                <a:srgbClr val="000000"/>
              </a:buClr>
              <a:buSzPts val="1300"/>
              <a:buChar char="●"/>
            </a:pPr>
            <a:r>
              <a:rPr lang="en" b="1">
                <a:solidFill>
                  <a:srgbClr val="000000"/>
                </a:solidFill>
              </a:rPr>
              <a:t>Improve Scalability:</a:t>
            </a:r>
            <a:r>
              <a:rPr lang="en">
                <a:solidFill>
                  <a:srgbClr val="000000"/>
                </a:solidFill>
              </a:rPr>
              <a:t> Optimize for larger datasets and more classes.</a:t>
            </a:r>
            <a:endParaRPr>
              <a:solidFill>
                <a:srgbClr val="000000"/>
              </a:solidFill>
            </a:endParaRPr>
          </a:p>
          <a:p>
            <a:pPr marL="457200" marR="0" lvl="0" indent="-311150" algn="l" rtl="0">
              <a:lnSpc>
                <a:spcPct val="200000"/>
              </a:lnSpc>
              <a:spcBef>
                <a:spcPts val="0"/>
              </a:spcBef>
              <a:spcAft>
                <a:spcPts val="0"/>
              </a:spcAft>
              <a:buClr>
                <a:srgbClr val="000000"/>
              </a:buClr>
              <a:buSzPts val="1300"/>
              <a:buChar char="●"/>
            </a:pPr>
            <a:r>
              <a:rPr lang="en" b="1">
                <a:solidFill>
                  <a:srgbClr val="000000"/>
                </a:solidFill>
              </a:rPr>
              <a:t>Real-time Updates:</a:t>
            </a:r>
            <a:r>
              <a:rPr lang="en">
                <a:solidFill>
                  <a:srgbClr val="000000"/>
                </a:solidFill>
              </a:rPr>
              <a:t> Enable live interactions during model updates.</a:t>
            </a:r>
            <a:endParaRPr>
              <a:solidFill>
                <a:srgbClr val="000000"/>
              </a:solidFill>
            </a:endParaRPr>
          </a:p>
          <a:p>
            <a:pPr marL="457200" marR="0" lvl="0" indent="-311150" algn="l" rtl="0">
              <a:lnSpc>
                <a:spcPct val="200000"/>
              </a:lnSpc>
              <a:spcBef>
                <a:spcPts val="0"/>
              </a:spcBef>
              <a:spcAft>
                <a:spcPts val="0"/>
              </a:spcAft>
              <a:buClr>
                <a:srgbClr val="000000"/>
              </a:buClr>
              <a:buSzPts val="1300"/>
              <a:buChar char="●"/>
            </a:pPr>
            <a:r>
              <a:rPr lang="en" b="1">
                <a:solidFill>
                  <a:srgbClr val="000000"/>
                </a:solidFill>
              </a:rPr>
              <a:t>Cloud Deployment: </a:t>
            </a:r>
            <a:r>
              <a:rPr lang="en">
                <a:solidFill>
                  <a:srgbClr val="000000"/>
                </a:solidFill>
              </a:rPr>
              <a:t>Host the system for remote access and better data handling.</a:t>
            </a:r>
            <a:endParaRPr>
              <a:solidFill>
                <a:srgbClr val="000000"/>
              </a:solidFill>
            </a:endParaRPr>
          </a:p>
          <a:p>
            <a:pPr marL="0" marR="0" lvl="0" indent="0" algn="l" rtl="0">
              <a:lnSpc>
                <a:spcPct val="115000"/>
              </a:lnSpc>
              <a:spcBef>
                <a:spcPts val="1200"/>
              </a:spcBef>
              <a:spcAft>
                <a:spcPts val="1200"/>
              </a:spcAft>
              <a:buNone/>
            </a:pPr>
            <a:endParaRPr>
              <a:solidFill>
                <a:srgbClr val="000000"/>
              </a:solidFill>
            </a:endParaRPr>
          </a:p>
        </p:txBody>
      </p:sp>
      <p:sp>
        <p:nvSpPr>
          <p:cNvPr id="505" name="Google Shape;505;p4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900">
                <a:solidFill>
                  <a:schemeClr val="dk2"/>
                </a:solidFill>
                <a:latin typeface="Nunito"/>
                <a:ea typeface="Nunito"/>
                <a:cs typeface="Nunito"/>
                <a:sym typeface="Nunito"/>
              </a:rPr>
              <a:t>29</a:t>
            </a:fld>
            <a:endParaRPr sz="900">
              <a:solidFill>
                <a:schemeClr val="dk2"/>
              </a:solidFill>
              <a:latin typeface="Nunito"/>
              <a:ea typeface="Nunito"/>
              <a:cs typeface="Nunito"/>
              <a:sym typeface="Nun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4"/>
                                        </p:tgtEl>
                                        <p:attrNameLst>
                                          <p:attrName>style.visibility</p:attrName>
                                        </p:attrNameLst>
                                      </p:cBhvr>
                                      <p:to>
                                        <p:strVal val="visible"/>
                                      </p:to>
                                    </p:set>
                                    <p:anim calcmode="lin" valueType="num">
                                      <p:cBhvr additive="base">
                                        <p:cTn id="7" dur="1000"/>
                                        <p:tgtEl>
                                          <p:spTgt spid="5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5"/>
          <p:cNvSpPr txBox="1">
            <a:spLocks noGrp="1"/>
          </p:cNvSpPr>
          <p:nvPr>
            <p:ph type="title"/>
          </p:nvPr>
        </p:nvSpPr>
        <p:spPr>
          <a:xfrm>
            <a:off x="1303800" y="598575"/>
            <a:ext cx="7030500" cy="54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990"/>
              <a:buFont typeface="Arial"/>
              <a:buNone/>
            </a:pPr>
            <a:r>
              <a:rPr lang="en" sz="2820"/>
              <a:t>Introduction</a:t>
            </a:r>
            <a:endParaRPr sz="2820"/>
          </a:p>
        </p:txBody>
      </p:sp>
      <p:sp>
        <p:nvSpPr>
          <p:cNvPr id="294" name="Google Shape;294;p15"/>
          <p:cNvSpPr txBox="1">
            <a:spLocks noGrp="1"/>
          </p:cNvSpPr>
          <p:nvPr>
            <p:ph type="body" idx="1"/>
          </p:nvPr>
        </p:nvSpPr>
        <p:spPr>
          <a:xfrm>
            <a:off x="1303800" y="1428650"/>
            <a:ext cx="7030500" cy="1477500"/>
          </a:xfrm>
          <a:prstGeom prst="rect">
            <a:avLst/>
          </a:prstGeom>
        </p:spPr>
        <p:txBody>
          <a:bodyPr spcFirstLastPara="1" wrap="square" lIns="91425" tIns="91425" rIns="91425" bIns="91425" anchor="t" anchorCtr="0">
            <a:noAutofit/>
          </a:bodyPr>
          <a:lstStyle/>
          <a:p>
            <a:pPr marL="0" lvl="0" indent="0" algn="l" rtl="0">
              <a:lnSpc>
                <a:spcPct val="150000"/>
              </a:lnSpc>
              <a:spcBef>
                <a:spcPts val="1200"/>
              </a:spcBef>
              <a:spcAft>
                <a:spcPts val="0"/>
              </a:spcAft>
              <a:buNone/>
            </a:pPr>
            <a:r>
              <a:rPr lang="en" b="1">
                <a:solidFill>
                  <a:srgbClr val="000000"/>
                </a:solidFill>
              </a:rPr>
              <a:t>Overview of the Project:</a:t>
            </a:r>
            <a:endParaRPr b="1">
              <a:solidFill>
                <a:srgbClr val="000000"/>
              </a:solidFill>
            </a:endParaRPr>
          </a:p>
          <a:p>
            <a:pPr marL="457200" lvl="0" indent="-311150" algn="l" rtl="0">
              <a:spcBef>
                <a:spcPts val="1200"/>
              </a:spcBef>
              <a:spcAft>
                <a:spcPts val="0"/>
              </a:spcAft>
              <a:buClr>
                <a:srgbClr val="000000"/>
              </a:buClr>
              <a:buSzPts val="1300"/>
              <a:buFont typeface="Nunito"/>
              <a:buChar char="●"/>
            </a:pPr>
            <a:r>
              <a:rPr lang="en">
                <a:solidFill>
                  <a:srgbClr val="000000"/>
                </a:solidFill>
              </a:rPr>
              <a:t>This project focuses on analyzing and exploring multi-classification models that operate with datasets containing up to 1,000 classes.</a:t>
            </a:r>
            <a:endParaRPr>
              <a:solidFill>
                <a:srgbClr val="000000"/>
              </a:solidFill>
            </a:endParaRPr>
          </a:p>
          <a:p>
            <a:pPr marL="457200" lvl="0" indent="-311150" algn="l" rtl="0">
              <a:spcBef>
                <a:spcPts val="0"/>
              </a:spcBef>
              <a:spcAft>
                <a:spcPts val="0"/>
              </a:spcAft>
              <a:buClr>
                <a:srgbClr val="000000"/>
              </a:buClr>
              <a:buSzPts val="1300"/>
              <a:buFont typeface="Nunito"/>
              <a:buChar char="●"/>
            </a:pPr>
            <a:r>
              <a:rPr lang="en">
                <a:solidFill>
                  <a:srgbClr val="000000"/>
                </a:solidFill>
              </a:rPr>
              <a:t>We developed an interactive visual analytics tool to identify and explore misclassifications and patterns in classification models.</a:t>
            </a:r>
            <a:endParaRPr>
              <a:solidFill>
                <a:srgbClr val="000000"/>
              </a:solidFill>
            </a:endParaRPr>
          </a:p>
          <a:p>
            <a:pPr marL="0" lvl="0" indent="0" algn="l" rtl="0">
              <a:spcBef>
                <a:spcPts val="1200"/>
              </a:spcBef>
              <a:spcAft>
                <a:spcPts val="1200"/>
              </a:spcAft>
              <a:buNone/>
            </a:pPr>
            <a:endParaRPr/>
          </a:p>
        </p:txBody>
      </p:sp>
      <p:sp>
        <p:nvSpPr>
          <p:cNvPr id="295" name="Google Shape;295;p1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900">
                <a:solidFill>
                  <a:schemeClr val="dk2"/>
                </a:solidFill>
                <a:latin typeface="Nunito"/>
                <a:ea typeface="Nunito"/>
                <a:cs typeface="Nunito"/>
                <a:sym typeface="Nunito"/>
              </a:rPr>
              <a:t>3</a:t>
            </a:fld>
            <a:endParaRPr sz="900">
              <a:solidFill>
                <a:schemeClr val="dk2"/>
              </a:solidFill>
              <a:latin typeface="Nunito"/>
              <a:ea typeface="Nunito"/>
              <a:cs typeface="Nunito"/>
              <a:sym typeface="Nunito"/>
            </a:endParaRPr>
          </a:p>
        </p:txBody>
      </p:sp>
      <p:sp>
        <p:nvSpPr>
          <p:cNvPr id="296" name="Google Shape;296;p15"/>
          <p:cNvSpPr txBox="1">
            <a:spLocks noGrp="1"/>
          </p:cNvSpPr>
          <p:nvPr>
            <p:ph type="body" idx="1"/>
          </p:nvPr>
        </p:nvSpPr>
        <p:spPr>
          <a:xfrm>
            <a:off x="1303800" y="2945700"/>
            <a:ext cx="7030500" cy="160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Objectives:</a:t>
            </a:r>
            <a:endParaRPr b="1">
              <a:solidFill>
                <a:srgbClr val="000000"/>
              </a:solidFill>
            </a:endParaRPr>
          </a:p>
          <a:p>
            <a:pPr marL="457200" lvl="0" indent="-311150" algn="l" rtl="0">
              <a:spcBef>
                <a:spcPts val="1200"/>
              </a:spcBef>
              <a:spcAft>
                <a:spcPts val="0"/>
              </a:spcAft>
              <a:buClr>
                <a:srgbClr val="000000"/>
              </a:buClr>
              <a:buSzPts val="1300"/>
              <a:buFont typeface="Arial"/>
              <a:buAutoNum type="arabicPeriod"/>
            </a:pPr>
            <a:r>
              <a:rPr lang="en">
                <a:solidFill>
                  <a:srgbClr val="000000"/>
                </a:solidFill>
              </a:rPr>
              <a:t>Provide an intuitive interface for class-level analysis.</a:t>
            </a:r>
            <a:endParaRPr>
              <a:solidFill>
                <a:srgbClr val="000000"/>
              </a:solidFill>
            </a:endParaRPr>
          </a:p>
          <a:p>
            <a:pPr marL="457200" lvl="0" indent="-311150" algn="l" rtl="0">
              <a:spcBef>
                <a:spcPts val="0"/>
              </a:spcBef>
              <a:spcAft>
                <a:spcPts val="0"/>
              </a:spcAft>
              <a:buClr>
                <a:srgbClr val="000000"/>
              </a:buClr>
              <a:buSzPts val="1300"/>
              <a:buFont typeface="Arial"/>
              <a:buAutoNum type="arabicPeriod"/>
            </a:pPr>
            <a:r>
              <a:rPr lang="en">
                <a:solidFill>
                  <a:srgbClr val="000000"/>
                </a:solidFill>
              </a:rPr>
              <a:t>Help users inspect misclassification relationships and identify areas for model improvement.</a:t>
            </a:r>
            <a:endParaRPr>
              <a:solidFill>
                <a:srgbClr val="000000"/>
              </a:solidFill>
            </a:endParaRPr>
          </a:p>
          <a:p>
            <a:pPr marL="457200" lvl="0" indent="-311150" algn="l" rtl="0">
              <a:spcBef>
                <a:spcPts val="0"/>
              </a:spcBef>
              <a:spcAft>
                <a:spcPts val="0"/>
              </a:spcAft>
              <a:buClr>
                <a:srgbClr val="000000"/>
              </a:buClr>
              <a:buSzPts val="1300"/>
              <a:buFont typeface="Arial"/>
              <a:buAutoNum type="arabicPeriod"/>
            </a:pPr>
            <a:r>
              <a:rPr lang="en">
                <a:solidFill>
                  <a:srgbClr val="000000"/>
                </a:solidFill>
              </a:rPr>
              <a:t>Enable to analyze the image classification models performance with interactive visualizations and key performance metrics.</a:t>
            </a:r>
            <a:endParaRPr>
              <a:solidFill>
                <a:srgbClr val="000000"/>
              </a:solidFill>
            </a:endParaRPr>
          </a:p>
          <a:p>
            <a:pPr marL="0" lvl="0" indent="0" algn="l" rtl="0">
              <a:spcBef>
                <a:spcPts val="1200"/>
              </a:spcBef>
              <a:spcAft>
                <a:spcPts val="12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4"/>
                                        </p:tgtEl>
                                        <p:attrNameLst>
                                          <p:attrName>style.visibility</p:attrName>
                                        </p:attrNameLst>
                                      </p:cBhvr>
                                      <p:to>
                                        <p:strVal val="visible"/>
                                      </p:to>
                                    </p:set>
                                    <p:anim calcmode="lin" valueType="num">
                                      <p:cBhvr additive="base">
                                        <p:cTn id="7" dur="1000"/>
                                        <p:tgtEl>
                                          <p:spTgt spid="294"/>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96"/>
                                        </p:tgtEl>
                                        <p:attrNameLst>
                                          <p:attrName>style.visibility</p:attrName>
                                        </p:attrNameLst>
                                      </p:cBhvr>
                                      <p:to>
                                        <p:strVal val="visible"/>
                                      </p:to>
                                    </p:set>
                                    <p:anim calcmode="lin" valueType="num">
                                      <p:cBhvr additive="base">
                                        <p:cTn id="12" dur="1000"/>
                                        <p:tgtEl>
                                          <p:spTgt spid="296"/>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42"/>
          <p:cNvSpPr txBox="1">
            <a:spLocks noGrp="1"/>
          </p:cNvSpPr>
          <p:nvPr>
            <p:ph type="title"/>
          </p:nvPr>
        </p:nvSpPr>
        <p:spPr>
          <a:xfrm>
            <a:off x="1303800" y="446500"/>
            <a:ext cx="7030500" cy="8775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sz="1800" b="0">
                <a:solidFill>
                  <a:srgbClr val="000000"/>
                </a:solidFill>
                <a:latin typeface="Arial"/>
                <a:ea typeface="Arial"/>
                <a:cs typeface="Arial"/>
                <a:sym typeface="Arial"/>
              </a:rPr>
              <a:t>  </a:t>
            </a:r>
            <a:endParaRPr sz="1800" b="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a:t>Acknowledgements</a:t>
            </a:r>
            <a:endParaRPr sz="1800" b="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511" name="Google Shape;511;p42"/>
          <p:cNvSpPr txBox="1">
            <a:spLocks noGrp="1"/>
          </p:cNvSpPr>
          <p:nvPr>
            <p:ph type="body" idx="1"/>
          </p:nvPr>
        </p:nvSpPr>
        <p:spPr>
          <a:xfrm>
            <a:off x="161475" y="1623300"/>
            <a:ext cx="7030500" cy="25416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Font typeface="Arial"/>
              <a:buChar char="●"/>
            </a:pPr>
            <a:r>
              <a:rPr lang="en" sz="1800" dirty="0">
                <a:solidFill>
                  <a:srgbClr val="0000FF"/>
                </a:solidFill>
                <a:latin typeface="Arial"/>
                <a:ea typeface="Arial"/>
                <a:cs typeface="Arial"/>
                <a:sym typeface="Arial"/>
              </a:rPr>
              <a:t>Dr. Shah Rukh Humayoun </a:t>
            </a:r>
            <a:r>
              <a:rPr lang="en" sz="1800" dirty="0">
                <a:solidFill>
                  <a:srgbClr val="000000"/>
                </a:solidFill>
                <a:latin typeface="Arial"/>
                <a:ea typeface="Arial"/>
                <a:cs typeface="Arial"/>
                <a:sym typeface="Arial"/>
              </a:rPr>
              <a:t>– Mentor and Advisor</a:t>
            </a:r>
            <a:endParaRPr sz="1800" dirty="0">
              <a:solidFill>
                <a:srgbClr val="000000"/>
              </a:solidFill>
              <a:latin typeface="Arial"/>
              <a:ea typeface="Arial"/>
              <a:cs typeface="Arial"/>
              <a:sym typeface="Arial"/>
            </a:endParaRPr>
          </a:p>
        </p:txBody>
      </p:sp>
      <p:sp>
        <p:nvSpPr>
          <p:cNvPr id="512" name="Google Shape;512;p4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900">
                <a:solidFill>
                  <a:schemeClr val="dk2"/>
                </a:solidFill>
                <a:latin typeface="Nunito"/>
                <a:ea typeface="Nunito"/>
                <a:cs typeface="Nunito"/>
                <a:sym typeface="Nunito"/>
              </a:rPr>
              <a:t>30</a:t>
            </a:fld>
            <a:endParaRPr sz="900">
              <a:solidFill>
                <a:schemeClr val="dk2"/>
              </a:solidFill>
              <a:latin typeface="Nunito"/>
              <a:ea typeface="Nunito"/>
              <a:cs typeface="Nunito"/>
              <a:sym typeface="Nunito"/>
            </a:endParaRPr>
          </a:p>
        </p:txBody>
      </p:sp>
      <p:pic>
        <p:nvPicPr>
          <p:cNvPr id="513" name="Google Shape;513;p42"/>
          <p:cNvPicPr preferRelativeResize="0"/>
          <p:nvPr/>
        </p:nvPicPr>
        <p:blipFill>
          <a:blip r:embed="rId3">
            <a:alphaModFix/>
          </a:blip>
          <a:stretch>
            <a:fillRect/>
          </a:stretch>
        </p:blipFill>
        <p:spPr>
          <a:xfrm>
            <a:off x="6941825" y="2209900"/>
            <a:ext cx="1647225" cy="172384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17"/>
        <p:cNvGrpSpPr/>
        <p:nvPr/>
      </p:nvGrpSpPr>
      <p:grpSpPr>
        <a:xfrm>
          <a:off x="0" y="0"/>
          <a:ext cx="0" cy="0"/>
          <a:chOff x="0" y="0"/>
          <a:chExt cx="0" cy="0"/>
        </a:xfrm>
      </p:grpSpPr>
      <p:pic>
        <p:nvPicPr>
          <p:cNvPr id="518" name="Google Shape;518;p43"/>
          <p:cNvPicPr preferRelativeResize="0"/>
          <p:nvPr/>
        </p:nvPicPr>
        <p:blipFill rotWithShape="1">
          <a:blip r:embed="rId3">
            <a:alphaModFix/>
          </a:blip>
          <a:srcRect/>
          <a:stretch/>
        </p:blipFill>
        <p:spPr>
          <a:xfrm>
            <a:off x="278388" y="152400"/>
            <a:ext cx="8587226" cy="4838700"/>
          </a:xfrm>
          <a:prstGeom prst="rect">
            <a:avLst/>
          </a:prstGeom>
          <a:noFill/>
          <a:ln>
            <a:noFill/>
          </a:ln>
        </p:spPr>
      </p:pic>
      <p:sp>
        <p:nvSpPr>
          <p:cNvPr id="519" name="Google Shape;519;p43"/>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900">
                <a:solidFill>
                  <a:schemeClr val="dk2"/>
                </a:solidFill>
                <a:latin typeface="Nunito"/>
                <a:ea typeface="Nunito"/>
                <a:cs typeface="Nunito"/>
                <a:sym typeface="Nunito"/>
              </a:rPr>
              <a:t>31</a:t>
            </a:fld>
            <a:endParaRPr sz="900">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6"/>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t>Problem Statement</a:t>
            </a:r>
            <a:endParaRPr/>
          </a:p>
        </p:txBody>
      </p:sp>
      <p:sp>
        <p:nvSpPr>
          <p:cNvPr id="302" name="Google Shape;302;p16"/>
          <p:cNvSpPr txBox="1">
            <a:spLocks noGrp="1"/>
          </p:cNvSpPr>
          <p:nvPr>
            <p:ph type="body" idx="1"/>
          </p:nvPr>
        </p:nvSpPr>
        <p:spPr>
          <a:xfrm>
            <a:off x="1067550" y="1332825"/>
            <a:ext cx="7503000" cy="1540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0"/>
              </a:spcAft>
              <a:buNone/>
            </a:pPr>
            <a:r>
              <a:rPr lang="en" sz="1400" b="1">
                <a:solidFill>
                  <a:srgbClr val="000000"/>
                </a:solidFill>
              </a:rPr>
              <a:t>The Challenge:</a:t>
            </a:r>
            <a:endParaRPr sz="1400" b="1">
              <a:solidFill>
                <a:srgbClr val="000000"/>
              </a:solidFill>
            </a:endParaRPr>
          </a:p>
          <a:p>
            <a:pPr marL="457200" lvl="0" indent="-298450" algn="l" rtl="0">
              <a:spcBef>
                <a:spcPts val="1200"/>
              </a:spcBef>
              <a:spcAft>
                <a:spcPts val="0"/>
              </a:spcAft>
              <a:buClr>
                <a:srgbClr val="000000"/>
              </a:buClr>
              <a:buSzPts val="1100"/>
              <a:buFont typeface="Arial"/>
              <a:buChar char="●"/>
            </a:pPr>
            <a:r>
              <a:rPr lang="en">
                <a:solidFill>
                  <a:srgbClr val="000000"/>
                </a:solidFill>
              </a:rPr>
              <a:t>Multi-classification models often handle datasets with thousands of classes, making it difficult to pinpoint misclassifications.</a:t>
            </a:r>
            <a:endParaRPr>
              <a:solidFill>
                <a:srgbClr val="000000"/>
              </a:solidFill>
            </a:endParaRPr>
          </a:p>
          <a:p>
            <a:pPr marL="457200" lvl="0" indent="-298450" algn="l" rtl="0">
              <a:spcBef>
                <a:spcPts val="0"/>
              </a:spcBef>
              <a:spcAft>
                <a:spcPts val="0"/>
              </a:spcAft>
              <a:buClr>
                <a:srgbClr val="000000"/>
              </a:buClr>
              <a:buSzPts val="1100"/>
              <a:buFont typeface="Arial"/>
              <a:buChar char="●"/>
            </a:pPr>
            <a:r>
              <a:rPr lang="en">
                <a:solidFill>
                  <a:srgbClr val="000000"/>
                </a:solidFill>
              </a:rPr>
              <a:t>Comparing of image classification models performance on the same dataset with hundreds of classes can be misinterpreted.</a:t>
            </a:r>
            <a:endParaRPr>
              <a:solidFill>
                <a:srgbClr val="000000"/>
              </a:solidFill>
            </a:endParaRPr>
          </a:p>
          <a:p>
            <a:pPr marL="457200" lvl="0" indent="0" algn="l" rtl="0">
              <a:spcBef>
                <a:spcPts val="1200"/>
              </a:spcBef>
              <a:spcAft>
                <a:spcPts val="1200"/>
              </a:spcAft>
              <a:buNone/>
            </a:pPr>
            <a:endParaRPr>
              <a:solidFill>
                <a:srgbClr val="000000"/>
              </a:solidFill>
            </a:endParaRPr>
          </a:p>
        </p:txBody>
      </p:sp>
      <p:sp>
        <p:nvSpPr>
          <p:cNvPr id="303" name="Google Shape;303;p16"/>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900">
                <a:solidFill>
                  <a:schemeClr val="dk2"/>
                </a:solidFill>
                <a:latin typeface="Nunito"/>
                <a:ea typeface="Nunito"/>
                <a:cs typeface="Nunito"/>
                <a:sym typeface="Nunito"/>
              </a:rPr>
              <a:t>4</a:t>
            </a:fld>
            <a:endParaRPr sz="900">
              <a:solidFill>
                <a:schemeClr val="dk2"/>
              </a:solidFill>
              <a:latin typeface="Nunito"/>
              <a:ea typeface="Nunito"/>
              <a:cs typeface="Nunito"/>
              <a:sym typeface="Nunito"/>
            </a:endParaRPr>
          </a:p>
        </p:txBody>
      </p:sp>
      <p:sp>
        <p:nvSpPr>
          <p:cNvPr id="304" name="Google Shape;304;p16"/>
          <p:cNvSpPr txBox="1">
            <a:spLocks noGrp="1"/>
          </p:cNvSpPr>
          <p:nvPr>
            <p:ph type="body" idx="1"/>
          </p:nvPr>
        </p:nvSpPr>
        <p:spPr>
          <a:xfrm>
            <a:off x="1067550" y="2913350"/>
            <a:ext cx="7503000" cy="168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rgbClr val="000000"/>
                </a:solidFill>
              </a:rPr>
              <a:t>Key Issues:</a:t>
            </a:r>
            <a:endParaRPr sz="1400" b="1">
              <a:solidFill>
                <a:srgbClr val="000000"/>
              </a:solidFill>
            </a:endParaRPr>
          </a:p>
          <a:p>
            <a:pPr marL="457200" lvl="0" indent="-298450" algn="l" rtl="0">
              <a:spcBef>
                <a:spcPts val="1200"/>
              </a:spcBef>
              <a:spcAft>
                <a:spcPts val="0"/>
              </a:spcAft>
              <a:buClr>
                <a:srgbClr val="000000"/>
              </a:buClr>
              <a:buSzPts val="1100"/>
              <a:buFont typeface="Arial"/>
              <a:buAutoNum type="arabicPeriod"/>
            </a:pPr>
            <a:r>
              <a:rPr lang="en" b="1">
                <a:solidFill>
                  <a:srgbClr val="000000"/>
                </a:solidFill>
              </a:rPr>
              <a:t>Complexity</a:t>
            </a:r>
            <a:r>
              <a:rPr lang="en">
                <a:solidFill>
                  <a:srgbClr val="000000"/>
                </a:solidFill>
              </a:rPr>
              <a:t>: Difficulty in analyzing inter-class relationships and aggregated model performance.</a:t>
            </a:r>
            <a:endParaRPr>
              <a:solidFill>
                <a:srgbClr val="000000"/>
              </a:solidFill>
            </a:endParaRPr>
          </a:p>
          <a:p>
            <a:pPr marL="457200" lvl="0" indent="-298450" algn="l" rtl="0">
              <a:spcBef>
                <a:spcPts val="0"/>
              </a:spcBef>
              <a:spcAft>
                <a:spcPts val="0"/>
              </a:spcAft>
              <a:buClr>
                <a:srgbClr val="000000"/>
              </a:buClr>
              <a:buSzPts val="1100"/>
              <a:buFont typeface="Arial"/>
              <a:buAutoNum type="arabicPeriod"/>
            </a:pPr>
            <a:r>
              <a:rPr lang="en" b="1">
                <a:solidFill>
                  <a:srgbClr val="000000"/>
                </a:solidFill>
              </a:rPr>
              <a:t>Scalability</a:t>
            </a:r>
            <a:r>
              <a:rPr lang="en">
                <a:solidFill>
                  <a:srgbClr val="000000"/>
                </a:solidFill>
              </a:rPr>
              <a:t>: Limited tools to handle large-scale datasets effectively.</a:t>
            </a:r>
            <a:endParaRPr>
              <a:solidFill>
                <a:srgbClr val="000000"/>
              </a:solidFill>
            </a:endParaRPr>
          </a:p>
          <a:p>
            <a:pPr marL="457200" lvl="0" indent="-298450" algn="l" rtl="0">
              <a:spcBef>
                <a:spcPts val="0"/>
              </a:spcBef>
              <a:spcAft>
                <a:spcPts val="0"/>
              </a:spcAft>
              <a:buClr>
                <a:srgbClr val="000000"/>
              </a:buClr>
              <a:buSzPts val="1100"/>
              <a:buFont typeface="Arial"/>
              <a:buAutoNum type="arabicPeriod"/>
            </a:pPr>
            <a:r>
              <a:rPr lang="en" b="1">
                <a:solidFill>
                  <a:srgbClr val="000000"/>
                </a:solidFill>
              </a:rPr>
              <a:t>Actionability</a:t>
            </a:r>
            <a:r>
              <a:rPr lang="en">
                <a:solidFill>
                  <a:srgbClr val="000000"/>
                </a:solidFill>
              </a:rPr>
              <a:t>: Lack of interactive systems to translate misclassification patterns into actionable insights.</a:t>
            </a:r>
            <a:endParaRPr>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2"/>
                                        </p:tgtEl>
                                        <p:attrNameLst>
                                          <p:attrName>style.visibility</p:attrName>
                                        </p:attrNameLst>
                                      </p:cBhvr>
                                      <p:to>
                                        <p:strVal val="visible"/>
                                      </p:to>
                                    </p:set>
                                    <p:anim calcmode="lin" valueType="num">
                                      <p:cBhvr additive="base">
                                        <p:cTn id="7" dur="1000"/>
                                        <p:tgtEl>
                                          <p:spTgt spid="30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04"/>
                                        </p:tgtEl>
                                        <p:attrNameLst>
                                          <p:attrName>style.visibility</p:attrName>
                                        </p:attrNameLst>
                                      </p:cBhvr>
                                      <p:to>
                                        <p:strVal val="visible"/>
                                      </p:to>
                                    </p:set>
                                    <p:anim calcmode="lin" valueType="num">
                                      <p:cBhvr additive="base">
                                        <p:cTn id="12" dur="1000"/>
                                        <p:tgtEl>
                                          <p:spTgt spid="3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7"/>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t>Project Motivation</a:t>
            </a:r>
            <a:endParaRPr/>
          </a:p>
        </p:txBody>
      </p:sp>
      <p:sp>
        <p:nvSpPr>
          <p:cNvPr id="310" name="Google Shape;310;p17"/>
          <p:cNvSpPr txBox="1">
            <a:spLocks noGrp="1"/>
          </p:cNvSpPr>
          <p:nvPr>
            <p:ph type="body" idx="1"/>
          </p:nvPr>
        </p:nvSpPr>
        <p:spPr>
          <a:xfrm>
            <a:off x="1217850" y="1556475"/>
            <a:ext cx="7572300" cy="1490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b="1">
                <a:solidFill>
                  <a:srgbClr val="000000"/>
                </a:solidFill>
              </a:rPr>
              <a:t>Why It Matters:</a:t>
            </a:r>
            <a:endParaRPr b="1">
              <a:solidFill>
                <a:srgbClr val="000000"/>
              </a:solidFill>
            </a:endParaRPr>
          </a:p>
          <a:p>
            <a:pPr marL="457200" lvl="0" indent="-298450" algn="l" rtl="0">
              <a:spcBef>
                <a:spcPts val="1200"/>
              </a:spcBef>
              <a:spcAft>
                <a:spcPts val="0"/>
              </a:spcAft>
              <a:buClr>
                <a:srgbClr val="000000"/>
              </a:buClr>
              <a:buSzPts val="1100"/>
              <a:buFont typeface="Arial"/>
              <a:buChar char="●"/>
            </a:pPr>
            <a:r>
              <a:rPr lang="en">
                <a:solidFill>
                  <a:srgbClr val="000000"/>
                </a:solidFill>
              </a:rPr>
              <a:t>High-Stakes Impact: Misclassifications in fields like image detection, healthcare, finance, and autonomous systems can lead to critical errors.</a:t>
            </a:r>
            <a:endParaRPr>
              <a:solidFill>
                <a:srgbClr val="000000"/>
              </a:solidFill>
            </a:endParaRPr>
          </a:p>
          <a:p>
            <a:pPr marL="457200" lvl="0" indent="-298450" algn="l" rtl="0">
              <a:spcBef>
                <a:spcPts val="0"/>
              </a:spcBef>
              <a:spcAft>
                <a:spcPts val="0"/>
              </a:spcAft>
              <a:buClr>
                <a:srgbClr val="000000"/>
              </a:buClr>
              <a:buSzPts val="1100"/>
              <a:buFont typeface="Arial"/>
              <a:buChar char="●"/>
            </a:pPr>
            <a:r>
              <a:rPr lang="en">
                <a:solidFill>
                  <a:srgbClr val="000000"/>
                </a:solidFill>
              </a:rPr>
              <a:t>Growing Model Complexity: Understanding patterns in large-scale, multi-class models is essential for improving performance.</a:t>
            </a:r>
            <a:endParaRPr>
              <a:solidFill>
                <a:srgbClr val="000000"/>
              </a:solidFill>
            </a:endParaRPr>
          </a:p>
          <a:p>
            <a:pPr marL="457200" lvl="0" indent="0" algn="l" rtl="0">
              <a:spcBef>
                <a:spcPts val="1200"/>
              </a:spcBef>
              <a:spcAft>
                <a:spcPts val="0"/>
              </a:spcAft>
              <a:buNone/>
            </a:pPr>
            <a:endParaRPr>
              <a:solidFill>
                <a:srgbClr val="000000"/>
              </a:solidFill>
            </a:endParaRPr>
          </a:p>
          <a:p>
            <a:pPr marL="457200" lvl="0" indent="0" algn="l" rtl="0">
              <a:lnSpc>
                <a:spcPct val="150000"/>
              </a:lnSpc>
              <a:spcBef>
                <a:spcPts val="1200"/>
              </a:spcBef>
              <a:spcAft>
                <a:spcPts val="0"/>
              </a:spcAft>
              <a:buNone/>
            </a:pPr>
            <a:endParaRPr>
              <a:solidFill>
                <a:srgbClr val="000000"/>
              </a:solidFill>
            </a:endParaRPr>
          </a:p>
        </p:txBody>
      </p:sp>
      <p:sp>
        <p:nvSpPr>
          <p:cNvPr id="311" name="Google Shape;311;p17"/>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900">
                <a:solidFill>
                  <a:schemeClr val="dk2"/>
                </a:solidFill>
                <a:latin typeface="Nunito"/>
                <a:ea typeface="Nunito"/>
                <a:cs typeface="Nunito"/>
                <a:sym typeface="Nunito"/>
              </a:rPr>
              <a:t>5</a:t>
            </a:fld>
            <a:endParaRPr sz="900">
              <a:solidFill>
                <a:schemeClr val="dk2"/>
              </a:solidFill>
              <a:latin typeface="Nunito"/>
              <a:ea typeface="Nunito"/>
              <a:cs typeface="Nunito"/>
              <a:sym typeface="Nunito"/>
            </a:endParaRPr>
          </a:p>
        </p:txBody>
      </p:sp>
      <p:pic>
        <p:nvPicPr>
          <p:cNvPr id="312" name="Google Shape;312;p17"/>
          <p:cNvPicPr preferRelativeResize="0"/>
          <p:nvPr/>
        </p:nvPicPr>
        <p:blipFill rotWithShape="1">
          <a:blip r:embed="rId3">
            <a:alphaModFix/>
          </a:blip>
          <a:srcRect/>
          <a:stretch/>
        </p:blipFill>
        <p:spPr>
          <a:xfrm>
            <a:off x="6431600" y="158575"/>
            <a:ext cx="2298075" cy="1397900"/>
          </a:xfrm>
          <a:prstGeom prst="rect">
            <a:avLst/>
          </a:prstGeom>
          <a:noFill/>
          <a:ln>
            <a:noFill/>
          </a:ln>
        </p:spPr>
      </p:pic>
      <p:sp>
        <p:nvSpPr>
          <p:cNvPr id="313" name="Google Shape;313;p17"/>
          <p:cNvSpPr txBox="1">
            <a:spLocks noGrp="1"/>
          </p:cNvSpPr>
          <p:nvPr>
            <p:ph type="body" idx="1"/>
          </p:nvPr>
        </p:nvSpPr>
        <p:spPr>
          <a:xfrm>
            <a:off x="1217850" y="3046575"/>
            <a:ext cx="7572300" cy="91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The Gap:</a:t>
            </a:r>
            <a:endParaRPr b="1">
              <a:solidFill>
                <a:srgbClr val="000000"/>
              </a:solidFill>
            </a:endParaRPr>
          </a:p>
          <a:p>
            <a:pPr marL="457200" lvl="0" indent="-298450" algn="l" rtl="0">
              <a:spcBef>
                <a:spcPts val="1200"/>
              </a:spcBef>
              <a:spcAft>
                <a:spcPts val="0"/>
              </a:spcAft>
              <a:buClr>
                <a:srgbClr val="000000"/>
              </a:buClr>
              <a:buSzPts val="1100"/>
              <a:buFont typeface="Arial"/>
              <a:buChar char="●"/>
            </a:pPr>
            <a:r>
              <a:rPr lang="en">
                <a:solidFill>
                  <a:srgbClr val="000000"/>
                </a:solidFill>
              </a:rPr>
              <a:t>Current tools lack scalability and fail to provide simple and easy to understandable actionable insights for datasets with thousands of classes.</a:t>
            </a:r>
            <a:endParaRPr>
              <a:solidFill>
                <a:srgbClr val="000000"/>
              </a:solidFill>
            </a:endParaRPr>
          </a:p>
          <a:p>
            <a:pPr marL="457200" lvl="0" indent="0" algn="l" rtl="0">
              <a:lnSpc>
                <a:spcPct val="150000"/>
              </a:lnSpc>
              <a:spcBef>
                <a:spcPts val="1200"/>
              </a:spcBef>
              <a:spcAft>
                <a:spcPts val="0"/>
              </a:spcAft>
              <a:buNone/>
            </a:pPr>
            <a:endParaRPr>
              <a:solidFill>
                <a:srgbClr val="000000"/>
              </a:solidFill>
            </a:endParaRPr>
          </a:p>
        </p:txBody>
      </p:sp>
      <p:sp>
        <p:nvSpPr>
          <p:cNvPr id="314" name="Google Shape;314;p17"/>
          <p:cNvSpPr txBox="1">
            <a:spLocks noGrp="1"/>
          </p:cNvSpPr>
          <p:nvPr>
            <p:ph type="body" idx="1"/>
          </p:nvPr>
        </p:nvSpPr>
        <p:spPr>
          <a:xfrm>
            <a:off x="1217850" y="3950850"/>
            <a:ext cx="7572300" cy="91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Our Solution:</a:t>
            </a:r>
            <a:endParaRPr b="1">
              <a:solidFill>
                <a:srgbClr val="000000"/>
              </a:solidFill>
            </a:endParaRPr>
          </a:p>
          <a:p>
            <a:pPr marL="457200" lvl="0" indent="-298450" algn="l" rtl="0">
              <a:spcBef>
                <a:spcPts val="1200"/>
              </a:spcBef>
              <a:spcAft>
                <a:spcPts val="0"/>
              </a:spcAft>
              <a:buClr>
                <a:srgbClr val="000000"/>
              </a:buClr>
              <a:buSzPts val="1100"/>
              <a:buFont typeface="Arial"/>
              <a:buChar char="●"/>
            </a:pPr>
            <a:r>
              <a:rPr lang="en">
                <a:solidFill>
                  <a:srgbClr val="000000"/>
                </a:solidFill>
              </a:rPr>
              <a:t>An interactive tool to explore misclassifications, provide scalable visualizations, and simple and easy to understand on the models performance with data visualization techniques.</a:t>
            </a:r>
            <a:endParaRPr>
              <a:solidFill>
                <a:srgbClr val="000000"/>
              </a:solidFill>
            </a:endParaRPr>
          </a:p>
          <a:p>
            <a:pPr marL="457200" lvl="0" indent="0" algn="l" rtl="0">
              <a:lnSpc>
                <a:spcPct val="150000"/>
              </a:lnSpc>
              <a:spcBef>
                <a:spcPts val="1200"/>
              </a:spcBef>
              <a:spcAft>
                <a:spcPts val="0"/>
              </a:spcAft>
              <a:buNone/>
            </a:pPr>
            <a:endParaRPr>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0"/>
                                        </p:tgtEl>
                                        <p:attrNameLst>
                                          <p:attrName>style.visibility</p:attrName>
                                        </p:attrNameLst>
                                      </p:cBhvr>
                                      <p:to>
                                        <p:strVal val="visible"/>
                                      </p:to>
                                    </p:set>
                                    <p:anim calcmode="lin" valueType="num">
                                      <p:cBhvr additive="base">
                                        <p:cTn id="7" dur="1000"/>
                                        <p:tgtEl>
                                          <p:spTgt spid="310"/>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13"/>
                                        </p:tgtEl>
                                        <p:attrNameLst>
                                          <p:attrName>style.visibility</p:attrName>
                                        </p:attrNameLst>
                                      </p:cBhvr>
                                      <p:to>
                                        <p:strVal val="visible"/>
                                      </p:to>
                                    </p:set>
                                    <p:anim calcmode="lin" valueType="num">
                                      <p:cBhvr additive="base">
                                        <p:cTn id="12" dur="1000"/>
                                        <p:tgtEl>
                                          <p:spTgt spid="313"/>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14"/>
                                        </p:tgtEl>
                                        <p:attrNameLst>
                                          <p:attrName>style.visibility</p:attrName>
                                        </p:attrNameLst>
                                      </p:cBhvr>
                                      <p:to>
                                        <p:strVal val="visible"/>
                                      </p:to>
                                    </p:set>
                                    <p:anim calcmode="lin" valueType="num">
                                      <p:cBhvr additive="base">
                                        <p:cTn id="17" dur="1000"/>
                                        <p:tgtEl>
                                          <p:spTgt spid="3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8"/>
          <p:cNvSpPr txBox="1">
            <a:spLocks noGrp="1"/>
          </p:cNvSpPr>
          <p:nvPr>
            <p:ph type="title"/>
          </p:nvPr>
        </p:nvSpPr>
        <p:spPr>
          <a:xfrm>
            <a:off x="1303800" y="384650"/>
            <a:ext cx="7030500" cy="64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Related Work Overview</a:t>
            </a:r>
            <a:endParaRPr/>
          </a:p>
        </p:txBody>
      </p:sp>
      <p:sp>
        <p:nvSpPr>
          <p:cNvPr id="320" name="Google Shape;320;p18"/>
          <p:cNvSpPr txBox="1">
            <a:spLocks noGrp="1"/>
          </p:cNvSpPr>
          <p:nvPr>
            <p:ph type="body" idx="1"/>
          </p:nvPr>
        </p:nvSpPr>
        <p:spPr>
          <a:xfrm>
            <a:off x="482250" y="1609600"/>
            <a:ext cx="7269600" cy="2254200"/>
          </a:xfrm>
          <a:prstGeom prst="rect">
            <a:avLst/>
          </a:prstGeom>
        </p:spPr>
        <p:txBody>
          <a:bodyPr spcFirstLastPara="1" wrap="square" lIns="91425" tIns="91425" rIns="91425" bIns="91425" anchor="t" anchorCtr="0">
            <a:normAutofit fontScale="25000" lnSpcReduction="20000"/>
          </a:bodyPr>
          <a:lstStyle/>
          <a:p>
            <a:pPr marL="457200" lvl="0" indent="-319642" algn="l" rtl="0">
              <a:lnSpc>
                <a:spcPct val="150000"/>
              </a:lnSpc>
              <a:spcBef>
                <a:spcPts val="1000"/>
              </a:spcBef>
              <a:spcAft>
                <a:spcPts val="0"/>
              </a:spcAft>
              <a:buClr>
                <a:srgbClr val="000000"/>
              </a:buClr>
              <a:buSzPct val="96630"/>
              <a:buFont typeface="Arial"/>
              <a:buChar char="●"/>
            </a:pPr>
            <a:r>
              <a:rPr lang="en" sz="5934">
                <a:solidFill>
                  <a:srgbClr val="000000"/>
                </a:solidFill>
              </a:rPr>
              <a:t>Visual analytics tools are essential for understanding multi-class classification models.</a:t>
            </a:r>
            <a:endParaRPr sz="5934">
              <a:solidFill>
                <a:srgbClr val="000000"/>
              </a:solidFill>
            </a:endParaRPr>
          </a:p>
          <a:p>
            <a:pPr marL="457200" lvl="0" indent="-319642" algn="l" rtl="0">
              <a:lnSpc>
                <a:spcPct val="150000"/>
              </a:lnSpc>
              <a:spcBef>
                <a:spcPts val="1200"/>
              </a:spcBef>
              <a:spcAft>
                <a:spcPts val="0"/>
              </a:spcAft>
              <a:buClr>
                <a:srgbClr val="000000"/>
              </a:buClr>
              <a:buSzPct val="96630"/>
              <a:buFont typeface="Arial"/>
              <a:buChar char="●"/>
            </a:pPr>
            <a:r>
              <a:rPr lang="en" sz="5934">
                <a:solidFill>
                  <a:srgbClr val="000000"/>
                </a:solidFill>
              </a:rPr>
              <a:t>The system can be able to show the analysis of large datasets with simple and easy to understandable view by using the data visualization techniques.</a:t>
            </a:r>
            <a:endParaRPr sz="5934">
              <a:solidFill>
                <a:srgbClr val="000000"/>
              </a:solidFill>
            </a:endParaRPr>
          </a:p>
          <a:p>
            <a:pPr marL="457200" lvl="0" indent="-319642" algn="l" rtl="0">
              <a:lnSpc>
                <a:spcPct val="150000"/>
              </a:lnSpc>
              <a:spcBef>
                <a:spcPts val="1000"/>
              </a:spcBef>
              <a:spcAft>
                <a:spcPts val="0"/>
              </a:spcAft>
              <a:buClr>
                <a:srgbClr val="000000"/>
              </a:buClr>
              <a:buSzPct val="96630"/>
              <a:buFont typeface="Arial"/>
              <a:buChar char="●"/>
            </a:pPr>
            <a:r>
              <a:rPr lang="en" sz="5934">
                <a:solidFill>
                  <a:srgbClr val="000000"/>
                </a:solidFill>
              </a:rPr>
              <a:t>Recent advancements in visual analytics have introduced interactive tools to address these challenges.</a:t>
            </a:r>
            <a:endParaRPr sz="5934">
              <a:solidFill>
                <a:srgbClr val="000000"/>
              </a:solidFill>
            </a:endParaRPr>
          </a:p>
          <a:p>
            <a:pPr marL="0" lvl="0" indent="0" algn="l" rtl="0">
              <a:lnSpc>
                <a:spcPct val="150000"/>
              </a:lnSpc>
              <a:spcBef>
                <a:spcPts val="1200"/>
              </a:spcBef>
              <a:spcAft>
                <a:spcPts val="1200"/>
              </a:spcAft>
              <a:buNone/>
            </a:pPr>
            <a:endParaRPr>
              <a:solidFill>
                <a:srgbClr val="000000"/>
              </a:solidFill>
            </a:endParaRPr>
          </a:p>
        </p:txBody>
      </p:sp>
      <p:sp>
        <p:nvSpPr>
          <p:cNvPr id="321" name="Google Shape;321;p1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900">
                <a:solidFill>
                  <a:schemeClr val="dk2"/>
                </a:solidFill>
                <a:latin typeface="Nunito"/>
                <a:ea typeface="Nunito"/>
                <a:cs typeface="Nunito"/>
                <a:sym typeface="Nunito"/>
              </a:rPr>
              <a:t>6</a:t>
            </a:fld>
            <a:endParaRPr sz="900">
              <a:solidFill>
                <a:schemeClr val="dk2"/>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19"/>
          <p:cNvSpPr txBox="1">
            <a:spLocks noGrp="1"/>
          </p:cNvSpPr>
          <p:nvPr>
            <p:ph type="title"/>
          </p:nvPr>
        </p:nvSpPr>
        <p:spPr>
          <a:xfrm>
            <a:off x="1303800" y="598575"/>
            <a:ext cx="7030500" cy="868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t>Related Work</a:t>
            </a:r>
            <a:endParaRPr/>
          </a:p>
        </p:txBody>
      </p:sp>
      <p:sp>
        <p:nvSpPr>
          <p:cNvPr id="327" name="Google Shape;327;p19"/>
          <p:cNvSpPr txBox="1">
            <a:spLocks noGrp="1"/>
          </p:cNvSpPr>
          <p:nvPr>
            <p:ph type="body" idx="1"/>
          </p:nvPr>
        </p:nvSpPr>
        <p:spPr>
          <a:xfrm>
            <a:off x="161025" y="1351775"/>
            <a:ext cx="4535100" cy="2467800"/>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None/>
            </a:pPr>
            <a:r>
              <a:rPr lang="en" sz="1400" b="1">
                <a:solidFill>
                  <a:srgbClr val="000000"/>
                </a:solidFill>
              </a:rPr>
              <a:t>Squares Tool: Instance-Level Insights</a:t>
            </a:r>
            <a:endParaRPr sz="1400" b="1">
              <a:solidFill>
                <a:srgbClr val="000000"/>
              </a:solidFill>
            </a:endParaRPr>
          </a:p>
          <a:p>
            <a:pPr marL="0" lvl="0" indent="0" algn="l" rtl="0">
              <a:spcBef>
                <a:spcPts val="1200"/>
              </a:spcBef>
              <a:spcAft>
                <a:spcPts val="0"/>
              </a:spcAft>
              <a:buNone/>
            </a:pPr>
            <a:r>
              <a:rPr lang="en" sz="1000" b="1" i="1">
                <a:solidFill>
                  <a:srgbClr val="000000"/>
                </a:solidFill>
              </a:rPr>
              <a:t>Supporting Interactive Performance Analysis for Multiclass Classifiers</a:t>
            </a:r>
            <a:endParaRPr sz="1000" b="1" i="1">
              <a:solidFill>
                <a:srgbClr val="000000"/>
              </a:solidFill>
            </a:endParaRPr>
          </a:p>
          <a:p>
            <a:pPr marL="457200" lvl="0" indent="-295275" algn="l" rtl="0">
              <a:spcBef>
                <a:spcPts val="1200"/>
              </a:spcBef>
              <a:spcAft>
                <a:spcPts val="0"/>
              </a:spcAft>
              <a:buClr>
                <a:srgbClr val="1E1919"/>
              </a:buClr>
              <a:buSzPts val="1050"/>
              <a:buChar char="●"/>
            </a:pPr>
            <a:r>
              <a:rPr lang="en" sz="1400">
                <a:solidFill>
                  <a:srgbClr val="000000"/>
                </a:solidFill>
              </a:rPr>
              <a:t>Developed by Ren et al. (2016), Squares links instance-level data with class-level performance metrics.</a:t>
            </a:r>
            <a:endParaRPr sz="1400">
              <a:solidFill>
                <a:srgbClr val="000000"/>
              </a:solidFill>
            </a:endParaRPr>
          </a:p>
          <a:p>
            <a:pPr marL="457200" lvl="0" indent="-295275" algn="l" rtl="0">
              <a:spcBef>
                <a:spcPts val="0"/>
              </a:spcBef>
              <a:spcAft>
                <a:spcPts val="0"/>
              </a:spcAft>
              <a:buClr>
                <a:srgbClr val="1E1919"/>
              </a:buClr>
              <a:buSzPts val="1050"/>
              <a:buChar char="●"/>
            </a:pPr>
            <a:r>
              <a:rPr lang="en" sz="1400">
                <a:solidFill>
                  <a:srgbClr val="000000"/>
                </a:solidFill>
              </a:rPr>
              <a:t>This tool allows for detailed exploration of classifier performance, making it easier to identify and prioritize errors.</a:t>
            </a:r>
            <a:endParaRPr sz="1400">
              <a:solidFill>
                <a:srgbClr val="000000"/>
              </a:solidFill>
            </a:endParaRPr>
          </a:p>
          <a:p>
            <a:pPr marL="457200" lvl="0" indent="0" algn="l" rtl="0">
              <a:lnSpc>
                <a:spcPct val="115000"/>
              </a:lnSpc>
              <a:spcBef>
                <a:spcPts val="1200"/>
              </a:spcBef>
              <a:spcAft>
                <a:spcPts val="0"/>
              </a:spcAft>
              <a:buNone/>
            </a:pPr>
            <a:endParaRPr sz="1050">
              <a:solidFill>
                <a:srgbClr val="1E1919"/>
              </a:solidFill>
            </a:endParaRPr>
          </a:p>
        </p:txBody>
      </p:sp>
      <p:sp>
        <p:nvSpPr>
          <p:cNvPr id="328" name="Google Shape;328;p19"/>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900">
                <a:solidFill>
                  <a:schemeClr val="dk2"/>
                </a:solidFill>
                <a:latin typeface="Nunito"/>
                <a:ea typeface="Nunito"/>
                <a:cs typeface="Nunito"/>
                <a:sym typeface="Nunito"/>
              </a:rPr>
              <a:t>7</a:t>
            </a:fld>
            <a:endParaRPr sz="900">
              <a:solidFill>
                <a:schemeClr val="dk2"/>
              </a:solidFill>
              <a:latin typeface="Nunito"/>
              <a:ea typeface="Nunito"/>
              <a:cs typeface="Nunito"/>
              <a:sym typeface="Nunito"/>
            </a:endParaRPr>
          </a:p>
        </p:txBody>
      </p:sp>
      <p:sp>
        <p:nvSpPr>
          <p:cNvPr id="329" name="Google Shape;329;p19"/>
          <p:cNvSpPr txBox="1"/>
          <p:nvPr/>
        </p:nvSpPr>
        <p:spPr>
          <a:xfrm>
            <a:off x="241525" y="4025350"/>
            <a:ext cx="4316700" cy="999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t>Ren, D., Amershi, S., Lee, B., Suh, J., Williams, J. D. (2016). "Squares:</a:t>
            </a:r>
            <a:endParaRPr sz="1000"/>
          </a:p>
          <a:p>
            <a:pPr marL="0" lvl="0" indent="0" algn="l" rtl="0">
              <a:lnSpc>
                <a:spcPct val="115000"/>
              </a:lnSpc>
              <a:spcBef>
                <a:spcPts val="0"/>
              </a:spcBef>
              <a:spcAft>
                <a:spcPts val="0"/>
              </a:spcAft>
              <a:buNone/>
            </a:pPr>
            <a:r>
              <a:rPr lang="en" sz="1000"/>
              <a:t>Supporting Interactive Performance Analysis for Multiclass Classi-</a:t>
            </a:r>
            <a:endParaRPr sz="1000"/>
          </a:p>
          <a:p>
            <a:pPr marL="0" lvl="0" indent="0" algn="l" rtl="0">
              <a:lnSpc>
                <a:spcPct val="115000"/>
              </a:lnSpc>
              <a:spcBef>
                <a:spcPts val="0"/>
              </a:spcBef>
              <a:spcAft>
                <a:spcPts val="0"/>
              </a:spcAft>
              <a:buNone/>
            </a:pPr>
            <a:r>
              <a:rPr lang="en" sz="1000"/>
              <a:t>fiers." IEEE Transactions on Visualization and Computer Graphics, 22(1),</a:t>
            </a:r>
            <a:endParaRPr sz="1000"/>
          </a:p>
          <a:p>
            <a:pPr marL="0" lvl="0" indent="0" algn="l" rtl="0">
              <a:lnSpc>
                <a:spcPct val="115000"/>
              </a:lnSpc>
              <a:spcBef>
                <a:spcPts val="0"/>
              </a:spcBef>
              <a:spcAft>
                <a:spcPts val="0"/>
              </a:spcAft>
              <a:buNone/>
            </a:pPr>
            <a:r>
              <a:rPr lang="en" sz="1000"/>
              <a:t>61-70</a:t>
            </a:r>
            <a:endParaRPr sz="1000"/>
          </a:p>
          <a:p>
            <a:pPr marL="0" lvl="0" indent="0" algn="l" rtl="0">
              <a:spcBef>
                <a:spcPts val="0"/>
              </a:spcBef>
              <a:spcAft>
                <a:spcPts val="0"/>
              </a:spcAft>
              <a:buNone/>
            </a:pPr>
            <a:endParaRPr sz="1000">
              <a:solidFill>
                <a:schemeClr val="dk2"/>
              </a:solidFill>
              <a:latin typeface="Nunito"/>
              <a:ea typeface="Nunito"/>
              <a:cs typeface="Nunito"/>
              <a:sym typeface="Nunito"/>
            </a:endParaRPr>
          </a:p>
        </p:txBody>
      </p:sp>
      <p:pic>
        <p:nvPicPr>
          <p:cNvPr id="330" name="Google Shape;330;p19"/>
          <p:cNvPicPr preferRelativeResize="0"/>
          <p:nvPr/>
        </p:nvPicPr>
        <p:blipFill>
          <a:blip r:embed="rId3">
            <a:alphaModFix/>
          </a:blip>
          <a:stretch>
            <a:fillRect/>
          </a:stretch>
        </p:blipFill>
        <p:spPr>
          <a:xfrm>
            <a:off x="4893025" y="1467075"/>
            <a:ext cx="4034300" cy="2785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0"/>
          <p:cNvSpPr txBox="1">
            <a:spLocks noGrp="1"/>
          </p:cNvSpPr>
          <p:nvPr>
            <p:ph type="title"/>
          </p:nvPr>
        </p:nvSpPr>
        <p:spPr>
          <a:xfrm>
            <a:off x="330975" y="134175"/>
            <a:ext cx="4241100" cy="1231200"/>
          </a:xfrm>
          <a:prstGeom prst="rect">
            <a:avLst/>
          </a:prstGeom>
          <a:noFill/>
          <a:ln>
            <a:noFill/>
          </a:ln>
        </p:spPr>
        <p:txBody>
          <a:bodyPr spcFirstLastPara="1" wrap="square" lIns="91425" tIns="91425" rIns="91425" bIns="91425" anchor="t" anchorCtr="0">
            <a:normAutofit/>
          </a:bodyPr>
          <a:lstStyle/>
          <a:p>
            <a:pPr marL="457200" lvl="0" indent="457200" algn="l" rtl="0">
              <a:lnSpc>
                <a:spcPct val="100000"/>
              </a:lnSpc>
              <a:spcBef>
                <a:spcPts val="0"/>
              </a:spcBef>
              <a:spcAft>
                <a:spcPts val="0"/>
              </a:spcAft>
              <a:buSzPts val="2800"/>
              <a:buNone/>
            </a:pPr>
            <a:endParaRPr/>
          </a:p>
          <a:p>
            <a:pPr marL="457200" lvl="0" indent="457200" algn="l" rtl="0">
              <a:lnSpc>
                <a:spcPct val="100000"/>
              </a:lnSpc>
              <a:spcBef>
                <a:spcPts val="0"/>
              </a:spcBef>
              <a:spcAft>
                <a:spcPts val="0"/>
              </a:spcAft>
              <a:buSzPts val="2800"/>
              <a:buNone/>
            </a:pPr>
            <a:r>
              <a:rPr lang="en"/>
              <a:t>Related Work</a:t>
            </a:r>
            <a:endParaRPr/>
          </a:p>
        </p:txBody>
      </p:sp>
      <p:sp>
        <p:nvSpPr>
          <p:cNvPr id="336" name="Google Shape;336;p20"/>
          <p:cNvSpPr txBox="1">
            <a:spLocks noGrp="1"/>
          </p:cNvSpPr>
          <p:nvPr>
            <p:ph type="body" idx="1"/>
          </p:nvPr>
        </p:nvSpPr>
        <p:spPr>
          <a:xfrm>
            <a:off x="384625" y="1354200"/>
            <a:ext cx="4187400" cy="2751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300"/>
              <a:buNone/>
            </a:pPr>
            <a:r>
              <a:rPr lang="en" sz="1400" b="1">
                <a:solidFill>
                  <a:srgbClr val="1E1919"/>
                </a:solidFill>
                <a:highlight>
                  <a:srgbClr val="FFFFFF"/>
                </a:highlight>
              </a:rPr>
              <a:t>AnchorViz – Error Discovery Through Semantic Exploration</a:t>
            </a:r>
            <a:endParaRPr sz="1400" b="1">
              <a:solidFill>
                <a:srgbClr val="1E1919"/>
              </a:solidFill>
              <a:highlight>
                <a:srgbClr val="FFFFFF"/>
              </a:highlight>
            </a:endParaRPr>
          </a:p>
          <a:p>
            <a:pPr marL="457200" marR="0" lvl="0" indent="-298450" algn="l" rtl="0">
              <a:lnSpc>
                <a:spcPct val="150000"/>
              </a:lnSpc>
              <a:spcBef>
                <a:spcPts val="1200"/>
              </a:spcBef>
              <a:spcAft>
                <a:spcPts val="0"/>
              </a:spcAft>
              <a:buClr>
                <a:srgbClr val="000000"/>
              </a:buClr>
              <a:buSzPts val="1100"/>
              <a:buFont typeface="Arial"/>
              <a:buChar char="●"/>
            </a:pPr>
            <a:r>
              <a:rPr lang="en">
                <a:solidFill>
                  <a:srgbClr val="000000"/>
                </a:solidFill>
              </a:rPr>
              <a:t>Developed by Chen et al. (2018), AnchorViz uses </a:t>
            </a:r>
            <a:r>
              <a:rPr lang="en" b="1">
                <a:solidFill>
                  <a:srgbClr val="000000"/>
                </a:solidFill>
              </a:rPr>
              <a:t>semantic data exploration</a:t>
            </a:r>
            <a:r>
              <a:rPr lang="en">
                <a:solidFill>
                  <a:srgbClr val="000000"/>
                </a:solidFill>
              </a:rPr>
              <a:t> to identify classifier errors.</a:t>
            </a:r>
            <a:endParaRPr>
              <a:solidFill>
                <a:srgbClr val="000000"/>
              </a:solidFill>
            </a:endParaRPr>
          </a:p>
          <a:p>
            <a:pPr marL="457200" marR="0" lvl="0" indent="-298450" algn="l" rtl="0">
              <a:lnSpc>
                <a:spcPct val="150000"/>
              </a:lnSpc>
              <a:spcBef>
                <a:spcPts val="0"/>
              </a:spcBef>
              <a:spcAft>
                <a:spcPts val="0"/>
              </a:spcAft>
              <a:buClr>
                <a:srgbClr val="000000"/>
              </a:buClr>
              <a:buSzPts val="1100"/>
              <a:buFont typeface="Arial"/>
              <a:buChar char="●"/>
            </a:pPr>
            <a:r>
              <a:rPr lang="en">
                <a:solidFill>
                  <a:srgbClr val="000000"/>
                </a:solidFill>
              </a:rPr>
              <a:t>It leverages example-based anchors, which spread data points based on their similarity to anchors, uncovering feature-blindness errors.</a:t>
            </a:r>
            <a:endParaRPr>
              <a:solidFill>
                <a:srgbClr val="000000"/>
              </a:solidFill>
            </a:endParaRPr>
          </a:p>
          <a:p>
            <a:pPr marL="457200" marR="0" lvl="0" indent="0" algn="l" rtl="0">
              <a:lnSpc>
                <a:spcPct val="150000"/>
              </a:lnSpc>
              <a:spcBef>
                <a:spcPts val="1200"/>
              </a:spcBef>
              <a:spcAft>
                <a:spcPts val="1200"/>
              </a:spcAft>
              <a:buNone/>
            </a:pPr>
            <a:endParaRPr>
              <a:solidFill>
                <a:srgbClr val="000000"/>
              </a:solidFill>
            </a:endParaRPr>
          </a:p>
        </p:txBody>
      </p:sp>
      <p:sp>
        <p:nvSpPr>
          <p:cNvPr id="337" name="Google Shape;337;p20"/>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900">
                <a:solidFill>
                  <a:schemeClr val="dk2"/>
                </a:solidFill>
                <a:latin typeface="Nunito"/>
                <a:ea typeface="Nunito"/>
                <a:cs typeface="Nunito"/>
                <a:sym typeface="Nunito"/>
              </a:rPr>
              <a:t>8</a:t>
            </a:fld>
            <a:endParaRPr sz="900">
              <a:solidFill>
                <a:schemeClr val="dk2"/>
              </a:solidFill>
              <a:latin typeface="Nunito"/>
              <a:ea typeface="Nunito"/>
              <a:cs typeface="Nunito"/>
              <a:sym typeface="Nunito"/>
            </a:endParaRPr>
          </a:p>
        </p:txBody>
      </p:sp>
      <p:sp>
        <p:nvSpPr>
          <p:cNvPr id="338" name="Google Shape;338;p20"/>
          <p:cNvSpPr txBox="1"/>
          <p:nvPr/>
        </p:nvSpPr>
        <p:spPr>
          <a:xfrm>
            <a:off x="4302650" y="992925"/>
            <a:ext cx="4508400" cy="328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chemeClr val="dk2"/>
              </a:solidFill>
              <a:latin typeface="Nunito"/>
              <a:ea typeface="Nunito"/>
              <a:cs typeface="Nunito"/>
              <a:sym typeface="Nunito"/>
            </a:endParaRPr>
          </a:p>
        </p:txBody>
      </p:sp>
      <p:pic>
        <p:nvPicPr>
          <p:cNvPr id="339" name="Google Shape;339;p20"/>
          <p:cNvPicPr preferRelativeResize="0"/>
          <p:nvPr/>
        </p:nvPicPr>
        <p:blipFill>
          <a:blip r:embed="rId3">
            <a:alphaModFix/>
          </a:blip>
          <a:stretch>
            <a:fillRect/>
          </a:stretch>
        </p:blipFill>
        <p:spPr>
          <a:xfrm>
            <a:off x="4826850" y="992925"/>
            <a:ext cx="3864301" cy="3432725"/>
          </a:xfrm>
          <a:prstGeom prst="rect">
            <a:avLst/>
          </a:prstGeom>
          <a:noFill/>
          <a:ln>
            <a:noFill/>
          </a:ln>
        </p:spPr>
      </p:pic>
      <p:sp>
        <p:nvSpPr>
          <p:cNvPr id="340" name="Google Shape;340;p20"/>
          <p:cNvSpPr txBox="1"/>
          <p:nvPr/>
        </p:nvSpPr>
        <p:spPr>
          <a:xfrm>
            <a:off x="178900" y="4275825"/>
            <a:ext cx="4393200" cy="85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t>Chen, T., McDonnell, M. D., &amp; Cai, R. (2018). "AnchorViz: Facilitating</a:t>
            </a:r>
            <a:endParaRPr sz="1000"/>
          </a:p>
          <a:p>
            <a:pPr marL="0" lvl="0" indent="0" algn="l" rtl="0">
              <a:lnSpc>
                <a:spcPct val="115000"/>
              </a:lnSpc>
              <a:spcBef>
                <a:spcPts val="0"/>
              </a:spcBef>
              <a:spcAft>
                <a:spcPts val="0"/>
              </a:spcAft>
              <a:buNone/>
            </a:pPr>
            <a:r>
              <a:rPr lang="en" sz="1000"/>
              <a:t>Classifier Error Discovery Through Interactive Semantic Data Explo-</a:t>
            </a:r>
            <a:endParaRPr sz="1000"/>
          </a:p>
          <a:p>
            <a:pPr marL="0" lvl="0" indent="0" algn="l" rtl="0">
              <a:lnSpc>
                <a:spcPct val="115000"/>
              </a:lnSpc>
              <a:spcBef>
                <a:spcPts val="0"/>
              </a:spcBef>
              <a:spcAft>
                <a:spcPts val="0"/>
              </a:spcAft>
              <a:buNone/>
            </a:pPr>
            <a:r>
              <a:rPr lang="en" sz="1000"/>
              <a:t>ration." Proceedings of the ACM on Human-Computer Interaction, 2(IUI),</a:t>
            </a:r>
            <a:endParaRPr sz="1000"/>
          </a:p>
          <a:p>
            <a:pPr marL="0" lvl="0" indent="0" algn="l" rtl="0">
              <a:lnSpc>
                <a:spcPct val="115000"/>
              </a:lnSpc>
              <a:spcBef>
                <a:spcPts val="0"/>
              </a:spcBef>
              <a:spcAft>
                <a:spcPts val="0"/>
              </a:spcAft>
              <a:buNone/>
            </a:pPr>
            <a:r>
              <a:rPr lang="en" sz="1000"/>
              <a:t>1-22</a:t>
            </a:r>
            <a:endParaRPr sz="1000"/>
          </a:p>
          <a:p>
            <a:pPr marL="0" lvl="0" indent="0" algn="ctr" rtl="0">
              <a:spcBef>
                <a:spcPts val="0"/>
              </a:spcBef>
              <a:spcAft>
                <a:spcPts val="0"/>
              </a:spcAft>
              <a:buNone/>
            </a:pPr>
            <a:endParaRPr sz="1000">
              <a:latin typeface="Nunito"/>
              <a:ea typeface="Nunito"/>
              <a:cs typeface="Nunito"/>
              <a:sym typeface="Nunito"/>
            </a:endParaRPr>
          </a:p>
          <a:p>
            <a:pPr marL="0" lvl="0" indent="0" algn="l" rtl="0">
              <a:spcBef>
                <a:spcPts val="0"/>
              </a:spcBef>
              <a:spcAft>
                <a:spcPts val="0"/>
              </a:spcAft>
              <a:buNone/>
            </a:pPr>
            <a:endParaRPr sz="1000">
              <a:solidFill>
                <a:schemeClr val="dk2"/>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1"/>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t>Related Work</a:t>
            </a:r>
            <a:endParaRPr/>
          </a:p>
        </p:txBody>
      </p:sp>
      <p:sp>
        <p:nvSpPr>
          <p:cNvPr id="346" name="Google Shape;346;p21"/>
          <p:cNvSpPr txBox="1">
            <a:spLocks noGrp="1"/>
          </p:cNvSpPr>
          <p:nvPr>
            <p:ph type="body" idx="1"/>
          </p:nvPr>
        </p:nvSpPr>
        <p:spPr>
          <a:xfrm>
            <a:off x="670900" y="1597875"/>
            <a:ext cx="4275900" cy="25974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1200"/>
              </a:spcBef>
              <a:spcAft>
                <a:spcPts val="0"/>
              </a:spcAft>
              <a:buNone/>
            </a:pPr>
            <a:r>
              <a:rPr lang="en" sz="1400" b="1">
                <a:solidFill>
                  <a:srgbClr val="000000"/>
                </a:solidFill>
              </a:rPr>
              <a:t>Circles – Inter-Model Comparison</a:t>
            </a:r>
            <a:endParaRPr sz="1400" b="1">
              <a:solidFill>
                <a:srgbClr val="000000"/>
              </a:solidFill>
            </a:endParaRPr>
          </a:p>
          <a:p>
            <a:pPr marL="457200" marR="0" lvl="0" indent="-317500" algn="l" rtl="0">
              <a:lnSpc>
                <a:spcPct val="150000"/>
              </a:lnSpc>
              <a:spcBef>
                <a:spcPts val="1200"/>
              </a:spcBef>
              <a:spcAft>
                <a:spcPts val="0"/>
              </a:spcAft>
              <a:buClr>
                <a:srgbClr val="000000"/>
              </a:buClr>
              <a:buSzPts val="1400"/>
              <a:buFont typeface="Arial"/>
              <a:buChar char="●"/>
            </a:pPr>
            <a:r>
              <a:rPr lang="en" sz="1400">
                <a:solidFill>
                  <a:srgbClr val="000000"/>
                </a:solidFill>
              </a:rPr>
              <a:t>The Circles tool (Mir et al., 2023) uses a </a:t>
            </a:r>
            <a:r>
              <a:rPr lang="en" sz="1400" b="1">
                <a:solidFill>
                  <a:srgbClr val="000000"/>
                </a:solidFill>
              </a:rPr>
              <a:t>radial layout</a:t>
            </a:r>
            <a:r>
              <a:rPr lang="en" sz="1400">
                <a:solidFill>
                  <a:srgbClr val="000000"/>
                </a:solidFill>
              </a:rPr>
              <a:t> for comparing multiple classification models.</a:t>
            </a:r>
            <a:endParaRPr sz="1400">
              <a:solidFill>
                <a:srgbClr val="000000"/>
              </a:solidFill>
            </a:endParaRPr>
          </a:p>
          <a:p>
            <a:pPr marL="457200" marR="0" lvl="0" indent="-317500" algn="l" rtl="0">
              <a:lnSpc>
                <a:spcPct val="150000"/>
              </a:lnSpc>
              <a:spcBef>
                <a:spcPts val="0"/>
              </a:spcBef>
              <a:spcAft>
                <a:spcPts val="0"/>
              </a:spcAft>
              <a:buClr>
                <a:srgbClr val="000000"/>
              </a:buClr>
              <a:buSzPts val="1400"/>
              <a:buFont typeface="Arial"/>
              <a:buChar char="●"/>
            </a:pPr>
            <a:r>
              <a:rPr lang="en" sz="1400">
                <a:solidFill>
                  <a:srgbClr val="000000"/>
                </a:solidFill>
              </a:rPr>
              <a:t>It allows users to visualize performance differences across models with high-dimensional data.</a:t>
            </a:r>
            <a:endParaRPr sz="1400">
              <a:solidFill>
                <a:srgbClr val="000000"/>
              </a:solidFill>
            </a:endParaRPr>
          </a:p>
        </p:txBody>
      </p:sp>
      <p:sp>
        <p:nvSpPr>
          <p:cNvPr id="347" name="Google Shape;347;p2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900">
                <a:solidFill>
                  <a:schemeClr val="dk2"/>
                </a:solidFill>
                <a:latin typeface="Nunito"/>
                <a:ea typeface="Nunito"/>
                <a:cs typeface="Nunito"/>
                <a:sym typeface="Nunito"/>
              </a:rPr>
              <a:t>9</a:t>
            </a:fld>
            <a:endParaRPr sz="900">
              <a:solidFill>
                <a:schemeClr val="dk2"/>
              </a:solidFill>
              <a:latin typeface="Nunito"/>
              <a:ea typeface="Nunito"/>
              <a:cs typeface="Nunito"/>
              <a:sym typeface="Nunito"/>
            </a:endParaRPr>
          </a:p>
        </p:txBody>
      </p:sp>
      <p:pic>
        <p:nvPicPr>
          <p:cNvPr id="348" name="Google Shape;348;p21"/>
          <p:cNvPicPr preferRelativeResize="0"/>
          <p:nvPr/>
        </p:nvPicPr>
        <p:blipFill>
          <a:blip r:embed="rId3">
            <a:alphaModFix/>
          </a:blip>
          <a:stretch>
            <a:fillRect/>
          </a:stretch>
        </p:blipFill>
        <p:spPr>
          <a:xfrm>
            <a:off x="4946700" y="1359675"/>
            <a:ext cx="4044899" cy="2444726"/>
          </a:xfrm>
          <a:prstGeom prst="rect">
            <a:avLst/>
          </a:prstGeom>
          <a:noFill/>
          <a:ln>
            <a:noFill/>
          </a:ln>
        </p:spPr>
      </p:pic>
      <p:sp>
        <p:nvSpPr>
          <p:cNvPr id="349" name="Google Shape;349;p21"/>
          <p:cNvSpPr txBox="1"/>
          <p:nvPr/>
        </p:nvSpPr>
        <p:spPr>
          <a:xfrm>
            <a:off x="223625" y="4195300"/>
            <a:ext cx="4562100" cy="76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Mir, N., AlTarawneh, R., &amp; Humayoun, S. R. (2023). "Circles:</a:t>
            </a:r>
            <a:endParaRPr sz="1000"/>
          </a:p>
          <a:p>
            <a:pPr marL="0" lvl="0" indent="0" algn="l" rtl="0">
              <a:spcBef>
                <a:spcPts val="0"/>
              </a:spcBef>
              <a:spcAft>
                <a:spcPts val="0"/>
              </a:spcAft>
              <a:buNone/>
            </a:pPr>
            <a:r>
              <a:rPr lang="en" sz="1000"/>
              <a:t>Inter-Model Comparison of Multi-Classification Problems with High</a:t>
            </a:r>
            <a:endParaRPr sz="1000"/>
          </a:p>
          <a:p>
            <a:pPr marL="0" lvl="0" indent="0" algn="l" rtl="0">
              <a:spcBef>
                <a:spcPts val="0"/>
              </a:spcBef>
              <a:spcAft>
                <a:spcPts val="0"/>
              </a:spcAft>
              <a:buNone/>
            </a:pPr>
            <a:r>
              <a:rPr lang="en" sz="1000"/>
              <a:t>Number of Classes." arXiv preprint arXiv:2309.05672</a:t>
            </a:r>
            <a:endParaRPr sz="1000"/>
          </a:p>
          <a:p>
            <a:pPr marL="0" lvl="0" indent="0" algn="l" rtl="0">
              <a:spcBef>
                <a:spcPts val="0"/>
              </a:spcBef>
              <a:spcAft>
                <a:spcPts val="0"/>
              </a:spcAft>
              <a:buNone/>
            </a:pPr>
            <a:endParaRPr sz="1200">
              <a:solidFill>
                <a:schemeClr val="dk2"/>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2604</Words>
  <Application>Microsoft Office PowerPoint</Application>
  <PresentationFormat>On-screen Show (16:9)</PresentationFormat>
  <Paragraphs>292</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Maven Pro</vt:lpstr>
      <vt:lpstr>Nunito</vt:lpstr>
      <vt:lpstr>Courier New</vt:lpstr>
      <vt:lpstr>Momentum</vt:lpstr>
      <vt:lpstr>A Visual Analytics Tool for Exploring a Large Classification Model and Comparing Multiple Large Classification Models</vt:lpstr>
      <vt:lpstr>Agenda</vt:lpstr>
      <vt:lpstr>Introduction</vt:lpstr>
      <vt:lpstr>Problem Statement</vt:lpstr>
      <vt:lpstr>Project Motivation</vt:lpstr>
      <vt:lpstr>Related Work Overview</vt:lpstr>
      <vt:lpstr>Related Work</vt:lpstr>
      <vt:lpstr> Related Work</vt:lpstr>
      <vt:lpstr>Related Work</vt:lpstr>
      <vt:lpstr>Related Work</vt:lpstr>
      <vt:lpstr>Insights from Related Work</vt:lpstr>
      <vt:lpstr>The Target Dataset</vt:lpstr>
      <vt:lpstr>Six Models</vt:lpstr>
      <vt:lpstr>Dataset Overview</vt:lpstr>
      <vt:lpstr>Data Preprocessing</vt:lpstr>
      <vt:lpstr>Architecture</vt:lpstr>
      <vt:lpstr>Input Dataset Structure</vt:lpstr>
      <vt:lpstr>How Models Were Fed and Utilized  </vt:lpstr>
      <vt:lpstr>Visualization System Overview</vt:lpstr>
      <vt:lpstr>Overview+Detailed View for Single Model Exploration</vt:lpstr>
      <vt:lpstr>Axis Classes and Image Mapping  </vt:lpstr>
      <vt:lpstr>Image Mapping – Visualizing Misclassifications</vt:lpstr>
      <vt:lpstr>Hover Interaction – Instant Insights</vt:lpstr>
      <vt:lpstr>Click Interaction: Explore Misclassifications </vt:lpstr>
      <vt:lpstr> Interactive Matrix Exploration </vt:lpstr>
      <vt:lpstr>PowerPoint Presentation</vt:lpstr>
      <vt:lpstr>PowerPoint Presentation</vt:lpstr>
      <vt:lpstr>Conclusion</vt:lpstr>
      <vt:lpstr>Future Work</vt:lpstr>
      <vt:lpstr>   Acknowledgements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Sai Praneeth Gudala</dc:creator>
  <cp:lastModifiedBy>Sai Praneeth Gudala</cp:lastModifiedBy>
  <cp:revision>1</cp:revision>
  <dcterms:modified xsi:type="dcterms:W3CDTF">2025-04-26T03:21:15Z</dcterms:modified>
</cp:coreProperties>
</file>