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7"/>
  </p:notesMasterIdLst>
  <p:handoutMasterIdLst>
    <p:handoutMasterId r:id="rId28"/>
  </p:handoutMasterIdLst>
  <p:sldIdLst>
    <p:sldId id="324" r:id="rId3"/>
    <p:sldId id="351" r:id="rId4"/>
    <p:sldId id="410" r:id="rId5"/>
    <p:sldId id="415" r:id="rId6"/>
    <p:sldId id="426" r:id="rId7"/>
    <p:sldId id="423" r:id="rId8"/>
    <p:sldId id="424" r:id="rId9"/>
    <p:sldId id="425" r:id="rId10"/>
    <p:sldId id="421" r:id="rId11"/>
    <p:sldId id="433" r:id="rId12"/>
    <p:sldId id="435" r:id="rId13"/>
    <p:sldId id="427" r:id="rId14"/>
    <p:sldId id="420" r:id="rId15"/>
    <p:sldId id="431" r:id="rId16"/>
    <p:sldId id="428" r:id="rId17"/>
    <p:sldId id="430" r:id="rId18"/>
    <p:sldId id="436" r:id="rId19"/>
    <p:sldId id="434" r:id="rId20"/>
    <p:sldId id="437" r:id="rId21"/>
    <p:sldId id="440" r:id="rId22"/>
    <p:sldId id="412" r:id="rId23"/>
    <p:sldId id="441" r:id="rId24"/>
    <p:sldId id="414" r:id="rId25"/>
    <p:sldId id="413" r:id="rId26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E742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1562" autoAdjust="0"/>
  </p:normalViewPr>
  <p:slideViewPr>
    <p:cSldViewPr>
      <p:cViewPr>
        <p:scale>
          <a:sx n="70" d="100"/>
          <a:sy n="70" d="100"/>
        </p:scale>
        <p:origin x="-600" y="-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877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" y="1782763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735564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89543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29322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21" y="4263655"/>
            <a:ext cx="10513168" cy="2616727"/>
          </a:xfrm>
        </p:spPr>
        <p:txBody>
          <a:bodyPr/>
          <a:lstStyle/>
          <a:p>
            <a:r>
              <a:rPr lang="en-US" sz="3200" dirty="0" err="1" smtClean="0"/>
              <a:t>Pertemuan</a:t>
            </a:r>
            <a:r>
              <a:rPr lang="en-US" sz="3200" dirty="0" smtClean="0"/>
              <a:t> 10 </a:t>
            </a:r>
            <a:r>
              <a:rPr lang="en-US" sz="3200" dirty="0" err="1" smtClean="0"/>
              <a:t>dan</a:t>
            </a:r>
            <a:r>
              <a:rPr lang="en-US" sz="3200" dirty="0" smtClean="0"/>
              <a:t> 11</a:t>
            </a:r>
            <a:endParaRPr lang="en-US" sz="3200" b="1" dirty="0" smtClean="0">
              <a:solidFill>
                <a:schemeClr val="accent5">
                  <a:lumMod val="25000"/>
                </a:schemeClr>
              </a:solidFill>
              <a:latin typeface="+mj-lt"/>
            </a:endParaRPr>
          </a:p>
          <a:p>
            <a:r>
              <a:rPr lang="id-ID" sz="3600" dirty="0"/>
              <a:t> </a:t>
            </a:r>
            <a:r>
              <a:rPr lang="en-US" sz="3200" b="1" dirty="0" err="1"/>
              <a:t>Mengkonfigurasi</a:t>
            </a:r>
            <a:r>
              <a:rPr lang="en-US" sz="3200" b="1" dirty="0"/>
              <a:t> Routing </a:t>
            </a:r>
            <a:r>
              <a:rPr lang="en-US" sz="3200" b="1" dirty="0" err="1"/>
              <a:t>Pada</a:t>
            </a:r>
            <a:r>
              <a:rPr lang="en-US" sz="3200" b="1" dirty="0"/>
              <a:t> </a:t>
            </a:r>
            <a:r>
              <a:rPr lang="en-US" sz="3200" b="1" dirty="0" err="1"/>
              <a:t>Perangkat</a:t>
            </a:r>
            <a:r>
              <a:rPr lang="en-US" sz="3200" b="1" dirty="0"/>
              <a:t> </a:t>
            </a:r>
            <a:r>
              <a:rPr lang="en-US" sz="3200" b="1" dirty="0" err="1"/>
              <a:t>Jaringan</a:t>
            </a:r>
            <a:r>
              <a:rPr lang="en-US" sz="3200" b="1" dirty="0"/>
              <a:t> </a:t>
            </a:r>
            <a:r>
              <a:rPr lang="en-US" sz="3200" b="1" dirty="0" err="1"/>
              <a:t>Antar</a:t>
            </a:r>
            <a:r>
              <a:rPr lang="en-US" sz="3200" b="1" dirty="0"/>
              <a:t> Autonomous </a:t>
            </a:r>
            <a:r>
              <a:rPr lang="en-US" sz="3200" b="1" dirty="0" smtClean="0"/>
              <a:t>System</a:t>
            </a: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I. K</a:t>
            </a:r>
            <a:r>
              <a:rPr lang="id-ID" sz="2400" dirty="0" smtClean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 smtClean="0">
                <a:solidFill>
                  <a:schemeClr val="bg1"/>
                </a:solidFill>
              </a:rPr>
              <a:t>stub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664065"/>
            <a:ext cx="7772610" cy="3721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400" y="171438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STUB Network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75520" y="2079563"/>
            <a:ext cx="576064" cy="4853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I. K</a:t>
            </a:r>
            <a:r>
              <a:rPr lang="id-ID" sz="2400" dirty="0" smtClean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 smtClean="0">
                <a:solidFill>
                  <a:schemeClr val="bg1"/>
                </a:solidFill>
              </a:rPr>
              <a:t>stub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400" y="1844824"/>
            <a:ext cx="557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Latihan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Tugas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BGP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di </a:t>
            </a:r>
            <a:r>
              <a:rPr lang="en-US" dirty="0" err="1" smtClean="0"/>
              <a:t>samping</a:t>
            </a:r>
            <a:r>
              <a:rPr lang="en-US" dirty="0" smtClean="0"/>
              <a:t> !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896200" y="1844824"/>
            <a:ext cx="2527151" cy="3407825"/>
            <a:chOff x="3359696" y="1844824"/>
            <a:chExt cx="2527151" cy="34078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96" y="1844824"/>
              <a:ext cx="2527151" cy="340782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653027" y="3410582"/>
              <a:ext cx="680641" cy="276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95400" y="299695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Langkah-langkah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enable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configure </a:t>
            </a:r>
            <a:r>
              <a:rPr lang="en-US" b="1" dirty="0"/>
              <a:t>terminal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router </a:t>
            </a:r>
            <a:r>
              <a:rPr lang="en-US" b="1" dirty="0" err="1" smtClean="0"/>
              <a:t>bgp</a:t>
            </a:r>
            <a:r>
              <a:rPr lang="en-US" b="1" dirty="0" smtClean="0"/>
              <a:t> </a:t>
            </a:r>
            <a:r>
              <a:rPr lang="en-US" dirty="0"/>
              <a:t>&lt;</a:t>
            </a:r>
            <a:r>
              <a:rPr lang="en-US" i="1" dirty="0" smtClean="0"/>
              <a:t>autonomous-system-number&gt;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network</a:t>
            </a:r>
            <a:r>
              <a:rPr lang="en-US" dirty="0" smtClean="0"/>
              <a:t> </a:t>
            </a:r>
            <a:r>
              <a:rPr lang="en-US" i="1" dirty="0" smtClean="0"/>
              <a:t>&lt;network-number&gt;</a:t>
            </a:r>
            <a:r>
              <a:rPr lang="en-US" dirty="0" smtClean="0"/>
              <a:t> mask</a:t>
            </a:r>
            <a:r>
              <a:rPr lang="en-US" i="1" dirty="0" smtClean="0"/>
              <a:t> &lt;network-mask&gt;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bgp</a:t>
            </a:r>
            <a:r>
              <a:rPr lang="en-US" b="1" dirty="0" smtClean="0"/>
              <a:t> </a:t>
            </a:r>
            <a:r>
              <a:rPr lang="en-US" b="1" dirty="0"/>
              <a:t>router-id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i="1" dirty="0" err="1" smtClean="0"/>
              <a:t>ip</a:t>
            </a:r>
            <a:r>
              <a:rPr lang="en-US" i="1" dirty="0" smtClean="0"/>
              <a:t>-address&gt;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end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bgp</a:t>
            </a:r>
            <a:r>
              <a:rPr lang="en-US" dirty="0"/>
              <a:t> </a:t>
            </a:r>
            <a:r>
              <a:rPr lang="en-US" i="1" dirty="0" smtClean="0"/>
              <a:t>&lt;network&gt; &lt;network-mask&gt;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18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II. K</a:t>
            </a:r>
            <a:r>
              <a:rPr lang="id-ID" sz="2400" dirty="0" smtClean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 smtClean="0">
                <a:solidFill>
                  <a:schemeClr val="bg1"/>
                </a:solidFill>
              </a:rPr>
              <a:t>multi-home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231904" y="1645330"/>
            <a:ext cx="6107847" cy="3672408"/>
            <a:chOff x="6612889" y="836712"/>
            <a:chExt cx="5279944" cy="30243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889" y="836712"/>
              <a:ext cx="5279944" cy="3024336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 rot="1857271">
              <a:off x="9422133" y="2901443"/>
              <a:ext cx="720570" cy="135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807167">
              <a:off x="8520930" y="2194992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</a:rPr>
                <a:t>20.20.20.21</a:t>
              </a:r>
              <a:endParaRPr lang="en-US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9591377">
              <a:off x="8272389" y="1472311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</a:rPr>
                <a:t>10.10.10.9</a:t>
              </a:r>
              <a:endParaRPr lang="en-US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rot="1807167">
            <a:off x="8067223" y="436625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</a:rPr>
              <a:t>20.20.20.22</a:t>
            </a:r>
            <a:endParaRPr lang="en-US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40439" y="1711826"/>
            <a:ext cx="3039023" cy="28083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116" y="162724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Multi-home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79521" y="1933362"/>
            <a:ext cx="1067543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0375" y="4136558"/>
            <a:ext cx="5738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FF0000"/>
                </a:solidFill>
              </a:rPr>
              <a:t>Pengertian</a:t>
            </a:r>
            <a:r>
              <a:rPr lang="en-US" b="1" dirty="0" smtClean="0">
                <a:solidFill>
                  <a:srgbClr val="FF0000"/>
                </a:solidFill>
              </a:rPr>
              <a:t> Multi-home:</a:t>
            </a:r>
          </a:p>
          <a:p>
            <a:endParaRPr lang="en-US" dirty="0" smtClean="0"/>
          </a:p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(</a:t>
            </a:r>
            <a:r>
              <a:rPr lang="en-US" dirty="0" err="1" smtClean="0"/>
              <a:t>contoh</a:t>
            </a:r>
            <a:r>
              <a:rPr lang="en-US" dirty="0" smtClean="0"/>
              <a:t>: AS 300) </a:t>
            </a:r>
            <a:r>
              <a:rPr lang="en-US" dirty="0" err="1" smtClean="0"/>
              <a:t>mempunyai</a:t>
            </a:r>
            <a:r>
              <a:rPr lang="en-US" dirty="0" smtClean="0"/>
              <a:t> 2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(AS 100 </a:t>
            </a:r>
            <a:r>
              <a:rPr lang="en-US" dirty="0" err="1" smtClean="0"/>
              <a:t>dan</a:t>
            </a:r>
            <a:r>
              <a:rPr lang="en-US" dirty="0" smtClean="0"/>
              <a:t> AS 200)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Konfigurasi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BGP Router A</a:t>
            </a:r>
            <a:r>
              <a:rPr lang="en-US" dirty="0" smtClean="0">
                <a:solidFill>
                  <a:schemeClr val="bg1"/>
                </a:solidFill>
              </a:rPr>
              <a:t>				                   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1700808"/>
            <a:ext cx="8688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Current </a:t>
            </a:r>
            <a:r>
              <a:rPr lang="en-US" b="1" dirty="0">
                <a:solidFill>
                  <a:srgbClr val="FF0000"/>
                </a:solidFill>
              </a:rPr>
              <a:t>configuration:</a:t>
            </a:r>
          </a:p>
          <a:p>
            <a:endParaRPr lang="en-US" dirty="0"/>
          </a:p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1.0.0.0</a:t>
            </a:r>
          </a:p>
          <a:p>
            <a:r>
              <a:rPr lang="en-US" dirty="0"/>
              <a:t> network 2.0.0.0</a:t>
            </a:r>
          </a:p>
          <a:p>
            <a:endParaRPr lang="en-US" dirty="0"/>
          </a:p>
          <a:p>
            <a:r>
              <a:rPr lang="en-US" i="1" dirty="0" smtClean="0"/>
              <a:t>!---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Router Service Provider A (SP-A).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neighbor 10.10.10.10 remote-as 100</a:t>
            </a:r>
          </a:p>
          <a:p>
            <a:endParaRPr lang="en-US" i="1" dirty="0" smtClean="0"/>
          </a:p>
          <a:p>
            <a:endParaRPr lang="en-US" dirty="0"/>
          </a:p>
          <a:p>
            <a:r>
              <a:rPr lang="en-US" i="1" dirty="0"/>
              <a:t>!---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Router Service Provider </a:t>
            </a:r>
            <a:r>
              <a:rPr lang="en-US" i="1" dirty="0" smtClean="0"/>
              <a:t>B </a:t>
            </a:r>
            <a:r>
              <a:rPr lang="en-US" i="1" dirty="0"/>
              <a:t>(</a:t>
            </a:r>
            <a:r>
              <a:rPr lang="en-US" i="1" dirty="0" smtClean="0"/>
              <a:t>SP-B).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 neighbor </a:t>
            </a:r>
            <a:r>
              <a:rPr lang="en-US" dirty="0" smtClean="0"/>
              <a:t>20.20.20.22 </a:t>
            </a:r>
            <a:r>
              <a:rPr lang="en-US" dirty="0"/>
              <a:t>remote-as 200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12024" y="836712"/>
            <a:ext cx="5580809" cy="3024336"/>
            <a:chOff x="6312024" y="836712"/>
            <a:chExt cx="5580809" cy="3024336"/>
          </a:xfrm>
        </p:grpSpPr>
        <p:grpSp>
          <p:nvGrpSpPr>
            <p:cNvPr id="11" name="Group 10"/>
            <p:cNvGrpSpPr/>
            <p:nvPr/>
          </p:nvGrpSpPr>
          <p:grpSpPr>
            <a:xfrm>
              <a:off x="6312024" y="836712"/>
              <a:ext cx="5580809" cy="3024336"/>
              <a:chOff x="6312024" y="836712"/>
              <a:chExt cx="5580809" cy="302433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12889" y="836712"/>
                <a:ext cx="5279944" cy="3024336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6312024" y="836712"/>
                <a:ext cx="2736304" cy="2448272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857271">
                <a:off x="9422133" y="2901443"/>
                <a:ext cx="720570" cy="135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7167">
                <a:off x="8520930" y="2194992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</a:schemeClr>
                    </a:solidFill>
                  </a:rPr>
                  <a:t>20.20.20.21</a:t>
                </a:r>
                <a:endParaRPr lang="en-US" sz="1400" b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9591377">
                <a:off x="8272389" y="1472311"/>
                <a:ext cx="1029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</a:schemeClr>
                    </a:solidFill>
                  </a:rPr>
                  <a:t>10.10.10.9</a:t>
                </a:r>
                <a:endParaRPr lang="en-US" sz="1400" b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807167">
              <a:off x="8934436" y="3013761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</a:rPr>
                <a:t>20.20.20.22</a:t>
              </a:r>
              <a:endParaRPr lang="en-US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3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Konfigurasi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BGP Router A (RA)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1700808"/>
            <a:ext cx="8688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Perintah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untuk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konfigurasi</a:t>
            </a:r>
            <a:r>
              <a:rPr lang="en-US" b="1" dirty="0" smtClean="0">
                <a:solidFill>
                  <a:srgbClr val="FF0000"/>
                </a:solidFill>
              </a:rPr>
              <a:t> BGP </a:t>
            </a:r>
            <a:r>
              <a:rPr lang="en-US" b="1" dirty="0" err="1" smtClean="0">
                <a:solidFill>
                  <a:srgbClr val="FF0000"/>
                </a:solidFill>
              </a:rPr>
              <a:t>pada</a:t>
            </a:r>
            <a:r>
              <a:rPr lang="en-US" b="1" dirty="0" smtClean="0">
                <a:solidFill>
                  <a:srgbClr val="FF0000"/>
                </a:solidFill>
              </a:rPr>
              <a:t> Router A: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RA(</a:t>
            </a:r>
            <a:r>
              <a:rPr lang="en-US" dirty="0" err="1" smtClean="0"/>
              <a:t>config</a:t>
            </a:r>
            <a:r>
              <a:rPr lang="en-US" dirty="0" smtClean="0"/>
              <a:t>)#router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 smtClean="0"/>
              <a:t>RA(</a:t>
            </a:r>
            <a:r>
              <a:rPr lang="en-US" dirty="0" err="1" smtClean="0"/>
              <a:t>config</a:t>
            </a:r>
            <a:r>
              <a:rPr lang="en-US" dirty="0" smtClean="0"/>
              <a:t>-router</a:t>
            </a:r>
            <a:r>
              <a:rPr lang="en-US" dirty="0"/>
              <a:t>)# </a:t>
            </a:r>
            <a:r>
              <a:rPr lang="en-US" dirty="0" smtClean="0"/>
              <a:t>network 1.0.0.0</a:t>
            </a:r>
            <a:endParaRPr lang="en-US" dirty="0"/>
          </a:p>
          <a:p>
            <a:r>
              <a:rPr lang="en-US" dirty="0" smtClean="0"/>
              <a:t>RA(</a:t>
            </a:r>
            <a:r>
              <a:rPr lang="en-US" dirty="0" err="1" smtClean="0"/>
              <a:t>config</a:t>
            </a:r>
            <a:r>
              <a:rPr lang="en-US" dirty="0" smtClean="0"/>
              <a:t>-router</a:t>
            </a:r>
            <a:r>
              <a:rPr lang="en-US" dirty="0"/>
              <a:t>)# </a:t>
            </a:r>
            <a:r>
              <a:rPr lang="en-US" dirty="0" smtClean="0"/>
              <a:t>network </a:t>
            </a:r>
            <a:r>
              <a:rPr lang="en-US" dirty="0"/>
              <a:t>2.0.0.0</a:t>
            </a:r>
          </a:p>
          <a:p>
            <a:endParaRPr lang="en-US" dirty="0"/>
          </a:p>
          <a:p>
            <a:r>
              <a:rPr lang="en-US" dirty="0"/>
              <a:t>RA(</a:t>
            </a:r>
            <a:r>
              <a:rPr lang="en-US" dirty="0" err="1"/>
              <a:t>config</a:t>
            </a:r>
            <a:r>
              <a:rPr lang="en-US" dirty="0"/>
              <a:t>-router)# </a:t>
            </a:r>
            <a:r>
              <a:rPr lang="en-US" dirty="0" smtClean="0"/>
              <a:t>neighbor </a:t>
            </a:r>
            <a:r>
              <a:rPr lang="en-US" dirty="0"/>
              <a:t>10.10.10.10 remote-as 100</a:t>
            </a:r>
          </a:p>
          <a:p>
            <a:r>
              <a:rPr lang="en-US" dirty="0" smtClean="0"/>
              <a:t>RA(</a:t>
            </a:r>
            <a:r>
              <a:rPr lang="en-US" dirty="0" err="1" smtClean="0"/>
              <a:t>config</a:t>
            </a:r>
            <a:r>
              <a:rPr lang="en-US" dirty="0" smtClean="0"/>
              <a:t>-router)#neighbor 20.20.20.22 </a:t>
            </a:r>
            <a:r>
              <a:rPr lang="en-US" dirty="0"/>
              <a:t>remote-as </a:t>
            </a:r>
            <a:r>
              <a:rPr lang="en-US" dirty="0" smtClean="0"/>
              <a:t>200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12024" y="836712"/>
            <a:ext cx="5580809" cy="3024336"/>
            <a:chOff x="6312024" y="836712"/>
            <a:chExt cx="5580809" cy="3024336"/>
          </a:xfrm>
        </p:grpSpPr>
        <p:grpSp>
          <p:nvGrpSpPr>
            <p:cNvPr id="11" name="Group 10"/>
            <p:cNvGrpSpPr/>
            <p:nvPr/>
          </p:nvGrpSpPr>
          <p:grpSpPr>
            <a:xfrm>
              <a:off x="6312024" y="836712"/>
              <a:ext cx="5580809" cy="3024336"/>
              <a:chOff x="6312024" y="836712"/>
              <a:chExt cx="5580809" cy="302433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12889" y="836712"/>
                <a:ext cx="5279944" cy="3024336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6312024" y="836712"/>
                <a:ext cx="2736304" cy="2448272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857271">
                <a:off x="9422133" y="2901443"/>
                <a:ext cx="720570" cy="135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7167">
                <a:off x="8520930" y="2194992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</a:schemeClr>
                    </a:solidFill>
                  </a:rPr>
                  <a:t>20.20.20.21</a:t>
                </a:r>
                <a:endParaRPr lang="en-US" sz="1400" b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9591377">
                <a:off x="8272389" y="1472311"/>
                <a:ext cx="1029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</a:schemeClr>
                    </a:solidFill>
                  </a:rPr>
                  <a:t>10.10.10.9</a:t>
                </a:r>
                <a:endParaRPr lang="en-US" sz="1400" b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807167">
              <a:off x="8934436" y="3013761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</a:rPr>
                <a:t>20.20.20.22</a:t>
              </a:r>
              <a:endParaRPr lang="en-US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2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Konfigurasi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BGP Router SP-A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1700808"/>
            <a:ext cx="8688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Current </a:t>
            </a:r>
            <a:r>
              <a:rPr lang="en-US" b="1" dirty="0">
                <a:solidFill>
                  <a:srgbClr val="FF0000"/>
                </a:solidFill>
              </a:rPr>
              <a:t>configuration:</a:t>
            </a:r>
          </a:p>
          <a:p>
            <a:endParaRPr lang="en-US" dirty="0"/>
          </a:p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</a:t>
            </a:r>
            <a:r>
              <a:rPr lang="en-US" dirty="0" smtClean="0"/>
              <a:t>100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i="1" dirty="0" smtClean="0"/>
              <a:t>!---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Router </a:t>
            </a:r>
            <a:r>
              <a:rPr lang="en-US" i="1" dirty="0" smtClean="0"/>
              <a:t>A</a:t>
            </a:r>
          </a:p>
          <a:p>
            <a:endParaRPr lang="en-US" i="1" dirty="0" smtClean="0"/>
          </a:p>
          <a:p>
            <a:r>
              <a:rPr lang="en-US" dirty="0" smtClean="0"/>
              <a:t> </a:t>
            </a:r>
            <a:r>
              <a:rPr lang="en-US" dirty="0"/>
              <a:t>neighbor </a:t>
            </a:r>
            <a:r>
              <a:rPr lang="en-US" dirty="0" smtClean="0"/>
              <a:t>10.10.10.9 </a:t>
            </a:r>
            <a:r>
              <a:rPr lang="en-US" dirty="0"/>
              <a:t>remote-as </a:t>
            </a:r>
            <a:r>
              <a:rPr lang="en-US" dirty="0" smtClean="0"/>
              <a:t>300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40016" y="1507000"/>
            <a:ext cx="5526967" cy="3249938"/>
            <a:chOff x="6612889" y="611110"/>
            <a:chExt cx="5526967" cy="3249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889" y="836712"/>
              <a:ext cx="5279944" cy="3024336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403552" y="611110"/>
              <a:ext cx="2736304" cy="142737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57271">
              <a:off x="9422133" y="2901443"/>
              <a:ext cx="720570" cy="135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1807167">
              <a:off x="8520930" y="2194992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</a:rPr>
                <a:t>20.20.20.21</a:t>
              </a:r>
              <a:endParaRPr lang="en-US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91377">
              <a:off x="8272389" y="1472311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</a:schemeClr>
                  </a:solidFill>
                </a:rPr>
                <a:t>10.10.10.9</a:t>
              </a:r>
              <a:endParaRPr lang="en-US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 rot="1807167">
            <a:off x="8604618" y="39300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</a:rPr>
              <a:t>20.20.20.22</a:t>
            </a:r>
            <a:endParaRPr lang="en-US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257" y="4336608"/>
            <a:ext cx="8688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Perintah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untuk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konfigurasi</a:t>
            </a:r>
            <a:r>
              <a:rPr lang="en-US" b="1" dirty="0" smtClean="0">
                <a:solidFill>
                  <a:srgbClr val="FF0000"/>
                </a:solidFill>
              </a:rPr>
              <a:t> BGP </a:t>
            </a:r>
            <a:r>
              <a:rPr lang="en-US" b="1" dirty="0" err="1" smtClean="0">
                <a:solidFill>
                  <a:srgbClr val="FF0000"/>
                </a:solidFill>
              </a:rPr>
              <a:t>pada</a:t>
            </a:r>
            <a:r>
              <a:rPr lang="en-US" b="1" dirty="0" smtClean="0">
                <a:solidFill>
                  <a:srgbClr val="FF0000"/>
                </a:solidFill>
              </a:rPr>
              <a:t> Router SP-A: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SP-A(</a:t>
            </a:r>
            <a:r>
              <a:rPr lang="en-US" dirty="0" err="1" smtClean="0"/>
              <a:t>config</a:t>
            </a:r>
            <a:r>
              <a:rPr lang="en-US" dirty="0" smtClean="0"/>
              <a:t>)#router </a:t>
            </a:r>
            <a:r>
              <a:rPr lang="en-US" dirty="0" err="1"/>
              <a:t>bgp</a:t>
            </a:r>
            <a:r>
              <a:rPr lang="en-US" dirty="0"/>
              <a:t> </a:t>
            </a:r>
            <a:r>
              <a:rPr lang="en-US" dirty="0" smtClean="0"/>
              <a:t>100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SP-A(</a:t>
            </a:r>
            <a:r>
              <a:rPr lang="en-US" dirty="0" err="1" smtClean="0"/>
              <a:t>config</a:t>
            </a:r>
            <a:r>
              <a:rPr lang="en-US" dirty="0" smtClean="0"/>
              <a:t>-router</a:t>
            </a:r>
            <a:r>
              <a:rPr lang="en-US" dirty="0"/>
              <a:t>)# </a:t>
            </a:r>
            <a:r>
              <a:rPr lang="en-US" dirty="0" smtClean="0"/>
              <a:t>neighbor 10.10.10.9 </a:t>
            </a:r>
            <a:r>
              <a:rPr lang="en-US" dirty="0"/>
              <a:t>remote-as </a:t>
            </a:r>
            <a:r>
              <a:rPr lang="en-US" dirty="0" smtClean="0"/>
              <a:t>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Konfigurasi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BGP Router SP-B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08" y="1700808"/>
            <a:ext cx="8688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Current </a:t>
            </a:r>
            <a:r>
              <a:rPr lang="en-US" b="1" dirty="0">
                <a:solidFill>
                  <a:srgbClr val="FF0000"/>
                </a:solidFill>
              </a:rPr>
              <a:t>configuration:</a:t>
            </a:r>
          </a:p>
          <a:p>
            <a:endParaRPr lang="en-US" dirty="0"/>
          </a:p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</a:t>
            </a:r>
            <a:r>
              <a:rPr lang="en-US" dirty="0" smtClean="0"/>
              <a:t>00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i="1" dirty="0" smtClean="0"/>
              <a:t>!---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Router </a:t>
            </a:r>
            <a:r>
              <a:rPr lang="en-US" i="1" dirty="0" smtClean="0"/>
              <a:t>A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neighbor </a:t>
            </a:r>
            <a:r>
              <a:rPr lang="en-US" dirty="0" smtClean="0"/>
              <a:t>20.20.20.21 </a:t>
            </a:r>
            <a:r>
              <a:rPr lang="en-US" dirty="0"/>
              <a:t>remote-as </a:t>
            </a:r>
            <a:r>
              <a:rPr lang="en-US" dirty="0" smtClean="0"/>
              <a:t>300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732602"/>
            <a:ext cx="5279944" cy="302433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103930" y="3586767"/>
            <a:ext cx="2736304" cy="142737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57271">
            <a:off x="9009785" y="3799182"/>
            <a:ext cx="720570" cy="135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07167">
            <a:off x="8148057" y="3090882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</a:rPr>
              <a:t>20.20.20.21</a:t>
            </a:r>
          </a:p>
        </p:txBody>
      </p:sp>
      <p:sp>
        <p:nvSpPr>
          <p:cNvPr id="10" name="TextBox 9"/>
          <p:cNvSpPr txBox="1"/>
          <p:nvPr/>
        </p:nvSpPr>
        <p:spPr>
          <a:xfrm rot="19591377">
            <a:off x="7899516" y="236820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</a:rPr>
              <a:t>10.10.10.9</a:t>
            </a:r>
            <a:endParaRPr lang="en-US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07167">
            <a:off x="8584142" y="395682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</a:rPr>
              <a:t>20.20.20.22</a:t>
            </a:r>
            <a:endParaRPr lang="en-US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257" y="4336608"/>
            <a:ext cx="8688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Perintah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untuk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konfigurasi</a:t>
            </a:r>
            <a:r>
              <a:rPr lang="en-US" b="1" dirty="0" smtClean="0">
                <a:solidFill>
                  <a:srgbClr val="FF0000"/>
                </a:solidFill>
              </a:rPr>
              <a:t> BGP </a:t>
            </a:r>
            <a:r>
              <a:rPr lang="en-US" b="1" dirty="0" err="1" smtClean="0">
                <a:solidFill>
                  <a:srgbClr val="FF0000"/>
                </a:solidFill>
              </a:rPr>
              <a:t>pada</a:t>
            </a:r>
            <a:r>
              <a:rPr lang="en-US" b="1" dirty="0" smtClean="0">
                <a:solidFill>
                  <a:srgbClr val="FF0000"/>
                </a:solidFill>
              </a:rPr>
              <a:t> Router SP-B: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SP-B(</a:t>
            </a:r>
            <a:r>
              <a:rPr lang="en-US" dirty="0" err="1" smtClean="0"/>
              <a:t>config</a:t>
            </a:r>
            <a:r>
              <a:rPr lang="en-US" dirty="0" smtClean="0"/>
              <a:t>)#router </a:t>
            </a:r>
            <a:r>
              <a:rPr lang="en-US" dirty="0" err="1"/>
              <a:t>bgp</a:t>
            </a:r>
            <a:r>
              <a:rPr lang="en-US" dirty="0"/>
              <a:t> 3</a:t>
            </a:r>
            <a:r>
              <a:rPr lang="en-US" dirty="0" smtClean="0"/>
              <a:t>00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SP-B(</a:t>
            </a:r>
            <a:r>
              <a:rPr lang="en-US" dirty="0" err="1" smtClean="0"/>
              <a:t>config</a:t>
            </a:r>
            <a:r>
              <a:rPr lang="en-US" dirty="0" smtClean="0"/>
              <a:t>-router</a:t>
            </a:r>
            <a:r>
              <a:rPr lang="en-US" dirty="0"/>
              <a:t>)# </a:t>
            </a:r>
            <a:r>
              <a:rPr lang="en-US" dirty="0" smtClean="0"/>
              <a:t>neighbor 20.20.20.21 </a:t>
            </a:r>
            <a:r>
              <a:rPr lang="en-US" dirty="0"/>
              <a:t>remote-as </a:t>
            </a:r>
            <a:r>
              <a:rPr lang="en-US" dirty="0" smtClean="0"/>
              <a:t>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II. K</a:t>
            </a:r>
            <a:r>
              <a:rPr lang="id-ID" sz="2400" dirty="0" smtClean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 smtClean="0">
                <a:solidFill>
                  <a:schemeClr val="bg1"/>
                </a:solidFill>
              </a:rPr>
              <a:t>multi-home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08" y="1484784"/>
            <a:ext cx="557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Latihan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Tugas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BGP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di </a:t>
            </a:r>
            <a:r>
              <a:rPr lang="en-US" dirty="0" err="1" smtClean="0"/>
              <a:t>samping</a:t>
            </a:r>
            <a:r>
              <a:rPr lang="en-US" dirty="0" smtClean="0"/>
              <a:t> 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84" y="2564904"/>
            <a:ext cx="5198061" cy="3312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4192" y="407707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58081" y="4077072"/>
            <a:ext cx="447316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566825" y="5566345"/>
            <a:ext cx="360040" cy="310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7408" y="3102930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Langkah-langkah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enable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configure </a:t>
            </a:r>
            <a:r>
              <a:rPr lang="en-US" b="1" dirty="0"/>
              <a:t>terminal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router </a:t>
            </a:r>
            <a:r>
              <a:rPr lang="en-US" b="1" dirty="0" err="1" smtClean="0"/>
              <a:t>bgp</a:t>
            </a:r>
            <a:r>
              <a:rPr lang="en-US" b="1" dirty="0" smtClean="0"/>
              <a:t> </a:t>
            </a:r>
            <a:r>
              <a:rPr lang="en-US" dirty="0"/>
              <a:t>&lt;</a:t>
            </a:r>
            <a:r>
              <a:rPr lang="en-US" i="1" dirty="0" smtClean="0"/>
              <a:t>autonomous-system-number&gt;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network</a:t>
            </a:r>
            <a:r>
              <a:rPr lang="en-US" dirty="0" smtClean="0"/>
              <a:t> </a:t>
            </a:r>
            <a:r>
              <a:rPr lang="en-US" i="1" dirty="0" smtClean="0"/>
              <a:t>&lt;network-number&gt;</a:t>
            </a:r>
            <a:r>
              <a:rPr lang="en-US" dirty="0" smtClean="0"/>
              <a:t> mask</a:t>
            </a:r>
            <a:r>
              <a:rPr lang="en-US" i="1" dirty="0" smtClean="0"/>
              <a:t> &lt;network-mask&gt;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bgp</a:t>
            </a:r>
            <a:r>
              <a:rPr lang="en-US" b="1" dirty="0" smtClean="0"/>
              <a:t> </a:t>
            </a:r>
            <a:r>
              <a:rPr lang="en-US" b="1" dirty="0"/>
              <a:t>router-id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i="1" dirty="0" err="1" smtClean="0"/>
              <a:t>ip</a:t>
            </a:r>
            <a:r>
              <a:rPr lang="en-US" i="1" dirty="0" smtClean="0"/>
              <a:t>-address&gt;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end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bgp</a:t>
            </a:r>
            <a:r>
              <a:rPr lang="en-US" dirty="0"/>
              <a:t> </a:t>
            </a:r>
            <a:r>
              <a:rPr lang="en-US" i="1" dirty="0" smtClean="0"/>
              <a:t>&lt;network&gt; &lt;network-mask&gt;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897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III. K</a:t>
            </a:r>
            <a:r>
              <a:rPr lang="id-ID" sz="2400" dirty="0" smtClean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 smtClean="0">
                <a:solidFill>
                  <a:schemeClr val="bg1"/>
                </a:solidFill>
              </a:rPr>
              <a:t>core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45" y="1556792"/>
            <a:ext cx="7693819" cy="2816596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623392" y="4665533"/>
            <a:ext cx="1082337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 err="1" smtClean="0">
                <a:cs typeface="Arial" panose="020B0604020202020204" pitchFamily="34" charset="0"/>
              </a:rPr>
              <a:t>Saat</a:t>
            </a:r>
            <a:r>
              <a:rPr lang="en-US" sz="1800" dirty="0" smtClean="0">
                <a:cs typeface="Arial" panose="020B0604020202020204" pitchFamily="34" charset="0"/>
              </a:rPr>
              <a:t> BGP </a:t>
            </a:r>
            <a:r>
              <a:rPr lang="en-US" sz="1800" dirty="0" err="1" smtClean="0">
                <a:cs typeface="Arial" panose="020B0604020202020204" pitchFamily="34" charset="0"/>
              </a:rPr>
              <a:t>dijalankan</a:t>
            </a:r>
            <a:r>
              <a:rPr lang="en-US" sz="1800" dirty="0" smtClean="0">
                <a:cs typeface="Arial" panose="020B0604020202020204" pitchFamily="34" charset="0"/>
              </a:rPr>
              <a:t> di </a:t>
            </a:r>
            <a:r>
              <a:rPr lang="en-US" sz="1800" dirty="0" err="1" smtClean="0">
                <a:cs typeface="Arial" panose="020B0604020202020204" pitchFamily="34" charset="0"/>
              </a:rPr>
              <a:t>dalam</a:t>
            </a:r>
            <a:r>
              <a:rPr lang="en-US" sz="1800" dirty="0" smtClean="0">
                <a:cs typeface="Arial" panose="020B0604020202020204" pitchFamily="34" charset="0"/>
              </a:rPr>
              <a:t> AS, </a:t>
            </a:r>
            <a:r>
              <a:rPr lang="en-US" sz="1800" dirty="0" err="1" smtClean="0">
                <a:cs typeface="Arial" panose="020B0604020202020204" pitchFamily="34" charset="0"/>
              </a:rPr>
              <a:t>maka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cs typeface="Arial" panose="020B0604020202020204" pitchFamily="34" charset="0"/>
              </a:rPr>
              <a:t>disebut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cs typeface="Arial" panose="020B0604020202020204" pitchFamily="34" charset="0"/>
              </a:rPr>
              <a:t>Internal BGP (IBGP)</a:t>
            </a:r>
            <a:endParaRPr lang="en-US" sz="180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cs typeface="Arial" panose="020B0604020202020204" pitchFamily="34" charset="0"/>
              </a:rPr>
              <a:t>Saat</a:t>
            </a:r>
            <a:r>
              <a:rPr lang="en-US" sz="1800" dirty="0">
                <a:cs typeface="Arial" panose="020B0604020202020204" pitchFamily="34" charset="0"/>
              </a:rPr>
              <a:t> BGP </a:t>
            </a:r>
            <a:r>
              <a:rPr lang="en-US" sz="1800" dirty="0" err="1">
                <a:cs typeface="Arial" panose="020B0604020202020204" pitchFamily="34" charset="0"/>
              </a:rPr>
              <a:t>dijalankan</a:t>
            </a:r>
            <a:r>
              <a:rPr lang="en-US" sz="1800" dirty="0">
                <a:cs typeface="Arial" panose="020B0604020202020204" pitchFamily="34" charset="0"/>
              </a:rPr>
              <a:t> di </a:t>
            </a:r>
            <a:r>
              <a:rPr lang="en-US" sz="1800" b="1" dirty="0" err="1" smtClean="0">
                <a:cs typeface="Arial" panose="020B0604020202020204" pitchFamily="34" charset="0"/>
              </a:rPr>
              <a:t>antar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AS, </a:t>
            </a:r>
            <a:r>
              <a:rPr lang="en-US" sz="1800" dirty="0" err="1">
                <a:cs typeface="Arial" panose="020B0604020202020204" pitchFamily="34" charset="0"/>
              </a:rPr>
              <a:t>maka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 err="1">
                <a:cs typeface="Arial" panose="020B0604020202020204" pitchFamily="34" charset="0"/>
              </a:rPr>
              <a:t>disebut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cs typeface="Arial" panose="020B0604020202020204" pitchFamily="34" charset="0"/>
              </a:rPr>
              <a:t>Eksternal</a:t>
            </a:r>
            <a:r>
              <a:rPr lang="en-US" sz="1800" b="1" dirty="0" smtClean="0">
                <a:cs typeface="Arial" panose="020B0604020202020204" pitchFamily="34" charset="0"/>
              </a:rPr>
              <a:t> </a:t>
            </a:r>
            <a:r>
              <a:rPr lang="en-US" sz="1800" b="1" dirty="0">
                <a:cs typeface="Arial" panose="020B0604020202020204" pitchFamily="34" charset="0"/>
              </a:rPr>
              <a:t>BGP </a:t>
            </a:r>
            <a:r>
              <a:rPr lang="en-US" sz="1800" b="1" dirty="0" smtClean="0">
                <a:cs typeface="Arial" panose="020B0604020202020204" pitchFamily="34" charset="0"/>
              </a:rPr>
              <a:t>(EBGP</a:t>
            </a:r>
            <a:r>
              <a:rPr lang="en-US" sz="1800" b="1" dirty="0">
                <a:cs typeface="Arial" panose="020B0604020202020204" pitchFamily="34" charset="0"/>
              </a:rPr>
              <a:t>)</a:t>
            </a:r>
            <a:endParaRPr lang="en-US" sz="18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cs typeface="Arial" panose="020B0604020202020204" pitchFamily="34" charset="0"/>
              </a:rPr>
              <a:t>Router BGP yang me-</a:t>
            </a:r>
            <a:r>
              <a:rPr lang="en-US" sz="1800" i="1" dirty="0" smtClean="0">
                <a:cs typeface="Arial" panose="020B0604020202020204" pitchFamily="34" charset="0"/>
              </a:rPr>
              <a:t>route</a:t>
            </a:r>
            <a:r>
              <a:rPr lang="en-US" sz="1800" dirty="0" smtClean="0">
                <a:cs typeface="Arial" panose="020B0604020202020204" pitchFamily="34" charset="0"/>
              </a:rPr>
              <a:t>-</a:t>
            </a:r>
            <a:r>
              <a:rPr lang="en-US" sz="1800" dirty="0" err="1" smtClean="0">
                <a:cs typeface="Arial" panose="020B0604020202020204" pitchFamily="34" charset="0"/>
              </a:rPr>
              <a:t>kan</a:t>
            </a:r>
            <a:r>
              <a:rPr lang="en-US" sz="1800" dirty="0" smtClean="0">
                <a:cs typeface="Arial" panose="020B0604020202020204" pitchFamily="34" charset="0"/>
              </a:rPr>
              <a:t> IBGP traffic, </a:t>
            </a:r>
            <a:r>
              <a:rPr lang="en-US" sz="1800" dirty="0" err="1" smtClean="0">
                <a:cs typeface="Arial" panose="020B0604020202020204" pitchFamily="34" charset="0"/>
              </a:rPr>
              <a:t>disebut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cs typeface="Arial" panose="020B0604020202020204" pitchFamily="34" charset="0"/>
              </a:rPr>
              <a:t>transit router. </a:t>
            </a:r>
            <a:endParaRPr lang="en-US" sz="180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cs typeface="Arial" panose="020B0604020202020204" pitchFamily="34" charset="0"/>
              </a:rPr>
              <a:t>Router-router yang </a:t>
            </a:r>
            <a:r>
              <a:rPr lang="en-US" sz="1800" dirty="0" err="1" smtClean="0">
                <a:cs typeface="Arial" panose="020B0604020202020204" pitchFamily="34" charset="0"/>
              </a:rPr>
              <a:t>letaknya</a:t>
            </a:r>
            <a:r>
              <a:rPr lang="en-US" sz="1800" dirty="0" smtClean="0">
                <a:cs typeface="Arial" panose="020B0604020202020204" pitchFamily="34" charset="0"/>
              </a:rPr>
              <a:t> di </a:t>
            </a:r>
            <a:r>
              <a:rPr lang="en-US" sz="1800" dirty="0" err="1" smtClean="0">
                <a:cs typeface="Arial" panose="020B0604020202020204" pitchFamily="34" charset="0"/>
              </a:rPr>
              <a:t>perbatasan</a:t>
            </a:r>
            <a:r>
              <a:rPr lang="en-US" sz="1800" dirty="0" smtClean="0">
                <a:cs typeface="Arial" panose="020B0604020202020204" pitchFamily="34" charset="0"/>
              </a:rPr>
              <a:t> AS </a:t>
            </a:r>
            <a:r>
              <a:rPr lang="en-US" sz="1800" dirty="0" err="1" smtClean="0">
                <a:cs typeface="Arial" panose="020B0604020202020204" pitchFamily="34" charset="0"/>
              </a:rPr>
              <a:t>jaringan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cs typeface="Arial" panose="020B0604020202020204" pitchFamily="34" charset="0"/>
              </a:rPr>
              <a:t>dan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cs typeface="Arial" panose="020B0604020202020204" pitchFamily="34" charset="0"/>
              </a:rPr>
              <a:t>menggunkan</a:t>
            </a:r>
            <a:r>
              <a:rPr lang="en-US" sz="1800" dirty="0" smtClean="0">
                <a:cs typeface="Arial" panose="020B0604020202020204" pitchFamily="34" charset="0"/>
              </a:rPr>
              <a:t> EBGP </a:t>
            </a:r>
            <a:r>
              <a:rPr lang="en-US" sz="1800" dirty="0" err="1" smtClean="0">
                <a:cs typeface="Arial" panose="020B0604020202020204" pitchFamily="34" charset="0"/>
              </a:rPr>
              <a:t>untuk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cs typeface="Arial" panose="020B0604020202020204" pitchFamily="34" charset="0"/>
              </a:rPr>
              <a:t>bertukar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cs typeface="Arial" panose="020B0604020202020204" pitchFamily="34" charset="0"/>
              </a:rPr>
              <a:t>informasi</a:t>
            </a:r>
            <a:r>
              <a:rPr lang="en-US" sz="1800" dirty="0" smtClean="0">
                <a:cs typeface="Arial" panose="020B0604020202020204" pitchFamily="34" charset="0"/>
              </a:rPr>
              <a:t>   </a:t>
            </a:r>
            <a:r>
              <a:rPr lang="en-US" sz="1800" dirty="0" err="1" smtClean="0">
                <a:cs typeface="Arial" panose="020B0604020202020204" pitchFamily="34" charset="0"/>
              </a:rPr>
              <a:t>disebut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b="1" i="1" dirty="0" smtClean="0">
                <a:cs typeface="Arial" panose="020B0604020202020204" pitchFamily="34" charset="0"/>
              </a:rPr>
              <a:t>border router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cs typeface="Arial" panose="020B0604020202020204" pitchFamily="34" charset="0"/>
              </a:rPr>
              <a:t>atau</a:t>
            </a: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b="1" i="1" dirty="0" smtClean="0">
                <a:cs typeface="Arial" panose="020B0604020202020204" pitchFamily="34" charset="0"/>
              </a:rPr>
              <a:t>edge router</a:t>
            </a:r>
          </a:p>
        </p:txBody>
      </p:sp>
    </p:spTree>
    <p:extLst>
      <p:ext uri="{BB962C8B-B14F-4D97-AF65-F5344CB8AC3E}">
        <p14:creationId xmlns:p14="http://schemas.microsoft.com/office/powerpoint/2010/main" val="1305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23391" y="2744314"/>
            <a:ext cx="1774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EBGP</a:t>
            </a: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12" y="1184847"/>
            <a:ext cx="6853434" cy="269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5785474" y="2059157"/>
            <a:ext cx="2304255" cy="1028057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23392" y="3201514"/>
            <a:ext cx="11043592" cy="3629744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RTA(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)#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router </a:t>
            </a:r>
            <a:r>
              <a:rPr lang="en-US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bgp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100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RTA(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neighbor 10.1.1.1 remote-as 200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)#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router </a:t>
            </a:r>
            <a:r>
              <a:rPr lang="en-US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bgp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200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</a:t>
            </a:r>
            <a:r>
              <a:rPr lang="en-US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neighbor 10.1.1.2 remote-as 100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RTB: Note that the </a:t>
            </a:r>
            <a:r>
              <a:rPr lang="en-US" b="1" dirty="0">
                <a:cs typeface="Times New Roman" panose="02020603050405020304" pitchFamily="18" charset="0"/>
              </a:rPr>
              <a:t>neighbor</a:t>
            </a:r>
            <a:r>
              <a:rPr lang="en-US" dirty="0">
                <a:cs typeface="Times New Roman" panose="02020603050405020304" pitchFamily="18" charset="0"/>
              </a:rPr>
              <a:t> command’s </a:t>
            </a:r>
            <a:r>
              <a:rPr lang="en-US" b="1" dirty="0">
                <a:cs typeface="Times New Roman" panose="02020603050405020304" pitchFamily="18" charset="0"/>
              </a:rPr>
              <a:t>remote-as</a:t>
            </a:r>
            <a:r>
              <a:rPr lang="en-US" dirty="0">
                <a:cs typeface="Times New Roman" panose="02020603050405020304" pitchFamily="18" charset="0"/>
              </a:rPr>
              <a:t> value, 100, is different from the AS number specified by the </a:t>
            </a:r>
            <a:r>
              <a:rPr lang="en-US" b="1" dirty="0">
                <a:cs typeface="Times New Roman" panose="02020603050405020304" pitchFamily="18" charset="0"/>
              </a:rPr>
              <a:t>router </a:t>
            </a:r>
            <a:r>
              <a:rPr lang="en-US" b="1" dirty="0" err="1">
                <a:cs typeface="Times New Roman" panose="02020603050405020304" pitchFamily="18" charset="0"/>
              </a:rPr>
              <a:t>bgp</a:t>
            </a:r>
            <a:r>
              <a:rPr lang="en-US" dirty="0">
                <a:cs typeface="Times New Roman" panose="02020603050405020304" pitchFamily="18" charset="0"/>
              </a:rPr>
              <a:t> command (200).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Because the two AS numbers are different, BGP will start an </a:t>
            </a:r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EBGP</a:t>
            </a:r>
            <a:r>
              <a:rPr lang="en-US" dirty="0">
                <a:cs typeface="Times New Roman" panose="02020603050405020304" pitchFamily="18" charset="0"/>
              </a:rPr>
              <a:t> connection with RTA.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Communication will occur between autonomous systems.</a:t>
            </a: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4128591" y="3201514"/>
            <a:ext cx="986035" cy="44445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7709991" y="3582514"/>
            <a:ext cx="986035" cy="44445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1"/>
          <p:cNvSpPr>
            <a:spLocks noChangeArrowheads="1"/>
          </p:cNvSpPr>
          <p:nvPr/>
        </p:nvSpPr>
        <p:spPr bwMode="auto">
          <a:xfrm>
            <a:off x="4128591" y="4192114"/>
            <a:ext cx="986035" cy="44445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2"/>
          <p:cNvSpPr>
            <a:spLocks noChangeArrowheads="1"/>
          </p:cNvSpPr>
          <p:nvPr/>
        </p:nvSpPr>
        <p:spPr bwMode="auto">
          <a:xfrm>
            <a:off x="7786191" y="4496914"/>
            <a:ext cx="986035" cy="44445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890592" y="3430114"/>
            <a:ext cx="3648330" cy="296306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4966792" y="4420714"/>
            <a:ext cx="3648330" cy="296306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Profil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{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Nama_Instruktur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}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604767" y="5013176"/>
            <a:ext cx="5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926" y="1412776"/>
            <a:ext cx="9203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tahun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jabatan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terakhir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instruktur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Pendidikan</a:t>
            </a: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riwayat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pendidikan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 smtClean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riwayat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pekerjaan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instruktur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59152" y="3284984"/>
            <a:ext cx="326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Contact</a:t>
            </a:r>
            <a:endParaRPr lang="en-US" sz="1400" dirty="0"/>
          </a:p>
          <a:p>
            <a:pPr lvl="0"/>
            <a:r>
              <a:rPr lang="en-US" sz="1400" b="1" dirty="0"/>
              <a:t>HP WA only </a:t>
            </a:r>
            <a:r>
              <a:rPr lang="en-US" sz="1400" b="1" dirty="0" smtClean="0"/>
              <a:t>:</a:t>
            </a:r>
            <a:r>
              <a:rPr lang="en-US" sz="1400" b="1" dirty="0" smtClean="0">
                <a:solidFill>
                  <a:srgbClr val="FF0000"/>
                </a:solidFill>
              </a:rPr>
              <a:t>&lt;no </a:t>
            </a:r>
            <a:r>
              <a:rPr lang="en-US" sz="1400" b="1" dirty="0" err="1" smtClean="0">
                <a:solidFill>
                  <a:srgbClr val="FF0000"/>
                </a:solidFill>
              </a:rPr>
              <a:t>hp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instruktur</a:t>
            </a:r>
            <a:r>
              <a:rPr lang="en-US" sz="1400" b="1" dirty="0" smtClean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Email	</a:t>
            </a:r>
            <a:r>
              <a:rPr lang="en-US" sz="1400" b="1" dirty="0" smtClean="0"/>
              <a:t>:</a:t>
            </a:r>
            <a:r>
              <a:rPr lang="en-US" sz="1400" b="1" dirty="0" smtClean="0">
                <a:solidFill>
                  <a:srgbClr val="FF0000"/>
                </a:solidFill>
              </a:rPr>
              <a:t>&lt;email </a:t>
            </a:r>
            <a:r>
              <a:rPr lang="en-US" sz="1400" b="1" dirty="0" err="1" smtClean="0">
                <a:solidFill>
                  <a:srgbClr val="FF0000"/>
                </a:solidFill>
              </a:rPr>
              <a:t>instruktur</a:t>
            </a:r>
            <a:r>
              <a:rPr lang="en-US" sz="1400" b="1" dirty="0" smtClean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0547" y="1298377"/>
            <a:ext cx="16764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Foto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Instruktur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87761" y="2270048"/>
            <a:ext cx="15956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</a:rPr>
              <a:t>IBGP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23" y="772508"/>
            <a:ext cx="718028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7680176" y="854335"/>
            <a:ext cx="2663307" cy="1415713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35360" y="2803448"/>
            <a:ext cx="10460161" cy="3886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)#router 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bgp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-router)#neighbor 172.16.1.2 remote-as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RTB(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-router)#neighbor 172.16.1.2 update-source loopback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RTC(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)#router 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bgp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RTC(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-router)#neighbor 172.16.1.1 remote-as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RTC(</a:t>
            </a:r>
            <a:r>
              <a:rPr 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-router)#neighbor 172.16.1.1 update-source loopback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cs typeface="Times New Roman" panose="02020603050405020304" pitchFamily="18" charset="0"/>
              </a:rPr>
              <a:t>Since the </a:t>
            </a:r>
            <a:r>
              <a:rPr lang="en-US" sz="1600" b="1" dirty="0">
                <a:cs typeface="Times New Roman" panose="02020603050405020304" pitchFamily="18" charset="0"/>
              </a:rPr>
              <a:t>remote-as</a:t>
            </a:r>
            <a:r>
              <a:rPr lang="en-US" sz="1600" dirty="0">
                <a:cs typeface="Times New Roman" panose="02020603050405020304" pitchFamily="18" charset="0"/>
              </a:rPr>
              <a:t> value (200) is the same as RTB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600" dirty="0">
                <a:cs typeface="Times New Roman" panose="02020603050405020304" pitchFamily="18" charset="0"/>
              </a:rPr>
              <a:t>s BGP AS number, BGP recognizes that this connection will occur within AS 200, so it attempts to establish an </a:t>
            </a:r>
            <a:r>
              <a:rPr lang="en-US" sz="1600" dirty="0">
                <a:solidFill>
                  <a:srgbClr val="CC0000"/>
                </a:solidFill>
                <a:cs typeface="Times New Roman" panose="02020603050405020304" pitchFamily="18" charset="0"/>
              </a:rPr>
              <a:t>IBGP</a:t>
            </a:r>
            <a:r>
              <a:rPr lang="en-US" sz="1600" dirty="0">
                <a:cs typeface="Times New Roman" panose="02020603050405020304" pitchFamily="18" charset="0"/>
              </a:rPr>
              <a:t> session.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cs typeface="Times New Roman" panose="02020603050405020304" pitchFamily="18" charset="0"/>
              </a:rPr>
              <a:t>In reality, AS 200 is not a remote AS at all; it is the local AS, since both routers live there. But for simplicity, the keyword </a:t>
            </a:r>
            <a:r>
              <a:rPr lang="en-US" sz="1600" b="1" dirty="0">
                <a:cs typeface="Times New Roman" panose="02020603050405020304" pitchFamily="18" charset="0"/>
              </a:rPr>
              <a:t>remote-as</a:t>
            </a:r>
            <a:r>
              <a:rPr lang="en-US" sz="1600" dirty="0">
                <a:cs typeface="Times New Roman" panose="02020603050405020304" pitchFamily="18" charset="0"/>
              </a:rPr>
              <a:t> is used when configuring both EBGP and IBGP sessions.</a:t>
            </a:r>
            <a:endParaRPr lang="en-US" sz="1600" dirty="0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156514" y="3222548"/>
            <a:ext cx="886454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356914" y="3527348"/>
            <a:ext cx="886454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3156514" y="4343266"/>
            <a:ext cx="886454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6171827" y="4595824"/>
            <a:ext cx="886454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918514" y="3527348"/>
            <a:ext cx="2438400" cy="1111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918514" y="4484699"/>
            <a:ext cx="2748008" cy="152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83432" y="1978729"/>
            <a:ext cx="9937104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Autonomous System (AS)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administrasi</a:t>
            </a:r>
            <a:r>
              <a:rPr lang="en-US" sz="2000" dirty="0"/>
              <a:t>/</a:t>
            </a:r>
            <a:r>
              <a:rPr lang="en-US" sz="2000" dirty="0" err="1"/>
              <a:t>kebijakan</a:t>
            </a:r>
            <a:r>
              <a:rPr lang="en-US" sz="2000" dirty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AS </a:t>
            </a:r>
            <a:r>
              <a:rPr lang="en-US" sz="2000" dirty="0" err="1"/>
              <a:t>memiliki</a:t>
            </a:r>
            <a:r>
              <a:rPr lang="en-US" sz="2000" dirty="0"/>
              <a:t> identifier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bertukar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AS yang lain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yang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i="1" dirty="0"/>
              <a:t>Autonomous System Number </a:t>
            </a:r>
            <a:r>
              <a:rPr lang="en-US" sz="2000" dirty="0"/>
              <a:t>(ASN).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ASN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65,535.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ASN 64,512 </a:t>
            </a:r>
            <a:r>
              <a:rPr lang="en-US" sz="2000" dirty="0" err="1"/>
              <a:t>sampai</a:t>
            </a:r>
            <a:r>
              <a:rPr lang="en-US" sz="2000" dirty="0"/>
              <a:t> 65,535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keperluan</a:t>
            </a:r>
            <a:r>
              <a:rPr lang="en-US" sz="2000" dirty="0"/>
              <a:t> private.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Border Gateway Protocol (BGP)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routing protocol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mempertukarkan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Autonomous System (AS).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Kesimpulan</a:t>
            </a:r>
            <a:r>
              <a:rPr lang="en-US" sz="3600" dirty="0" smtClean="0"/>
              <a:t> </a:t>
            </a:r>
            <a:r>
              <a:rPr lang="en-US" sz="3600" dirty="0" err="1" smtClean="0"/>
              <a:t>Pertemuan</a:t>
            </a:r>
            <a:r>
              <a:rPr lang="en-US" sz="3600" dirty="0" smtClean="0"/>
              <a:t> 10 </a:t>
            </a:r>
            <a:r>
              <a:rPr lang="en-US" sz="3600" dirty="0" err="1" smtClean="0"/>
              <a:t>dan</a:t>
            </a:r>
            <a:r>
              <a:rPr lang="en-US" sz="3600" dirty="0" smtClean="0"/>
              <a:t> 11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416" y="854993"/>
            <a:ext cx="8244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Mengkonfigurasi</a:t>
            </a:r>
            <a:r>
              <a:rPr lang="en-US" dirty="0">
                <a:solidFill>
                  <a:schemeClr val="bg1"/>
                </a:solidFill>
              </a:rPr>
              <a:t> Routing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</a:t>
            </a:r>
            <a:r>
              <a:rPr lang="en-US" dirty="0">
                <a:solidFill>
                  <a:schemeClr val="bg1"/>
                </a:solidFill>
              </a:rPr>
              <a:t> Autonomous System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9721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400" dirty="0" err="1">
                <a:cs typeface="Arial" panose="020B0604020202020204" pitchFamily="34" charset="0"/>
              </a:rPr>
              <a:t>Jika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sebuah</a:t>
            </a:r>
            <a:r>
              <a:rPr lang="en-US" sz="2400" dirty="0">
                <a:cs typeface="Arial" panose="020B0604020202020204" pitchFamily="34" charset="0"/>
              </a:rPr>
              <a:t> AS </a:t>
            </a:r>
            <a:r>
              <a:rPr lang="en-US" sz="2400" dirty="0" err="1">
                <a:cs typeface="Arial" panose="020B0604020202020204" pitchFamily="34" charset="0"/>
              </a:rPr>
              <a:t>hanya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memiliki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satu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gerbang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keluar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jaringan</a:t>
            </a:r>
            <a:r>
              <a:rPr lang="en-US" sz="2400" dirty="0">
                <a:cs typeface="Arial" panose="020B0604020202020204" pitchFamily="34" charset="0"/>
              </a:rPr>
              <a:t>, </a:t>
            </a:r>
            <a:r>
              <a:rPr lang="en-US" sz="2400" dirty="0" err="1">
                <a:cs typeface="Arial" panose="020B0604020202020204" pitchFamily="34" charset="0"/>
              </a:rPr>
              <a:t>disebut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single-homed system </a:t>
            </a: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2400" dirty="0">
                <a:cs typeface="Arial" panose="020B0604020202020204" pitchFamily="34" charset="0"/>
              </a:rPr>
              <a:t>Single-homed autonomous systems </a:t>
            </a:r>
            <a:r>
              <a:rPr lang="en-US" sz="2400" dirty="0" err="1">
                <a:cs typeface="Arial" panose="020B0604020202020204" pitchFamily="34" charset="0"/>
              </a:rPr>
              <a:t>disebut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juga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stub</a:t>
            </a:r>
            <a:r>
              <a:rPr lang="en-US" sz="2400" dirty="0">
                <a:cs typeface="Arial" panose="020B0604020202020204" pitchFamily="34" charset="0"/>
              </a:rPr>
              <a:t> networks or </a:t>
            </a:r>
            <a:r>
              <a:rPr lang="en-US" sz="2400" dirty="0" smtClean="0">
                <a:cs typeface="Arial" panose="020B0604020202020204" pitchFamily="34" charset="0"/>
              </a:rPr>
              <a:t>stubs.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b="1" dirty="0" smtClean="0"/>
              <a:t>Multi-home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2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gerbang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Kesimpulan</a:t>
            </a:r>
            <a:r>
              <a:rPr lang="en-US" sz="3600" dirty="0" smtClean="0"/>
              <a:t> </a:t>
            </a:r>
            <a:r>
              <a:rPr lang="en-US" sz="3600" dirty="0" err="1" smtClean="0"/>
              <a:t>Pertemuan</a:t>
            </a:r>
            <a:r>
              <a:rPr lang="en-US" sz="3600" dirty="0" smtClean="0"/>
              <a:t> 10 </a:t>
            </a:r>
            <a:r>
              <a:rPr lang="en-US" sz="3600" dirty="0" err="1" smtClean="0"/>
              <a:t>dan</a:t>
            </a:r>
            <a:r>
              <a:rPr lang="en-US" sz="3600" dirty="0" smtClean="0"/>
              <a:t> 11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416" y="854993"/>
            <a:ext cx="10657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Mengkonfigurasi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Routing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Jaringan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Antar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Autonomous System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31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106571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Cisco, </a:t>
            </a:r>
            <a:r>
              <a:rPr lang="en-US" sz="2000" i="1" dirty="0"/>
              <a:t>IP Routing: BGP Configuration </a:t>
            </a:r>
            <a:r>
              <a:rPr lang="en-US" sz="2000" i="1" dirty="0" smtClean="0"/>
              <a:t>Guide</a:t>
            </a:r>
            <a:r>
              <a:rPr lang="en-US" sz="2000" dirty="0" smtClean="0"/>
              <a:t>, </a:t>
            </a:r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Randy Zhang, Micah </a:t>
            </a:r>
            <a:r>
              <a:rPr lang="en-US" sz="2000" dirty="0" smtClean="0"/>
              <a:t>Bartell</a:t>
            </a:r>
            <a:r>
              <a:rPr lang="en-US" sz="2000" dirty="0"/>
              <a:t>, </a:t>
            </a:r>
            <a:r>
              <a:rPr lang="en-US" sz="2000" i="1" dirty="0"/>
              <a:t>BGP Design and </a:t>
            </a:r>
            <a:r>
              <a:rPr lang="en-US" sz="2000" i="1" dirty="0" smtClean="0"/>
              <a:t>Implementation, </a:t>
            </a:r>
            <a:r>
              <a:rPr lang="en-US" sz="2000" dirty="0" smtClean="0"/>
              <a:t>Cisco Press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William R. </a:t>
            </a:r>
            <a:r>
              <a:rPr lang="en-US" sz="2000" dirty="0" err="1" smtClean="0"/>
              <a:t>Parkhurst</a:t>
            </a:r>
            <a:r>
              <a:rPr lang="en-US" sz="2000" dirty="0" smtClean="0"/>
              <a:t>, </a:t>
            </a:r>
            <a:r>
              <a:rPr lang="en-US" sz="2000" i="1" dirty="0" smtClean="0"/>
              <a:t>Cisco BGP-4 Command and Configuration Handbook</a:t>
            </a:r>
            <a:r>
              <a:rPr lang="en-US" sz="2000" dirty="0" smtClean="0"/>
              <a:t>, Cisco Press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Cisco, </a:t>
            </a:r>
            <a:r>
              <a:rPr lang="en-US" sz="2000" i="1" dirty="0" smtClean="0"/>
              <a:t>Cisco </a:t>
            </a:r>
            <a:r>
              <a:rPr lang="en-US" sz="2000" i="1" dirty="0"/>
              <a:t>IOS IP Configuration </a:t>
            </a:r>
            <a:r>
              <a:rPr lang="en-US" sz="2000" i="1" dirty="0" smtClean="0"/>
              <a:t>Guide Release 12.2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P. Clark, Martin. 2003, Data Networks, IP and the Internet: Protocols, Design and Operation, England: John Wiley &amp; Sons, L td ISBN: 0-470-84856-1.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Hunt, Craig. 2002, TCP/IP Network Administration, Third Edition, United States of America: O’Reilly Media, Inc. ISBN:  978-0-596-00297-8.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Naomi J. </a:t>
            </a:r>
            <a:r>
              <a:rPr lang="en-US" sz="2000" dirty="0" err="1"/>
              <a:t>Alpern</a:t>
            </a:r>
            <a:r>
              <a:rPr lang="en-US" sz="2000" dirty="0"/>
              <a:t> and Robert J. </a:t>
            </a:r>
            <a:r>
              <a:rPr lang="en-US" sz="2000" dirty="0" err="1"/>
              <a:t>Shimonski</a:t>
            </a:r>
            <a:r>
              <a:rPr lang="en-US" sz="2000" dirty="0"/>
              <a:t>. 2010, Eleventh Hour Network+ Exam N10-004 Study Guide, USA: Elsevier Inc. ISBN: 978-1-59749-428-1.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Doug Lowe. 2018, Networking All-in-One For Dummies®, 7th Edition, New Jersey: John Wiley &amp; Sons, </a:t>
            </a:r>
            <a:r>
              <a:rPr lang="en-US" sz="2000" dirty="0" err="1"/>
              <a:t>Inc</a:t>
            </a:r>
            <a:r>
              <a:rPr lang="en-US" sz="2000" dirty="0"/>
              <a:t>, ISBN 978-1-119-47160-8 (</a:t>
            </a:r>
            <a:r>
              <a:rPr lang="en-US" sz="2000" dirty="0" err="1"/>
              <a:t>pbk</a:t>
            </a:r>
            <a:r>
              <a:rPr lang="en-US" sz="2000" dirty="0"/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Craig Hunt. </a:t>
            </a:r>
            <a:r>
              <a:rPr lang="en-US" sz="2000" dirty="0" err="1"/>
              <a:t>Desember</a:t>
            </a:r>
            <a:r>
              <a:rPr lang="en-US" sz="2000" dirty="0"/>
              <a:t> 1997, TCP/IP Network </a:t>
            </a:r>
            <a:r>
              <a:rPr lang="en-US" sz="2000" dirty="0" err="1"/>
              <a:t>Administration,Second</a:t>
            </a:r>
            <a:r>
              <a:rPr lang="en-US" sz="2000" dirty="0"/>
              <a:t> Edition, O'Reilly &amp; Associates, ISBN 1-56592-322-7.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Referensi</a:t>
            </a:r>
            <a:r>
              <a:rPr lang="en-US" sz="3600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9416" y="854993"/>
            <a:ext cx="8244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Mengkonfigurasi</a:t>
            </a:r>
            <a:r>
              <a:rPr lang="en-US" dirty="0">
                <a:solidFill>
                  <a:schemeClr val="bg1"/>
                </a:solidFill>
              </a:rPr>
              <a:t> Routing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</a:t>
            </a:r>
            <a:r>
              <a:rPr lang="en-US" dirty="0">
                <a:solidFill>
                  <a:schemeClr val="bg1"/>
                </a:solidFill>
              </a:rPr>
              <a:t> Autonomous System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8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endParaRPr lang="id-ID" sz="6000" dirty="0"/>
          </a:p>
        </p:txBody>
      </p:sp>
      <p:sp>
        <p:nvSpPr>
          <p:cNvPr id="10" name="Rectangle 9"/>
          <p:cNvSpPr/>
          <p:nvPr/>
        </p:nvSpPr>
        <p:spPr>
          <a:xfrm>
            <a:off x="767408" y="764704"/>
            <a:ext cx="10657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+mj-lt"/>
              </a:rPr>
              <a:t>Mengkonfigurasi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Routing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Pada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Perangkat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Jaringan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Antar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Autonomous System 	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9416" y="854993"/>
            <a:ext cx="8244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Mengkonfigurasi</a:t>
            </a:r>
            <a:r>
              <a:rPr lang="en-US" dirty="0">
                <a:solidFill>
                  <a:schemeClr val="bg1"/>
                </a:solidFill>
              </a:rPr>
              <a:t> Routing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</a:t>
            </a:r>
            <a:r>
              <a:rPr lang="en-US" dirty="0">
                <a:solidFill>
                  <a:schemeClr val="bg1"/>
                </a:solidFill>
              </a:rPr>
              <a:t> Autonomous System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		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432" y="1576310"/>
            <a:ext cx="10369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Deskripsi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Singkat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mengenai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Topik</a:t>
            </a:r>
            <a:endParaRPr lang="en-US" b="1" dirty="0" smtClean="0">
              <a:latin typeface="+mj-lt"/>
            </a:endParaRPr>
          </a:p>
          <a:p>
            <a:r>
              <a:rPr lang="id-ID" b="1" dirty="0"/>
              <a:t>Mata Pelatihan ini memfasilitasi pembentukan kompetensi dalam mengkonfigurasi </a:t>
            </a:r>
            <a:r>
              <a:rPr lang="id-ID" b="1" i="1" dirty="0"/>
              <a:t>routing</a:t>
            </a:r>
            <a:r>
              <a:rPr lang="id-ID" b="1" dirty="0"/>
              <a:t> pada perangkat jaringan antar </a:t>
            </a:r>
            <a:r>
              <a:rPr lang="id-ID" b="1" i="1" dirty="0"/>
              <a:t>Autonomous System</a:t>
            </a:r>
            <a:r>
              <a:rPr lang="id-ID" b="1" dirty="0"/>
              <a:t> (AS</a:t>
            </a:r>
            <a:r>
              <a:rPr lang="id-ID" b="1" dirty="0" smtClean="0"/>
              <a:t>).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 smtClean="0">
                <a:latin typeface="+mj-lt"/>
              </a:rPr>
              <a:t>Tujuan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Pelatihan</a:t>
            </a:r>
            <a:endParaRPr lang="en-US" b="1" dirty="0" smtClean="0">
              <a:latin typeface="+mj-lt"/>
            </a:endParaRPr>
          </a:p>
          <a:p>
            <a:r>
              <a:rPr lang="id-ID" b="1" dirty="0"/>
              <a:t>Setelah mengikuti </a:t>
            </a:r>
            <a:r>
              <a:rPr lang="en-US" b="1" dirty="0" err="1" smtClean="0"/>
              <a:t>pelatihan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id-ID" b="1" dirty="0" smtClean="0"/>
              <a:t>,  </a:t>
            </a:r>
            <a:r>
              <a:rPr lang="id-ID" b="1" dirty="0"/>
              <a:t>peserta kompeten dalam mengkonfigurasi </a:t>
            </a:r>
            <a:r>
              <a:rPr lang="id-ID" b="1" i="1" dirty="0"/>
              <a:t>routing</a:t>
            </a:r>
            <a:r>
              <a:rPr lang="id-ID" b="1" dirty="0"/>
              <a:t> pada perangkat jaringan antar </a:t>
            </a:r>
            <a:r>
              <a:rPr lang="id-ID" b="1" i="1" dirty="0"/>
              <a:t>Autonomous System</a:t>
            </a:r>
            <a:r>
              <a:rPr lang="id-ID" b="1" dirty="0"/>
              <a:t> (AS</a:t>
            </a:r>
            <a:r>
              <a:rPr lang="id-ID" b="1" dirty="0" smtClean="0"/>
              <a:t>).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 smtClean="0">
                <a:latin typeface="+mj-lt"/>
              </a:rPr>
              <a:t>Materi</a:t>
            </a:r>
            <a:r>
              <a:rPr lang="en-US" b="1" dirty="0" smtClean="0">
                <a:latin typeface="+mj-lt"/>
              </a:rPr>
              <a:t> Yang </a:t>
            </a:r>
            <a:r>
              <a:rPr lang="en-US" b="1" dirty="0" err="1" smtClean="0">
                <a:latin typeface="+mj-lt"/>
              </a:rPr>
              <a:t>akan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disampaikan</a:t>
            </a:r>
            <a:r>
              <a:rPr lang="en-US" b="1" dirty="0" smtClean="0">
                <a:latin typeface="+mj-lt"/>
              </a:rPr>
              <a:t>:</a:t>
            </a:r>
          </a:p>
          <a:p>
            <a:r>
              <a:rPr lang="en-US" b="1" dirty="0" smtClean="0"/>
              <a:t>1. </a:t>
            </a:r>
            <a:r>
              <a:rPr lang="en-US" b="1" dirty="0" err="1" smtClean="0"/>
              <a:t>Konfigurasi</a:t>
            </a:r>
            <a:r>
              <a:rPr lang="en-US" b="1" dirty="0" smtClean="0"/>
              <a:t> </a:t>
            </a:r>
            <a:r>
              <a:rPr lang="en-US" b="1" i="1" dirty="0"/>
              <a:t>router </a:t>
            </a:r>
            <a:r>
              <a:rPr lang="en-US" b="1" i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i="1" dirty="0"/>
              <a:t>stub AS</a:t>
            </a:r>
          </a:p>
          <a:p>
            <a:pPr lvl="0"/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b="1" dirty="0" smtClean="0"/>
              <a:t>K</a:t>
            </a:r>
            <a:r>
              <a:rPr lang="id-ID" b="1" dirty="0" smtClean="0"/>
              <a:t>onfigurasi </a:t>
            </a:r>
            <a:r>
              <a:rPr lang="id-ID" b="1" i="1" dirty="0"/>
              <a:t>router </a:t>
            </a:r>
            <a:r>
              <a:rPr lang="id-ID" b="1" dirty="0"/>
              <a:t>pada </a:t>
            </a:r>
            <a:r>
              <a:rPr lang="id-ID" b="1" i="1" dirty="0"/>
              <a:t>multi-home</a:t>
            </a:r>
            <a:r>
              <a:rPr lang="id-ID" b="1" dirty="0"/>
              <a:t> AS</a:t>
            </a:r>
            <a:endParaRPr lang="en-US" b="1" dirty="0"/>
          </a:p>
          <a:p>
            <a:pPr lvl="0"/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smtClean="0"/>
              <a:t>K</a:t>
            </a:r>
            <a:r>
              <a:rPr lang="id-ID" b="1" dirty="0" smtClean="0"/>
              <a:t>onfigurasi </a:t>
            </a:r>
            <a:r>
              <a:rPr lang="id-ID" b="1" i="1" dirty="0"/>
              <a:t>router </a:t>
            </a:r>
            <a:r>
              <a:rPr lang="id-ID" b="1" dirty="0"/>
              <a:t>pada </a:t>
            </a:r>
            <a:r>
              <a:rPr lang="id-ID" b="1" i="1" dirty="0"/>
              <a:t>core</a:t>
            </a:r>
            <a:r>
              <a:rPr lang="id-ID" b="1" dirty="0"/>
              <a:t> AS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err="1" smtClean="0">
                <a:latin typeface="+mj-lt"/>
              </a:rPr>
              <a:t>Tugas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: </a:t>
            </a:r>
            <a:r>
              <a:rPr lang="en-US" b="1" dirty="0" smtClean="0"/>
              <a:t>M</a:t>
            </a:r>
            <a:r>
              <a:rPr lang="id-ID" b="1" dirty="0" smtClean="0"/>
              <a:t>engkonfigurasi </a:t>
            </a:r>
            <a:r>
              <a:rPr lang="id-ID" b="1" i="1" dirty="0"/>
              <a:t>routing</a:t>
            </a:r>
            <a:r>
              <a:rPr lang="id-ID" b="1" dirty="0"/>
              <a:t> pada perangkat jaringan antar </a:t>
            </a:r>
            <a:r>
              <a:rPr lang="id-ID" b="1" i="1" dirty="0"/>
              <a:t>Autonomous System</a:t>
            </a:r>
            <a:r>
              <a:rPr lang="id-ID" b="1" dirty="0"/>
              <a:t> (AS</a:t>
            </a:r>
            <a:r>
              <a:rPr lang="id-ID" b="1" dirty="0" smtClean="0"/>
              <a:t>)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>
                <a:latin typeface="+mj-lt"/>
              </a:rPr>
              <a:t>Outcome/</a:t>
            </a:r>
            <a:r>
              <a:rPr lang="en-US" b="1" dirty="0" err="1" smtClean="0">
                <a:latin typeface="+mj-lt"/>
              </a:rPr>
              <a:t>Capaian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Pelatihan</a:t>
            </a:r>
            <a:r>
              <a:rPr lang="en-US" b="1" dirty="0" smtClean="0">
                <a:latin typeface="+mj-lt"/>
              </a:rPr>
              <a:t>:</a:t>
            </a:r>
          </a:p>
          <a:p>
            <a:r>
              <a:rPr lang="en-US" b="1" dirty="0" err="1" smtClean="0"/>
              <a:t>Mengkonfigurasi</a:t>
            </a:r>
            <a:r>
              <a:rPr lang="en-US" b="1" dirty="0" smtClean="0"/>
              <a:t> </a:t>
            </a:r>
            <a:r>
              <a:rPr lang="en-US" b="1" i="1" dirty="0"/>
              <a:t>router 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i="1" dirty="0"/>
              <a:t>stub </a:t>
            </a:r>
            <a:r>
              <a:rPr lang="en-US" b="1" i="1" dirty="0" smtClean="0"/>
              <a:t>AS, </a:t>
            </a:r>
            <a:r>
              <a:rPr lang="id-ID" b="1" dirty="0" smtClean="0"/>
              <a:t>Mengkonfigurasi </a:t>
            </a:r>
            <a:r>
              <a:rPr lang="id-ID" b="1" i="1" dirty="0"/>
              <a:t>router </a:t>
            </a:r>
            <a:r>
              <a:rPr lang="id-ID" b="1" dirty="0"/>
              <a:t>pada </a:t>
            </a:r>
            <a:r>
              <a:rPr lang="id-ID" b="1" i="1" dirty="0"/>
              <a:t>multi-home</a:t>
            </a:r>
            <a:r>
              <a:rPr lang="id-ID" b="1" dirty="0"/>
              <a:t> </a:t>
            </a:r>
            <a:r>
              <a:rPr lang="id-ID" b="1" dirty="0" smtClean="0"/>
              <a:t>AS</a:t>
            </a:r>
            <a:r>
              <a:rPr lang="en-US" b="1" dirty="0" smtClean="0"/>
              <a:t>, </a:t>
            </a:r>
            <a:r>
              <a:rPr lang="id-ID" b="1" dirty="0" smtClean="0"/>
              <a:t>Mengkonfigurasi </a:t>
            </a:r>
            <a:r>
              <a:rPr lang="id-ID" b="1" i="1" dirty="0"/>
              <a:t>router </a:t>
            </a:r>
            <a:r>
              <a:rPr lang="id-ID" b="1" dirty="0"/>
              <a:t>pada </a:t>
            </a:r>
            <a:r>
              <a:rPr lang="id-ID" b="1" i="1" dirty="0"/>
              <a:t>core</a:t>
            </a:r>
            <a:r>
              <a:rPr lang="id-ID" b="1" dirty="0"/>
              <a:t> AS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41914" y="1316658"/>
            <a:ext cx="195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J.611000.014.02 </a:t>
            </a:r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Autonomous System (AS) 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3472" y="4293096"/>
            <a:ext cx="103785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Autonomous System (AS)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administrasi</a:t>
            </a:r>
            <a:r>
              <a:rPr lang="en-US" sz="2000" dirty="0" smtClean="0"/>
              <a:t>/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mengacu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institusi</a:t>
            </a:r>
            <a:r>
              <a:rPr lang="en-US" sz="2000" dirty="0" smtClean="0"/>
              <a:t> (</a:t>
            </a:r>
            <a:r>
              <a:rPr lang="en-US" sz="2000" dirty="0" err="1" smtClean="0"/>
              <a:t>contoh</a:t>
            </a:r>
            <a:r>
              <a:rPr lang="en-US" sz="2000" dirty="0" smtClean="0"/>
              <a:t>: Telkom, </a:t>
            </a:r>
            <a:r>
              <a:rPr lang="en-US" sz="2000" dirty="0" err="1" smtClean="0"/>
              <a:t>Indosat</a:t>
            </a:r>
            <a:r>
              <a:rPr lang="en-US" sz="2000" dirty="0" smtClean="0"/>
              <a:t>, XL, </a:t>
            </a:r>
            <a:r>
              <a:rPr lang="en-US" sz="2000" dirty="0" err="1" smtClean="0"/>
              <a:t>dll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AS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AS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kebijakan</a:t>
            </a:r>
            <a:r>
              <a:rPr lang="en-US" sz="2000" dirty="0"/>
              <a:t> routing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412776"/>
            <a:ext cx="5202812" cy="26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Autonomous System </a:t>
            </a:r>
            <a:r>
              <a:rPr lang="en-US" sz="2400" dirty="0" smtClean="0">
                <a:solidFill>
                  <a:schemeClr val="bg1"/>
                </a:solidFill>
              </a:rPr>
              <a:t>Number (ASN) 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1464" y="1772816"/>
            <a:ext cx="101531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AS </a:t>
            </a:r>
            <a:r>
              <a:rPr lang="en-US" sz="2400" dirty="0" err="1"/>
              <a:t>memiliki</a:t>
            </a:r>
            <a:r>
              <a:rPr lang="en-US" sz="2400" dirty="0"/>
              <a:t> identifier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bertukar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AS yang </a:t>
            </a:r>
            <a:r>
              <a:rPr lang="en-US" sz="2400" dirty="0" smtClean="0"/>
              <a:t>lain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/>
              <a:t>nomor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i="1" dirty="0"/>
              <a:t>Autonomous System Number </a:t>
            </a:r>
            <a:r>
              <a:rPr lang="en-US" sz="2400" dirty="0"/>
              <a:t>(ASN).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ASN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16-bit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American Registry of Internet Numbers (ARIN) yang </a:t>
            </a:r>
            <a:r>
              <a:rPr lang="en-US" sz="2400" dirty="0" err="1" smtClean="0"/>
              <a:t>menjamin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duplikasi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ASN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/>
              <a:t>65,535.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ASN 64,512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/>
              <a:t>65,535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keperluan</a:t>
            </a:r>
            <a:r>
              <a:rPr lang="en-US" sz="2400" dirty="0" smtClean="0"/>
              <a:t> private.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4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BORDER GATEWAY PROTOCOL</a:t>
            </a:r>
            <a:r>
              <a:rPr lang="en-US" dirty="0" smtClean="0">
                <a:solidFill>
                  <a:schemeClr val="bg1"/>
                </a:solidFill>
              </a:rPr>
              <a:t>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1464" y="1988840"/>
            <a:ext cx="9865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Border </a:t>
            </a:r>
            <a:r>
              <a:rPr lang="en-US" sz="2400" dirty="0"/>
              <a:t>Gateway Protocol (BGP)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routing </a:t>
            </a:r>
            <a:r>
              <a:rPr lang="en-US" sz="2400" dirty="0"/>
              <a:t>protocol </a:t>
            </a:r>
            <a:r>
              <a:rPr lang="en-US" sz="2400" dirty="0" smtClean="0"/>
              <a:t>yang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mempertukarkan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Autonomous System (AS).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BGP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/>
              <a:t>protocol routing yang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protokol</a:t>
            </a:r>
            <a:r>
              <a:rPr lang="en-US" sz="2400" dirty="0"/>
              <a:t> TCP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pertukaran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/>
              <a:t>antar</a:t>
            </a:r>
            <a:r>
              <a:rPr lang="en-US" sz="2400" dirty="0"/>
              <a:t> router. </a:t>
            </a:r>
          </a:p>
        </p:txBody>
      </p:sp>
    </p:spTree>
    <p:extLst>
      <p:ext uri="{BB962C8B-B14F-4D97-AF65-F5344CB8AC3E}">
        <p14:creationId xmlns:p14="http://schemas.microsoft.com/office/powerpoint/2010/main" val="19872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BORDER GATEWAY PROTOCOL</a:t>
            </a:r>
            <a:r>
              <a:rPr lang="en-US" dirty="0" smtClean="0">
                <a:solidFill>
                  <a:schemeClr val="bg1"/>
                </a:solidFill>
              </a:rPr>
              <a:t>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1464" y="1988840"/>
            <a:ext cx="9865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M</a:t>
            </a:r>
            <a:r>
              <a:rPr lang="en-US" sz="2400" dirty="0" err="1" smtClean="0"/>
              <a:t>endukung</a:t>
            </a:r>
            <a:r>
              <a:rPr lang="en-US" sz="2400" dirty="0" smtClean="0"/>
              <a:t> </a:t>
            </a:r>
            <a:r>
              <a:rPr lang="en-US" sz="2400" i="1" dirty="0" smtClean="0"/>
              <a:t>Classless </a:t>
            </a:r>
            <a:r>
              <a:rPr lang="en-US" sz="2400" i="1" dirty="0"/>
              <a:t>Inter Domain Routing (CIDR)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smtClean="0"/>
              <a:t>Backbone Internet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BGP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sekarang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versi</a:t>
            </a:r>
            <a:r>
              <a:rPr lang="en-US" sz="2400" dirty="0" smtClean="0"/>
              <a:t> 4 (BGPv4)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i="1" dirty="0">
                <a:latin typeface="Arial" panose="020B0604020202020204" pitchFamily="34" charset="0"/>
              </a:rPr>
              <a:t>BGP </a:t>
            </a:r>
            <a:r>
              <a:rPr lang="en-GB" sz="2400" b="1" i="1" dirty="0" smtClean="0">
                <a:latin typeface="Arial" panose="020B0604020202020204" pitchFamily="34" charset="0"/>
              </a:rPr>
              <a:t>speakers </a:t>
            </a:r>
            <a:r>
              <a:rPr lang="en-GB" sz="2400" dirty="0" err="1" smtClean="0">
                <a:latin typeface="Arial" panose="020B0604020202020204" pitchFamily="34" charset="0"/>
              </a:rPr>
              <a:t>adalah</a:t>
            </a:r>
            <a:r>
              <a:rPr lang="en-GB" sz="2400" dirty="0" smtClean="0">
                <a:latin typeface="Arial" panose="020B0604020202020204" pitchFamily="34" charset="0"/>
              </a:rPr>
              <a:t> router border yang </a:t>
            </a:r>
            <a:r>
              <a:rPr lang="en-GB" sz="2400" dirty="0" err="1" smtClean="0">
                <a:latin typeface="Arial" panose="020B0604020202020204" pitchFamily="34" charset="0"/>
              </a:rPr>
              <a:t>bertukar</a:t>
            </a:r>
            <a:r>
              <a:rPr lang="en-GB" sz="2400" dirty="0" smtClean="0">
                <a:latin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</a:rPr>
              <a:t>informasi</a:t>
            </a:r>
            <a:r>
              <a:rPr lang="en-GB" sz="2400" dirty="0" smtClean="0">
                <a:latin typeface="Arial" panose="020B0604020202020204" pitchFamily="34" charset="0"/>
              </a:rPr>
              <a:t> BGP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Arial" panose="020B0604020202020204" pitchFamily="34" charset="0"/>
              </a:rPr>
              <a:t>BGP speakers </a:t>
            </a:r>
            <a:r>
              <a:rPr lang="en-GB" sz="2400" b="1" dirty="0" err="1">
                <a:latin typeface="Arial" panose="020B0604020202020204" pitchFamily="34" charset="0"/>
              </a:rPr>
              <a:t>disebut</a:t>
            </a:r>
            <a:r>
              <a:rPr lang="en-GB" sz="2400" b="1" dirty="0">
                <a:latin typeface="Arial" panose="020B0604020202020204" pitchFamily="34" charset="0"/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peer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257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BORDER GATEWAY PROTOCOL</a:t>
            </a:r>
            <a:r>
              <a:rPr lang="en-US" dirty="0" smtClean="0">
                <a:solidFill>
                  <a:schemeClr val="bg1"/>
                </a:solidFill>
              </a:rPr>
              <a:t>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55564" y="1641154"/>
            <a:ext cx="8216900" cy="4719638"/>
            <a:chOff x="231775" y="1682750"/>
            <a:chExt cx="8216900" cy="4719638"/>
          </a:xfrm>
        </p:grpSpPr>
        <p:pic>
          <p:nvPicPr>
            <p:cNvPr id="8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1463" y="2232025"/>
              <a:ext cx="3097212" cy="1871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75" y="2289175"/>
              <a:ext cx="3095625" cy="1871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225" y="4532313"/>
              <a:ext cx="3098800" cy="187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273675" y="3803650"/>
              <a:ext cx="0" cy="43815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146175" y="2998788"/>
              <a:ext cx="1335088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800" dirty="0">
                  <a:latin typeface="Arial" panose="020B0604020202020204" pitchFamily="34" charset="0"/>
                </a:rPr>
                <a:t>AS 100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511925" y="2998788"/>
              <a:ext cx="1336675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800">
                  <a:latin typeface="Arial" panose="020B0604020202020204" pitchFamily="34" charset="0"/>
                </a:rPr>
                <a:t>AS 101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733925" y="5313363"/>
              <a:ext cx="16129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800">
                  <a:latin typeface="Arial" panose="020B0604020202020204" pitchFamily="34" charset="0"/>
                </a:rPr>
                <a:t>AS 102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382963" y="2514600"/>
              <a:ext cx="2479675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382963" y="3816350"/>
              <a:ext cx="601662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683000" y="4241800"/>
              <a:ext cx="1879600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5278438" y="3816350"/>
              <a:ext cx="525462" cy="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984625" y="3803650"/>
              <a:ext cx="0" cy="438150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5495925" y="4241800"/>
              <a:ext cx="0" cy="422275"/>
            </a:xfrm>
            <a:prstGeom prst="line">
              <a:avLst/>
            </a:prstGeom>
            <a:noFill/>
            <a:ln w="25399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3544888" y="2017713"/>
              <a:ext cx="428625" cy="34290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5260975" y="2017713"/>
              <a:ext cx="342900" cy="34290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363" y="4456113"/>
              <a:ext cx="871537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5405438" y="4694238"/>
              <a:ext cx="1778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E</a:t>
              </a:r>
            </a:p>
          </p:txBody>
        </p:sp>
        <p:pic>
          <p:nvPicPr>
            <p:cNvPr id="25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588" y="3540125"/>
              <a:ext cx="8699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588" y="2262188"/>
              <a:ext cx="869950" cy="50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488" y="3540125"/>
              <a:ext cx="8699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488" y="2262188"/>
              <a:ext cx="869950" cy="50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968625" y="3759200"/>
              <a:ext cx="192088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6056313" y="3759200"/>
              <a:ext cx="19208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968625" y="2498725"/>
              <a:ext cx="192088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6056313" y="2498725"/>
              <a:ext cx="19208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24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6463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8900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11338" defTabSz="847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85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257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829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40138" defTabSz="8477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3956050" y="1682750"/>
              <a:ext cx="1254125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476" tIns="54239" rIns="108476" bIns="54239">
              <a:spAutoFit/>
            </a:bodyPr>
            <a:lstStyle>
              <a:lvl1pPr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38163"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76325"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16075"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54238" defTabSz="1076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11438" defTabSz="1076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68638" defTabSz="1076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25838" defTabSz="1076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983038" defTabSz="1076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>
                  <a:latin typeface="Arial" panose="020B0604020202020204" pitchFamily="34" charset="0"/>
                </a:rPr>
                <a:t>Peering</a:t>
              </a:r>
            </a:p>
          </p:txBody>
        </p:sp>
      </p:grp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16095" y="5501072"/>
            <a:ext cx="4752582" cy="46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016" tIns="43007" rIns="86016" bIns="43007" anchor="ctr" anchorCtr="1">
            <a:spAutoFit/>
          </a:bodyPr>
          <a:lstStyle>
            <a:lvl1pPr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8163"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76325"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6075"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54238" defTabSz="1076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11438" defTabSz="1076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68638" defTabSz="1076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25838" defTabSz="1076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83038" defTabSz="1076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GB" sz="2600" b="1" dirty="0">
                <a:latin typeface="Arial" panose="020B0604020202020204" pitchFamily="34" charset="0"/>
              </a:rPr>
              <a:t>BGP speakers </a:t>
            </a:r>
            <a:r>
              <a:rPr lang="en-GB" sz="2600" b="1" dirty="0" err="1" smtClean="0">
                <a:latin typeface="Arial" panose="020B0604020202020204" pitchFamily="34" charset="0"/>
              </a:rPr>
              <a:t>disebut</a:t>
            </a:r>
            <a:r>
              <a:rPr lang="en-GB" sz="2600" b="1" dirty="0" smtClean="0">
                <a:latin typeface="Arial" panose="020B0604020202020204" pitchFamily="34" charset="0"/>
              </a:rPr>
              <a:t> </a:t>
            </a:r>
            <a:r>
              <a:rPr lang="en-GB" sz="2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peer</a:t>
            </a:r>
            <a:endParaRPr lang="en-GB" sz="2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14333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</a:rPr>
              <a:t>I. K</a:t>
            </a:r>
            <a:r>
              <a:rPr lang="id-ID" sz="2400" dirty="0" smtClean="0">
                <a:solidFill>
                  <a:schemeClr val="bg1"/>
                </a:solidFill>
              </a:rPr>
              <a:t>onfigurasi </a:t>
            </a:r>
            <a:r>
              <a:rPr lang="id-ID" sz="2400" i="1" dirty="0">
                <a:solidFill>
                  <a:schemeClr val="bg1"/>
                </a:solidFill>
              </a:rPr>
              <a:t>router </a:t>
            </a:r>
            <a:r>
              <a:rPr lang="id-ID" sz="2400" dirty="0">
                <a:solidFill>
                  <a:schemeClr val="bg1"/>
                </a:solidFill>
              </a:rPr>
              <a:t>pada </a:t>
            </a:r>
            <a:r>
              <a:rPr lang="en-US" sz="2400" i="1" dirty="0" smtClean="0">
                <a:solidFill>
                  <a:schemeClr val="bg1"/>
                </a:solidFill>
              </a:rPr>
              <a:t>stub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AS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4272" y="491168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99656" y="1391436"/>
            <a:ext cx="6336704" cy="2863790"/>
            <a:chOff x="1143000" y="838200"/>
            <a:chExt cx="6019800" cy="2592288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43"/>
            <a:stretch/>
          </p:blipFill>
          <p:spPr bwMode="auto">
            <a:xfrm>
              <a:off x="1143000" y="838200"/>
              <a:ext cx="6019800" cy="259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 flipV="1">
              <a:off x="3439804" y="2036490"/>
              <a:ext cx="533400" cy="228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3429000" y="1600200"/>
              <a:ext cx="533400" cy="22860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543300" y="1295400"/>
              <a:ext cx="1219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Static Route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415480" y="4416831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cs typeface="Arial" panose="020B0604020202020204" pitchFamily="34" charset="0"/>
              </a:rPr>
              <a:t>Jika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sebuah</a:t>
            </a:r>
            <a:r>
              <a:rPr lang="en-US" dirty="0" smtClean="0">
                <a:cs typeface="Arial" panose="020B0604020202020204" pitchFamily="34" charset="0"/>
              </a:rPr>
              <a:t> AS </a:t>
            </a:r>
            <a:r>
              <a:rPr lang="en-US" dirty="0" err="1" smtClean="0">
                <a:cs typeface="Arial" panose="020B0604020202020204" pitchFamily="34" charset="0"/>
              </a:rPr>
              <a:t>hanya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memiliki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satu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gerbang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keluar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jaringan</a:t>
            </a:r>
            <a:r>
              <a:rPr lang="en-US" dirty="0" smtClean="0">
                <a:cs typeface="Arial" panose="020B0604020202020204" pitchFamily="34" charset="0"/>
              </a:rPr>
              <a:t>, </a:t>
            </a:r>
            <a:r>
              <a:rPr lang="en-US" dirty="0" err="1" smtClean="0">
                <a:cs typeface="Arial" panose="020B0604020202020204" pitchFamily="34" charset="0"/>
              </a:rPr>
              <a:t>disebut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b="1" dirty="0">
                <a:cs typeface="Arial" panose="020B0604020202020204" pitchFamily="34" charset="0"/>
              </a:rPr>
              <a:t>single-homed </a:t>
            </a:r>
            <a:r>
              <a:rPr lang="en-US" b="1" dirty="0" smtClean="0">
                <a:cs typeface="Arial" panose="020B0604020202020204" pitchFamily="34" charset="0"/>
              </a:rPr>
              <a:t>system </a:t>
            </a: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Arial" panose="020B0604020202020204" pitchFamily="34" charset="0"/>
              </a:rPr>
              <a:t>Single-homed autonomous systems </a:t>
            </a:r>
            <a:r>
              <a:rPr lang="en-US" dirty="0" err="1" smtClean="0">
                <a:cs typeface="Arial" panose="020B0604020202020204" pitchFamily="34" charset="0"/>
              </a:rPr>
              <a:t>disebut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juga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b="1" dirty="0" smtClean="0">
                <a:cs typeface="Arial" panose="020B0604020202020204" pitchFamily="34" charset="0"/>
              </a:rPr>
              <a:t>stub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networks or stubs. </a:t>
            </a:r>
          </a:p>
        </p:txBody>
      </p:sp>
    </p:spTree>
    <p:extLst>
      <p:ext uri="{BB962C8B-B14F-4D97-AF65-F5344CB8AC3E}">
        <p14:creationId xmlns:p14="http://schemas.microsoft.com/office/powerpoint/2010/main" val="30526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20178486</TotalTime>
  <Words>1341</Words>
  <Application>Microsoft Office PowerPoint</Application>
  <PresentationFormat>Custom</PresentationFormat>
  <Paragraphs>239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Siswanto</cp:lastModifiedBy>
  <cp:revision>563</cp:revision>
  <dcterms:created xsi:type="dcterms:W3CDTF">2011-05-21T14:11:58Z</dcterms:created>
  <dcterms:modified xsi:type="dcterms:W3CDTF">2019-06-18T01:41:44Z</dcterms:modified>
</cp:coreProperties>
</file>