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 id="2147483727" r:id="rId2"/>
  </p:sldMasterIdLst>
  <p:notesMasterIdLst>
    <p:notesMasterId r:id="rId59"/>
  </p:notesMasterIdLst>
  <p:handoutMasterIdLst>
    <p:handoutMasterId r:id="rId60"/>
  </p:handoutMasterIdLst>
  <p:sldIdLst>
    <p:sldId id="324" r:id="rId3"/>
    <p:sldId id="600" r:id="rId4"/>
    <p:sldId id="410" r:id="rId5"/>
    <p:sldId id="424" r:id="rId6"/>
    <p:sldId id="601" r:id="rId7"/>
    <p:sldId id="426" r:id="rId8"/>
    <p:sldId id="427" r:id="rId9"/>
    <p:sldId id="616" r:id="rId10"/>
    <p:sldId id="519" r:id="rId11"/>
    <p:sldId id="521" r:id="rId12"/>
    <p:sldId id="522" r:id="rId13"/>
    <p:sldId id="524" r:id="rId14"/>
    <p:sldId id="525" r:id="rId15"/>
    <p:sldId id="527" r:id="rId16"/>
    <p:sldId id="528" r:id="rId17"/>
    <p:sldId id="529" r:id="rId18"/>
    <p:sldId id="531" r:id="rId19"/>
    <p:sldId id="533" r:id="rId20"/>
    <p:sldId id="535" r:id="rId21"/>
    <p:sldId id="537" r:id="rId22"/>
    <p:sldId id="539" r:id="rId23"/>
    <p:sldId id="540" r:id="rId24"/>
    <p:sldId id="542" r:id="rId25"/>
    <p:sldId id="544" r:id="rId26"/>
    <p:sldId id="545" r:id="rId27"/>
    <p:sldId id="546" r:id="rId28"/>
    <p:sldId id="547" r:id="rId29"/>
    <p:sldId id="548" r:id="rId30"/>
    <p:sldId id="549" r:id="rId31"/>
    <p:sldId id="605" r:id="rId32"/>
    <p:sldId id="606" r:id="rId33"/>
    <p:sldId id="607" r:id="rId34"/>
    <p:sldId id="608" r:id="rId35"/>
    <p:sldId id="609" r:id="rId36"/>
    <p:sldId id="610" r:id="rId37"/>
    <p:sldId id="611" r:id="rId38"/>
    <p:sldId id="612" r:id="rId39"/>
    <p:sldId id="559" r:id="rId40"/>
    <p:sldId id="561" r:id="rId41"/>
    <p:sldId id="563" r:id="rId42"/>
    <p:sldId id="577" r:id="rId43"/>
    <p:sldId id="578" r:id="rId44"/>
    <p:sldId id="614" r:id="rId45"/>
    <p:sldId id="615" r:id="rId46"/>
    <p:sldId id="423" r:id="rId47"/>
    <p:sldId id="623" r:id="rId48"/>
    <p:sldId id="630" r:id="rId49"/>
    <p:sldId id="631" r:id="rId50"/>
    <p:sldId id="412" r:id="rId51"/>
    <p:sldId id="414" r:id="rId52"/>
    <p:sldId id="515" r:id="rId53"/>
    <p:sldId id="516" r:id="rId54"/>
    <p:sldId id="595" r:id="rId55"/>
    <p:sldId id="599" r:id="rId56"/>
    <p:sldId id="629" r:id="rId57"/>
    <p:sldId id="413" r:id="rId58"/>
  </p:sldIdLst>
  <p:sldSz cx="12192000" cy="6858000"/>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3E7420"/>
    <a:srgbClr val="692A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94007" autoAdjust="0"/>
  </p:normalViewPr>
  <p:slideViewPr>
    <p:cSldViewPr>
      <p:cViewPr>
        <p:scale>
          <a:sx n="72" d="100"/>
          <a:sy n="72" d="100"/>
        </p:scale>
        <p:origin x="-450" y="-54"/>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E25A1F-1CDC-4074-893A-5899111F5ABD}" type="datetimeFigureOut">
              <a:rPr lang="id-ID" smtClean="0"/>
              <a:pPr/>
              <a:t>19/06/2019</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E874E-D680-4190-B4F6-A9A7BE5D0CAF}" type="slidenum">
              <a:rPr lang="id-ID" smtClean="0"/>
              <a:pPr/>
              <a:t>‹#›</a:t>
            </a:fld>
            <a:endParaRPr lang="id-ID"/>
          </a:p>
        </p:txBody>
      </p:sp>
    </p:spTree>
    <p:extLst>
      <p:ext uri="{BB962C8B-B14F-4D97-AF65-F5344CB8AC3E}">
        <p14:creationId xmlns:p14="http://schemas.microsoft.com/office/powerpoint/2010/main" val="716150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9DCB56-DE58-4F64-B9CF-BA8F1134BDC6}" type="datetimeFigureOut">
              <a:rPr lang="id-ID" smtClean="0"/>
              <a:pPr/>
              <a:t>19/06/2019</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1351D7-7B69-40B9-8EEA-B4FEF26EED31}" type="slidenum">
              <a:rPr lang="id-ID" smtClean="0"/>
              <a:pPr/>
              <a:t>‹#›</a:t>
            </a:fld>
            <a:endParaRPr lang="id-ID"/>
          </a:p>
        </p:txBody>
      </p:sp>
    </p:spTree>
    <p:extLst>
      <p:ext uri="{BB962C8B-B14F-4D97-AF65-F5344CB8AC3E}">
        <p14:creationId xmlns:p14="http://schemas.microsoft.com/office/powerpoint/2010/main" val="3954264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Mengacu</a:t>
            </a:r>
            <a:r>
              <a:rPr lang="en-US" dirty="0"/>
              <a:t> </a:t>
            </a:r>
            <a:r>
              <a:rPr lang="en-US" dirty="0" err="1"/>
              <a:t>kepada</a:t>
            </a:r>
            <a:r>
              <a:rPr lang="en-US" dirty="0"/>
              <a:t> </a:t>
            </a:r>
            <a:r>
              <a:rPr lang="en-US" dirty="0" err="1"/>
              <a:t>Konteks</a:t>
            </a:r>
            <a:r>
              <a:rPr lang="en-US" dirty="0"/>
              <a:t> </a:t>
            </a:r>
            <a:r>
              <a:rPr lang="en-US" dirty="0" err="1"/>
              <a:t>Variabel</a:t>
            </a:r>
            <a:r>
              <a:rPr lang="en-US" dirty="0"/>
              <a:t> </a:t>
            </a:r>
            <a:r>
              <a:rPr lang="en-US" dirty="0" err="1"/>
              <a:t>dari</a:t>
            </a:r>
            <a:r>
              <a:rPr lang="en-US" dirty="0"/>
              <a:t> Unit </a:t>
            </a:r>
            <a:r>
              <a:rPr lang="en-US" dirty="0" err="1"/>
              <a:t>Kompetensi</a:t>
            </a:r>
            <a:r>
              <a:rPr lang="en-US" dirty="0"/>
              <a:t> </a:t>
            </a:r>
            <a:r>
              <a:rPr lang="en-US" dirty="0" err="1"/>
              <a:t>Menentukan</a:t>
            </a:r>
            <a:r>
              <a:rPr lang="en-US" dirty="0"/>
              <a:t> </a:t>
            </a:r>
            <a:r>
              <a:rPr lang="en-US" dirty="0" err="1"/>
              <a:t>Spesifikasi</a:t>
            </a:r>
            <a:r>
              <a:rPr lang="en-US" dirty="0"/>
              <a:t> </a:t>
            </a:r>
            <a:r>
              <a:rPr lang="en-US" dirty="0" err="1"/>
              <a:t>Perangkat</a:t>
            </a:r>
            <a:r>
              <a:rPr lang="en-US" dirty="0"/>
              <a:t> </a:t>
            </a:r>
            <a:r>
              <a:rPr lang="en-US" dirty="0" err="1"/>
              <a:t>Jaringan</a:t>
            </a:r>
            <a:r>
              <a:rPr lang="en-US" dirty="0"/>
              <a:t> </a:t>
            </a:r>
            <a:r>
              <a:rPr lang="en-US" dirty="0" err="1"/>
              <a:t>poin</a:t>
            </a:r>
            <a:r>
              <a:rPr lang="en-US" dirty="0"/>
              <a:t> 1.2 yang </a:t>
            </a:r>
            <a:r>
              <a:rPr lang="en-US" dirty="0" err="1"/>
              <a:t>tertulis</a:t>
            </a:r>
            <a:r>
              <a:rPr lang="en-US" dirty="0"/>
              <a:t>: </a:t>
            </a:r>
          </a:p>
          <a:p>
            <a:r>
              <a:rPr lang="en-US" sz="1200" b="0" i="0" u="none" strike="noStrike" kern="1200" baseline="0" dirty="0">
                <a:solidFill>
                  <a:schemeClr val="tx1"/>
                </a:solidFill>
                <a:latin typeface="+mn-lt"/>
                <a:ea typeface="+mn-ea"/>
                <a:cs typeface="+mn-cs"/>
              </a:rPr>
              <a:t>“</a:t>
            </a:r>
            <a:r>
              <a:rPr lang="en-ID" sz="1200" b="0" i="0" u="none" strike="noStrike" kern="1200" baseline="0" dirty="0">
                <a:solidFill>
                  <a:schemeClr val="tx1"/>
                </a:solidFill>
                <a:latin typeface="+mn-lt"/>
                <a:ea typeface="+mn-ea"/>
                <a:cs typeface="+mn-cs"/>
              </a:rPr>
              <a:t>Proses </a:t>
            </a:r>
            <a:r>
              <a:rPr lang="en-ID" sz="1200" b="0" i="0" u="none" strike="noStrike" kern="1200" baseline="0" dirty="0" err="1">
                <a:solidFill>
                  <a:schemeClr val="tx1"/>
                </a:solidFill>
                <a:latin typeface="+mn-lt"/>
                <a:ea typeface="+mn-ea"/>
                <a:cs typeface="+mn-cs"/>
              </a:rPr>
              <a:t>penentuan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spesifkasi</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ini</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dilakukan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setelah</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perancangan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jaringan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selesai</a:t>
            </a:r>
            <a:r>
              <a:rPr lang="en-ID" sz="1200" b="0" i="0" u="none" strike="noStrike" kern="1200" baseline="0" dirty="0">
                <a:solidFill>
                  <a:schemeClr val="tx1"/>
                </a:solidFill>
                <a:latin typeface="+mn-lt"/>
                <a:ea typeface="+mn-ea"/>
                <a:cs typeface="+mn-cs"/>
              </a:rPr>
              <a:t> dan </a:t>
            </a:r>
            <a:r>
              <a:rPr lang="en-ID" sz="1200" b="0" i="0" u="none" strike="noStrike" kern="1200" baseline="0" dirty="0" err="1">
                <a:solidFill>
                  <a:schemeClr val="tx1"/>
                </a:solidFill>
                <a:latin typeface="+mn-lt"/>
                <a:ea typeface="+mn-ea"/>
                <a:cs typeface="+mn-cs"/>
              </a:rPr>
              <a:t>hasilnya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akan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dipakai</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untuk</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masukan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bagi</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pengguna</a:t>
            </a:r>
            <a:r>
              <a:rPr lang="en-ID" sz="1200" b="0" i="0" u="none" strike="noStrike" kern="1200" baseline="0" dirty="0">
                <a:solidFill>
                  <a:schemeClr val="tx1"/>
                </a:solidFill>
                <a:latin typeface="+mn-lt"/>
                <a:ea typeface="+mn-ea"/>
                <a:cs typeface="+mn-cs"/>
              </a:rPr>
              <a:t>.”</a:t>
            </a:r>
          </a:p>
          <a:p>
            <a:r>
              <a:rPr lang="en-ID" sz="1200" b="0" i="0" u="none" strike="noStrike" kern="1200" baseline="0" dirty="0" err="1">
                <a:solidFill>
                  <a:schemeClr val="tx1"/>
                </a:solidFill>
                <a:latin typeface="+mn-lt"/>
                <a:ea typeface="+mn-ea"/>
                <a:cs typeface="+mn-cs"/>
              </a:rPr>
              <a:t>Maka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penentuan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spesifikasi</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dilakukan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setelah</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perancangan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jaringan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selesai</a:t>
            </a:r>
            <a:r>
              <a:rPr lang="en-ID" sz="1200" b="0" i="0" u="none" strike="noStrike" kern="1200" baseline="0" dirty="0">
                <a:solidFill>
                  <a:schemeClr val="tx1"/>
                </a:solidFill>
                <a:latin typeface="+mn-lt"/>
                <a:ea typeface="+mn-ea"/>
                <a:cs typeface="+mn-cs"/>
              </a:rPr>
              <a:t> dan </a:t>
            </a:r>
            <a:r>
              <a:rPr lang="en-ID" sz="1200" b="0" i="0" u="none" strike="noStrike" kern="1200" baseline="0" dirty="0" err="1">
                <a:solidFill>
                  <a:schemeClr val="tx1"/>
                </a:solidFill>
                <a:latin typeface="+mn-lt"/>
                <a:ea typeface="+mn-ea"/>
                <a:cs typeface="+mn-cs"/>
              </a:rPr>
              <a:t>dipilih</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perangkat</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keras</a:t>
            </a:r>
            <a:r>
              <a:rPr lang="en-ID" sz="1200" b="0" i="0" u="none" strike="noStrike" kern="1200" baseline="0" dirty="0">
                <a:solidFill>
                  <a:schemeClr val="tx1"/>
                </a:solidFill>
                <a:latin typeface="+mn-lt"/>
                <a:ea typeface="+mn-ea"/>
                <a:cs typeface="+mn-cs"/>
              </a:rPr>
              <a:t> dan </a:t>
            </a:r>
            <a:r>
              <a:rPr lang="en-ID" sz="1200" b="0" i="0" u="none" strike="noStrike" kern="1200" baseline="0" dirty="0" err="1">
                <a:solidFill>
                  <a:schemeClr val="tx1"/>
                </a:solidFill>
                <a:latin typeface="+mn-lt"/>
                <a:ea typeface="+mn-ea"/>
                <a:cs typeface="+mn-cs"/>
              </a:rPr>
              <a:t>lunak</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sesuai</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dengan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rancangan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topologi</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jaringan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Jadi</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materinya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berisi</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uraian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perangkat</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keras</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Jaringan</a:t>
            </a:r>
            <a:r>
              <a:rPr lang="en-ID" sz="1200" b="0" i="0" u="none" strike="noStrike" kern="1200" baseline="0" dirty="0">
                <a:solidFill>
                  <a:schemeClr val="tx1"/>
                </a:solidFill>
                <a:latin typeface="+mn-lt"/>
                <a:ea typeface="+mn-ea"/>
                <a:cs typeface="+mn-cs"/>
              </a:rPr>
              <a:t> computer.</a:t>
            </a:r>
          </a:p>
          <a:p>
            <a:r>
              <a:rPr lang="en-ID" sz="1200" b="0" i="0" u="none" strike="noStrike" kern="1200" baseline="0" dirty="0" err="1">
                <a:solidFill>
                  <a:schemeClr val="tx1"/>
                </a:solidFill>
                <a:latin typeface="+mn-lt"/>
                <a:ea typeface="+mn-ea"/>
                <a:cs typeface="+mn-cs"/>
              </a:rPr>
              <a:t>Contoh</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perangkat</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keras</a:t>
            </a:r>
            <a:r>
              <a:rPr lang="en-ID" sz="1200" b="0" i="0" u="none" strike="noStrike" kern="1200" baseline="0" dirty="0">
                <a:solidFill>
                  <a:schemeClr val="tx1"/>
                </a:solidFill>
                <a:latin typeface="+mn-lt"/>
                <a:ea typeface="+mn-ea"/>
                <a:cs typeface="+mn-cs"/>
              </a:rPr>
              <a:t> yang </a:t>
            </a:r>
            <a:r>
              <a:rPr lang="en-ID" sz="1200" b="0" i="0" u="none" strike="noStrike" kern="1200" baseline="0" dirty="0" err="1">
                <a:solidFill>
                  <a:schemeClr val="tx1"/>
                </a:solidFill>
                <a:latin typeface="+mn-lt"/>
                <a:ea typeface="+mn-ea"/>
                <a:cs typeface="+mn-cs"/>
              </a:rPr>
              <a:t>ditunjukkan</a:t>
            </a:r>
            <a:r>
              <a:rPr lang="en-ID" sz="1200" b="0" i="0" u="none" strike="noStrike" kern="1200" baseline="0" dirty="0">
                <a:solidFill>
                  <a:schemeClr val="tx1"/>
                </a:solidFill>
                <a:latin typeface="+mn-lt"/>
                <a:ea typeface="+mn-ea"/>
                <a:cs typeface="+mn-cs"/>
              </a:rPr>
              <a:t> di ppt </a:t>
            </a:r>
            <a:r>
              <a:rPr lang="en-ID" sz="1200" b="0" i="0" u="none" strike="noStrike" kern="1200" baseline="0" dirty="0" err="1">
                <a:solidFill>
                  <a:schemeClr val="tx1"/>
                </a:solidFill>
                <a:latin typeface="+mn-lt"/>
                <a:ea typeface="+mn-ea"/>
                <a:cs typeface="+mn-cs"/>
              </a:rPr>
              <a:t>ini</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hanya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untuk</a:t>
            </a:r>
            <a:r>
              <a:rPr lang="en-ID" sz="1200" b="0" i="0" u="none" strike="noStrike" kern="1200" baseline="0" dirty="0">
                <a:solidFill>
                  <a:schemeClr val="tx1"/>
                </a:solidFill>
                <a:latin typeface="+mn-lt"/>
                <a:ea typeface="+mn-ea"/>
                <a:cs typeface="+mn-cs"/>
              </a:rPr>
              <a:t> Router </a:t>
            </a:r>
            <a:r>
              <a:rPr lang="en-ID" sz="1200" b="0" i="0" u="none" strike="noStrike" kern="1200" baseline="0" dirty="0" err="1">
                <a:solidFill>
                  <a:schemeClr val="tx1"/>
                </a:solidFill>
                <a:latin typeface="+mn-lt"/>
                <a:ea typeface="+mn-ea"/>
                <a:cs typeface="+mn-cs"/>
              </a:rPr>
              <a:t>saja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untuk</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perangkat</a:t>
            </a:r>
            <a:r>
              <a:rPr lang="en-ID" sz="1200" b="0" i="0" u="none" strike="noStrike" kern="1200" baseline="0" dirty="0">
                <a:solidFill>
                  <a:schemeClr val="tx1"/>
                </a:solidFill>
                <a:latin typeface="+mn-lt"/>
                <a:ea typeface="+mn-ea"/>
                <a:cs typeface="+mn-cs"/>
              </a:rPr>
              <a:t> yang lain </a:t>
            </a:r>
            <a:r>
              <a:rPr lang="en-ID" sz="1200" b="0" i="0" u="none" strike="noStrike" kern="1200" baseline="0" dirty="0" err="1">
                <a:solidFill>
                  <a:schemeClr val="tx1"/>
                </a:solidFill>
                <a:latin typeface="+mn-lt"/>
                <a:ea typeface="+mn-ea"/>
                <a:cs typeface="+mn-cs"/>
              </a:rPr>
              <a:t>dapat</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ditunjukkan</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contoh</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perangkat</a:t>
            </a:r>
            <a:r>
              <a:rPr lang="en-ID" sz="1200" b="0" i="0" u="none" strike="noStrike" kern="1200" baseline="0" dirty="0">
                <a:solidFill>
                  <a:schemeClr val="tx1"/>
                </a:solidFill>
                <a:latin typeface="+mn-lt"/>
                <a:ea typeface="+mn-ea"/>
                <a:cs typeface="+mn-cs"/>
              </a:rPr>
              <a:t> yang lain yang </a:t>
            </a:r>
            <a:r>
              <a:rPr lang="en-ID" sz="1200" b="0" i="0" u="none" strike="noStrike" kern="1200" baseline="0" dirty="0" err="1">
                <a:solidFill>
                  <a:schemeClr val="tx1"/>
                </a:solidFill>
                <a:latin typeface="+mn-lt"/>
                <a:ea typeface="+mn-ea"/>
                <a:cs typeface="+mn-cs"/>
              </a:rPr>
              <a:t>ada</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atau</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dipakai</a:t>
            </a:r>
            <a:r>
              <a:rPr lang="en-ID" sz="1200" b="0" i="0" u="none" strike="noStrike" kern="1200" baseline="0" dirty="0">
                <a:solidFill>
                  <a:schemeClr val="tx1"/>
                </a:solidFill>
                <a:latin typeface="+mn-lt"/>
                <a:ea typeface="+mn-ea"/>
                <a:cs typeface="+mn-cs"/>
              </a:rPr>
              <a:t> di masing2 </a:t>
            </a:r>
            <a:r>
              <a:rPr lang="en-ID" sz="1200" b="0" i="0" u="none" strike="noStrike" kern="1200" baseline="0" dirty="0" err="1">
                <a:solidFill>
                  <a:schemeClr val="tx1"/>
                </a:solidFill>
                <a:latin typeface="+mn-lt"/>
                <a:ea typeface="+mn-ea"/>
                <a:cs typeface="+mn-cs"/>
              </a:rPr>
              <a:t>lokasi</a:t>
            </a:r>
            <a:r>
              <a:rPr lang="en-ID" sz="1200" b="0" i="0" u="none" strike="noStrike" kern="1200" baseline="0" dirty="0">
                <a:solidFill>
                  <a:schemeClr val="tx1"/>
                </a:solidFill>
                <a:latin typeface="+mn-lt"/>
                <a:ea typeface="+mn-ea"/>
                <a:cs typeface="+mn-cs"/>
              </a:rPr>
              <a:t> </a:t>
            </a:r>
            <a:r>
              <a:rPr lang="en-ID" sz="1200" b="0" i="0" u="none" strike="noStrike" kern="1200" baseline="0" dirty="0" err="1">
                <a:solidFill>
                  <a:schemeClr val="tx1"/>
                </a:solidFill>
                <a:latin typeface="+mn-lt"/>
                <a:ea typeface="+mn-ea"/>
                <a:cs typeface="+mn-cs"/>
              </a:rPr>
              <a:t>pelatihan</a:t>
            </a:r>
            <a:r>
              <a:rPr lang="en-ID" sz="1200" b="0" i="0" u="none" strike="noStrike" kern="1200" baseline="0" dirty="0">
                <a:solidFill>
                  <a:schemeClr val="tx1"/>
                </a:solidFill>
                <a:latin typeface="+mn-lt"/>
                <a:ea typeface="+mn-ea"/>
                <a:cs typeface="+mn-cs"/>
              </a:rPr>
              <a:t>.</a:t>
            </a:r>
            <a:endParaRPr lang="en-ID" dirty="0"/>
          </a:p>
        </p:txBody>
      </p:sp>
      <p:sp>
        <p:nvSpPr>
          <p:cNvPr id="4" name="Slide Number Placeholder 3"/>
          <p:cNvSpPr>
            <a:spLocks noGrp="1"/>
          </p:cNvSpPr>
          <p:nvPr>
            <p:ph type="sldNum" sz="quarter" idx="5"/>
          </p:nvPr>
        </p:nvSpPr>
        <p:spPr/>
        <p:txBody>
          <a:bodyPr/>
          <a:lstStyle/>
          <a:p>
            <a:fld id="{D11351D7-7B69-40B9-8EEA-B4FEF26EED31}" type="slidenum">
              <a:rPr lang="id-ID" smtClean="0"/>
              <a:pPr/>
              <a:t>3</a:t>
            </a:fld>
            <a:endParaRPr lang="id-ID"/>
          </a:p>
        </p:txBody>
      </p:sp>
    </p:spTree>
    <p:extLst>
      <p:ext uri="{BB962C8B-B14F-4D97-AF65-F5344CB8AC3E}">
        <p14:creationId xmlns:p14="http://schemas.microsoft.com/office/powerpoint/2010/main" val="2679594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id-ID"/>
          </a:p>
        </p:txBody>
      </p:sp>
      <p:sp>
        <p:nvSpPr>
          <p:cNvPr id="48132" name="Slide Number Placeholder 3"/>
          <p:cNvSpPr>
            <a:spLocks noGrp="1"/>
          </p:cNvSpPr>
          <p:nvPr>
            <p:ph type="sldNum" sz="quarter" idx="5"/>
          </p:nvPr>
        </p:nvSpPr>
        <p:spPr bwMode="auto">
          <a:noFill/>
          <a:ln>
            <a:miter lim="800000"/>
            <a:headEnd/>
            <a:tailEnd/>
          </a:ln>
        </p:spPr>
        <p:txBody>
          <a:bodyPr/>
          <a:lstStyle/>
          <a:p>
            <a:fld id="{3556FE44-DE31-4C64-9D99-A1989544ACFC}" type="slidenum">
              <a:rPr lang="en-US" smtClean="0"/>
              <a:pPr/>
              <a:t>38</a:t>
            </a:fld>
            <a:endParaRPr lang="en-US"/>
          </a:p>
        </p:txBody>
      </p:sp>
    </p:spTree>
    <p:extLst>
      <p:ext uri="{BB962C8B-B14F-4D97-AF65-F5344CB8AC3E}">
        <p14:creationId xmlns:p14="http://schemas.microsoft.com/office/powerpoint/2010/main" val="3311880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Hanya</a:t>
            </a:r>
            <a:r>
              <a:rPr lang="en-US" dirty="0"/>
              <a:t> </a:t>
            </a:r>
            <a:r>
              <a:rPr lang="en-US" dirty="0" err="1"/>
              <a:t>beberapa</a:t>
            </a:r>
            <a:r>
              <a:rPr lang="en-US" dirty="0"/>
              <a:t> </a:t>
            </a:r>
            <a:r>
              <a:rPr lang="en-US" dirty="0" err="1"/>
              <a:t>contoh</a:t>
            </a:r>
            <a:r>
              <a:rPr lang="en-US" dirty="0"/>
              <a:t> </a:t>
            </a:r>
            <a:r>
              <a:rPr lang="en-US" dirty="0" err="1"/>
              <a:t>saja</a:t>
            </a:r>
            <a:r>
              <a:rPr lang="en-US" dirty="0"/>
              <a:t>, </a:t>
            </a:r>
            <a:r>
              <a:rPr lang="en-US" dirty="0" err="1"/>
              <a:t>untuk</a:t>
            </a:r>
            <a:r>
              <a:rPr lang="en-US" dirty="0"/>
              <a:t> </a:t>
            </a:r>
            <a:r>
              <a:rPr lang="en-US" dirty="0" err="1"/>
              <a:t>detailnya</a:t>
            </a:r>
            <a:r>
              <a:rPr lang="en-US" dirty="0"/>
              <a:t> </a:t>
            </a:r>
            <a:r>
              <a:rPr lang="en-US" dirty="0" err="1"/>
              <a:t>dapat</a:t>
            </a:r>
            <a:r>
              <a:rPr lang="en-US" dirty="0"/>
              <a:t> </a:t>
            </a:r>
            <a:r>
              <a:rPr lang="en-US" dirty="0" err="1"/>
              <a:t>ditambahkan</a:t>
            </a:r>
            <a:r>
              <a:rPr lang="en-US" dirty="0"/>
              <a:t> </a:t>
            </a:r>
            <a:r>
              <a:rPr lang="en-US" dirty="0" err="1"/>
              <a:t>dengan</a:t>
            </a:r>
            <a:r>
              <a:rPr lang="en-US" dirty="0"/>
              <a:t> yang popular di masing2 </a:t>
            </a:r>
            <a:r>
              <a:rPr lang="en-US" dirty="0" err="1"/>
              <a:t>tempat</a:t>
            </a:r>
            <a:r>
              <a:rPr lang="en-US" dirty="0"/>
              <a:t> </a:t>
            </a:r>
            <a:r>
              <a:rPr lang="en-US" dirty="0" err="1"/>
              <a:t>pelatihan</a:t>
            </a:r>
            <a:endParaRPr lang="en-ID" dirty="0"/>
          </a:p>
        </p:txBody>
      </p:sp>
      <p:sp>
        <p:nvSpPr>
          <p:cNvPr id="4" name="Slide Number Placeholder 3"/>
          <p:cNvSpPr>
            <a:spLocks noGrp="1"/>
          </p:cNvSpPr>
          <p:nvPr>
            <p:ph type="sldNum" sz="quarter" idx="5"/>
          </p:nvPr>
        </p:nvSpPr>
        <p:spPr/>
        <p:txBody>
          <a:bodyPr/>
          <a:lstStyle/>
          <a:p>
            <a:fld id="{D11351D7-7B69-40B9-8EEA-B4FEF26EED31}" type="slidenum">
              <a:rPr lang="id-ID" smtClean="0"/>
              <a:pPr/>
              <a:t>48</a:t>
            </a:fld>
            <a:endParaRPr lang="id-ID"/>
          </a:p>
        </p:txBody>
      </p:sp>
    </p:spTree>
    <p:extLst>
      <p:ext uri="{BB962C8B-B14F-4D97-AF65-F5344CB8AC3E}">
        <p14:creationId xmlns:p14="http://schemas.microsoft.com/office/powerpoint/2010/main" val="572088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FFFFF"/>
        </a:solidFill>
        <a:effectLst/>
      </p:bgPr>
    </p:bg>
    <p:spTree>
      <p:nvGrpSpPr>
        <p:cNvPr id="1" name=""/>
        <p:cNvGrpSpPr/>
        <p:nvPr/>
      </p:nvGrpSpPr>
      <p:grpSpPr>
        <a:xfrm>
          <a:off x="0" y="0"/>
          <a:ext cx="0" cy="0"/>
          <a:chOff x="0" y="0"/>
          <a:chExt cx="0" cy="0"/>
        </a:xfrm>
      </p:grpSpPr>
      <p:sp>
        <p:nvSpPr>
          <p:cNvPr id="3138" name="Rectangle 66"/>
          <p:cNvSpPr>
            <a:spLocks noChangeArrowheads="1"/>
          </p:cNvSpPr>
          <p:nvPr/>
        </p:nvSpPr>
        <p:spPr bwMode="gray">
          <a:xfrm>
            <a:off x="3048000" y="3124200"/>
            <a:ext cx="9144000" cy="609600"/>
          </a:xfrm>
          <a:prstGeom prst="rect">
            <a:avLst/>
          </a:prstGeom>
          <a:solidFill>
            <a:schemeClr val="tx1"/>
          </a:solidFill>
          <a:ln w="9525">
            <a:noFill/>
            <a:miter lim="800000"/>
            <a:headEnd/>
            <a:tailEnd/>
          </a:ln>
          <a:effectLst/>
        </p:spPr>
        <p:txBody>
          <a:bodyPr wrap="none" anchor="ctr"/>
          <a:lstStyle/>
          <a:p>
            <a:r>
              <a:rPr lang="en-US" sz="2400" b="1" dirty="0">
                <a:solidFill>
                  <a:schemeClr val="bg1"/>
                </a:solidFill>
                <a:latin typeface="+mj-lt"/>
              </a:rPr>
              <a:t>JUNIOR NETWORK ADMINISTRATOR</a:t>
            </a:r>
            <a:endParaRPr lang="id-ID" sz="2400" b="1" dirty="0">
              <a:solidFill>
                <a:schemeClr val="bg1"/>
              </a:solidFill>
              <a:latin typeface="+mj-lt"/>
            </a:endParaRPr>
          </a:p>
        </p:txBody>
      </p:sp>
      <p:sp>
        <p:nvSpPr>
          <p:cNvPr id="3139" name="Rectangle 67"/>
          <p:cNvSpPr>
            <a:spLocks noChangeArrowheads="1"/>
          </p:cNvSpPr>
          <p:nvPr/>
        </p:nvSpPr>
        <p:spPr bwMode="gray">
          <a:xfrm>
            <a:off x="0" y="3124200"/>
            <a:ext cx="12192000" cy="152400"/>
          </a:xfrm>
          <a:prstGeom prst="rect">
            <a:avLst/>
          </a:prstGeom>
          <a:solidFill>
            <a:schemeClr val="tx1"/>
          </a:solidFill>
          <a:ln w="9525">
            <a:noFill/>
            <a:miter lim="800000"/>
            <a:headEnd/>
            <a:tailEnd/>
          </a:ln>
          <a:effectLst/>
        </p:spPr>
        <p:txBody>
          <a:bodyPr wrap="none" anchor="ctr"/>
          <a:lstStyle/>
          <a:p>
            <a:endParaRPr lang="id-ID"/>
          </a:p>
        </p:txBody>
      </p:sp>
      <p:pic>
        <p:nvPicPr>
          <p:cNvPr id="3142" name="Picture 70"/>
          <p:cNvPicPr>
            <a:picLocks noChangeAspect="1" noChangeArrowheads="1"/>
          </p:cNvPicPr>
          <p:nvPr/>
        </p:nvPicPr>
        <p:blipFill>
          <a:blip r:embed="rId2"/>
          <a:srcRect/>
          <a:stretch>
            <a:fillRect/>
          </a:stretch>
        </p:blipFill>
        <p:spPr bwMode="auto">
          <a:xfrm>
            <a:off x="9211733" y="1"/>
            <a:ext cx="2980267" cy="3127375"/>
          </a:xfrm>
          <a:prstGeom prst="rect">
            <a:avLst/>
          </a:prstGeom>
          <a:noFill/>
        </p:spPr>
      </p:pic>
      <p:sp>
        <p:nvSpPr>
          <p:cNvPr id="3075" name="Rectangle 3"/>
          <p:cNvSpPr>
            <a:spLocks noGrp="1" noChangeArrowheads="1"/>
          </p:cNvSpPr>
          <p:nvPr>
            <p:ph type="subTitle" idx="1"/>
          </p:nvPr>
        </p:nvSpPr>
        <p:spPr>
          <a:xfrm>
            <a:off x="1117600" y="5257800"/>
            <a:ext cx="10363200" cy="533400"/>
          </a:xfrm>
        </p:spPr>
        <p:txBody>
          <a:bodyPr/>
          <a:lstStyle>
            <a:lvl1pPr marL="0" indent="0" algn="ctr">
              <a:buFont typeface="Wingdings" pitchFamily="2" charset="2"/>
              <a:buNone/>
              <a:defRPr sz="2000" b="0" baseline="0">
                <a:solidFill>
                  <a:schemeClr val="tx1"/>
                </a:solidFill>
              </a:defRPr>
            </a:lvl1pPr>
          </a:lstStyle>
          <a:p>
            <a:endParaRPr lang="en-AU" dirty="0"/>
          </a:p>
        </p:txBody>
      </p:sp>
      <p:sp>
        <p:nvSpPr>
          <p:cNvPr id="2" name="AutoShape 768" descr="Hasil gambar untuk logo kominfo"/>
          <p:cNvSpPr>
            <a:spLocks noChangeAspect="1" noChangeArrowheads="1"/>
          </p:cNvSpPr>
          <p:nvPr userDrawn="1"/>
        </p:nvSpPr>
        <p:spPr bwMode="auto">
          <a:xfrm>
            <a:off x="155575" y="-1608138"/>
            <a:ext cx="3714750" cy="3362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770" descr="Hasil gambar untuk logo kominfo"/>
          <p:cNvSpPr>
            <a:spLocks noChangeAspect="1" noChangeArrowheads="1"/>
          </p:cNvSpPr>
          <p:nvPr userDrawn="1"/>
        </p:nvSpPr>
        <p:spPr bwMode="auto">
          <a:xfrm>
            <a:off x="307975" y="-1455738"/>
            <a:ext cx="3714750" cy="3362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772" descr="Hasil gambar untuk logo kominfo"/>
          <p:cNvSpPr>
            <a:spLocks noChangeAspect="1" noChangeArrowheads="1"/>
          </p:cNvSpPr>
          <p:nvPr userDrawn="1"/>
        </p:nvSpPr>
        <p:spPr bwMode="auto">
          <a:xfrm>
            <a:off x="460375" y="-1303338"/>
            <a:ext cx="3714750" cy="3362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774" descr="Hasil gambar untuk logo kominfo"/>
          <p:cNvSpPr>
            <a:spLocks noChangeAspect="1" noChangeArrowheads="1"/>
          </p:cNvSpPr>
          <p:nvPr userDrawn="1"/>
        </p:nvSpPr>
        <p:spPr bwMode="auto">
          <a:xfrm>
            <a:off x="612775" y="-1150938"/>
            <a:ext cx="3714750" cy="33623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776" descr="Hasil gambar untuk logo kominfo"/>
          <p:cNvSpPr>
            <a:spLocks noChangeAspect="1" noChangeArrowheads="1"/>
          </p:cNvSpPr>
          <p:nvPr userDrawn="1"/>
        </p:nvSpPr>
        <p:spPr bwMode="auto">
          <a:xfrm>
            <a:off x="155575" y="-579438"/>
            <a:ext cx="1343025" cy="1219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778" descr="Hasil gambar untuk logo kominfo"/>
          <p:cNvSpPr>
            <a:spLocks noChangeAspect="1" noChangeArrowheads="1"/>
          </p:cNvSpPr>
          <p:nvPr userDrawn="1"/>
        </p:nvSpPr>
        <p:spPr bwMode="auto">
          <a:xfrm>
            <a:off x="307975" y="-427038"/>
            <a:ext cx="1343025" cy="1219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854" name="Picture 782" descr="Hasil gambar untuk logo kominf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873837" y="242603"/>
            <a:ext cx="3240360" cy="121761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256052" y="1754188"/>
            <a:ext cx="1513793"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744072" y="1736742"/>
            <a:ext cx="1333500" cy="569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31838"/>
            <a:ext cx="2794000" cy="5592762"/>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609600" y="731838"/>
            <a:ext cx="8178800" cy="5592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731838"/>
            <a:ext cx="10871200" cy="563562"/>
          </a:xfrm>
        </p:spPr>
        <p:txBody>
          <a:bodyPr/>
          <a:lstStyle/>
          <a:p>
            <a:r>
              <a:rPr lang="en-US"/>
              <a:t>Click to edit Master title style</a:t>
            </a:r>
            <a:endParaRPr lang="id-ID"/>
          </a:p>
        </p:txBody>
      </p:sp>
      <p:sp>
        <p:nvSpPr>
          <p:cNvPr id="3" name="Table Placeholder 2"/>
          <p:cNvSpPr>
            <a:spLocks noGrp="1"/>
          </p:cNvSpPr>
          <p:nvPr>
            <p:ph type="tbl" idx="1"/>
          </p:nvPr>
        </p:nvSpPr>
        <p:spPr>
          <a:xfrm>
            <a:off x="609600" y="1371600"/>
            <a:ext cx="10972800" cy="4953000"/>
          </a:xfrm>
        </p:spPr>
        <p:txBody>
          <a:bodyPr/>
          <a:lstStyle/>
          <a:p>
            <a:r>
              <a:rPr lang="en-US"/>
              <a:t>Click icon to add table</a:t>
            </a:r>
            <a:endParaRPr lang="id-I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id-ID"/>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D3F31A04-3ACB-4A50-BD2A-67F30312814C}" type="datetimeFigureOut">
              <a:rPr lang="id-ID"/>
              <a:pPr>
                <a:defRPr/>
              </a:pPr>
              <a:t>19/06/2019</a:t>
            </a:fld>
            <a:endParaRPr lang="id-ID"/>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id-ID"/>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94E0DFF2-BCE9-4538-BBE4-53BD459A97FF}" type="slidenum">
              <a:rPr lang="id-ID"/>
              <a:pPr>
                <a:defRPr/>
              </a:pPr>
              <a:t>‹#›</a:t>
            </a:fld>
            <a:endParaRPr lang="id-ID"/>
          </a:p>
        </p:txBody>
      </p:sp>
    </p:spTree>
    <p:extLst>
      <p:ext uri="{BB962C8B-B14F-4D97-AF65-F5344CB8AC3E}">
        <p14:creationId xmlns:p14="http://schemas.microsoft.com/office/powerpoint/2010/main" val="3632790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6/19/2019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57377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6/19/2019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39488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6/19/2019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73144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6/19/2019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5166375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6/19/2019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1824833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6/19/2019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112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endParaRPr lang="id-ID"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6/19/2019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404033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6/19/2019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953206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6/19/2019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8014233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6/19/2019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9592897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6/19/2019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9881574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4402801" y="2125896"/>
            <a:ext cx="3536515" cy="2133600"/>
          </a:xfrm>
          <a:prstGeom prst="rect">
            <a:avLst/>
          </a:prstGeom>
        </p:spPr>
      </p:pic>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8194640" y="2125896"/>
            <a:ext cx="3536515" cy="2133600"/>
          </a:xfrm>
          <a:prstGeom prst="rect">
            <a:avLst/>
          </a:prstGeom>
        </p:spPr>
      </p:pic>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629089" y="2125896"/>
            <a:ext cx="3536515" cy="2133600"/>
          </a:xfrm>
          <a:prstGeom prst="rect">
            <a:avLst/>
          </a:prstGeom>
        </p:spPr>
      </p:pic>
      <p:sp>
        <p:nvSpPr>
          <p:cNvPr id="10" name="Picture Placeholder 9"/>
          <p:cNvSpPr>
            <a:spLocks noGrp="1"/>
          </p:cNvSpPr>
          <p:nvPr>
            <p:ph type="pic" sz="quarter" idx="10"/>
          </p:nvPr>
        </p:nvSpPr>
        <p:spPr>
          <a:xfrm>
            <a:off x="1143000" y="2359696"/>
            <a:ext cx="2454442" cy="1555750"/>
          </a:xfrm>
        </p:spPr>
        <p:txBody>
          <a:bodyPr/>
          <a:lstStyle/>
          <a:p>
            <a:endParaRPr lang="en-US" dirty="0"/>
          </a:p>
        </p:txBody>
      </p:sp>
      <p:sp>
        <p:nvSpPr>
          <p:cNvPr id="11" name="Picture Placeholder 9"/>
          <p:cNvSpPr>
            <a:spLocks noGrp="1"/>
          </p:cNvSpPr>
          <p:nvPr>
            <p:ph type="pic" sz="quarter" idx="11"/>
          </p:nvPr>
        </p:nvSpPr>
        <p:spPr>
          <a:xfrm>
            <a:off x="4920524" y="2359696"/>
            <a:ext cx="2454833" cy="1555750"/>
          </a:xfrm>
        </p:spPr>
        <p:txBody>
          <a:bodyPr/>
          <a:lstStyle/>
          <a:p>
            <a:endParaRPr lang="en-US" dirty="0"/>
          </a:p>
        </p:txBody>
      </p:sp>
      <p:sp>
        <p:nvSpPr>
          <p:cNvPr id="12" name="Picture Placeholder 9"/>
          <p:cNvSpPr>
            <a:spLocks noGrp="1"/>
          </p:cNvSpPr>
          <p:nvPr>
            <p:ph type="pic" sz="quarter" idx="12"/>
          </p:nvPr>
        </p:nvSpPr>
        <p:spPr>
          <a:xfrm>
            <a:off x="8698833" y="2359696"/>
            <a:ext cx="2457780" cy="1555750"/>
          </a:xfrm>
        </p:spPr>
        <p:txBody>
          <a:bodyPr/>
          <a:lstStyle/>
          <a:p>
            <a:endParaRPr lang="en-US" dirty="0"/>
          </a:p>
        </p:txBody>
      </p:sp>
      <p:sp>
        <p:nvSpPr>
          <p:cNvPr id="9" name="Text Placeholder 24"/>
          <p:cNvSpPr>
            <a:spLocks noGrp="1"/>
          </p:cNvSpPr>
          <p:nvPr>
            <p:ph type="body" sz="quarter" idx="13"/>
          </p:nvPr>
        </p:nvSpPr>
        <p:spPr>
          <a:xfrm>
            <a:off x="40210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3" name="Text Placeholder 24"/>
          <p:cNvSpPr>
            <a:spLocks noGrp="1"/>
          </p:cNvSpPr>
          <p:nvPr>
            <p:ph type="body" sz="quarter" idx="14"/>
          </p:nvPr>
        </p:nvSpPr>
        <p:spPr>
          <a:xfrm>
            <a:off x="4334904"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4" name="Text Placeholder 24"/>
          <p:cNvSpPr>
            <a:spLocks noGrp="1"/>
          </p:cNvSpPr>
          <p:nvPr>
            <p:ph type="body" sz="quarter" idx="15"/>
          </p:nvPr>
        </p:nvSpPr>
        <p:spPr>
          <a:xfrm>
            <a:off x="826769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5" name="Text Placeholder 24"/>
          <p:cNvSpPr>
            <a:spLocks noGrp="1"/>
          </p:cNvSpPr>
          <p:nvPr>
            <p:ph type="body" sz="quarter" idx="16"/>
          </p:nvPr>
        </p:nvSpPr>
        <p:spPr>
          <a:xfrm>
            <a:off x="402109" y="911804"/>
            <a:ext cx="11489209" cy="952500"/>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67154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nodePh="1">
                                  <p:stCondLst>
                                    <p:cond delay="0"/>
                                  </p:stCondLst>
                                  <p:endCondLst>
                                    <p:cond evt="begin" delay="0">
                                      <p:tn val="16"/>
                                    </p:cond>
                                  </p:end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nodePh="1">
                                  <p:stCondLst>
                                    <p:cond delay="0"/>
                                  </p:stCondLst>
                                  <p:endCondLst>
                                    <p:cond evt="begin" delay="0">
                                      <p:tn val="32"/>
                                    </p:cond>
                                  </p:end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grpId="0" nodeType="after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 calcmode="lin" valueType="num">
                                      <p:cBhvr additive="base">
                                        <p:cTn id="3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4" fill="hold" grpId="0" nodeType="afterEffect" nodePh="1">
                                  <p:stCondLst>
                                    <p:cond delay="0"/>
                                  </p:stCondLst>
                                  <p:endCondLst>
                                    <p:cond evt="begin" delay="0">
                                      <p:tn val="48"/>
                                    </p:cond>
                                  </p:end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childTnLst>
                          </p:cTn>
                        </p:par>
                        <p:par>
                          <p:cTn id="52" fill="hold">
                            <p:stCondLst>
                              <p:cond delay="1000"/>
                            </p:stCondLst>
                            <p:childTnLst>
                              <p:par>
                                <p:cTn id="53" presetID="2" presetClass="entr" presetSubtype="4" fill="hold" grpId="0" nodeType="afterEffect">
                                  <p:stCondLst>
                                    <p:cond delay="0"/>
                                  </p:stCondLst>
                                  <p:childTnLst>
                                    <p:set>
                                      <p:cBhvr>
                                        <p:cTn id="54" dur="1" fill="hold">
                                          <p:stCondLst>
                                            <p:cond delay="0"/>
                                          </p:stCondLst>
                                        </p:cTn>
                                        <p:tgtEl>
                                          <p:spTgt spid="14">
                                            <p:txEl>
                                              <p:pRg st="0" end="0"/>
                                            </p:txEl>
                                          </p:spTgt>
                                        </p:tgtEl>
                                        <p:attrNameLst>
                                          <p:attrName>style.visibility</p:attrName>
                                        </p:attrNameLst>
                                      </p:cBhvr>
                                      <p:to>
                                        <p:strVal val="visible"/>
                                      </p:to>
                                    </p:set>
                                    <p:anim calcmode="lin" valueType="num">
                                      <p:cBhvr additive="base">
                                        <p:cTn id="5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9" grpId="0" build="p">
        <p:tmplLst>
          <p:tmpl lvl="1">
            <p:tnLst>
              <p:par>
                <p:cTn presetID="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 presetClass="entr" presetSubtype="4"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 presetClass="entr" presetSubtype="1"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0" name="Title 1"/>
          <p:cNvSpPr>
            <a:spLocks noGrp="1"/>
          </p:cNvSpPr>
          <p:nvPr>
            <p:ph type="title"/>
          </p:nvPr>
        </p:nvSpPr>
        <p:spPr>
          <a:xfrm>
            <a:off x="605019" y="710112"/>
            <a:ext cx="7394446" cy="522714"/>
          </a:xfrm>
          <a:prstGeom prst="rect">
            <a:avLst/>
          </a:prstGeom>
        </p:spPr>
        <p:txBody>
          <a:bodyPr anchor="ctr">
            <a:noAutofit/>
          </a:bodyPr>
          <a:lstStyle>
            <a:lvl1pPr marL="0" algn="l" defTabSz="914400" rtl="0" eaLnBrk="1" latinLnBrk="0" hangingPunct="1">
              <a:lnSpc>
                <a:spcPct val="90000"/>
              </a:lnSpc>
              <a:spcBef>
                <a:spcPct val="0"/>
              </a:spcBef>
              <a:buNone/>
              <a:defRPr lang="en-US" sz="4800" kern="1200" dirty="0">
                <a:solidFill>
                  <a:srgbClr val="323E4A"/>
                </a:solidFill>
                <a:latin typeface="Bebas Neue" charset="0"/>
                <a:ea typeface="ＭＳ Ｐゴシック" charset="0"/>
                <a:cs typeface="Bebas Neue" charset="0"/>
              </a:defRPr>
            </a:lvl1pPr>
          </a:lstStyle>
          <a:p>
            <a:endParaRPr lang="en-US" dirty="0"/>
          </a:p>
        </p:txBody>
      </p:sp>
      <p:sp>
        <p:nvSpPr>
          <p:cNvPr id="12" name="Text Placeholder 6"/>
          <p:cNvSpPr>
            <a:spLocks noGrp="1"/>
          </p:cNvSpPr>
          <p:nvPr>
            <p:ph type="body" sz="quarter" idx="10" hasCustomPrompt="1"/>
          </p:nvPr>
        </p:nvSpPr>
        <p:spPr>
          <a:xfrm>
            <a:off x="601859" y="1272452"/>
            <a:ext cx="7423509" cy="228598"/>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a:t>Click to edit Master text styles level</a:t>
            </a:r>
          </a:p>
        </p:txBody>
      </p:sp>
      <p:sp>
        <p:nvSpPr>
          <p:cNvPr id="13" name="Text Placeholder 6"/>
          <p:cNvSpPr>
            <a:spLocks noGrp="1"/>
          </p:cNvSpPr>
          <p:nvPr>
            <p:ph type="body" sz="quarter" idx="11" hasCustomPrompt="1"/>
          </p:nvPr>
        </p:nvSpPr>
        <p:spPr>
          <a:xfrm>
            <a:off x="605019" y="397559"/>
            <a:ext cx="7394446" cy="249052"/>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rgbClr val="EC1F3A"/>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a:t>Click to edit Master text styles level</a:t>
            </a:r>
          </a:p>
        </p:txBody>
      </p:sp>
    </p:spTree>
    <p:extLst>
      <p:ext uri="{BB962C8B-B14F-4D97-AF65-F5344CB8AC3E}">
        <p14:creationId xmlns:p14="http://schemas.microsoft.com/office/powerpoint/2010/main" val="3520618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id-ID"/>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609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97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id-ID"/>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2" name="Group 68"/>
          <p:cNvGrpSpPr>
            <a:grpSpLocks/>
          </p:cNvGrpSpPr>
          <p:nvPr/>
        </p:nvGrpSpPr>
        <p:grpSpPr bwMode="auto">
          <a:xfrm>
            <a:off x="0" y="685800"/>
            <a:ext cx="12192000" cy="609600"/>
            <a:chOff x="0" y="432"/>
            <a:chExt cx="5760" cy="384"/>
          </a:xfrm>
        </p:grpSpPr>
        <p:sp>
          <p:nvSpPr>
            <p:cNvPr id="1093" name="Rectangle 69"/>
            <p:cNvSpPr>
              <a:spLocks noChangeArrowheads="1"/>
            </p:cNvSpPr>
            <p:nvPr userDrawn="1"/>
          </p:nvSpPr>
          <p:spPr bwMode="gray">
            <a:xfrm>
              <a:off x="0" y="432"/>
              <a:ext cx="5760" cy="96"/>
            </a:xfrm>
            <a:prstGeom prst="rect">
              <a:avLst/>
            </a:prstGeom>
            <a:solidFill>
              <a:schemeClr val="tx1"/>
            </a:solidFill>
            <a:ln w="9525">
              <a:noFill/>
              <a:miter lim="800000"/>
              <a:headEnd/>
              <a:tailEnd/>
            </a:ln>
            <a:effectLst/>
          </p:spPr>
          <p:txBody>
            <a:bodyPr wrap="none" anchor="ctr"/>
            <a:lstStyle/>
            <a:p>
              <a:endParaRPr lang="id-ID"/>
            </a:p>
          </p:txBody>
        </p:sp>
        <p:sp>
          <p:nvSpPr>
            <p:cNvPr id="1094" name="Rectangle 70"/>
            <p:cNvSpPr>
              <a:spLocks noChangeArrowheads="1"/>
            </p:cNvSpPr>
            <p:nvPr userDrawn="1"/>
          </p:nvSpPr>
          <p:spPr bwMode="gray">
            <a:xfrm>
              <a:off x="362" y="432"/>
              <a:ext cx="5398" cy="384"/>
            </a:xfrm>
            <a:prstGeom prst="rect">
              <a:avLst/>
            </a:prstGeom>
            <a:solidFill>
              <a:schemeClr val="tx1"/>
            </a:solidFill>
            <a:ln w="9525">
              <a:noFill/>
              <a:miter lim="800000"/>
              <a:headEnd/>
              <a:tailEnd/>
            </a:ln>
            <a:effectLst/>
          </p:spPr>
          <p:txBody>
            <a:bodyPr wrap="none" anchor="ctr"/>
            <a:lstStyle/>
            <a:p>
              <a:endParaRPr lang="id-ID"/>
            </a:p>
          </p:txBody>
        </p:sp>
      </p:grpSp>
      <p:sp>
        <p:nvSpPr>
          <p:cNvPr id="1027" name="Rectangle 3"/>
          <p:cNvSpPr>
            <a:spLocks noGrp="1" noChangeArrowheads="1"/>
          </p:cNvSpPr>
          <p:nvPr>
            <p:ph type="body" idx="1"/>
          </p:nvPr>
        </p:nvSpPr>
        <p:spPr bwMode="auto">
          <a:xfrm>
            <a:off x="609600" y="1371600"/>
            <a:ext cx="109728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26" name="Rectangle 2"/>
          <p:cNvSpPr>
            <a:spLocks noGrp="1" noChangeArrowheads="1"/>
          </p:cNvSpPr>
          <p:nvPr>
            <p:ph type="title"/>
          </p:nvPr>
        </p:nvSpPr>
        <p:spPr bwMode="white">
          <a:xfrm>
            <a:off x="914400" y="731838"/>
            <a:ext cx="108712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Click to edit Master text styles</a:t>
            </a:r>
          </a:p>
        </p:txBody>
      </p:sp>
      <p:pic>
        <p:nvPicPr>
          <p:cNvPr id="1447" name="Picture 423" descr="Hasil gambar untuk logo kominfo"/>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407368" y="32813"/>
            <a:ext cx="2024083" cy="57606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5663952" y="102758"/>
            <a:ext cx="1333500" cy="569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3071664" y="126648"/>
            <a:ext cx="2088232" cy="482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741" r:id="rId13"/>
  </p:sldLayoutIdLst>
  <p:hf sldNum="0" hdr="0"/>
  <p:txStyles>
    <p:title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rgbClr val="002060"/>
        </a:buClr>
        <a:buFont typeface="Wingdings" pitchFamily="2" charset="2"/>
        <a:buChar char="q"/>
        <a:defRPr sz="2800" b="1">
          <a:solidFill>
            <a:srgbClr val="002060"/>
          </a:solidFill>
          <a:latin typeface="+mn-lt"/>
          <a:ea typeface="+mn-ea"/>
          <a:cs typeface="+mn-cs"/>
        </a:defRPr>
      </a:lvl1pPr>
      <a:lvl2pPr marL="742950" indent="-285750" algn="l" rtl="0" eaLnBrk="1" fontAlgn="base" hangingPunct="1">
        <a:spcBef>
          <a:spcPct val="20000"/>
        </a:spcBef>
        <a:spcAft>
          <a:spcPct val="0"/>
        </a:spcAft>
        <a:buClr>
          <a:srgbClr val="002060"/>
        </a:buClr>
        <a:buFont typeface="Wingdings" pitchFamily="2" charset="2"/>
        <a:buChar char="q"/>
        <a:defRPr sz="2400">
          <a:solidFill>
            <a:schemeClr val="tx1"/>
          </a:solidFill>
          <a:latin typeface="Arial" charset="0"/>
        </a:defRPr>
      </a:lvl2pPr>
      <a:lvl3pPr marL="1143000" indent="-228600" algn="l" rtl="0" eaLnBrk="1" fontAlgn="base" hangingPunct="1">
        <a:spcBef>
          <a:spcPct val="20000"/>
        </a:spcBef>
        <a:spcAft>
          <a:spcPct val="0"/>
        </a:spcAft>
        <a:buClr>
          <a:srgbClr val="002060"/>
        </a:buClr>
        <a:buFont typeface="Wingdings" pitchFamily="2" charset="2"/>
        <a:buChar char="q"/>
        <a:defRPr sz="2200">
          <a:solidFill>
            <a:schemeClr val="tx1"/>
          </a:solidFill>
          <a:latin typeface="Arial" charset="0"/>
        </a:defRPr>
      </a:lvl3pPr>
      <a:lvl4pPr marL="16002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4pPr>
      <a:lvl5pPr marL="20574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defRPr/>
            </a:pPr>
            <a:fld id="{FE22493C-64D7-45E0-9B64-F5BE04208726}" type="datetimeFigureOut">
              <a:rPr lang="en-US" smtClean="0">
                <a:solidFill>
                  <a:prstClr val="black">
                    <a:tint val="75000"/>
                  </a:prstClr>
                </a:solidFill>
                <a:latin typeface="Calibri" panose="020F0502020204030204"/>
              </a:rPr>
              <a:pPr fontAlgn="auto">
                <a:spcBef>
                  <a:spcPts val="0"/>
                </a:spcBef>
                <a:spcAft>
                  <a:spcPts val="0"/>
                </a:spcAft>
                <a:defRPr/>
              </a:pPr>
              <a:t>6/19/2019</a:t>
            </a:fld>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defRPr/>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defRPr/>
            </a:pPr>
            <a:fld id="{E67FF784-6C2A-48BE-B2B9-2310CD1853F0}" type="slidenum">
              <a:rPr lang="en-US" smtClean="0">
                <a:solidFill>
                  <a:prstClr val="black">
                    <a:tint val="75000"/>
                  </a:prstClr>
                </a:solidFill>
                <a:latin typeface="Calibri" panose="020F0502020204030204"/>
              </a:rPr>
              <a:pPr fontAlgn="auto">
                <a:spcBef>
                  <a:spcPts val="0"/>
                </a:spcBef>
                <a:spcAft>
                  <a:spcPts val="0"/>
                </a:spcAft>
                <a:defRPr/>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41678337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9.jpeg"/><Relationship Id="rId7" Type="http://schemas.openxmlformats.org/officeDocument/2006/relationships/image" Target="../media/image53.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2.jpeg"/><Relationship Id="rId5" Type="http://schemas.openxmlformats.org/officeDocument/2006/relationships/image" Target="../media/image51.jpeg"/><Relationship Id="rId4" Type="http://schemas.openxmlformats.org/officeDocument/2006/relationships/image" Target="../media/image50.jpeg"/></Relationships>
</file>

<file path=ppt/slides/_rels/slide39.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4.jpeg"/><Relationship Id="rId1" Type="http://schemas.openxmlformats.org/officeDocument/2006/relationships/slideLayout" Target="../slideLayouts/slideLayout2.xml"/><Relationship Id="rId6" Type="http://schemas.openxmlformats.org/officeDocument/2006/relationships/image" Target="../media/image57.jpeg"/><Relationship Id="rId5" Type="http://schemas.openxmlformats.org/officeDocument/2006/relationships/image" Target="../media/image56.jpeg"/><Relationship Id="rId4" Type="http://schemas.openxmlformats.org/officeDocument/2006/relationships/image" Target="../media/image5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hyperlink" Target="http://en.wikipedia.org/wiki/Wireless_network_interface_card" TargetMode="External"/><Relationship Id="rId3" Type="http://schemas.openxmlformats.org/officeDocument/2006/relationships/image" Target="../media/image14.jpe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956137" y="4052633"/>
            <a:ext cx="10513168" cy="2616727"/>
          </a:xfrm>
        </p:spPr>
        <p:txBody>
          <a:bodyPr/>
          <a:lstStyle/>
          <a:p>
            <a:r>
              <a:rPr lang="en-US" sz="3200" b="1" dirty="0">
                <a:solidFill>
                  <a:schemeClr val="accent5">
                    <a:lumMod val="25000"/>
                  </a:schemeClr>
                </a:solidFill>
                <a:latin typeface="+mj-lt"/>
              </a:rPr>
              <a:t>Slide </a:t>
            </a:r>
            <a:r>
              <a:rPr lang="en-US" sz="3200" b="1" dirty="0" err="1">
                <a:solidFill>
                  <a:schemeClr val="accent5">
                    <a:lumMod val="25000"/>
                  </a:schemeClr>
                </a:solidFill>
                <a:latin typeface="+mj-lt"/>
              </a:rPr>
              <a:t>Pertemuan</a:t>
            </a:r>
            <a:r>
              <a:rPr lang="en-US" sz="3200" b="1" dirty="0">
                <a:solidFill>
                  <a:schemeClr val="accent5">
                    <a:lumMod val="25000"/>
                  </a:schemeClr>
                </a:solidFill>
                <a:latin typeface="+mj-lt"/>
              </a:rPr>
              <a:t> 4</a:t>
            </a:r>
          </a:p>
          <a:p>
            <a:r>
              <a:rPr lang="id-ID" sz="3600" dirty="0"/>
              <a:t> </a:t>
            </a:r>
            <a:r>
              <a:rPr lang="en-GB" sz="3600" dirty="0" err="1"/>
              <a:t>Menentukan</a:t>
            </a:r>
            <a:r>
              <a:rPr lang="en-GB" sz="3600" dirty="0"/>
              <a:t> </a:t>
            </a:r>
            <a:r>
              <a:rPr lang="en-GB" sz="3600" dirty="0" err="1"/>
              <a:t>Spesifikasi</a:t>
            </a:r>
            <a:r>
              <a:rPr lang="en-GB" sz="3600" dirty="0"/>
              <a:t> </a:t>
            </a:r>
            <a:r>
              <a:rPr lang="en-GB" sz="3600" dirty="0" err="1"/>
              <a:t>Perangkat</a:t>
            </a:r>
            <a:r>
              <a:rPr lang="en-GB" sz="3600" dirty="0"/>
              <a:t> </a:t>
            </a:r>
            <a:r>
              <a:rPr lang="en-GB" sz="3600" dirty="0" err="1"/>
              <a:t>Jaringan</a:t>
            </a:r>
            <a:endParaRPr lang="en-US" sz="3600" b="1" dirty="0">
              <a:solidFill>
                <a:srgbClr val="C00000"/>
              </a:solidFill>
            </a:endParaRPr>
          </a:p>
          <a:p>
            <a:r>
              <a:rPr lang="en-US" sz="2800" b="1" dirty="0">
                <a:latin typeface="+mj-lt"/>
              </a:rPr>
              <a:t>-----------</a:t>
            </a:r>
          </a:p>
        </p:txBody>
      </p:sp>
      <p:sp>
        <p:nvSpPr>
          <p:cNvPr id="2" name="AutoShape 2" descr="Hasil gambar untuk logo elnusa"/>
          <p:cNvSpPr>
            <a:spLocks noChangeAspect="1" noChangeArrowheads="1"/>
          </p:cNvSpPr>
          <p:nvPr/>
        </p:nvSpPr>
        <p:spPr bwMode="auto">
          <a:xfrm>
            <a:off x="155575" y="-563563"/>
            <a:ext cx="1181100" cy="11811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Hasil gambar untuk logo elnusa"/>
          <p:cNvSpPr>
            <a:spLocks noChangeAspect="1" noChangeArrowheads="1"/>
          </p:cNvSpPr>
          <p:nvPr/>
        </p:nvSpPr>
        <p:spPr bwMode="auto">
          <a:xfrm>
            <a:off x="307975" y="-411163"/>
            <a:ext cx="1181100" cy="11811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Hasil gambar untuk logo elnusa"/>
          <p:cNvSpPr>
            <a:spLocks noChangeAspect="1" noChangeArrowheads="1"/>
          </p:cNvSpPr>
          <p:nvPr/>
        </p:nvSpPr>
        <p:spPr bwMode="auto">
          <a:xfrm>
            <a:off x="460375" y="-258763"/>
            <a:ext cx="1181100" cy="11811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17058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1055440" y="764703"/>
            <a:ext cx="10585176" cy="625529"/>
          </a:xfrm>
        </p:spPr>
        <p:txBody>
          <a:bodyPr/>
          <a:lstStyle/>
          <a:p>
            <a:pPr lvl="0"/>
            <a:r>
              <a:rPr lang="en-GB" sz="2400" kern="1200" dirty="0" err="1">
                <a:solidFill>
                  <a:srgbClr val="FFFFFF"/>
                </a:solidFill>
                <a:ea typeface="+mn-ea"/>
                <a:cs typeface="+mn-cs"/>
              </a:rPr>
              <a:t>Komponen</a:t>
            </a:r>
            <a:r>
              <a:rPr lang="en-GB" sz="2400" kern="1200" dirty="0">
                <a:solidFill>
                  <a:srgbClr val="FFFFFF"/>
                </a:solidFill>
                <a:ea typeface="+mn-ea"/>
                <a:cs typeface="+mn-cs"/>
              </a:rPr>
              <a:t> Hardware (</a:t>
            </a:r>
            <a:r>
              <a:rPr lang="en-GB" sz="2400" kern="1200" dirty="0" err="1">
                <a:solidFill>
                  <a:srgbClr val="FFFFFF"/>
                </a:solidFill>
                <a:ea typeface="+mn-ea"/>
                <a:cs typeface="+mn-cs"/>
              </a:rPr>
              <a:t>Perangkat</a:t>
            </a:r>
            <a:r>
              <a:rPr lang="en-GB" sz="2400" kern="1200" dirty="0">
                <a:solidFill>
                  <a:srgbClr val="FFFFFF"/>
                </a:solidFill>
                <a:ea typeface="+mn-ea"/>
                <a:cs typeface="+mn-cs"/>
              </a:rPr>
              <a:t> </a:t>
            </a:r>
            <a:r>
              <a:rPr lang="en-GB" sz="2400" kern="1200" dirty="0" err="1">
                <a:solidFill>
                  <a:srgbClr val="FFFFFF"/>
                </a:solidFill>
                <a:ea typeface="+mn-ea"/>
                <a:cs typeface="+mn-cs"/>
              </a:rPr>
              <a:t>Keras</a:t>
            </a:r>
            <a:r>
              <a:rPr lang="en-GB" sz="2400" kern="1200" dirty="0">
                <a:solidFill>
                  <a:srgbClr val="FFFFFF"/>
                </a:solidFill>
                <a:ea typeface="+mn-ea"/>
                <a:cs typeface="+mn-cs"/>
              </a:rPr>
              <a:t> </a:t>
            </a:r>
            <a:r>
              <a:rPr lang="en-GB" sz="2400" kern="1200" dirty="0" err="1">
                <a:solidFill>
                  <a:srgbClr val="FFFFFF"/>
                </a:solidFill>
                <a:ea typeface="+mn-ea"/>
                <a:cs typeface="+mn-cs"/>
              </a:rPr>
              <a:t>Jaringan</a:t>
            </a:r>
            <a:r>
              <a:rPr lang="en-GB" sz="2400" kern="1200" dirty="0">
                <a:solidFill>
                  <a:srgbClr val="FFFFFF"/>
                </a:solidFill>
                <a:ea typeface="+mn-ea"/>
                <a:cs typeface="+mn-cs"/>
              </a:rPr>
              <a:t>)</a:t>
            </a:r>
            <a:endParaRPr lang="en-US" sz="2400" b="0" kern="1200" dirty="0">
              <a:solidFill>
                <a:srgbClr val="FFFFFF"/>
              </a:solidFill>
              <a:ea typeface="+mn-ea"/>
              <a:cs typeface="+mn-cs"/>
            </a:endParaRPr>
          </a:p>
        </p:txBody>
      </p:sp>
      <p:sp>
        <p:nvSpPr>
          <p:cNvPr id="3" name="Subtitle 2"/>
          <p:cNvSpPr>
            <a:spLocks noGrp="1"/>
          </p:cNvSpPr>
          <p:nvPr>
            <p:ph type="subTitle" idx="1"/>
          </p:nvPr>
        </p:nvSpPr>
        <p:spPr>
          <a:xfrm>
            <a:off x="623392" y="4464608"/>
            <a:ext cx="11305256" cy="1844712"/>
          </a:xfrm>
        </p:spPr>
        <p:txBody>
          <a:bodyPr rtlCol="0">
            <a:normAutofit/>
          </a:bodyPr>
          <a:lstStyle/>
          <a:p>
            <a:pPr algn="just" fontAlgn="auto">
              <a:spcAft>
                <a:spcPts val="0"/>
              </a:spcAft>
              <a:defRPr/>
            </a:pPr>
            <a:r>
              <a:rPr lang="id-ID" dirty="0">
                <a:solidFill>
                  <a:schemeClr val="tx1"/>
                </a:solidFill>
              </a:rPr>
              <a:t>Kabel coaxial terdiri dari :</a:t>
            </a:r>
          </a:p>
          <a:p>
            <a:pPr marL="514350" indent="-514350" algn="l" fontAlgn="auto">
              <a:spcAft>
                <a:spcPts val="0"/>
              </a:spcAft>
              <a:buFont typeface="+mj-lt"/>
              <a:buAutoNum type="arabicPeriod"/>
              <a:defRPr/>
            </a:pPr>
            <a:r>
              <a:rPr lang="id-ID" sz="2400" dirty="0">
                <a:solidFill>
                  <a:schemeClr val="tx1"/>
                </a:solidFill>
              </a:rPr>
              <a:t>Sebuah konduktor tembaga</a:t>
            </a:r>
          </a:p>
          <a:p>
            <a:pPr marL="514350" indent="-514350" algn="l" fontAlgn="auto">
              <a:spcAft>
                <a:spcPts val="0"/>
              </a:spcAft>
              <a:buFont typeface="+mj-lt"/>
              <a:buAutoNum type="arabicPeriod"/>
              <a:defRPr/>
            </a:pPr>
            <a:r>
              <a:rPr lang="id-ID" sz="2400" dirty="0">
                <a:solidFill>
                  <a:schemeClr val="tx1"/>
                </a:solidFill>
              </a:rPr>
              <a:t>Lapisan pembungkus dengan sebuah “kawat ground”.</a:t>
            </a:r>
          </a:p>
          <a:p>
            <a:pPr marL="514350" indent="-514350" algn="l" fontAlgn="auto">
              <a:spcAft>
                <a:spcPts val="0"/>
              </a:spcAft>
              <a:buFont typeface="+mj-lt"/>
              <a:buAutoNum type="arabicPeriod"/>
              <a:defRPr/>
            </a:pPr>
            <a:r>
              <a:rPr lang="id-ID" sz="2400" dirty="0">
                <a:solidFill>
                  <a:schemeClr val="tx1"/>
                </a:solidFill>
              </a:rPr>
              <a:t>Sebuah lapisan paling luar</a:t>
            </a:r>
          </a:p>
        </p:txBody>
      </p:sp>
      <p:pic>
        <p:nvPicPr>
          <p:cNvPr id="5124" name="Picture 3" descr="coax1.gif"/>
          <p:cNvPicPr>
            <a:picLocks noChangeAspect="1"/>
          </p:cNvPicPr>
          <p:nvPr/>
        </p:nvPicPr>
        <p:blipFill>
          <a:blip r:embed="rId2"/>
          <a:srcRect/>
          <a:stretch>
            <a:fillRect/>
          </a:stretch>
        </p:blipFill>
        <p:spPr bwMode="auto">
          <a:xfrm>
            <a:off x="3791744" y="1628800"/>
            <a:ext cx="4333875" cy="2214562"/>
          </a:xfrm>
          <a:prstGeom prst="rect">
            <a:avLst/>
          </a:prstGeom>
          <a:noFill/>
          <a:ln w="9525">
            <a:noFill/>
            <a:miter lim="800000"/>
            <a:headEnd/>
            <a:tailEnd/>
          </a:ln>
        </p:spPr>
      </p:pic>
      <p:sp>
        <p:nvSpPr>
          <p:cNvPr id="7" name="Rectangle 6">
            <a:extLst>
              <a:ext uri="{FF2B5EF4-FFF2-40B4-BE49-F238E27FC236}">
                <a16:creationId xmlns:a16="http://schemas.microsoft.com/office/drawing/2014/main" xmlns="" id="{BC9CC3D2-FCB2-417B-9167-4448541BD3D4}"/>
              </a:ext>
            </a:extLst>
          </p:cNvPr>
          <p:cNvSpPr/>
          <p:nvPr/>
        </p:nvSpPr>
        <p:spPr>
          <a:xfrm>
            <a:off x="623392" y="1489301"/>
            <a:ext cx="3877985" cy="461665"/>
          </a:xfrm>
          <a:prstGeom prst="rect">
            <a:avLst/>
          </a:prstGeom>
        </p:spPr>
        <p:txBody>
          <a:bodyPr wrap="none">
            <a:spAutoFit/>
          </a:bodyPr>
          <a:lstStyle/>
          <a:p>
            <a:r>
              <a:rPr lang="en-US" sz="2400" b="1" spc="-5" dirty="0">
                <a:latin typeface="+mj-lt"/>
              </a:rPr>
              <a:t>a) Kabel Coaxial 	</a:t>
            </a:r>
            <a:endParaRPr lang="en-ID" sz="2400" b="1" dirty="0">
              <a:latin typeface="+mj-lt"/>
            </a:endParaRPr>
          </a:p>
        </p:txBody>
      </p:sp>
    </p:spTree>
    <p:extLst>
      <p:ext uri="{BB962C8B-B14F-4D97-AF65-F5344CB8AC3E}">
        <p14:creationId xmlns:p14="http://schemas.microsoft.com/office/powerpoint/2010/main" val="569740004"/>
      </p:ext>
    </p:extLst>
  </p:cSld>
  <p:clrMapOvr>
    <a:masterClrMapping/>
  </p:clrMapOvr>
  <p:transition spd="slow">
    <p:wheel spokes="8"/>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839416" y="578842"/>
            <a:ext cx="9144000" cy="921346"/>
          </a:xfrm>
        </p:spPr>
        <p:txBody>
          <a:bodyPr/>
          <a:lstStyle/>
          <a:p>
            <a:pPr eaLnBrk="1" hangingPunct="1"/>
            <a:r>
              <a:rPr lang="id-ID" dirty="0"/>
              <a:t>G</a:t>
            </a:r>
            <a:r>
              <a:rPr lang="en-US" dirty="0"/>
              <a:t>am</a:t>
            </a:r>
            <a:r>
              <a:rPr lang="id-ID" dirty="0"/>
              <a:t>b</a:t>
            </a:r>
            <a:r>
              <a:rPr lang="en-US" dirty="0"/>
              <a:t>a</a:t>
            </a:r>
            <a:r>
              <a:rPr lang="id-ID" dirty="0"/>
              <a:t>r Susunan Kabel LAN </a:t>
            </a:r>
            <a:r>
              <a:rPr lang="en-US" dirty="0"/>
              <a:t>C</a:t>
            </a:r>
            <a:r>
              <a:rPr lang="id-ID" dirty="0"/>
              <a:t>oaxial</a:t>
            </a:r>
          </a:p>
        </p:txBody>
      </p:sp>
      <p:sp>
        <p:nvSpPr>
          <p:cNvPr id="6147" name="Subtitle 2"/>
          <p:cNvSpPr>
            <a:spLocks noGrp="1"/>
          </p:cNvSpPr>
          <p:nvPr>
            <p:ph type="subTitle" idx="1"/>
          </p:nvPr>
        </p:nvSpPr>
        <p:spPr>
          <a:xfrm>
            <a:off x="1524000" y="1500188"/>
            <a:ext cx="9144000" cy="5357812"/>
          </a:xfrm>
        </p:spPr>
        <p:txBody>
          <a:bodyPr/>
          <a:lstStyle/>
          <a:p>
            <a:pPr marL="514350" indent="-514350"/>
            <a:r>
              <a:rPr lang="id-ID">
                <a:solidFill>
                  <a:schemeClr val="tx1"/>
                </a:solidFill>
              </a:rPr>
              <a:t>Detail  Coaxial Cable</a:t>
            </a:r>
          </a:p>
        </p:txBody>
      </p:sp>
      <p:pic>
        <p:nvPicPr>
          <p:cNvPr id="6148" name="Picture 1" descr="LAN Cable - coaxial"/>
          <p:cNvPicPr>
            <a:picLocks noChangeAspect="1" noChangeArrowheads="1"/>
          </p:cNvPicPr>
          <p:nvPr/>
        </p:nvPicPr>
        <p:blipFill>
          <a:blip r:embed="rId2"/>
          <a:srcRect/>
          <a:stretch>
            <a:fillRect/>
          </a:stretch>
        </p:blipFill>
        <p:spPr bwMode="auto">
          <a:xfrm>
            <a:off x="1973264" y="2500314"/>
            <a:ext cx="8408987" cy="3654425"/>
          </a:xfrm>
          <a:prstGeom prst="rect">
            <a:avLst/>
          </a:prstGeom>
          <a:noFill/>
          <a:ln w="9525">
            <a:noFill/>
            <a:miter lim="800000"/>
            <a:headEnd/>
            <a:tailEnd/>
          </a:ln>
        </p:spPr>
      </p:pic>
    </p:spTree>
    <p:extLst>
      <p:ext uri="{BB962C8B-B14F-4D97-AF65-F5344CB8AC3E}">
        <p14:creationId xmlns:p14="http://schemas.microsoft.com/office/powerpoint/2010/main" val="2772395711"/>
      </p:ext>
    </p:extLst>
  </p:cSld>
  <p:clrMapOvr>
    <a:masterClrMapping/>
  </p:clrMapOvr>
  <p:transition spd="slow">
    <p:circl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a:xfrm>
            <a:off x="767408" y="692696"/>
            <a:ext cx="7772400" cy="617203"/>
          </a:xfrm>
        </p:spPr>
        <p:txBody>
          <a:bodyPr/>
          <a:lstStyle/>
          <a:p>
            <a:pPr eaLnBrk="1" hangingPunct="1"/>
            <a:r>
              <a:rPr lang="id-ID" b="1" dirty="0"/>
              <a:t>Penggunaan Kabel Coaxial</a:t>
            </a:r>
            <a:endParaRPr lang="id-ID" dirty="0"/>
          </a:p>
        </p:txBody>
      </p:sp>
      <p:sp>
        <p:nvSpPr>
          <p:cNvPr id="3" name="Subtitle 2"/>
          <p:cNvSpPr>
            <a:spLocks noGrp="1"/>
          </p:cNvSpPr>
          <p:nvPr>
            <p:ph type="subTitle" idx="1"/>
          </p:nvPr>
        </p:nvSpPr>
        <p:spPr>
          <a:xfrm>
            <a:off x="623392" y="1484784"/>
            <a:ext cx="10729192" cy="5229201"/>
          </a:xfrm>
        </p:spPr>
        <p:txBody>
          <a:bodyPr rtlCol="0">
            <a:normAutofit fontScale="85000" lnSpcReduction="20000"/>
          </a:bodyPr>
          <a:lstStyle/>
          <a:p>
            <a:pPr algn="just" fontAlgn="auto">
              <a:spcAft>
                <a:spcPts val="0"/>
              </a:spcAft>
              <a:defRPr/>
            </a:pPr>
            <a:r>
              <a:rPr lang="id-ID" dirty="0">
                <a:solidFill>
                  <a:schemeClr val="tx1"/>
                </a:solidFill>
              </a:rPr>
              <a:t>Kabel coaxial terkadang digunakan untuk topologi bus, tetapi beberapa produk LAN sudah tidak mendukung koneksi kabel coaxial.</a:t>
            </a:r>
            <a:endParaRPr lang="en-US" dirty="0">
              <a:solidFill>
                <a:schemeClr val="tx1"/>
              </a:solidFill>
            </a:endParaRPr>
          </a:p>
          <a:p>
            <a:pPr algn="just" fontAlgn="auto">
              <a:spcAft>
                <a:spcPts val="0"/>
              </a:spcAft>
              <a:defRPr/>
            </a:pPr>
            <a:r>
              <a:rPr lang="id-ID" dirty="0">
                <a:solidFill>
                  <a:schemeClr val="tx1"/>
                </a:solidFill>
              </a:rPr>
              <a:t/>
            </a:r>
            <a:br>
              <a:rPr lang="id-ID" dirty="0">
                <a:solidFill>
                  <a:schemeClr val="tx1"/>
                </a:solidFill>
              </a:rPr>
            </a:br>
            <a:r>
              <a:rPr lang="id-ID" dirty="0">
                <a:solidFill>
                  <a:schemeClr val="tx1"/>
                </a:solidFill>
              </a:rPr>
              <a:t>Protokol Ethernet LAN yang dikembangkan menggunakan kabel coaxial:</a:t>
            </a:r>
          </a:p>
          <a:p>
            <a:pPr marL="457200" indent="-457200" algn="just" fontAlgn="auto">
              <a:spcAft>
                <a:spcPts val="0"/>
              </a:spcAft>
              <a:buFont typeface="Arial" panose="020B0604020202020204" pitchFamily="34" charset="0"/>
              <a:buChar char="•"/>
              <a:defRPr/>
            </a:pPr>
            <a:r>
              <a:rPr lang="id-ID" b="1" dirty="0">
                <a:solidFill>
                  <a:schemeClr val="tx1"/>
                </a:solidFill>
              </a:rPr>
              <a:t>10Base5 / Kabel “Thicknet”:</a:t>
            </a:r>
          </a:p>
          <a:p>
            <a:pPr marL="1255713" lvl="1" indent="-514350" algn="l" fontAlgn="auto">
              <a:spcAft>
                <a:spcPts val="0"/>
              </a:spcAft>
              <a:buFont typeface="+mj-lt"/>
              <a:buAutoNum type="arabicPeriod"/>
              <a:defRPr/>
            </a:pPr>
            <a:r>
              <a:rPr lang="en-US" dirty="0">
                <a:solidFill>
                  <a:schemeClr val="tx1"/>
                </a:solidFill>
                <a:latin typeface="+mn-lt"/>
              </a:rPr>
              <a:t>K</a:t>
            </a:r>
            <a:r>
              <a:rPr lang="id-ID" dirty="0">
                <a:solidFill>
                  <a:schemeClr val="tx1"/>
                </a:solidFill>
                <a:latin typeface="+mn-lt"/>
              </a:rPr>
              <a:t>abel coaxial RG/U-8.</a:t>
            </a:r>
          </a:p>
          <a:p>
            <a:pPr marL="1255713" lvl="1" indent="-514350" algn="l" fontAlgn="auto">
              <a:spcAft>
                <a:spcPts val="0"/>
              </a:spcAft>
              <a:buFont typeface="+mj-lt"/>
              <a:buAutoNum type="arabicPeriod"/>
              <a:defRPr/>
            </a:pPr>
            <a:r>
              <a:rPr lang="en-US" dirty="0">
                <a:solidFill>
                  <a:schemeClr val="tx1"/>
                </a:solidFill>
                <a:latin typeface="+mn-lt"/>
              </a:rPr>
              <a:t>M</a:t>
            </a:r>
            <a:r>
              <a:rPr lang="id-ID" dirty="0">
                <a:solidFill>
                  <a:schemeClr val="tx1"/>
                </a:solidFill>
                <a:latin typeface="+mn-lt"/>
              </a:rPr>
              <a:t>erupakan kabel “original” Ethernet.</a:t>
            </a:r>
          </a:p>
          <a:p>
            <a:pPr marL="1255713" lvl="1" indent="-514350" algn="l" fontAlgn="auto">
              <a:spcAft>
                <a:spcPts val="0"/>
              </a:spcAft>
              <a:buFont typeface="+mj-lt"/>
              <a:buAutoNum type="arabicPeriod"/>
              <a:defRPr/>
            </a:pPr>
            <a:r>
              <a:rPr lang="en-US" dirty="0">
                <a:solidFill>
                  <a:schemeClr val="tx1"/>
                </a:solidFill>
                <a:latin typeface="+mn-lt"/>
              </a:rPr>
              <a:t>T</a:t>
            </a:r>
            <a:r>
              <a:rPr lang="id-ID" dirty="0">
                <a:solidFill>
                  <a:schemeClr val="tx1"/>
                </a:solidFill>
                <a:latin typeface="+mn-lt"/>
              </a:rPr>
              <a:t>idak digunakan lagi untuk LAN modern</a:t>
            </a:r>
          </a:p>
          <a:p>
            <a:pPr marL="514350" indent="-514350" algn="just" fontAlgn="auto">
              <a:spcAft>
                <a:spcPts val="0"/>
              </a:spcAft>
              <a:buFont typeface="Arial" panose="020B0604020202020204" pitchFamily="34" charset="0"/>
              <a:buChar char="•"/>
              <a:defRPr/>
            </a:pPr>
            <a:r>
              <a:rPr lang="id-ID" b="1" dirty="0">
                <a:solidFill>
                  <a:schemeClr val="tx1"/>
                </a:solidFill>
              </a:rPr>
              <a:t>10Base2 / Kabel “Thinnet”:</a:t>
            </a:r>
          </a:p>
          <a:p>
            <a:pPr marL="1255713" lvl="1" indent="-514350" algn="l" fontAlgn="auto">
              <a:spcAft>
                <a:spcPts val="0"/>
              </a:spcAft>
              <a:buFont typeface="+mj-lt"/>
              <a:buAutoNum type="arabicPeriod"/>
              <a:defRPr/>
            </a:pPr>
            <a:r>
              <a:rPr lang="en-US" dirty="0">
                <a:solidFill>
                  <a:schemeClr val="tx1"/>
                </a:solidFill>
                <a:latin typeface="+mj-lt"/>
              </a:rPr>
              <a:t>K</a:t>
            </a:r>
            <a:r>
              <a:rPr lang="id-ID" dirty="0">
                <a:solidFill>
                  <a:schemeClr val="tx1"/>
                </a:solidFill>
                <a:latin typeface="+mj-lt"/>
              </a:rPr>
              <a:t>abel coaxial RG/U-58.</a:t>
            </a:r>
          </a:p>
          <a:p>
            <a:pPr marL="1255713" lvl="1" indent="-514350" algn="l" fontAlgn="auto">
              <a:spcAft>
                <a:spcPts val="0"/>
              </a:spcAft>
              <a:buFont typeface="+mj-lt"/>
              <a:buAutoNum type="arabicPeriod"/>
              <a:defRPr/>
            </a:pPr>
            <a:r>
              <a:rPr lang="en-US" dirty="0">
                <a:solidFill>
                  <a:schemeClr val="tx1"/>
                </a:solidFill>
                <a:latin typeface="+mj-lt"/>
              </a:rPr>
              <a:t>M</a:t>
            </a:r>
            <a:r>
              <a:rPr lang="id-ID" dirty="0">
                <a:solidFill>
                  <a:schemeClr val="tx1"/>
                </a:solidFill>
                <a:latin typeface="+mj-lt"/>
              </a:rPr>
              <a:t>empunyai diameter yang lebih kecil dari “Thicknet”.</a:t>
            </a:r>
          </a:p>
          <a:p>
            <a:pPr marL="1255713" lvl="1" indent="-514350" algn="l" fontAlgn="auto">
              <a:spcAft>
                <a:spcPts val="0"/>
              </a:spcAft>
              <a:buFont typeface="+mj-lt"/>
              <a:buAutoNum type="arabicPeriod"/>
              <a:defRPr/>
            </a:pPr>
            <a:r>
              <a:rPr lang="en-US" dirty="0">
                <a:solidFill>
                  <a:schemeClr val="tx1"/>
                </a:solidFill>
                <a:latin typeface="+mj-lt"/>
              </a:rPr>
              <a:t>M</a:t>
            </a:r>
            <a:r>
              <a:rPr lang="id-ID" dirty="0">
                <a:solidFill>
                  <a:schemeClr val="tx1"/>
                </a:solidFill>
                <a:latin typeface="+mj-lt"/>
              </a:rPr>
              <a:t>enggantikan “Thicknet”.</a:t>
            </a:r>
          </a:p>
          <a:p>
            <a:pPr marL="1255713" lvl="1" indent="-514350" algn="l" fontAlgn="auto">
              <a:spcAft>
                <a:spcPts val="0"/>
              </a:spcAft>
              <a:buFont typeface="+mj-lt"/>
              <a:buAutoNum type="arabicPeriod"/>
              <a:defRPr/>
            </a:pPr>
            <a:r>
              <a:rPr lang="en-US" dirty="0">
                <a:solidFill>
                  <a:schemeClr val="tx1"/>
                </a:solidFill>
                <a:latin typeface="+mj-lt"/>
              </a:rPr>
              <a:t>T</a:t>
            </a:r>
            <a:r>
              <a:rPr lang="id-ID" dirty="0">
                <a:solidFill>
                  <a:schemeClr val="tx1"/>
                </a:solidFill>
                <a:latin typeface="+mj-lt"/>
              </a:rPr>
              <a:t>idak direkomendasikan lagi, tetapi masih digunakan pada jaringan LAN yang sangat kecil</a:t>
            </a:r>
          </a:p>
          <a:p>
            <a:pPr marL="514350" indent="-514350" fontAlgn="auto">
              <a:spcAft>
                <a:spcPts val="0"/>
              </a:spcAft>
              <a:defRPr/>
            </a:pPr>
            <a:endParaRPr lang="id-ID" dirty="0"/>
          </a:p>
          <a:p>
            <a:pPr fontAlgn="auto">
              <a:spcAft>
                <a:spcPts val="0"/>
              </a:spcAft>
              <a:defRPr/>
            </a:pPr>
            <a:endParaRPr lang="id-ID" dirty="0"/>
          </a:p>
          <a:p>
            <a:pPr fontAlgn="auto">
              <a:spcAft>
                <a:spcPts val="0"/>
              </a:spcAft>
              <a:defRPr/>
            </a:pPr>
            <a:endParaRPr lang="id-ID" dirty="0"/>
          </a:p>
        </p:txBody>
      </p:sp>
    </p:spTree>
    <p:extLst>
      <p:ext uri="{BB962C8B-B14F-4D97-AF65-F5344CB8AC3E}">
        <p14:creationId xmlns:p14="http://schemas.microsoft.com/office/powerpoint/2010/main" val="1648341384"/>
      </p:ext>
    </p:extLst>
  </p:cSld>
  <p:clrMapOvr>
    <a:masterClrMapping/>
  </p:clrMapOvr>
  <p:transition spd="slow">
    <p:strips/>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839416" y="856768"/>
            <a:ext cx="7772400" cy="378868"/>
          </a:xfrm>
        </p:spPr>
        <p:txBody>
          <a:bodyPr/>
          <a:lstStyle/>
          <a:p>
            <a:pPr eaLnBrk="1" hangingPunct="1"/>
            <a:r>
              <a:rPr lang="id-ID" dirty="0"/>
              <a:t>Jenis Kabel </a:t>
            </a:r>
            <a:r>
              <a:rPr lang="id-ID" b="1" dirty="0"/>
              <a:t>Coaxial</a:t>
            </a:r>
            <a:endParaRPr lang="id-ID" dirty="0"/>
          </a:p>
        </p:txBody>
      </p:sp>
      <p:sp>
        <p:nvSpPr>
          <p:cNvPr id="2051" name="Subtitle 2"/>
          <p:cNvSpPr>
            <a:spLocks noGrp="1"/>
          </p:cNvSpPr>
          <p:nvPr>
            <p:ph type="subTitle" idx="1"/>
          </p:nvPr>
        </p:nvSpPr>
        <p:spPr>
          <a:xfrm>
            <a:off x="839416" y="1412776"/>
            <a:ext cx="10801200" cy="2664296"/>
          </a:xfrm>
        </p:spPr>
        <p:txBody>
          <a:bodyPr/>
          <a:lstStyle/>
          <a:p>
            <a:pPr algn="just">
              <a:defRPr/>
            </a:pPr>
            <a:r>
              <a:rPr lang="id-ID" dirty="0">
                <a:solidFill>
                  <a:schemeClr val="tx1"/>
                </a:solidFill>
              </a:rPr>
              <a:t>Beberapa jenis kabel Coaxial lebih besar dari pada yang lain. </a:t>
            </a:r>
          </a:p>
          <a:p>
            <a:pPr algn="just">
              <a:defRPr/>
            </a:pPr>
            <a:r>
              <a:rPr lang="id-ID" dirty="0">
                <a:solidFill>
                  <a:schemeClr val="tx1"/>
                </a:solidFill>
              </a:rPr>
              <a:t>Makin besar kabel, makin besar kapasitas datanya, lebih jauh jarak jangkauannya dan tidak begitu sensitif terhadap interferensi listrik.</a:t>
            </a:r>
            <a:endParaRPr lang="en-US" dirty="0">
              <a:solidFill>
                <a:schemeClr val="tx1"/>
              </a:solidFill>
            </a:endParaRPr>
          </a:p>
          <a:p>
            <a:pPr algn="just">
              <a:defRPr/>
            </a:pPr>
            <a:r>
              <a:rPr lang="id-ID" dirty="0"/>
              <a:t/>
            </a:r>
            <a:br>
              <a:rPr lang="id-ID" dirty="0"/>
            </a:br>
            <a:endParaRPr lang="id-ID" dirty="0">
              <a:solidFill>
                <a:schemeClr val="tx1"/>
              </a:solidFill>
            </a:endParaRPr>
          </a:p>
        </p:txBody>
      </p:sp>
      <p:pic>
        <p:nvPicPr>
          <p:cNvPr id="9220" name="Picture 1" descr="http://www.sejutablog.com/sb-content/uploads/2008/05/kabel-arsitektur-lan-2.gif"/>
          <p:cNvPicPr>
            <a:picLocks noChangeAspect="1" noChangeArrowheads="1"/>
          </p:cNvPicPr>
          <p:nvPr/>
        </p:nvPicPr>
        <p:blipFill>
          <a:blip r:embed="rId2"/>
          <a:srcRect/>
          <a:stretch>
            <a:fillRect/>
          </a:stretch>
        </p:blipFill>
        <p:spPr bwMode="auto">
          <a:xfrm>
            <a:off x="2486545" y="4462213"/>
            <a:ext cx="7046912" cy="2135139"/>
          </a:xfrm>
          <a:prstGeom prst="rect">
            <a:avLst/>
          </a:prstGeom>
          <a:noFill/>
          <a:ln w="9525">
            <a:noFill/>
            <a:miter lim="800000"/>
            <a:headEnd/>
            <a:tailEnd/>
          </a:ln>
        </p:spPr>
      </p:pic>
    </p:spTree>
    <p:extLst>
      <p:ext uri="{BB962C8B-B14F-4D97-AF65-F5344CB8AC3E}">
        <p14:creationId xmlns:p14="http://schemas.microsoft.com/office/powerpoint/2010/main" val="3840266814"/>
      </p:ext>
    </p:extLst>
  </p:cSld>
  <p:clrMapOvr>
    <a:masterClrMapping/>
  </p:clrMapOvr>
  <p:transition spd="slow">
    <p:diamon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826000" y="735315"/>
            <a:ext cx="10598592" cy="561306"/>
          </a:xfrm>
        </p:spPr>
        <p:txBody>
          <a:bodyPr/>
          <a:lstStyle/>
          <a:p>
            <a:pPr lvl="0"/>
            <a:r>
              <a:rPr lang="en-GB" sz="2400" kern="1200" dirty="0" err="1">
                <a:solidFill>
                  <a:srgbClr val="FFFFFF"/>
                </a:solidFill>
                <a:ea typeface="+mn-ea"/>
                <a:cs typeface="+mn-cs"/>
              </a:rPr>
              <a:t>Komponen</a:t>
            </a:r>
            <a:r>
              <a:rPr lang="en-GB" sz="2400" kern="1200" dirty="0">
                <a:solidFill>
                  <a:srgbClr val="FFFFFF"/>
                </a:solidFill>
                <a:ea typeface="+mn-ea"/>
                <a:cs typeface="+mn-cs"/>
              </a:rPr>
              <a:t> Hardware (</a:t>
            </a:r>
            <a:r>
              <a:rPr lang="en-GB" sz="2400" kern="1200" dirty="0" err="1">
                <a:solidFill>
                  <a:srgbClr val="FFFFFF"/>
                </a:solidFill>
                <a:ea typeface="+mn-ea"/>
                <a:cs typeface="+mn-cs"/>
              </a:rPr>
              <a:t>Perangkat</a:t>
            </a:r>
            <a:r>
              <a:rPr lang="en-GB" sz="2400" kern="1200" dirty="0">
                <a:solidFill>
                  <a:srgbClr val="FFFFFF"/>
                </a:solidFill>
                <a:ea typeface="+mn-ea"/>
                <a:cs typeface="+mn-cs"/>
              </a:rPr>
              <a:t> </a:t>
            </a:r>
            <a:r>
              <a:rPr lang="en-GB" sz="2400" kern="1200" dirty="0" err="1">
                <a:solidFill>
                  <a:srgbClr val="FFFFFF"/>
                </a:solidFill>
                <a:ea typeface="+mn-ea"/>
                <a:cs typeface="+mn-cs"/>
              </a:rPr>
              <a:t>Keras</a:t>
            </a:r>
            <a:r>
              <a:rPr lang="en-GB" sz="2400" kern="1200" dirty="0">
                <a:solidFill>
                  <a:srgbClr val="FFFFFF"/>
                </a:solidFill>
                <a:ea typeface="+mn-ea"/>
                <a:cs typeface="+mn-cs"/>
              </a:rPr>
              <a:t> </a:t>
            </a:r>
            <a:r>
              <a:rPr lang="en-GB" sz="2400" kern="1200" dirty="0" err="1">
                <a:solidFill>
                  <a:srgbClr val="FFFFFF"/>
                </a:solidFill>
                <a:ea typeface="+mn-ea"/>
                <a:cs typeface="+mn-cs"/>
              </a:rPr>
              <a:t>Jaringan</a:t>
            </a:r>
            <a:r>
              <a:rPr lang="en-GB" sz="2400" kern="1200" dirty="0">
                <a:solidFill>
                  <a:srgbClr val="FFFFFF"/>
                </a:solidFill>
                <a:ea typeface="+mn-ea"/>
                <a:cs typeface="+mn-cs"/>
              </a:rPr>
              <a:t>)</a:t>
            </a:r>
            <a:endParaRPr lang="en-US" sz="2400" b="0" kern="1200" dirty="0">
              <a:solidFill>
                <a:srgbClr val="FFFFFF"/>
              </a:solidFill>
              <a:ea typeface="+mn-ea"/>
              <a:cs typeface="+mn-cs"/>
            </a:endParaRPr>
          </a:p>
        </p:txBody>
      </p:sp>
      <p:sp>
        <p:nvSpPr>
          <p:cNvPr id="3" name="Subtitle 2"/>
          <p:cNvSpPr>
            <a:spLocks noGrp="1"/>
          </p:cNvSpPr>
          <p:nvPr>
            <p:ph type="subTitle" idx="1"/>
          </p:nvPr>
        </p:nvSpPr>
        <p:spPr>
          <a:xfrm>
            <a:off x="767408" y="1950966"/>
            <a:ext cx="11172056" cy="2630162"/>
          </a:xfrm>
        </p:spPr>
        <p:txBody>
          <a:bodyPr rtlCol="0">
            <a:normAutofit/>
          </a:bodyPr>
          <a:lstStyle/>
          <a:p>
            <a:pPr algn="just" fontAlgn="auto">
              <a:spcAft>
                <a:spcPts val="0"/>
              </a:spcAft>
              <a:tabLst>
                <a:tab pos="542925" algn="l"/>
              </a:tabLst>
              <a:defRPr/>
            </a:pPr>
            <a:r>
              <a:rPr lang="id-ID" sz="2400" b="0" dirty="0">
                <a:solidFill>
                  <a:schemeClr val="tx1"/>
                </a:solidFill>
              </a:rPr>
              <a:t>Kabel Ini di dalamnya  ada yang terdiri dari dua hingga </a:t>
            </a:r>
            <a:r>
              <a:rPr lang="en-US" sz="2400" b="0" dirty="0">
                <a:solidFill>
                  <a:schemeClr val="tx1"/>
                </a:solidFill>
              </a:rPr>
              <a:t>d</a:t>
            </a:r>
            <a:r>
              <a:rPr lang="id-ID" sz="2400" b="0" dirty="0">
                <a:solidFill>
                  <a:schemeClr val="tx1"/>
                </a:solidFill>
              </a:rPr>
              <a:t>elapan pasang  kabel yang dipilin dan terbungkus dalam satu kabel. </a:t>
            </a:r>
          </a:p>
          <a:p>
            <a:pPr marL="452438" lvl="4" indent="-452438" algn="just" fontAlgn="auto">
              <a:spcAft>
                <a:spcPts val="0"/>
              </a:spcAft>
              <a:defRPr/>
            </a:pPr>
            <a:r>
              <a:rPr lang="id-ID" i="1" dirty="0">
                <a:solidFill>
                  <a:schemeClr val="tx1"/>
                </a:solidFill>
                <a:latin typeface="+mn-lt"/>
              </a:rPr>
              <a:t>Tipe kabel ini memiliki 2 tipe :  </a:t>
            </a:r>
          </a:p>
          <a:p>
            <a:pPr marL="452438" lvl="4" indent="-452438" algn="just" fontAlgn="auto">
              <a:spcAft>
                <a:spcPts val="0"/>
              </a:spcAft>
              <a:buFont typeface="+mj-lt"/>
              <a:buAutoNum type="arabicPeriod"/>
              <a:defRPr/>
            </a:pPr>
            <a:r>
              <a:rPr lang="id-ID" i="1" dirty="0">
                <a:solidFill>
                  <a:schemeClr val="tx1"/>
                </a:solidFill>
                <a:latin typeface="+mn-lt"/>
              </a:rPr>
              <a:t>UTP (Unshielded twisted-pair) dan</a:t>
            </a:r>
          </a:p>
          <a:p>
            <a:pPr marL="452438" lvl="4" indent="-452438" algn="just" fontAlgn="auto">
              <a:spcAft>
                <a:spcPts val="0"/>
              </a:spcAft>
              <a:buFont typeface="+mj-lt"/>
              <a:buAutoNum type="arabicPeriod"/>
              <a:defRPr/>
            </a:pPr>
            <a:r>
              <a:rPr lang="id-ID" i="1" dirty="0">
                <a:solidFill>
                  <a:schemeClr val="tx1"/>
                </a:solidFill>
                <a:latin typeface="+mn-lt"/>
              </a:rPr>
              <a:t>STP (Shielded Twisted-pair).</a:t>
            </a:r>
          </a:p>
          <a:p>
            <a:pPr marL="0" lvl="4" algn="just" fontAlgn="auto">
              <a:spcAft>
                <a:spcPts val="0"/>
              </a:spcAft>
              <a:defRPr/>
            </a:pPr>
            <a:r>
              <a:rPr lang="id-ID" i="1" dirty="0">
                <a:solidFill>
                  <a:schemeClr val="tx1"/>
                </a:solidFill>
                <a:latin typeface="+mn-lt"/>
              </a:rPr>
              <a:t>Yang membedakan, kabel STP</a:t>
            </a:r>
            <a:r>
              <a:rPr lang="en-US" i="1" dirty="0">
                <a:solidFill>
                  <a:schemeClr val="tx1"/>
                </a:solidFill>
                <a:latin typeface="+mn-lt"/>
              </a:rPr>
              <a:t> </a:t>
            </a:r>
            <a:r>
              <a:rPr lang="id-ID" i="1" dirty="0">
                <a:solidFill>
                  <a:schemeClr val="tx1"/>
                </a:solidFill>
                <a:latin typeface="+mn-lt"/>
              </a:rPr>
              <a:t>memiliki tembaga</a:t>
            </a:r>
            <a:r>
              <a:rPr lang="en-US" i="1" dirty="0">
                <a:solidFill>
                  <a:schemeClr val="tx1"/>
                </a:solidFill>
                <a:latin typeface="+mn-lt"/>
              </a:rPr>
              <a:t> </a:t>
            </a:r>
            <a:r>
              <a:rPr lang="id-ID" i="1" dirty="0">
                <a:solidFill>
                  <a:schemeClr val="tx1"/>
                </a:solidFill>
                <a:latin typeface="+mn-lt"/>
              </a:rPr>
              <a:t>dan foil di sekeliling</a:t>
            </a:r>
            <a:r>
              <a:rPr lang="en-US" i="1" dirty="0">
                <a:solidFill>
                  <a:schemeClr val="tx1"/>
                </a:solidFill>
                <a:latin typeface="+mn-lt"/>
              </a:rPr>
              <a:t> k</a:t>
            </a:r>
            <a:r>
              <a:rPr lang="id-ID" i="1" dirty="0">
                <a:solidFill>
                  <a:schemeClr val="tx1"/>
                </a:solidFill>
                <a:latin typeface="+mn-lt"/>
              </a:rPr>
              <a:t>abel</a:t>
            </a:r>
            <a:r>
              <a:rPr lang="en-US" i="1" dirty="0">
                <a:solidFill>
                  <a:schemeClr val="tx1"/>
                </a:solidFill>
                <a:latin typeface="+mn-lt"/>
              </a:rPr>
              <a:t> </a:t>
            </a:r>
            <a:r>
              <a:rPr lang="en-US" i="1" dirty="0" err="1">
                <a:solidFill>
                  <a:schemeClr val="tx1"/>
                </a:solidFill>
                <a:latin typeface="+mn-lt"/>
              </a:rPr>
              <a:t>sehingga</a:t>
            </a:r>
            <a:r>
              <a:rPr lang="en-US" i="1" dirty="0">
                <a:solidFill>
                  <a:schemeClr val="tx1"/>
                </a:solidFill>
                <a:latin typeface="+mn-lt"/>
              </a:rPr>
              <a:t> </a:t>
            </a:r>
            <a:r>
              <a:rPr lang="en-US" i="1" dirty="0" err="1">
                <a:solidFill>
                  <a:schemeClr val="tx1"/>
                </a:solidFill>
                <a:latin typeface="+mn-lt"/>
              </a:rPr>
              <a:t>dapat</a:t>
            </a:r>
            <a:r>
              <a:rPr lang="id-ID" i="1" dirty="0">
                <a:solidFill>
                  <a:schemeClr val="tx1"/>
                </a:solidFill>
                <a:latin typeface="+mn-lt"/>
              </a:rPr>
              <a:t> melindungi dari</a:t>
            </a:r>
            <a:r>
              <a:rPr lang="en-US" i="1" dirty="0">
                <a:solidFill>
                  <a:schemeClr val="tx1"/>
                </a:solidFill>
                <a:latin typeface="+mn-lt"/>
              </a:rPr>
              <a:t> </a:t>
            </a:r>
            <a:r>
              <a:rPr lang="id-ID" i="1" dirty="0">
                <a:solidFill>
                  <a:schemeClr val="tx1"/>
                </a:solidFill>
                <a:latin typeface="+mn-lt"/>
              </a:rPr>
              <a:t> sinyal listrik yang berlebihan</a:t>
            </a:r>
          </a:p>
        </p:txBody>
      </p:sp>
      <p:pic>
        <p:nvPicPr>
          <p:cNvPr id="2" name="Picture 1">
            <a:extLst>
              <a:ext uri="{FF2B5EF4-FFF2-40B4-BE49-F238E27FC236}">
                <a16:creationId xmlns:a16="http://schemas.microsoft.com/office/drawing/2014/main" xmlns="" id="{0AD56FF0-1314-4389-B099-5D81B36E4CAF}"/>
              </a:ext>
            </a:extLst>
          </p:cNvPr>
          <p:cNvPicPr>
            <a:picLocks noChangeAspect="1"/>
          </p:cNvPicPr>
          <p:nvPr/>
        </p:nvPicPr>
        <p:blipFill>
          <a:blip r:embed="rId2"/>
          <a:stretch>
            <a:fillRect/>
          </a:stretch>
        </p:blipFill>
        <p:spPr>
          <a:xfrm>
            <a:off x="6384033" y="4797152"/>
            <a:ext cx="5040559" cy="1935763"/>
          </a:xfrm>
          <a:prstGeom prst="rect">
            <a:avLst/>
          </a:prstGeom>
        </p:spPr>
      </p:pic>
      <p:pic>
        <p:nvPicPr>
          <p:cNvPr id="7" name="Picture 2" descr="LAN Cable - UTP and STP">
            <a:extLst>
              <a:ext uri="{FF2B5EF4-FFF2-40B4-BE49-F238E27FC236}">
                <a16:creationId xmlns:a16="http://schemas.microsoft.com/office/drawing/2014/main" xmlns="" id="{20F2468A-F375-401E-B5D9-18CF82885917}"/>
              </a:ext>
            </a:extLst>
          </p:cNvPr>
          <p:cNvPicPr>
            <a:picLocks noChangeAspect="1" noChangeArrowheads="1"/>
          </p:cNvPicPr>
          <p:nvPr/>
        </p:nvPicPr>
        <p:blipFill>
          <a:blip r:embed="rId3"/>
          <a:srcRect/>
          <a:stretch>
            <a:fillRect/>
          </a:stretch>
        </p:blipFill>
        <p:spPr bwMode="auto">
          <a:xfrm>
            <a:off x="861965" y="4797152"/>
            <a:ext cx="4513955" cy="1935763"/>
          </a:xfrm>
          <a:prstGeom prst="rect">
            <a:avLst/>
          </a:prstGeom>
          <a:noFill/>
          <a:ln w="9525">
            <a:noFill/>
            <a:miter lim="800000"/>
            <a:headEnd/>
            <a:tailEnd/>
          </a:ln>
        </p:spPr>
      </p:pic>
      <p:sp>
        <p:nvSpPr>
          <p:cNvPr id="8" name="Rectangle 7">
            <a:extLst>
              <a:ext uri="{FF2B5EF4-FFF2-40B4-BE49-F238E27FC236}">
                <a16:creationId xmlns:a16="http://schemas.microsoft.com/office/drawing/2014/main" xmlns="" id="{2436F194-E2F6-411A-9649-341A77D105B2}"/>
              </a:ext>
            </a:extLst>
          </p:cNvPr>
          <p:cNvSpPr/>
          <p:nvPr/>
        </p:nvSpPr>
        <p:spPr>
          <a:xfrm>
            <a:off x="623392" y="1489301"/>
            <a:ext cx="4801314" cy="461665"/>
          </a:xfrm>
          <a:prstGeom prst="rect">
            <a:avLst/>
          </a:prstGeom>
        </p:spPr>
        <p:txBody>
          <a:bodyPr wrap="none">
            <a:spAutoFit/>
          </a:bodyPr>
          <a:lstStyle/>
          <a:p>
            <a:r>
              <a:rPr lang="en-US" sz="2400" b="1" spc="-5" dirty="0">
                <a:latin typeface="+mj-lt"/>
              </a:rPr>
              <a:t>b) KABEL Twisted-Pair 	</a:t>
            </a:r>
            <a:endParaRPr lang="en-ID" sz="2400" b="1" dirty="0">
              <a:latin typeface="+mj-lt"/>
            </a:endParaRPr>
          </a:p>
        </p:txBody>
      </p:sp>
    </p:spTree>
    <p:extLst>
      <p:ext uri="{BB962C8B-B14F-4D97-AF65-F5344CB8AC3E}">
        <p14:creationId xmlns:p14="http://schemas.microsoft.com/office/powerpoint/2010/main" val="434213822"/>
      </p:ext>
    </p:extLst>
  </p:cSld>
  <p:clrMapOvr>
    <a:masterClrMapping/>
  </p:clrMapOvr>
  <p:transition spd="slow">
    <p:cover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1055440" y="516099"/>
            <a:ext cx="9144000" cy="857250"/>
          </a:xfrm>
        </p:spPr>
        <p:txBody>
          <a:bodyPr/>
          <a:lstStyle/>
          <a:p>
            <a:pPr eaLnBrk="1" hangingPunct="1"/>
            <a:r>
              <a:rPr lang="id-ID" b="1" dirty="0"/>
              <a:t>UTP (Unshielded Twisted Pair)</a:t>
            </a:r>
            <a:endParaRPr lang="id-ID" dirty="0"/>
          </a:p>
        </p:txBody>
      </p:sp>
      <p:sp>
        <p:nvSpPr>
          <p:cNvPr id="3" name="Subtitle 2"/>
          <p:cNvSpPr>
            <a:spLocks noGrp="1"/>
          </p:cNvSpPr>
          <p:nvPr>
            <p:ph type="subTitle" idx="1"/>
          </p:nvPr>
        </p:nvSpPr>
        <p:spPr>
          <a:xfrm>
            <a:off x="695400" y="3058443"/>
            <a:ext cx="11233248" cy="3799557"/>
          </a:xfrm>
        </p:spPr>
        <p:txBody>
          <a:bodyPr rtlCol="0">
            <a:normAutofit/>
          </a:bodyPr>
          <a:lstStyle/>
          <a:p>
            <a:pPr algn="just" fontAlgn="auto">
              <a:spcAft>
                <a:spcPts val="0"/>
              </a:spcAft>
              <a:defRPr/>
            </a:pPr>
            <a:r>
              <a:rPr lang="id-ID" sz="2400" dirty="0">
                <a:solidFill>
                  <a:schemeClr val="tx1"/>
                </a:solidFill>
              </a:rPr>
              <a:t>Kabel “Unshielded twisted pair” (UTP) digunakan untuk LAN dan sistem telepon. Kabel UTP terdiri dari empat pasang warna konduktor tembaga yang setiap pasangnya berpilin. Pembungkus kabel memproteksi dan menyediakan jalur bagi tiap pasang kawat. </a:t>
            </a:r>
          </a:p>
          <a:p>
            <a:pPr algn="just" fontAlgn="auto">
              <a:spcAft>
                <a:spcPts val="0"/>
              </a:spcAft>
              <a:defRPr/>
            </a:pPr>
            <a:r>
              <a:rPr lang="id-ID" sz="2400" dirty="0">
                <a:solidFill>
                  <a:schemeClr val="tx1"/>
                </a:solidFill>
              </a:rPr>
              <a:t>Kabel UTP terhubung ke perangkat melalui konektor modular 8 pin yang disebut konektor RJ-45. Semua protokol LAN dapat beroperasi melalui kabel UTP. Kebanyakan perangkat LAN dilengkapi dengan RJ-45</a:t>
            </a:r>
            <a:r>
              <a:rPr lang="en-US" sz="2400" dirty="0">
                <a:solidFill>
                  <a:schemeClr val="tx1"/>
                </a:solidFill>
              </a:rPr>
              <a:t>.</a:t>
            </a:r>
            <a:endParaRPr lang="id-ID" sz="2400" dirty="0">
              <a:solidFill>
                <a:schemeClr val="tx1"/>
              </a:solidFill>
            </a:endParaRPr>
          </a:p>
        </p:txBody>
      </p:sp>
      <p:pic>
        <p:nvPicPr>
          <p:cNvPr id="12292" name="Picture 3" descr="UTP.gif"/>
          <p:cNvPicPr>
            <a:picLocks noChangeAspect="1"/>
          </p:cNvPicPr>
          <p:nvPr/>
        </p:nvPicPr>
        <p:blipFill>
          <a:blip r:embed="rId2"/>
          <a:srcRect/>
          <a:stretch>
            <a:fillRect/>
          </a:stretch>
        </p:blipFill>
        <p:spPr bwMode="auto">
          <a:xfrm>
            <a:off x="4079776" y="1412776"/>
            <a:ext cx="3429000" cy="1643063"/>
          </a:xfrm>
          <a:prstGeom prst="rect">
            <a:avLst/>
          </a:prstGeom>
          <a:noFill/>
          <a:ln w="9525">
            <a:noFill/>
            <a:miter lim="800000"/>
            <a:headEnd/>
            <a:tailEnd/>
          </a:ln>
        </p:spPr>
      </p:pic>
    </p:spTree>
    <p:extLst>
      <p:ext uri="{BB962C8B-B14F-4D97-AF65-F5344CB8AC3E}">
        <p14:creationId xmlns:p14="http://schemas.microsoft.com/office/powerpoint/2010/main" val="4167746602"/>
      </p:ext>
    </p:extLst>
  </p:cSld>
  <p:clrMapOvr>
    <a:masterClrMapping/>
  </p:clrMapOvr>
  <p:transition spd="slow">
    <p:comb/>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1055440" y="738114"/>
            <a:ext cx="7772400" cy="524024"/>
          </a:xfrm>
        </p:spPr>
        <p:txBody>
          <a:bodyPr/>
          <a:lstStyle/>
          <a:p>
            <a:pPr eaLnBrk="1" hangingPunct="1"/>
            <a:r>
              <a:rPr lang="id-ID" b="1" dirty="0"/>
              <a:t>Kategori UTP</a:t>
            </a:r>
            <a:endParaRPr lang="id-ID" dirty="0"/>
          </a:p>
        </p:txBody>
      </p:sp>
      <p:sp>
        <p:nvSpPr>
          <p:cNvPr id="3" name="Subtitle 2"/>
          <p:cNvSpPr>
            <a:spLocks noGrp="1"/>
          </p:cNvSpPr>
          <p:nvPr>
            <p:ph type="subTitle" idx="1"/>
          </p:nvPr>
        </p:nvSpPr>
        <p:spPr>
          <a:xfrm>
            <a:off x="767408" y="1411199"/>
            <a:ext cx="10945216" cy="1369729"/>
          </a:xfrm>
        </p:spPr>
        <p:txBody>
          <a:bodyPr rtlCol="0">
            <a:normAutofit lnSpcReduction="10000"/>
          </a:bodyPr>
          <a:lstStyle/>
          <a:p>
            <a:pPr algn="just" fontAlgn="auto">
              <a:spcAft>
                <a:spcPts val="0"/>
              </a:spcAft>
              <a:defRPr/>
            </a:pPr>
            <a:r>
              <a:rPr lang="en-US" sz="2000" dirty="0">
                <a:solidFill>
                  <a:schemeClr val="tx1"/>
                </a:solidFill>
              </a:rPr>
              <a:t>K</a:t>
            </a:r>
            <a:r>
              <a:rPr lang="id-ID" sz="2000" dirty="0">
                <a:solidFill>
                  <a:schemeClr val="tx1"/>
                </a:solidFill>
              </a:rPr>
              <a:t>ategori (level) kabel UTP</a:t>
            </a:r>
            <a:r>
              <a:rPr lang="en-US" sz="2000" dirty="0">
                <a:solidFill>
                  <a:schemeClr val="tx1"/>
                </a:solidFill>
              </a:rPr>
              <a:t> </a:t>
            </a:r>
            <a:r>
              <a:rPr lang="id-ID" sz="2000" dirty="0">
                <a:solidFill>
                  <a:schemeClr val="tx1"/>
                </a:solidFill>
              </a:rPr>
              <a:t>mendukung sinyal suara berkecepatan rendah (low-speed voice) dan sinyal LAN berkecepatan tinggi. Kategori </a:t>
            </a:r>
            <a:r>
              <a:rPr lang="en-US" sz="2000" dirty="0">
                <a:solidFill>
                  <a:schemeClr val="tx1"/>
                </a:solidFill>
              </a:rPr>
              <a:t>CAT</a:t>
            </a:r>
            <a:r>
              <a:rPr lang="id-ID" sz="2000" dirty="0">
                <a:solidFill>
                  <a:schemeClr val="tx1"/>
                </a:solidFill>
              </a:rPr>
              <a:t>5 UTP direkomendasikan sebagai kategori minimum untuk instalasi LAN. </a:t>
            </a:r>
          </a:p>
          <a:p>
            <a:pPr algn="just" fontAlgn="auto">
              <a:spcAft>
                <a:spcPts val="0"/>
              </a:spcAft>
              <a:defRPr/>
            </a:pPr>
            <a:r>
              <a:rPr lang="id-ID" sz="2000" dirty="0">
                <a:solidFill>
                  <a:schemeClr val="tx1"/>
                </a:solidFill>
              </a:rPr>
              <a:t>Tabel berikut menunjukkan masing-masing kategori:</a:t>
            </a:r>
            <a:endParaRPr lang="en-US" sz="2000" dirty="0">
              <a:solidFill>
                <a:schemeClr val="tx1"/>
              </a:solidFill>
            </a:endParaRPr>
          </a:p>
        </p:txBody>
      </p:sp>
      <p:pic>
        <p:nvPicPr>
          <p:cNvPr id="2" name="Picture 1">
            <a:extLst>
              <a:ext uri="{FF2B5EF4-FFF2-40B4-BE49-F238E27FC236}">
                <a16:creationId xmlns:a16="http://schemas.microsoft.com/office/drawing/2014/main" xmlns="" id="{CDA5C5D4-DD97-47C3-9F1F-8D2DAC2EA075}"/>
              </a:ext>
            </a:extLst>
          </p:cNvPr>
          <p:cNvPicPr>
            <a:picLocks noChangeAspect="1"/>
          </p:cNvPicPr>
          <p:nvPr/>
        </p:nvPicPr>
        <p:blipFill>
          <a:blip r:embed="rId2"/>
          <a:stretch>
            <a:fillRect/>
          </a:stretch>
        </p:blipFill>
        <p:spPr>
          <a:xfrm>
            <a:off x="1631504" y="2921132"/>
            <a:ext cx="8496944" cy="3796041"/>
          </a:xfrm>
          <a:prstGeom prst="rect">
            <a:avLst/>
          </a:prstGeom>
        </p:spPr>
      </p:pic>
    </p:spTree>
    <p:extLst>
      <p:ext uri="{BB962C8B-B14F-4D97-AF65-F5344CB8AC3E}">
        <p14:creationId xmlns:p14="http://schemas.microsoft.com/office/powerpoint/2010/main" val="3761687942"/>
      </p:ext>
    </p:extLst>
  </p:cSld>
  <p:clrMapOvr>
    <a:masterClrMapping/>
  </p:clrMapOvr>
  <p:transition spd="slow">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983432" y="764704"/>
            <a:ext cx="7772400" cy="576064"/>
          </a:xfrm>
        </p:spPr>
        <p:txBody>
          <a:bodyPr/>
          <a:lstStyle/>
          <a:p>
            <a:r>
              <a:rPr lang="en-US" dirty="0" err="1"/>
              <a:t>Standar</a:t>
            </a:r>
            <a:r>
              <a:rPr lang="id-ID" dirty="0"/>
              <a:t> UTP</a:t>
            </a:r>
          </a:p>
        </p:txBody>
      </p:sp>
      <p:sp>
        <p:nvSpPr>
          <p:cNvPr id="15363" name="Rectangle 2"/>
          <p:cNvSpPr>
            <a:spLocks noGrp="1" noChangeArrowheads="1"/>
          </p:cNvSpPr>
          <p:nvPr>
            <p:ph type="subTitle" idx="1"/>
          </p:nvPr>
        </p:nvSpPr>
        <p:spPr>
          <a:xfrm>
            <a:off x="695400" y="1638086"/>
            <a:ext cx="5832648" cy="3293209"/>
          </a:xfrm>
          <a:noFill/>
        </p:spPr>
        <p:txBody>
          <a:bodyPr wrap="square" anchor="ctr">
            <a:spAutoFit/>
          </a:bodyPr>
          <a:lstStyle/>
          <a:p>
            <a:pPr algn="just"/>
            <a:r>
              <a:rPr lang="id-ID" sz="2000" dirty="0">
                <a:solidFill>
                  <a:schemeClr val="tx1"/>
                </a:solidFill>
              </a:rPr>
              <a:t>Ada dua macam </a:t>
            </a:r>
            <a:r>
              <a:rPr lang="en-US" sz="2000" dirty="0">
                <a:solidFill>
                  <a:schemeClr val="tx1"/>
                </a:solidFill>
              </a:rPr>
              <a:t>UTP </a:t>
            </a:r>
            <a:r>
              <a:rPr lang="id-ID" sz="2000" dirty="0">
                <a:solidFill>
                  <a:schemeClr val="tx1"/>
                </a:solidFill>
              </a:rPr>
              <a:t>standard </a:t>
            </a:r>
            <a:r>
              <a:rPr lang="en-US" sz="2000" dirty="0">
                <a:solidFill>
                  <a:schemeClr val="tx1"/>
                </a:solidFill>
              </a:rPr>
              <a:t> </a:t>
            </a:r>
            <a:r>
              <a:rPr lang="id-ID" sz="2000" dirty="0">
                <a:solidFill>
                  <a:schemeClr val="tx1"/>
                </a:solidFill>
              </a:rPr>
              <a:t>yaitu:</a:t>
            </a:r>
          </a:p>
          <a:p>
            <a:pPr marL="514350" indent="-514350" algn="just">
              <a:buFont typeface="+mj-lt"/>
              <a:buAutoNum type="arabicPeriod"/>
            </a:pPr>
            <a:r>
              <a:rPr lang="id-ID" sz="2000" b="1" dirty="0">
                <a:solidFill>
                  <a:schemeClr val="tx1"/>
                </a:solidFill>
              </a:rPr>
              <a:t>T568-A </a:t>
            </a:r>
            <a:r>
              <a:rPr lang="id-ID" sz="2000" dirty="0">
                <a:solidFill>
                  <a:schemeClr val="tx1"/>
                </a:solidFill>
              </a:rPr>
              <a:t>adalah kabel lan UTP jenis straight through,      kedua ujung penempatan kabel pada pin-2 konektor RJ-45 adalah sama.</a:t>
            </a:r>
          </a:p>
          <a:p>
            <a:pPr marL="514350" indent="-514350" algn="just">
              <a:buFont typeface="+mj-lt"/>
              <a:buAutoNum type="arabicPeriod"/>
            </a:pPr>
            <a:r>
              <a:rPr lang="id-ID" sz="2000" b="1" dirty="0">
                <a:solidFill>
                  <a:schemeClr val="tx1"/>
                </a:solidFill>
              </a:rPr>
              <a:t>T568-B </a:t>
            </a:r>
            <a:r>
              <a:rPr lang="id-ID" sz="2000" dirty="0">
                <a:solidFill>
                  <a:schemeClr val="tx1"/>
                </a:solidFill>
              </a:rPr>
              <a:t>adalah kabel lan UTP jenis cross-over.       </a:t>
            </a:r>
            <a:r>
              <a:rPr lang="en-US" sz="2000" dirty="0">
                <a:solidFill>
                  <a:schemeClr val="tx1"/>
                </a:solidFill>
              </a:rPr>
              <a:t>P</a:t>
            </a:r>
            <a:r>
              <a:rPr lang="id-ID" sz="2000" dirty="0">
                <a:solidFill>
                  <a:schemeClr val="tx1"/>
                </a:solidFill>
              </a:rPr>
              <a:t>ada kabel cross-over </a:t>
            </a:r>
            <a:r>
              <a:rPr lang="en-US" sz="2000" dirty="0">
                <a:solidFill>
                  <a:schemeClr val="tx1"/>
                </a:solidFill>
              </a:rPr>
              <a:t>i</a:t>
            </a:r>
            <a:r>
              <a:rPr lang="id-ID" sz="2000" dirty="0">
                <a:solidFill>
                  <a:schemeClr val="tx1"/>
                </a:solidFill>
              </a:rPr>
              <a:t>ni, pasangan pin 2 dan 5 dan pasangan pin 1 dan 3 bertukar tempat</a:t>
            </a:r>
            <a:r>
              <a:rPr lang="en-US" sz="2000" dirty="0">
                <a:solidFill>
                  <a:schemeClr val="tx1"/>
                </a:solidFill>
              </a:rPr>
              <a:t>.</a:t>
            </a:r>
            <a:endParaRPr lang="id-ID" sz="2000" dirty="0">
              <a:solidFill>
                <a:schemeClr val="tx1"/>
              </a:solidFill>
              <a:latin typeface="Arial" charset="0"/>
              <a:cs typeface="Arial" charset="0"/>
            </a:endParaRPr>
          </a:p>
        </p:txBody>
      </p:sp>
      <p:pic>
        <p:nvPicPr>
          <p:cNvPr id="4" name="Picture 3" descr="UTP Cable Connection"/>
          <p:cNvPicPr>
            <a:picLocks noChangeAspect="1" noChangeArrowheads="1"/>
          </p:cNvPicPr>
          <p:nvPr/>
        </p:nvPicPr>
        <p:blipFill>
          <a:blip r:embed="rId2"/>
          <a:srcRect/>
          <a:stretch>
            <a:fillRect/>
          </a:stretch>
        </p:blipFill>
        <p:spPr bwMode="auto">
          <a:xfrm>
            <a:off x="6888088" y="1687261"/>
            <a:ext cx="5122367" cy="4108032"/>
          </a:xfrm>
          <a:prstGeom prst="rect">
            <a:avLst/>
          </a:prstGeom>
          <a:noFill/>
          <a:ln w="9525">
            <a:noFill/>
            <a:miter lim="800000"/>
            <a:headEnd/>
            <a:tailEnd/>
          </a:ln>
        </p:spPr>
      </p:pic>
    </p:spTree>
    <p:extLst>
      <p:ext uri="{BB962C8B-B14F-4D97-AF65-F5344CB8AC3E}">
        <p14:creationId xmlns:p14="http://schemas.microsoft.com/office/powerpoint/2010/main" val="161548567"/>
      </p:ext>
    </p:extLst>
  </p:cSld>
  <p:clrMapOvr>
    <a:masterClrMapping/>
  </p:clrMapOvr>
  <p:transition spd="slow">
    <p:cover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p:nvPr>
        </p:nvSpPr>
        <p:spPr>
          <a:xfrm>
            <a:off x="911424" y="764704"/>
            <a:ext cx="9144000" cy="432048"/>
          </a:xfrm>
        </p:spPr>
        <p:txBody>
          <a:bodyPr/>
          <a:lstStyle/>
          <a:p>
            <a:pPr eaLnBrk="1" hangingPunct="1"/>
            <a:r>
              <a:rPr lang="fi-FI" b="1" dirty="0"/>
              <a:t>Penempatan pin untuk skema T568B</a:t>
            </a:r>
            <a:endParaRPr lang="id-ID" dirty="0"/>
          </a:p>
        </p:txBody>
      </p:sp>
      <p:sp>
        <p:nvSpPr>
          <p:cNvPr id="3" name="Subtitle 2"/>
          <p:cNvSpPr>
            <a:spLocks noGrp="1"/>
          </p:cNvSpPr>
          <p:nvPr>
            <p:ph type="subTitle" idx="1"/>
          </p:nvPr>
        </p:nvSpPr>
        <p:spPr>
          <a:xfrm>
            <a:off x="767408" y="1412776"/>
            <a:ext cx="5256584" cy="5500687"/>
          </a:xfrm>
        </p:spPr>
        <p:txBody>
          <a:bodyPr rtlCol="0">
            <a:normAutofit/>
          </a:bodyPr>
          <a:lstStyle/>
          <a:p>
            <a:pPr algn="just" fontAlgn="auto">
              <a:spcAft>
                <a:spcPts val="0"/>
              </a:spcAft>
              <a:defRPr/>
            </a:pPr>
            <a:r>
              <a:rPr lang="id-ID" sz="2400" dirty="0">
                <a:solidFill>
                  <a:schemeClr val="tx1"/>
                </a:solidFill>
              </a:rPr>
              <a:t>Perlu diketahui bahwa nomor pin ganjil selalu berwarna strip putih diikuti warna utama (1,3,5,7). Kabel yang dihubungkan ke Konektor RJ-45 dapat dilihat pada gambar di bawah ini:</a:t>
            </a:r>
          </a:p>
          <a:p>
            <a:pPr fontAlgn="auto">
              <a:spcAft>
                <a:spcPts val="0"/>
              </a:spcAft>
              <a:defRPr/>
            </a:pPr>
            <a:r>
              <a:rPr lang="id-ID" dirty="0"/>
              <a:t/>
            </a:r>
            <a:br>
              <a:rPr lang="id-ID" dirty="0"/>
            </a:br>
            <a:r>
              <a:rPr lang="id-ID" dirty="0"/>
              <a:t/>
            </a:r>
            <a:br>
              <a:rPr lang="id-ID" dirty="0"/>
            </a:br>
            <a:r>
              <a:rPr lang="id-ID" dirty="0"/>
              <a:t/>
            </a:r>
            <a:br>
              <a:rPr lang="id-ID" dirty="0"/>
            </a:br>
            <a:endParaRPr lang="id-ID" dirty="0"/>
          </a:p>
          <a:p>
            <a:pPr fontAlgn="auto">
              <a:spcAft>
                <a:spcPts val="0"/>
              </a:spcAft>
              <a:defRPr/>
            </a:pPr>
            <a:endParaRPr lang="id-ID" dirty="0"/>
          </a:p>
        </p:txBody>
      </p:sp>
      <p:pic>
        <p:nvPicPr>
          <p:cNvPr id="17412" name="Picture 3" descr="cable-utp-straight1-300x117.gif"/>
          <p:cNvPicPr>
            <a:picLocks noChangeAspect="1"/>
          </p:cNvPicPr>
          <p:nvPr/>
        </p:nvPicPr>
        <p:blipFill>
          <a:blip r:embed="rId2"/>
          <a:srcRect/>
          <a:stretch>
            <a:fillRect/>
          </a:stretch>
        </p:blipFill>
        <p:spPr bwMode="auto">
          <a:xfrm>
            <a:off x="767408" y="4077072"/>
            <a:ext cx="5172075" cy="2500313"/>
          </a:xfrm>
          <a:prstGeom prst="rect">
            <a:avLst/>
          </a:prstGeom>
          <a:noFill/>
          <a:ln w="9525">
            <a:noFill/>
            <a:miter lim="800000"/>
            <a:headEnd/>
            <a:tailEnd/>
          </a:ln>
        </p:spPr>
      </p:pic>
      <p:sp>
        <p:nvSpPr>
          <p:cNvPr id="5" name="Subtitle 2"/>
          <p:cNvSpPr txBox="1">
            <a:spLocks/>
          </p:cNvSpPr>
          <p:nvPr/>
        </p:nvSpPr>
        <p:spPr bwMode="auto">
          <a:xfrm>
            <a:off x="6386672" y="1496517"/>
            <a:ext cx="5613984" cy="4161630"/>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normAutofit/>
          </a:bodyPr>
          <a:lstStyle>
            <a:lvl1pPr marL="0" indent="0" algn="ctr" rtl="0" eaLnBrk="1" fontAlgn="base" hangingPunct="1">
              <a:spcBef>
                <a:spcPct val="20000"/>
              </a:spcBef>
              <a:spcAft>
                <a:spcPct val="0"/>
              </a:spcAft>
              <a:buClr>
                <a:srgbClr val="002060"/>
              </a:buClr>
              <a:buFont typeface="Wingdings" pitchFamily="2" charset="2"/>
              <a:buNone/>
              <a:defRPr sz="2800" b="1">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Clr>
                <a:srgbClr val="002060"/>
              </a:buClr>
              <a:buFont typeface="Wingdings" pitchFamily="2" charset="2"/>
              <a:buNone/>
              <a:defRPr sz="2400">
                <a:solidFill>
                  <a:schemeClr val="tx1">
                    <a:tint val="75000"/>
                  </a:schemeClr>
                </a:solidFill>
                <a:latin typeface="Arial" charset="0"/>
              </a:defRPr>
            </a:lvl2pPr>
            <a:lvl3pPr marL="914400" indent="0" algn="ctr" rtl="0" eaLnBrk="1" fontAlgn="base" hangingPunct="1">
              <a:spcBef>
                <a:spcPct val="20000"/>
              </a:spcBef>
              <a:spcAft>
                <a:spcPct val="0"/>
              </a:spcAft>
              <a:buClr>
                <a:srgbClr val="002060"/>
              </a:buClr>
              <a:buFont typeface="Wingdings" pitchFamily="2" charset="2"/>
              <a:buNone/>
              <a:defRPr sz="2200">
                <a:solidFill>
                  <a:schemeClr val="tx1">
                    <a:tint val="75000"/>
                  </a:schemeClr>
                </a:solidFill>
                <a:latin typeface="Arial" charset="0"/>
              </a:defRPr>
            </a:lvl3pPr>
            <a:lvl4pPr marL="1371600" indent="0" algn="ctr" rtl="0" eaLnBrk="1" fontAlgn="base" hangingPunct="1">
              <a:spcBef>
                <a:spcPct val="20000"/>
              </a:spcBef>
              <a:spcAft>
                <a:spcPct val="0"/>
              </a:spcAft>
              <a:buClr>
                <a:srgbClr val="002060"/>
              </a:buClr>
              <a:buFont typeface="Wingdings" pitchFamily="2" charset="2"/>
              <a:buNone/>
              <a:defRPr sz="2000">
                <a:solidFill>
                  <a:schemeClr val="tx1">
                    <a:tint val="75000"/>
                  </a:schemeClr>
                </a:solidFill>
                <a:latin typeface="Arial" charset="0"/>
              </a:defRPr>
            </a:lvl4pPr>
            <a:lvl5pPr marL="1828800" indent="0" algn="ctr" rtl="0" eaLnBrk="1" fontAlgn="base" hangingPunct="1">
              <a:spcBef>
                <a:spcPct val="20000"/>
              </a:spcBef>
              <a:spcAft>
                <a:spcPct val="0"/>
              </a:spcAft>
              <a:buClr>
                <a:srgbClr val="002060"/>
              </a:buClr>
              <a:buFont typeface="Wingdings" pitchFamily="2" charset="2"/>
              <a:buNone/>
              <a:defRPr sz="2000">
                <a:solidFill>
                  <a:schemeClr val="tx1">
                    <a:tint val="75000"/>
                  </a:schemeClr>
                </a:solidFill>
                <a:latin typeface="Arial" charset="0"/>
              </a:defRPr>
            </a:lvl5pPr>
            <a:lvl6pPr marL="2286000" indent="0" algn="ctr" rtl="0" eaLnBrk="1" fontAlgn="base" hangingPunct="1">
              <a:spcBef>
                <a:spcPct val="20000"/>
              </a:spcBef>
              <a:spcAft>
                <a:spcPct val="0"/>
              </a:spcAft>
              <a:buNone/>
              <a:defRPr sz="2000">
                <a:solidFill>
                  <a:schemeClr val="tx1">
                    <a:tint val="75000"/>
                  </a:schemeClr>
                </a:solidFill>
                <a:latin typeface="Arial" charset="0"/>
              </a:defRPr>
            </a:lvl6pPr>
            <a:lvl7pPr marL="2743200" indent="0" algn="ctr" rtl="0" eaLnBrk="1" fontAlgn="base" hangingPunct="1">
              <a:spcBef>
                <a:spcPct val="20000"/>
              </a:spcBef>
              <a:spcAft>
                <a:spcPct val="0"/>
              </a:spcAft>
              <a:buNone/>
              <a:defRPr sz="2000">
                <a:solidFill>
                  <a:schemeClr val="tx1">
                    <a:tint val="75000"/>
                  </a:schemeClr>
                </a:solidFill>
                <a:latin typeface="Arial" charset="0"/>
              </a:defRPr>
            </a:lvl7pPr>
            <a:lvl8pPr marL="3200400" indent="0" algn="ctr" rtl="0" eaLnBrk="1" fontAlgn="base" hangingPunct="1">
              <a:spcBef>
                <a:spcPct val="20000"/>
              </a:spcBef>
              <a:spcAft>
                <a:spcPct val="0"/>
              </a:spcAft>
              <a:buNone/>
              <a:defRPr sz="2000">
                <a:solidFill>
                  <a:schemeClr val="tx1">
                    <a:tint val="75000"/>
                  </a:schemeClr>
                </a:solidFill>
                <a:latin typeface="Arial" charset="0"/>
              </a:defRPr>
            </a:lvl8pPr>
            <a:lvl9pPr marL="3657600" indent="0" algn="ctr" rtl="0" eaLnBrk="1" fontAlgn="base" hangingPunct="1">
              <a:spcBef>
                <a:spcPct val="20000"/>
              </a:spcBef>
              <a:spcAft>
                <a:spcPct val="0"/>
              </a:spcAft>
              <a:buNone/>
              <a:defRPr sz="2000">
                <a:solidFill>
                  <a:schemeClr val="tx1">
                    <a:tint val="75000"/>
                  </a:schemeClr>
                </a:solidFill>
                <a:latin typeface="Arial" charset="0"/>
              </a:defRPr>
            </a:lvl9pPr>
          </a:lstStyle>
          <a:p>
            <a:pPr algn="l" fontAlgn="auto">
              <a:spcAft>
                <a:spcPts val="0"/>
              </a:spcAft>
              <a:defRPr/>
            </a:pPr>
            <a:r>
              <a:rPr lang="en-US" sz="2000" dirty="0" err="1">
                <a:solidFill>
                  <a:schemeClr val="tx1"/>
                </a:solidFill>
              </a:rPr>
              <a:t>Kode</a:t>
            </a:r>
            <a:r>
              <a:rPr lang="en-US" sz="2000" dirty="0">
                <a:solidFill>
                  <a:schemeClr val="tx1"/>
                </a:solidFill>
              </a:rPr>
              <a:t> </a:t>
            </a:r>
            <a:r>
              <a:rPr lang="id-ID" sz="2000" dirty="0">
                <a:solidFill>
                  <a:schemeClr val="tx1"/>
                </a:solidFill>
              </a:rPr>
              <a:t>Warna Pin – nama pasangan</a:t>
            </a:r>
            <a:br>
              <a:rPr lang="id-ID" sz="2000" dirty="0">
                <a:solidFill>
                  <a:schemeClr val="tx1"/>
                </a:solidFill>
              </a:rPr>
            </a:br>
            <a:r>
              <a:rPr lang="id-ID" sz="1800" dirty="0">
                <a:solidFill>
                  <a:schemeClr val="tx1"/>
                </a:solidFill>
              </a:rPr>
              <a:t>1 putih-orange (pasangan 2) TxData +</a:t>
            </a:r>
            <a:br>
              <a:rPr lang="id-ID" sz="1800" dirty="0">
                <a:solidFill>
                  <a:schemeClr val="tx1"/>
                </a:solidFill>
              </a:rPr>
            </a:br>
            <a:r>
              <a:rPr lang="id-ID" sz="1800" dirty="0">
                <a:solidFill>
                  <a:schemeClr val="tx1"/>
                </a:solidFill>
              </a:rPr>
              <a:t>2 orange (pasangan 2) …….. TxData –</a:t>
            </a:r>
            <a:br>
              <a:rPr lang="id-ID" sz="1800" dirty="0">
                <a:solidFill>
                  <a:schemeClr val="tx1"/>
                </a:solidFill>
              </a:rPr>
            </a:br>
            <a:r>
              <a:rPr lang="id-ID" sz="1800" dirty="0">
                <a:solidFill>
                  <a:schemeClr val="tx1"/>
                </a:solidFill>
              </a:rPr>
              <a:t>3 putih-hijau (Pasangan 3) .. RecvData +</a:t>
            </a:r>
            <a:br>
              <a:rPr lang="id-ID" sz="1800" dirty="0">
                <a:solidFill>
                  <a:schemeClr val="tx1"/>
                </a:solidFill>
              </a:rPr>
            </a:br>
            <a:r>
              <a:rPr lang="id-ID" sz="1800" dirty="0">
                <a:solidFill>
                  <a:schemeClr val="tx1"/>
                </a:solidFill>
              </a:rPr>
              <a:t>4 biru (pasangan 1)</a:t>
            </a:r>
            <a:br>
              <a:rPr lang="id-ID" sz="1800" dirty="0">
                <a:solidFill>
                  <a:schemeClr val="tx1"/>
                </a:solidFill>
              </a:rPr>
            </a:br>
            <a:r>
              <a:rPr lang="id-ID" sz="1800" dirty="0">
                <a:solidFill>
                  <a:schemeClr val="tx1"/>
                </a:solidFill>
              </a:rPr>
              <a:t>5 putih-biru (pasangan 1)</a:t>
            </a:r>
            <a:br>
              <a:rPr lang="id-ID" sz="1800" dirty="0">
                <a:solidFill>
                  <a:schemeClr val="tx1"/>
                </a:solidFill>
              </a:rPr>
            </a:br>
            <a:r>
              <a:rPr lang="id-ID" sz="1800" dirty="0">
                <a:solidFill>
                  <a:schemeClr val="tx1"/>
                </a:solidFill>
              </a:rPr>
              <a:t>6 hijau (Pasangan 3) ……….. RecvData -</a:t>
            </a:r>
            <a:br>
              <a:rPr lang="id-ID" sz="1800" dirty="0">
                <a:solidFill>
                  <a:schemeClr val="tx1"/>
                </a:solidFill>
              </a:rPr>
            </a:br>
            <a:r>
              <a:rPr lang="id-ID" sz="1800" dirty="0">
                <a:solidFill>
                  <a:schemeClr val="tx1"/>
                </a:solidFill>
              </a:rPr>
              <a:t>7 putih-coklat (pasangan 4)</a:t>
            </a:r>
            <a:br>
              <a:rPr lang="id-ID" sz="1800" dirty="0">
                <a:solidFill>
                  <a:schemeClr val="tx1"/>
                </a:solidFill>
              </a:rPr>
            </a:br>
            <a:r>
              <a:rPr lang="id-ID" sz="1800" dirty="0">
                <a:solidFill>
                  <a:schemeClr val="tx1"/>
                </a:solidFill>
              </a:rPr>
              <a:t>8 coklat (pasangan 4)</a:t>
            </a:r>
            <a:endParaRPr lang="id-ID" sz="1800" dirty="0"/>
          </a:p>
        </p:txBody>
      </p:sp>
    </p:spTree>
    <p:extLst>
      <p:ext uri="{BB962C8B-B14F-4D97-AF65-F5344CB8AC3E}">
        <p14:creationId xmlns:p14="http://schemas.microsoft.com/office/powerpoint/2010/main" val="444538520"/>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ctrTitle"/>
          </p:nvPr>
        </p:nvSpPr>
        <p:spPr>
          <a:xfrm>
            <a:off x="1524000" y="620688"/>
            <a:ext cx="9144000" cy="522312"/>
          </a:xfrm>
        </p:spPr>
        <p:txBody>
          <a:bodyPr/>
          <a:lstStyle/>
          <a:p>
            <a:pPr eaLnBrk="1" hangingPunct="1"/>
            <a:r>
              <a:rPr lang="id-ID" b="1" dirty="0"/>
              <a:t>Penempatan pin untuk skema T568A</a:t>
            </a:r>
            <a:endParaRPr lang="id-ID" dirty="0"/>
          </a:p>
        </p:txBody>
      </p:sp>
      <p:sp>
        <p:nvSpPr>
          <p:cNvPr id="3" name="Subtitle 2"/>
          <p:cNvSpPr>
            <a:spLocks noGrp="1"/>
          </p:cNvSpPr>
          <p:nvPr>
            <p:ph type="subTitle" idx="1"/>
          </p:nvPr>
        </p:nvSpPr>
        <p:spPr>
          <a:xfrm>
            <a:off x="407369" y="1340768"/>
            <a:ext cx="4896544" cy="5715000"/>
          </a:xfrm>
        </p:spPr>
        <p:txBody>
          <a:bodyPr rtlCol="0">
            <a:normAutofit/>
          </a:bodyPr>
          <a:lstStyle/>
          <a:p>
            <a:pPr algn="just" fontAlgn="auto">
              <a:spcAft>
                <a:spcPts val="0"/>
              </a:spcAft>
              <a:defRPr/>
            </a:pPr>
            <a:r>
              <a:rPr lang="id-ID" sz="2000" dirty="0">
                <a:solidFill>
                  <a:schemeClr val="tx1"/>
                </a:solidFill>
              </a:rPr>
              <a:t>Spesifikasi T568A membalik posisi kabel berwarna orange dan hijau sehingga pasangan 1 dan 2 berada di 4 pin tengah. (Perlu diketahui bahwa dalam konektor RJ-11 di atas, pasangan 1 dan 2 berada di 4 pin tengah) T568A berjalan :</a:t>
            </a:r>
            <a:endParaRPr lang="id-ID" sz="2000" dirty="0"/>
          </a:p>
        </p:txBody>
      </p:sp>
      <p:pic>
        <p:nvPicPr>
          <p:cNvPr id="19460" name="Picture 3" descr="cable-utp-straight0.gif"/>
          <p:cNvPicPr>
            <a:picLocks noChangeAspect="1"/>
          </p:cNvPicPr>
          <p:nvPr/>
        </p:nvPicPr>
        <p:blipFill>
          <a:blip r:embed="rId2"/>
          <a:srcRect/>
          <a:stretch>
            <a:fillRect/>
          </a:stretch>
        </p:blipFill>
        <p:spPr bwMode="auto">
          <a:xfrm>
            <a:off x="479376" y="3923272"/>
            <a:ext cx="4572000" cy="2428875"/>
          </a:xfrm>
          <a:prstGeom prst="rect">
            <a:avLst/>
          </a:prstGeom>
          <a:noFill/>
          <a:ln w="9525">
            <a:noFill/>
            <a:miter lim="800000"/>
            <a:headEnd/>
            <a:tailEnd/>
          </a:ln>
        </p:spPr>
      </p:pic>
      <p:sp>
        <p:nvSpPr>
          <p:cNvPr id="5" name="Subtitle 2"/>
          <p:cNvSpPr txBox="1">
            <a:spLocks/>
          </p:cNvSpPr>
          <p:nvPr/>
        </p:nvSpPr>
        <p:spPr bwMode="auto">
          <a:xfrm>
            <a:off x="5519936" y="1412776"/>
            <a:ext cx="6158458" cy="3227238"/>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normAutofit/>
          </a:bodyPr>
          <a:lstStyle>
            <a:lvl1pPr marL="0" indent="0" algn="ctr" rtl="0" eaLnBrk="1" fontAlgn="base" hangingPunct="1">
              <a:spcBef>
                <a:spcPct val="20000"/>
              </a:spcBef>
              <a:spcAft>
                <a:spcPct val="0"/>
              </a:spcAft>
              <a:buClr>
                <a:srgbClr val="002060"/>
              </a:buClr>
              <a:buFont typeface="Wingdings" pitchFamily="2" charset="2"/>
              <a:buNone/>
              <a:defRPr sz="2800" b="1">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Clr>
                <a:srgbClr val="002060"/>
              </a:buClr>
              <a:buFont typeface="Wingdings" pitchFamily="2" charset="2"/>
              <a:buNone/>
              <a:defRPr sz="2400">
                <a:solidFill>
                  <a:schemeClr val="tx1">
                    <a:tint val="75000"/>
                  </a:schemeClr>
                </a:solidFill>
                <a:latin typeface="Arial" charset="0"/>
              </a:defRPr>
            </a:lvl2pPr>
            <a:lvl3pPr marL="914400" indent="0" algn="ctr" rtl="0" eaLnBrk="1" fontAlgn="base" hangingPunct="1">
              <a:spcBef>
                <a:spcPct val="20000"/>
              </a:spcBef>
              <a:spcAft>
                <a:spcPct val="0"/>
              </a:spcAft>
              <a:buClr>
                <a:srgbClr val="002060"/>
              </a:buClr>
              <a:buFont typeface="Wingdings" pitchFamily="2" charset="2"/>
              <a:buNone/>
              <a:defRPr sz="2200">
                <a:solidFill>
                  <a:schemeClr val="tx1">
                    <a:tint val="75000"/>
                  </a:schemeClr>
                </a:solidFill>
                <a:latin typeface="Arial" charset="0"/>
              </a:defRPr>
            </a:lvl3pPr>
            <a:lvl4pPr marL="1371600" indent="0" algn="ctr" rtl="0" eaLnBrk="1" fontAlgn="base" hangingPunct="1">
              <a:spcBef>
                <a:spcPct val="20000"/>
              </a:spcBef>
              <a:spcAft>
                <a:spcPct val="0"/>
              </a:spcAft>
              <a:buClr>
                <a:srgbClr val="002060"/>
              </a:buClr>
              <a:buFont typeface="Wingdings" pitchFamily="2" charset="2"/>
              <a:buNone/>
              <a:defRPr sz="2000">
                <a:solidFill>
                  <a:schemeClr val="tx1">
                    <a:tint val="75000"/>
                  </a:schemeClr>
                </a:solidFill>
                <a:latin typeface="Arial" charset="0"/>
              </a:defRPr>
            </a:lvl4pPr>
            <a:lvl5pPr marL="1828800" indent="0" algn="ctr" rtl="0" eaLnBrk="1" fontAlgn="base" hangingPunct="1">
              <a:spcBef>
                <a:spcPct val="20000"/>
              </a:spcBef>
              <a:spcAft>
                <a:spcPct val="0"/>
              </a:spcAft>
              <a:buClr>
                <a:srgbClr val="002060"/>
              </a:buClr>
              <a:buFont typeface="Wingdings" pitchFamily="2" charset="2"/>
              <a:buNone/>
              <a:defRPr sz="2000">
                <a:solidFill>
                  <a:schemeClr val="tx1">
                    <a:tint val="75000"/>
                  </a:schemeClr>
                </a:solidFill>
                <a:latin typeface="Arial" charset="0"/>
              </a:defRPr>
            </a:lvl5pPr>
            <a:lvl6pPr marL="2286000" indent="0" algn="ctr" rtl="0" eaLnBrk="1" fontAlgn="base" hangingPunct="1">
              <a:spcBef>
                <a:spcPct val="20000"/>
              </a:spcBef>
              <a:spcAft>
                <a:spcPct val="0"/>
              </a:spcAft>
              <a:buNone/>
              <a:defRPr sz="2000">
                <a:solidFill>
                  <a:schemeClr val="tx1">
                    <a:tint val="75000"/>
                  </a:schemeClr>
                </a:solidFill>
                <a:latin typeface="Arial" charset="0"/>
              </a:defRPr>
            </a:lvl6pPr>
            <a:lvl7pPr marL="2743200" indent="0" algn="ctr" rtl="0" eaLnBrk="1" fontAlgn="base" hangingPunct="1">
              <a:spcBef>
                <a:spcPct val="20000"/>
              </a:spcBef>
              <a:spcAft>
                <a:spcPct val="0"/>
              </a:spcAft>
              <a:buNone/>
              <a:defRPr sz="2000">
                <a:solidFill>
                  <a:schemeClr val="tx1">
                    <a:tint val="75000"/>
                  </a:schemeClr>
                </a:solidFill>
                <a:latin typeface="Arial" charset="0"/>
              </a:defRPr>
            </a:lvl7pPr>
            <a:lvl8pPr marL="3200400" indent="0" algn="ctr" rtl="0" eaLnBrk="1" fontAlgn="base" hangingPunct="1">
              <a:spcBef>
                <a:spcPct val="20000"/>
              </a:spcBef>
              <a:spcAft>
                <a:spcPct val="0"/>
              </a:spcAft>
              <a:buNone/>
              <a:defRPr sz="2000">
                <a:solidFill>
                  <a:schemeClr val="tx1">
                    <a:tint val="75000"/>
                  </a:schemeClr>
                </a:solidFill>
                <a:latin typeface="Arial" charset="0"/>
              </a:defRPr>
            </a:lvl8pPr>
            <a:lvl9pPr marL="3657600" indent="0" algn="ctr" rtl="0" eaLnBrk="1" fontAlgn="base" hangingPunct="1">
              <a:spcBef>
                <a:spcPct val="20000"/>
              </a:spcBef>
              <a:spcAft>
                <a:spcPct val="0"/>
              </a:spcAft>
              <a:buNone/>
              <a:defRPr sz="2000">
                <a:solidFill>
                  <a:schemeClr val="tx1">
                    <a:tint val="75000"/>
                  </a:schemeClr>
                </a:solidFill>
                <a:latin typeface="Arial" charset="0"/>
              </a:defRPr>
            </a:lvl9pPr>
          </a:lstStyle>
          <a:p>
            <a:pPr algn="l" fontAlgn="auto">
              <a:spcAft>
                <a:spcPts val="0"/>
              </a:spcAft>
              <a:defRPr/>
            </a:pPr>
            <a:r>
              <a:rPr lang="id-ID" sz="2000" dirty="0"/>
              <a:t/>
            </a:r>
            <a:br>
              <a:rPr lang="id-ID" sz="2000" dirty="0"/>
            </a:br>
            <a:r>
              <a:rPr lang="en-US" sz="2000" dirty="0" err="1">
                <a:solidFill>
                  <a:schemeClr val="tx1"/>
                </a:solidFill>
              </a:rPr>
              <a:t>Kode</a:t>
            </a:r>
            <a:r>
              <a:rPr lang="en-US" sz="2000" dirty="0"/>
              <a:t> </a:t>
            </a:r>
            <a:r>
              <a:rPr lang="id-ID" sz="2000" dirty="0">
                <a:solidFill>
                  <a:schemeClr val="tx1"/>
                </a:solidFill>
              </a:rPr>
              <a:t>Warna Pin – nama pasangan</a:t>
            </a:r>
            <a:r>
              <a:rPr lang="en-US" sz="2000" dirty="0">
                <a:solidFill>
                  <a:schemeClr val="tx1"/>
                </a:solidFill>
              </a:rPr>
              <a:t>:</a:t>
            </a:r>
            <a:r>
              <a:rPr lang="id-ID" sz="2000" dirty="0">
                <a:solidFill>
                  <a:schemeClr val="tx1"/>
                </a:solidFill>
              </a:rPr>
              <a:t/>
            </a:r>
            <a:br>
              <a:rPr lang="id-ID" sz="2000" dirty="0">
                <a:solidFill>
                  <a:schemeClr val="tx1"/>
                </a:solidFill>
              </a:rPr>
            </a:br>
            <a:r>
              <a:rPr lang="id-ID" sz="2000" dirty="0">
                <a:solidFill>
                  <a:schemeClr val="tx1"/>
                </a:solidFill>
              </a:rPr>
              <a:t>1 putih-hijau (Pasangan 3) .. RecvData +</a:t>
            </a:r>
            <a:br>
              <a:rPr lang="id-ID" sz="2000" dirty="0">
                <a:solidFill>
                  <a:schemeClr val="tx1"/>
                </a:solidFill>
              </a:rPr>
            </a:br>
            <a:r>
              <a:rPr lang="id-ID" sz="2000" dirty="0">
                <a:solidFill>
                  <a:schemeClr val="tx1"/>
                </a:solidFill>
              </a:rPr>
              <a:t>2 hijau (Pasangan 3) ………. </a:t>
            </a:r>
            <a:r>
              <a:rPr lang="en-US" sz="2000" dirty="0">
                <a:solidFill>
                  <a:schemeClr val="tx1"/>
                </a:solidFill>
              </a:rPr>
              <a:t>..</a:t>
            </a:r>
            <a:r>
              <a:rPr lang="id-ID" sz="2000" dirty="0">
                <a:solidFill>
                  <a:schemeClr val="tx1"/>
                </a:solidFill>
              </a:rPr>
              <a:t>RecvData -</a:t>
            </a:r>
            <a:br>
              <a:rPr lang="id-ID" sz="2000" dirty="0">
                <a:solidFill>
                  <a:schemeClr val="tx1"/>
                </a:solidFill>
              </a:rPr>
            </a:br>
            <a:r>
              <a:rPr lang="id-ID" sz="2000" dirty="0">
                <a:solidFill>
                  <a:schemeClr val="tx1"/>
                </a:solidFill>
              </a:rPr>
              <a:t>3 putih-orange (pasangan 2) TxData +</a:t>
            </a:r>
            <a:br>
              <a:rPr lang="id-ID" sz="2000" dirty="0">
                <a:solidFill>
                  <a:schemeClr val="tx1"/>
                </a:solidFill>
              </a:rPr>
            </a:br>
            <a:r>
              <a:rPr lang="id-ID" sz="2000" dirty="0">
                <a:solidFill>
                  <a:schemeClr val="tx1"/>
                </a:solidFill>
              </a:rPr>
              <a:t>4 biru (pasangan 1)</a:t>
            </a:r>
            <a:br>
              <a:rPr lang="id-ID" sz="2000" dirty="0">
                <a:solidFill>
                  <a:schemeClr val="tx1"/>
                </a:solidFill>
              </a:rPr>
            </a:br>
            <a:r>
              <a:rPr lang="id-ID" sz="2000" dirty="0">
                <a:solidFill>
                  <a:schemeClr val="tx1"/>
                </a:solidFill>
              </a:rPr>
              <a:t>5 putih-biru (pasangan 1)</a:t>
            </a:r>
            <a:br>
              <a:rPr lang="id-ID" sz="2000" dirty="0">
                <a:solidFill>
                  <a:schemeClr val="tx1"/>
                </a:solidFill>
              </a:rPr>
            </a:br>
            <a:r>
              <a:rPr lang="id-ID" sz="2000" dirty="0">
                <a:solidFill>
                  <a:schemeClr val="tx1"/>
                </a:solidFill>
              </a:rPr>
              <a:t>6 jeruk (pasangan 2) ……… TxData –</a:t>
            </a:r>
            <a:br>
              <a:rPr lang="id-ID" sz="2000" dirty="0">
                <a:solidFill>
                  <a:schemeClr val="tx1"/>
                </a:solidFill>
              </a:rPr>
            </a:br>
            <a:r>
              <a:rPr lang="id-ID" sz="2000" dirty="0">
                <a:solidFill>
                  <a:schemeClr val="tx1"/>
                </a:solidFill>
              </a:rPr>
              <a:t>7 putih-coklat (pasangan 4)</a:t>
            </a:r>
            <a:br>
              <a:rPr lang="id-ID" sz="2000" dirty="0">
                <a:solidFill>
                  <a:schemeClr val="tx1"/>
                </a:solidFill>
              </a:rPr>
            </a:br>
            <a:r>
              <a:rPr lang="id-ID" sz="2000" dirty="0">
                <a:solidFill>
                  <a:schemeClr val="tx1"/>
                </a:solidFill>
              </a:rPr>
              <a:t>8 coklat (pasangan 4)</a:t>
            </a:r>
            <a:endParaRPr lang="id-ID" dirty="0"/>
          </a:p>
        </p:txBody>
      </p:sp>
    </p:spTree>
    <p:extLst>
      <p:ext uri="{BB962C8B-B14F-4D97-AF65-F5344CB8AC3E}">
        <p14:creationId xmlns:p14="http://schemas.microsoft.com/office/powerpoint/2010/main" val="2587237363"/>
      </p:ext>
    </p:extLst>
  </p:cSld>
  <p:clrMapOvr>
    <a:masterClrMapping/>
  </p:clrMapOvr>
  <p:transition spd="slow">
    <p:checke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911424" y="836712"/>
            <a:ext cx="11017224" cy="461665"/>
          </a:xfrm>
          <a:prstGeom prst="rect">
            <a:avLst/>
          </a:prstGeom>
        </p:spPr>
        <p:txBody>
          <a:bodyPr wrap="square">
            <a:spAutoFit/>
          </a:bodyPr>
          <a:lstStyle/>
          <a:p>
            <a:r>
              <a:rPr lang="en-US" sz="2400" b="1" dirty="0" err="1">
                <a:solidFill>
                  <a:schemeClr val="bg1"/>
                </a:solidFill>
                <a:latin typeface="+mj-lt"/>
              </a:rPr>
              <a:t>Profil</a:t>
            </a:r>
            <a:r>
              <a:rPr lang="en-US" sz="2400" b="1" dirty="0">
                <a:solidFill>
                  <a:schemeClr val="bg1"/>
                </a:solidFill>
                <a:latin typeface="+mj-lt"/>
              </a:rPr>
              <a:t> {</a:t>
            </a:r>
            <a:r>
              <a:rPr lang="en-US" sz="2400" b="1" dirty="0" err="1">
                <a:solidFill>
                  <a:schemeClr val="bg1"/>
                </a:solidFill>
                <a:latin typeface="+mj-lt"/>
              </a:rPr>
              <a:t>Nama_Instruktur</a:t>
            </a:r>
            <a:r>
              <a:rPr lang="en-US" sz="2400" dirty="0">
                <a:solidFill>
                  <a:schemeClr val="bg1"/>
                </a:solidFill>
                <a:latin typeface="+mj-lt"/>
              </a:rPr>
              <a:t>}</a:t>
            </a:r>
            <a:r>
              <a:rPr lang="en-US" dirty="0">
                <a:solidFill>
                  <a:schemeClr val="bg1"/>
                </a:solidFill>
              </a:rPr>
              <a:t>				</a:t>
            </a:r>
          </a:p>
        </p:txBody>
      </p:sp>
      <p:sp>
        <p:nvSpPr>
          <p:cNvPr id="5" name="TextBox 4"/>
          <p:cNvSpPr txBox="1"/>
          <p:nvPr/>
        </p:nvSpPr>
        <p:spPr>
          <a:xfrm flipH="1">
            <a:off x="6604767" y="5013176"/>
            <a:ext cx="571353" cy="369332"/>
          </a:xfrm>
          <a:prstGeom prst="rect">
            <a:avLst/>
          </a:prstGeom>
          <a:noFill/>
        </p:spPr>
        <p:txBody>
          <a:bodyPr wrap="square" rtlCol="0">
            <a:spAutoFit/>
          </a:bodyPr>
          <a:lstStyle/>
          <a:p>
            <a:endParaRPr lang="en-US"/>
          </a:p>
        </p:txBody>
      </p:sp>
      <p:sp>
        <p:nvSpPr>
          <p:cNvPr id="7" name="Rectangle 6"/>
          <p:cNvSpPr/>
          <p:nvPr/>
        </p:nvSpPr>
        <p:spPr>
          <a:xfrm>
            <a:off x="780926" y="1412776"/>
            <a:ext cx="9203506" cy="2308324"/>
          </a:xfrm>
          <a:prstGeom prst="rect">
            <a:avLst/>
          </a:prstGeom>
        </p:spPr>
        <p:txBody>
          <a:bodyPr wrap="square">
            <a:spAutoFit/>
          </a:bodyPr>
          <a:lstStyle/>
          <a:p>
            <a:pPr marL="0" lvl="0" indent="0">
              <a:buNone/>
            </a:pPr>
            <a:r>
              <a:rPr lang="en-US" dirty="0" err="1"/>
              <a:t>Jabatan</a:t>
            </a:r>
            <a:r>
              <a:rPr lang="en-US" dirty="0"/>
              <a:t> </a:t>
            </a:r>
            <a:r>
              <a:rPr lang="en-US" dirty="0" err="1"/>
              <a:t>Akademik</a:t>
            </a:r>
            <a:r>
              <a:rPr lang="en-US" dirty="0"/>
              <a:t> </a:t>
            </a:r>
            <a:r>
              <a:rPr lang="en-US" dirty="0">
                <a:solidFill>
                  <a:srgbClr val="FF0000"/>
                </a:solidFill>
              </a:rPr>
              <a:t>&lt;</a:t>
            </a:r>
            <a:r>
              <a:rPr lang="en-US" dirty="0" err="1">
                <a:solidFill>
                  <a:srgbClr val="FF0000"/>
                </a:solidFill>
              </a:rPr>
              <a:t>tahun</a:t>
            </a:r>
            <a:r>
              <a:rPr lang="en-US" dirty="0">
                <a:solidFill>
                  <a:srgbClr val="FF0000"/>
                </a:solidFill>
              </a:rPr>
              <a:t> </a:t>
            </a:r>
            <a:r>
              <a:rPr lang="en-US" dirty="0" err="1">
                <a:solidFill>
                  <a:srgbClr val="FF0000"/>
                </a:solidFill>
              </a:rPr>
              <a:t>dan</a:t>
            </a:r>
            <a:r>
              <a:rPr lang="en-US" dirty="0">
                <a:solidFill>
                  <a:srgbClr val="FF0000"/>
                </a:solidFill>
              </a:rPr>
              <a:t> </a:t>
            </a:r>
            <a:r>
              <a:rPr lang="en-US" dirty="0" err="1">
                <a:solidFill>
                  <a:srgbClr val="FF0000"/>
                </a:solidFill>
              </a:rPr>
              <a:t>jabatan</a:t>
            </a:r>
            <a:r>
              <a:rPr lang="en-US" dirty="0">
                <a:solidFill>
                  <a:srgbClr val="FF0000"/>
                </a:solidFill>
              </a:rPr>
              <a:t> </a:t>
            </a:r>
            <a:r>
              <a:rPr lang="en-US" dirty="0" err="1">
                <a:solidFill>
                  <a:srgbClr val="FF0000"/>
                </a:solidFill>
              </a:rPr>
              <a:t>terakhir</a:t>
            </a:r>
            <a:r>
              <a:rPr lang="en-US" dirty="0">
                <a:solidFill>
                  <a:srgbClr val="FF0000"/>
                </a:solidFill>
              </a:rPr>
              <a:t> </a:t>
            </a:r>
            <a:r>
              <a:rPr lang="en-US" dirty="0" err="1">
                <a:solidFill>
                  <a:srgbClr val="FF0000"/>
                </a:solidFill>
              </a:rPr>
              <a:t>instruktur</a:t>
            </a:r>
            <a:r>
              <a:rPr lang="en-US" dirty="0">
                <a:solidFill>
                  <a:srgbClr val="FF0000"/>
                </a:solidFill>
              </a:rPr>
              <a:t>&gt;</a:t>
            </a:r>
          </a:p>
          <a:p>
            <a:pPr marL="0" indent="0">
              <a:buNone/>
            </a:pPr>
            <a:r>
              <a:rPr lang="en-US" dirty="0" err="1">
                <a:solidFill>
                  <a:srgbClr val="0070C0"/>
                </a:solidFill>
              </a:rPr>
              <a:t>Pendidikan</a:t>
            </a:r>
            <a:endParaRPr lang="en-US" dirty="0">
              <a:solidFill>
                <a:srgbClr val="0070C0"/>
              </a:solidFill>
            </a:endParaRPr>
          </a:p>
          <a:p>
            <a:pPr marL="285750" lvl="0" indent="-285750">
              <a:buFont typeface="Wingdings" pitchFamily="2" charset="2"/>
              <a:buChar char="q"/>
            </a:pPr>
            <a:r>
              <a:rPr lang="en-US" dirty="0">
                <a:solidFill>
                  <a:srgbClr val="FF0000"/>
                </a:solidFill>
              </a:rPr>
              <a:t>&lt;</a:t>
            </a:r>
            <a:r>
              <a:rPr lang="en-US" dirty="0" err="1">
                <a:solidFill>
                  <a:srgbClr val="FF0000"/>
                </a:solidFill>
              </a:rPr>
              <a:t>riwayat</a:t>
            </a:r>
            <a:r>
              <a:rPr lang="en-US" dirty="0">
                <a:solidFill>
                  <a:srgbClr val="FF0000"/>
                </a:solidFill>
              </a:rPr>
              <a:t> </a:t>
            </a:r>
            <a:r>
              <a:rPr lang="en-US" dirty="0" err="1">
                <a:solidFill>
                  <a:srgbClr val="FF0000"/>
                </a:solidFill>
              </a:rPr>
              <a:t>pendidikan</a:t>
            </a:r>
            <a:r>
              <a:rPr lang="en-US" dirty="0">
                <a:solidFill>
                  <a:srgbClr val="FF0000"/>
                </a:solidFill>
              </a:rPr>
              <a:t> </a:t>
            </a:r>
            <a:r>
              <a:rPr lang="en-US" dirty="0" err="1">
                <a:solidFill>
                  <a:srgbClr val="FF0000"/>
                </a:solidFill>
              </a:rPr>
              <a:t>instruktur</a:t>
            </a:r>
            <a:r>
              <a:rPr lang="en-US" dirty="0">
                <a:solidFill>
                  <a:srgbClr val="FF0000"/>
                </a:solidFill>
              </a:rPr>
              <a:t>&gt;  </a:t>
            </a:r>
          </a:p>
          <a:p>
            <a:pPr marL="285750" lvl="0" indent="-285750">
              <a:buFont typeface="Wingdings" pitchFamily="2" charset="2"/>
              <a:buChar char="q"/>
            </a:pPr>
            <a:endParaRPr lang="en-US" dirty="0">
              <a:solidFill>
                <a:srgbClr val="0070C0"/>
              </a:solidFill>
            </a:endParaRPr>
          </a:p>
          <a:p>
            <a:pPr marL="285750" lvl="0" indent="-285750">
              <a:buFont typeface="Wingdings" pitchFamily="2" charset="2"/>
              <a:buChar char="q"/>
            </a:pPr>
            <a:endParaRPr lang="en-US" dirty="0">
              <a:solidFill>
                <a:srgbClr val="0070C0"/>
              </a:solidFill>
            </a:endParaRPr>
          </a:p>
          <a:p>
            <a:pPr marL="285750" lvl="0" indent="-285750">
              <a:buFont typeface="Wingdings" pitchFamily="2" charset="2"/>
              <a:buChar char="q"/>
            </a:pPr>
            <a:endParaRPr lang="en-US" dirty="0">
              <a:solidFill>
                <a:srgbClr val="0070C0"/>
              </a:solidFill>
            </a:endParaRPr>
          </a:p>
          <a:p>
            <a:pPr marL="0" indent="0">
              <a:buNone/>
            </a:pPr>
            <a:r>
              <a:rPr lang="en-US" dirty="0" err="1"/>
              <a:t>Riwayat</a:t>
            </a:r>
            <a:r>
              <a:rPr lang="en-US" dirty="0"/>
              <a:t> </a:t>
            </a:r>
            <a:r>
              <a:rPr lang="en-US" dirty="0" err="1"/>
              <a:t>Pekerjaan</a:t>
            </a:r>
            <a:endParaRPr lang="en-US" dirty="0"/>
          </a:p>
          <a:p>
            <a:pPr marL="285750" lvl="0" indent="-285750">
              <a:buFont typeface="Wingdings" pitchFamily="2" charset="2"/>
              <a:buChar char="q"/>
            </a:pPr>
            <a:r>
              <a:rPr lang="en-US" dirty="0">
                <a:solidFill>
                  <a:srgbClr val="FF0000"/>
                </a:solidFill>
              </a:rPr>
              <a:t>&lt;</a:t>
            </a:r>
            <a:r>
              <a:rPr lang="en-US" dirty="0" err="1">
                <a:solidFill>
                  <a:srgbClr val="FF0000"/>
                </a:solidFill>
              </a:rPr>
              <a:t>riwayat</a:t>
            </a:r>
            <a:r>
              <a:rPr lang="en-US" dirty="0">
                <a:solidFill>
                  <a:srgbClr val="FF0000"/>
                </a:solidFill>
              </a:rPr>
              <a:t> </a:t>
            </a:r>
            <a:r>
              <a:rPr lang="en-US" dirty="0" err="1">
                <a:solidFill>
                  <a:srgbClr val="FF0000"/>
                </a:solidFill>
              </a:rPr>
              <a:t>pekerjaan</a:t>
            </a:r>
            <a:r>
              <a:rPr lang="en-US" dirty="0">
                <a:solidFill>
                  <a:srgbClr val="FF0000"/>
                </a:solidFill>
              </a:rPr>
              <a:t> </a:t>
            </a:r>
            <a:r>
              <a:rPr lang="en-US" dirty="0" err="1">
                <a:solidFill>
                  <a:srgbClr val="FF0000"/>
                </a:solidFill>
              </a:rPr>
              <a:t>instruktur</a:t>
            </a:r>
            <a:r>
              <a:rPr lang="en-US" dirty="0">
                <a:solidFill>
                  <a:srgbClr val="FF0000"/>
                </a:solidFill>
              </a:rPr>
              <a:t>&gt;</a:t>
            </a:r>
          </a:p>
        </p:txBody>
      </p:sp>
      <p:sp>
        <p:nvSpPr>
          <p:cNvPr id="10" name="Rectangle 9"/>
          <p:cNvSpPr/>
          <p:nvPr/>
        </p:nvSpPr>
        <p:spPr>
          <a:xfrm>
            <a:off x="8959152" y="3284984"/>
            <a:ext cx="3263382" cy="738664"/>
          </a:xfrm>
          <a:prstGeom prst="rect">
            <a:avLst/>
          </a:prstGeom>
        </p:spPr>
        <p:txBody>
          <a:bodyPr wrap="square">
            <a:spAutoFit/>
          </a:bodyPr>
          <a:lstStyle/>
          <a:p>
            <a:r>
              <a:rPr lang="en-US" sz="1400" b="1" dirty="0"/>
              <a:t>Contact</a:t>
            </a:r>
            <a:endParaRPr lang="en-US" sz="1400" dirty="0"/>
          </a:p>
          <a:p>
            <a:pPr lvl="0"/>
            <a:r>
              <a:rPr lang="en-US" sz="1400" b="1" dirty="0"/>
              <a:t>HP WA only :</a:t>
            </a:r>
            <a:r>
              <a:rPr lang="en-US" sz="1400" b="1" dirty="0">
                <a:solidFill>
                  <a:srgbClr val="FF0000"/>
                </a:solidFill>
              </a:rPr>
              <a:t>&lt;no </a:t>
            </a:r>
            <a:r>
              <a:rPr lang="en-US" sz="1400" b="1" dirty="0" err="1">
                <a:solidFill>
                  <a:srgbClr val="FF0000"/>
                </a:solidFill>
              </a:rPr>
              <a:t>hp</a:t>
            </a:r>
            <a:r>
              <a:rPr lang="en-US" sz="1400" b="1" dirty="0">
                <a:solidFill>
                  <a:srgbClr val="FF0000"/>
                </a:solidFill>
              </a:rPr>
              <a:t> </a:t>
            </a:r>
            <a:r>
              <a:rPr lang="en-US" sz="1400" b="1" dirty="0" err="1">
                <a:solidFill>
                  <a:srgbClr val="FF0000"/>
                </a:solidFill>
              </a:rPr>
              <a:t>instruktur</a:t>
            </a:r>
            <a:r>
              <a:rPr lang="en-US" sz="1400" b="1" dirty="0">
                <a:solidFill>
                  <a:srgbClr val="FF0000"/>
                </a:solidFill>
              </a:rPr>
              <a:t>&gt;</a:t>
            </a:r>
            <a:endParaRPr lang="en-US" sz="1400" dirty="0">
              <a:solidFill>
                <a:srgbClr val="FF0000"/>
              </a:solidFill>
            </a:endParaRPr>
          </a:p>
          <a:p>
            <a:r>
              <a:rPr lang="en-US" sz="1400" b="1" dirty="0"/>
              <a:t>Email	:</a:t>
            </a:r>
            <a:r>
              <a:rPr lang="en-US" sz="1400" b="1" dirty="0">
                <a:solidFill>
                  <a:srgbClr val="FF0000"/>
                </a:solidFill>
              </a:rPr>
              <a:t>&lt;email </a:t>
            </a:r>
            <a:r>
              <a:rPr lang="en-US" sz="1400" b="1" dirty="0" err="1">
                <a:solidFill>
                  <a:srgbClr val="FF0000"/>
                </a:solidFill>
              </a:rPr>
              <a:t>instruktur</a:t>
            </a:r>
            <a:r>
              <a:rPr lang="en-US" sz="1400" b="1" dirty="0">
                <a:solidFill>
                  <a:srgbClr val="FF0000"/>
                </a:solidFill>
              </a:rPr>
              <a:t>&gt;</a:t>
            </a:r>
            <a:endParaRPr lang="en-US" sz="1400" dirty="0">
              <a:solidFill>
                <a:srgbClr val="FF0000"/>
              </a:solidFill>
            </a:endParaRPr>
          </a:p>
        </p:txBody>
      </p:sp>
      <p:sp>
        <p:nvSpPr>
          <p:cNvPr id="2" name="Rectangle 1"/>
          <p:cNvSpPr/>
          <p:nvPr/>
        </p:nvSpPr>
        <p:spPr>
          <a:xfrm>
            <a:off x="10030547" y="1298377"/>
            <a:ext cx="1676400" cy="2232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Foto</a:t>
            </a:r>
            <a:r>
              <a:rPr lang="en-US" dirty="0">
                <a:solidFill>
                  <a:srgbClr val="FF0000"/>
                </a:solidFill>
              </a:rPr>
              <a:t> </a:t>
            </a:r>
            <a:r>
              <a:rPr lang="en-US" dirty="0" err="1">
                <a:solidFill>
                  <a:srgbClr val="FF0000"/>
                </a:solidFill>
              </a:rPr>
              <a:t>Instruktur</a:t>
            </a:r>
            <a:endParaRPr lang="en-US" dirty="0">
              <a:solidFill>
                <a:srgbClr val="FF0000"/>
              </a:solidFill>
            </a:endParaRPr>
          </a:p>
        </p:txBody>
      </p:sp>
    </p:spTree>
    <p:extLst>
      <p:ext uri="{BB962C8B-B14F-4D97-AF65-F5344CB8AC3E}">
        <p14:creationId xmlns:p14="http://schemas.microsoft.com/office/powerpoint/2010/main" val="78918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1424" y="620688"/>
            <a:ext cx="11089232" cy="911571"/>
          </a:xfrm>
        </p:spPr>
        <p:txBody>
          <a:bodyPr rtlCol="0">
            <a:normAutofit fontScale="90000"/>
          </a:bodyPr>
          <a:lstStyle/>
          <a:p>
            <a:pPr fontAlgn="auto">
              <a:spcAft>
                <a:spcPts val="0"/>
              </a:spcAft>
              <a:defRPr/>
            </a:pPr>
            <a:r>
              <a:rPr lang="id-ID" dirty="0"/>
              <a:t/>
            </a:r>
            <a:br>
              <a:rPr lang="id-ID" dirty="0"/>
            </a:br>
            <a:r>
              <a:rPr lang="id-ID" dirty="0"/>
              <a:t/>
            </a:r>
            <a:br>
              <a:rPr lang="id-ID" dirty="0"/>
            </a:br>
            <a:r>
              <a:rPr lang="id-ID" dirty="0"/>
              <a:t/>
            </a:r>
            <a:br>
              <a:rPr lang="id-ID" dirty="0"/>
            </a:br>
            <a:r>
              <a:rPr lang="id-ID" dirty="0"/>
              <a:t/>
            </a:r>
            <a:br>
              <a:rPr lang="id-ID" dirty="0"/>
            </a:br>
            <a:r>
              <a:rPr lang="id-ID" sz="2200" dirty="0"/>
              <a:t>Diagram di bawah ini menunjukkan perbandingan antara 568A dan 568B:</a:t>
            </a:r>
            <a:r>
              <a:rPr lang="id-ID" dirty="0"/>
              <a:t/>
            </a:r>
            <a:br>
              <a:rPr lang="id-ID" dirty="0"/>
            </a:br>
            <a:r>
              <a:rPr lang="id-ID" dirty="0"/>
              <a:t/>
            </a:r>
            <a:br>
              <a:rPr lang="id-ID" dirty="0"/>
            </a:br>
            <a:r>
              <a:rPr lang="id-ID" dirty="0"/>
              <a:t/>
            </a:r>
            <a:br>
              <a:rPr lang="id-ID" dirty="0"/>
            </a:br>
            <a:r>
              <a:rPr lang="id-ID" dirty="0"/>
              <a:t/>
            </a:r>
            <a:br>
              <a:rPr lang="id-ID" dirty="0"/>
            </a:br>
            <a:endParaRPr lang="id-ID" dirty="0"/>
          </a:p>
        </p:txBody>
      </p:sp>
      <p:pic>
        <p:nvPicPr>
          <p:cNvPr id="21508" name="Picture 3" descr="cable-utp-straight3.gif"/>
          <p:cNvPicPr>
            <a:picLocks noChangeAspect="1"/>
          </p:cNvPicPr>
          <p:nvPr/>
        </p:nvPicPr>
        <p:blipFill>
          <a:blip r:embed="rId2"/>
          <a:srcRect/>
          <a:stretch>
            <a:fillRect/>
          </a:stretch>
        </p:blipFill>
        <p:spPr bwMode="auto">
          <a:xfrm>
            <a:off x="983432" y="1484784"/>
            <a:ext cx="6715125" cy="4895850"/>
          </a:xfrm>
          <a:prstGeom prst="rect">
            <a:avLst/>
          </a:prstGeom>
          <a:noFill/>
          <a:ln w="9525">
            <a:noFill/>
            <a:miter lim="800000"/>
            <a:headEnd/>
            <a:tailEnd/>
          </a:ln>
        </p:spPr>
      </p:pic>
    </p:spTree>
    <p:extLst>
      <p:ext uri="{BB962C8B-B14F-4D97-AF65-F5344CB8AC3E}">
        <p14:creationId xmlns:p14="http://schemas.microsoft.com/office/powerpoint/2010/main" val="141486873"/>
      </p:ext>
    </p:extLst>
  </p:cSld>
  <p:clrMapOvr>
    <a:masterClrMapping/>
  </p:clrMapOvr>
  <p:transition spd="slow">
    <p:split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ctrTitle"/>
          </p:nvPr>
        </p:nvSpPr>
        <p:spPr>
          <a:xfrm>
            <a:off x="1055440" y="620688"/>
            <a:ext cx="8858250" cy="620688"/>
          </a:xfrm>
        </p:spPr>
        <p:txBody>
          <a:bodyPr/>
          <a:lstStyle/>
          <a:p>
            <a:pPr eaLnBrk="1" hangingPunct="1"/>
            <a:r>
              <a:rPr lang="id-ID" dirty="0"/>
              <a:t>SKEMA PENGIRIMAN SINYAL UTP</a:t>
            </a:r>
          </a:p>
        </p:txBody>
      </p:sp>
      <p:pic>
        <p:nvPicPr>
          <p:cNvPr id="23556" name="Picture 3" descr="cable-utp-straight4.gif"/>
          <p:cNvPicPr>
            <a:picLocks noChangeAspect="1"/>
          </p:cNvPicPr>
          <p:nvPr/>
        </p:nvPicPr>
        <p:blipFill>
          <a:blip r:embed="rId2"/>
          <a:srcRect/>
          <a:stretch>
            <a:fillRect/>
          </a:stretch>
        </p:blipFill>
        <p:spPr bwMode="auto">
          <a:xfrm>
            <a:off x="839416" y="1551835"/>
            <a:ext cx="6623050" cy="4714875"/>
          </a:xfrm>
          <a:prstGeom prst="rect">
            <a:avLst/>
          </a:prstGeom>
          <a:noFill/>
          <a:ln w="9525">
            <a:noFill/>
            <a:miter lim="800000"/>
            <a:headEnd/>
            <a:tailEnd/>
          </a:ln>
        </p:spPr>
      </p:pic>
    </p:spTree>
    <p:extLst>
      <p:ext uri="{BB962C8B-B14F-4D97-AF65-F5344CB8AC3E}">
        <p14:creationId xmlns:p14="http://schemas.microsoft.com/office/powerpoint/2010/main" val="4147496645"/>
      </p:ext>
    </p:extLst>
  </p:cSld>
  <p:clrMapOvr>
    <a:masterClrMapping/>
  </p:clrMapOvr>
  <p:transition spd="slow">
    <p:circl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ctrTitle"/>
          </p:nvPr>
        </p:nvSpPr>
        <p:spPr>
          <a:xfrm>
            <a:off x="781908" y="764704"/>
            <a:ext cx="11377264" cy="504056"/>
          </a:xfrm>
        </p:spPr>
        <p:txBody>
          <a:bodyPr/>
          <a:lstStyle/>
          <a:p>
            <a:r>
              <a:rPr lang="id-ID" sz="2800" dirty="0"/>
              <a:t>Menghubungkan piranti (UTP Cable - pin assignment)</a:t>
            </a:r>
          </a:p>
        </p:txBody>
      </p:sp>
      <p:sp>
        <p:nvSpPr>
          <p:cNvPr id="24579" name="Rectangle 2"/>
          <p:cNvSpPr>
            <a:spLocks noGrp="1" noChangeArrowheads="1"/>
          </p:cNvSpPr>
          <p:nvPr>
            <p:ph type="subTitle" idx="1"/>
          </p:nvPr>
        </p:nvSpPr>
        <p:spPr>
          <a:xfrm>
            <a:off x="781908" y="1490008"/>
            <a:ext cx="11218748" cy="1938992"/>
          </a:xfrm>
          <a:noFill/>
        </p:spPr>
        <p:txBody>
          <a:bodyPr wrap="square" anchor="ctr">
            <a:spAutoFit/>
          </a:bodyPr>
          <a:lstStyle/>
          <a:p>
            <a:pPr algn="just"/>
            <a:r>
              <a:rPr lang="id-ID" sz="2400" dirty="0">
                <a:solidFill>
                  <a:schemeClr val="tx1"/>
                </a:solidFill>
              </a:rPr>
              <a:t>Aturan main dari pemakaian kabel ini adalah sebagai berikut, jika untuk menghubungkan dua jenis piranti yang berbeda, gunakan kabel lan UTP straight-through. Sementara jika anda menghubungkan dua piranti yang sejenis, gunakanlah kabel lan cross-over</a:t>
            </a:r>
            <a:endParaRPr lang="id-ID" sz="2400" dirty="0">
              <a:solidFill>
                <a:schemeClr val="tx1"/>
              </a:solidFill>
              <a:latin typeface="Arial" charset="0"/>
              <a:cs typeface="Arial" charset="0"/>
            </a:endParaRPr>
          </a:p>
        </p:txBody>
      </p:sp>
      <p:pic>
        <p:nvPicPr>
          <p:cNvPr id="24580" name="Picture 4" descr="UTP Cable - pin assignment"/>
          <p:cNvPicPr>
            <a:picLocks noChangeAspect="1" noChangeArrowheads="1"/>
          </p:cNvPicPr>
          <p:nvPr/>
        </p:nvPicPr>
        <p:blipFill>
          <a:blip r:embed="rId2"/>
          <a:srcRect/>
          <a:stretch>
            <a:fillRect/>
          </a:stretch>
        </p:blipFill>
        <p:spPr bwMode="auto">
          <a:xfrm>
            <a:off x="2639616" y="3573016"/>
            <a:ext cx="6593928" cy="3187377"/>
          </a:xfrm>
          <a:prstGeom prst="rect">
            <a:avLst/>
          </a:prstGeom>
          <a:noFill/>
          <a:ln w="9525">
            <a:noFill/>
            <a:miter lim="800000"/>
            <a:headEnd/>
            <a:tailEnd/>
          </a:ln>
        </p:spPr>
      </p:pic>
    </p:spTree>
    <p:extLst>
      <p:ext uri="{BB962C8B-B14F-4D97-AF65-F5344CB8AC3E}">
        <p14:creationId xmlns:p14="http://schemas.microsoft.com/office/powerpoint/2010/main" val="2113737557"/>
      </p:ext>
    </p:extLst>
  </p:cSld>
  <p:clrMapOvr>
    <a:masterClrMapping/>
  </p:clrMapOvr>
  <p:transition spd="slow">
    <p:cover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ctrTitle"/>
          </p:nvPr>
        </p:nvSpPr>
        <p:spPr>
          <a:xfrm>
            <a:off x="806588" y="491121"/>
            <a:ext cx="11233248" cy="1000125"/>
          </a:xfrm>
        </p:spPr>
        <p:txBody>
          <a:bodyPr/>
          <a:lstStyle/>
          <a:p>
            <a:pPr eaLnBrk="1" hangingPunct="1"/>
            <a:r>
              <a:rPr lang="id-ID" b="1" dirty="0"/>
              <a:t>STP (Shielded Twisted Pair)</a:t>
            </a:r>
            <a:endParaRPr lang="id-ID" dirty="0"/>
          </a:p>
        </p:txBody>
      </p:sp>
      <p:sp>
        <p:nvSpPr>
          <p:cNvPr id="3" name="Subtitle 2"/>
          <p:cNvSpPr>
            <a:spLocks noGrp="1"/>
          </p:cNvSpPr>
          <p:nvPr>
            <p:ph type="subTitle" idx="1"/>
          </p:nvPr>
        </p:nvSpPr>
        <p:spPr>
          <a:xfrm>
            <a:off x="263352" y="3140968"/>
            <a:ext cx="11593288" cy="2232248"/>
          </a:xfrm>
        </p:spPr>
        <p:txBody>
          <a:bodyPr rtlCol="0">
            <a:normAutofit lnSpcReduction="10000"/>
          </a:bodyPr>
          <a:lstStyle/>
          <a:p>
            <a:pPr algn="just" fontAlgn="auto">
              <a:spcAft>
                <a:spcPts val="0"/>
              </a:spcAft>
              <a:defRPr/>
            </a:pPr>
            <a:r>
              <a:rPr lang="id-ID" sz="2400" dirty="0">
                <a:solidFill>
                  <a:schemeClr val="tx1"/>
                </a:solidFill>
              </a:rPr>
              <a:t>Shielded twisted pair” adalah jenis kabel telepon yang digunakan dalam beberapa bisnis instalasi. Terdapat pembungkus tambahan untuk tiap pasangan kabel (”twisted pair”).</a:t>
            </a:r>
            <a:r>
              <a:rPr lang="en-US" sz="2400" dirty="0">
                <a:solidFill>
                  <a:schemeClr val="tx1"/>
                </a:solidFill>
              </a:rPr>
              <a:t> </a:t>
            </a:r>
            <a:r>
              <a:rPr lang="id-ID" sz="2400" dirty="0">
                <a:solidFill>
                  <a:schemeClr val="tx1"/>
                </a:solidFill>
              </a:rPr>
              <a:t>Kabel STP juga digunakan untuk jaringan Data, digunakan pada jaringan Token-Ring IBM. Pembungkusnya dapat memberikan proteksi yang lebih baik terhadap interferensi EMI.</a:t>
            </a:r>
          </a:p>
        </p:txBody>
      </p:sp>
      <p:pic>
        <p:nvPicPr>
          <p:cNvPr id="26628" name="Picture 3" descr="STP.gif"/>
          <p:cNvPicPr>
            <a:picLocks noChangeAspect="1"/>
          </p:cNvPicPr>
          <p:nvPr/>
        </p:nvPicPr>
        <p:blipFill>
          <a:blip r:embed="rId2"/>
          <a:srcRect/>
          <a:stretch>
            <a:fillRect/>
          </a:stretch>
        </p:blipFill>
        <p:spPr bwMode="auto">
          <a:xfrm>
            <a:off x="3893207" y="1340768"/>
            <a:ext cx="4286250" cy="1533525"/>
          </a:xfrm>
          <a:prstGeom prst="rect">
            <a:avLst/>
          </a:prstGeom>
          <a:noFill/>
          <a:ln w="9525">
            <a:noFill/>
            <a:miter lim="800000"/>
            <a:headEnd/>
            <a:tailEnd/>
          </a:ln>
        </p:spPr>
      </p:pic>
    </p:spTree>
    <p:extLst>
      <p:ext uri="{BB962C8B-B14F-4D97-AF65-F5344CB8AC3E}">
        <p14:creationId xmlns:p14="http://schemas.microsoft.com/office/powerpoint/2010/main" val="4199529143"/>
      </p:ext>
    </p:extLst>
  </p:cSld>
  <p:clrMapOvr>
    <a:masterClrMapping/>
  </p:clrMapOvr>
  <p:transition spd="slow">
    <p:cover dir="l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ctrTitle"/>
          </p:nvPr>
        </p:nvSpPr>
        <p:spPr>
          <a:xfrm>
            <a:off x="983432" y="692696"/>
            <a:ext cx="9170218" cy="521742"/>
          </a:xfrm>
        </p:spPr>
        <p:txBody>
          <a:bodyPr/>
          <a:lstStyle/>
          <a:p>
            <a:pPr lvl="0"/>
            <a:r>
              <a:rPr lang="en-GB" sz="2400" kern="1200" dirty="0" err="1">
                <a:solidFill>
                  <a:srgbClr val="FFFFFF"/>
                </a:solidFill>
                <a:ea typeface="+mn-ea"/>
                <a:cs typeface="+mn-cs"/>
              </a:rPr>
              <a:t>Komponen</a:t>
            </a:r>
            <a:r>
              <a:rPr lang="en-GB" sz="2400" kern="1200" dirty="0">
                <a:solidFill>
                  <a:srgbClr val="FFFFFF"/>
                </a:solidFill>
                <a:ea typeface="+mn-ea"/>
                <a:cs typeface="+mn-cs"/>
              </a:rPr>
              <a:t> Hardware (</a:t>
            </a:r>
            <a:r>
              <a:rPr lang="en-GB" sz="2400" kern="1200" dirty="0" err="1">
                <a:solidFill>
                  <a:srgbClr val="FFFFFF"/>
                </a:solidFill>
                <a:ea typeface="+mn-ea"/>
                <a:cs typeface="+mn-cs"/>
              </a:rPr>
              <a:t>Perangkat</a:t>
            </a:r>
            <a:r>
              <a:rPr lang="en-GB" sz="2400" kern="1200" dirty="0">
                <a:solidFill>
                  <a:srgbClr val="FFFFFF"/>
                </a:solidFill>
                <a:ea typeface="+mn-ea"/>
                <a:cs typeface="+mn-cs"/>
              </a:rPr>
              <a:t> </a:t>
            </a:r>
            <a:r>
              <a:rPr lang="en-GB" sz="2400" kern="1200" dirty="0" err="1">
                <a:solidFill>
                  <a:srgbClr val="FFFFFF"/>
                </a:solidFill>
                <a:ea typeface="+mn-ea"/>
                <a:cs typeface="+mn-cs"/>
              </a:rPr>
              <a:t>Keras</a:t>
            </a:r>
            <a:r>
              <a:rPr lang="en-GB" sz="2400" kern="1200" dirty="0">
                <a:solidFill>
                  <a:srgbClr val="FFFFFF"/>
                </a:solidFill>
                <a:ea typeface="+mn-ea"/>
                <a:cs typeface="+mn-cs"/>
              </a:rPr>
              <a:t> </a:t>
            </a:r>
            <a:r>
              <a:rPr lang="en-GB" sz="2400" kern="1200" dirty="0" err="1">
                <a:solidFill>
                  <a:srgbClr val="FFFFFF"/>
                </a:solidFill>
                <a:ea typeface="+mn-ea"/>
                <a:cs typeface="+mn-cs"/>
              </a:rPr>
              <a:t>Jaringan</a:t>
            </a:r>
            <a:r>
              <a:rPr lang="en-GB" sz="2400" kern="1200" dirty="0">
                <a:solidFill>
                  <a:srgbClr val="FFFFFF"/>
                </a:solidFill>
                <a:ea typeface="+mn-ea"/>
                <a:cs typeface="+mn-cs"/>
              </a:rPr>
              <a:t>)</a:t>
            </a:r>
            <a:endParaRPr lang="en-US" sz="2400" b="0" kern="1200" dirty="0">
              <a:solidFill>
                <a:srgbClr val="FFFFFF"/>
              </a:solidFill>
              <a:ea typeface="+mn-ea"/>
              <a:cs typeface="+mn-cs"/>
            </a:endParaRPr>
          </a:p>
        </p:txBody>
      </p:sp>
      <p:sp>
        <p:nvSpPr>
          <p:cNvPr id="3" name="Subtitle 2"/>
          <p:cNvSpPr>
            <a:spLocks noGrp="1"/>
          </p:cNvSpPr>
          <p:nvPr>
            <p:ph type="subTitle" idx="1"/>
          </p:nvPr>
        </p:nvSpPr>
        <p:spPr>
          <a:xfrm>
            <a:off x="623392" y="1935932"/>
            <a:ext cx="11377264" cy="2664296"/>
          </a:xfrm>
        </p:spPr>
        <p:txBody>
          <a:bodyPr rtlCol="0">
            <a:normAutofit/>
          </a:bodyPr>
          <a:lstStyle/>
          <a:p>
            <a:pPr algn="just" fontAlgn="auto">
              <a:spcAft>
                <a:spcPts val="0"/>
              </a:spcAft>
              <a:defRPr/>
            </a:pPr>
            <a:r>
              <a:rPr lang="id-ID" sz="2400" b="0" dirty="0">
                <a:solidFill>
                  <a:schemeClr val="tx1"/>
                </a:solidFill>
              </a:rPr>
              <a:t>Kabel Fiber Optik adalah teknologi kabel terbaru. Terbuat dari glas optik. Di tengah-tengah kabel terdapat filamen glas, yang disebut “core”, dan di kelilingi lapisan “cladding”, “buffer coating”, material penguat, dan pelindung luar.</a:t>
            </a:r>
            <a:r>
              <a:rPr lang="en-US" sz="2400" b="0" dirty="0">
                <a:solidFill>
                  <a:schemeClr val="tx1"/>
                </a:solidFill>
              </a:rPr>
              <a:t> Data</a:t>
            </a:r>
            <a:r>
              <a:rPr lang="id-ID" sz="2400" b="0" dirty="0">
                <a:solidFill>
                  <a:schemeClr val="tx1"/>
                </a:solidFill>
              </a:rPr>
              <a:t> ditransmisikan menggunakan gelombang cahaya dengan cara mengkonversi sinyal listrik menjadi gelombang cahaya. Transmitter yang banyak digunakan adalah LED atau Laser .</a:t>
            </a:r>
          </a:p>
        </p:txBody>
      </p:sp>
      <p:pic>
        <p:nvPicPr>
          <p:cNvPr id="28676" name="Picture 3" descr="FO.gif"/>
          <p:cNvPicPr>
            <a:picLocks noChangeAspect="1"/>
          </p:cNvPicPr>
          <p:nvPr/>
        </p:nvPicPr>
        <p:blipFill>
          <a:blip r:embed="rId2"/>
          <a:srcRect/>
          <a:stretch>
            <a:fillRect/>
          </a:stretch>
        </p:blipFill>
        <p:spPr bwMode="auto">
          <a:xfrm>
            <a:off x="767408" y="4869160"/>
            <a:ext cx="4469736" cy="1728348"/>
          </a:xfrm>
          <a:prstGeom prst="rect">
            <a:avLst/>
          </a:prstGeom>
          <a:noFill/>
          <a:ln w="9525">
            <a:noFill/>
            <a:miter lim="800000"/>
            <a:headEnd/>
            <a:tailEnd/>
          </a:ln>
        </p:spPr>
      </p:pic>
      <p:pic>
        <p:nvPicPr>
          <p:cNvPr id="5" name="BLOGGER_PHOTO_ID_5307010761197850962" descr="http://3.bp.blogspot.com/_BWAu_1QR8E4/SaZKK2hfkVI/AAAAAAAAAFE/w7JvWS1PYMo/s320/fiber-optic-fiber.jpg">
            <a:extLst>
              <a:ext uri="{FF2B5EF4-FFF2-40B4-BE49-F238E27FC236}">
                <a16:creationId xmlns:a16="http://schemas.microsoft.com/office/drawing/2014/main" xmlns="" id="{84AAEAD5-49B2-41D3-A76F-77604EF94EF0}"/>
              </a:ext>
            </a:extLst>
          </p:cNvPr>
          <p:cNvPicPr>
            <a:picLocks noChangeAspect="1" noChangeArrowheads="1"/>
          </p:cNvPicPr>
          <p:nvPr/>
        </p:nvPicPr>
        <p:blipFill>
          <a:blip r:embed="rId3"/>
          <a:srcRect/>
          <a:stretch>
            <a:fillRect/>
          </a:stretch>
        </p:blipFill>
        <p:spPr bwMode="auto">
          <a:xfrm>
            <a:off x="5519112" y="4358785"/>
            <a:ext cx="5329416" cy="2313785"/>
          </a:xfrm>
          <a:prstGeom prst="rect">
            <a:avLst/>
          </a:prstGeom>
          <a:noFill/>
          <a:ln w="9525">
            <a:noFill/>
            <a:miter lim="800000"/>
            <a:headEnd/>
            <a:tailEnd/>
          </a:ln>
        </p:spPr>
      </p:pic>
      <p:sp>
        <p:nvSpPr>
          <p:cNvPr id="6" name="Rectangle 5">
            <a:extLst>
              <a:ext uri="{FF2B5EF4-FFF2-40B4-BE49-F238E27FC236}">
                <a16:creationId xmlns:a16="http://schemas.microsoft.com/office/drawing/2014/main" xmlns="" id="{1BB0D880-26F1-4923-A2D0-AE0604E8A732}"/>
              </a:ext>
            </a:extLst>
          </p:cNvPr>
          <p:cNvSpPr/>
          <p:nvPr/>
        </p:nvSpPr>
        <p:spPr>
          <a:xfrm>
            <a:off x="623392" y="1489301"/>
            <a:ext cx="3877985" cy="461665"/>
          </a:xfrm>
          <a:prstGeom prst="rect">
            <a:avLst/>
          </a:prstGeom>
        </p:spPr>
        <p:txBody>
          <a:bodyPr wrap="none">
            <a:spAutoFit/>
          </a:bodyPr>
          <a:lstStyle/>
          <a:p>
            <a:r>
              <a:rPr lang="en-US" sz="2400" b="1" spc="-5" dirty="0">
                <a:latin typeface="+mj-lt"/>
              </a:rPr>
              <a:t>c) Kabel Fiber </a:t>
            </a:r>
            <a:r>
              <a:rPr lang="en-US" sz="2400" b="1" spc="-5" dirty="0" err="1">
                <a:latin typeface="+mj-lt"/>
              </a:rPr>
              <a:t>Optik</a:t>
            </a:r>
            <a:r>
              <a:rPr lang="en-US" sz="2400" b="1" spc="-5" dirty="0">
                <a:latin typeface="+mj-lt"/>
              </a:rPr>
              <a:t> 	</a:t>
            </a:r>
            <a:endParaRPr lang="en-ID" sz="2400" b="1" dirty="0">
              <a:latin typeface="+mj-lt"/>
            </a:endParaRPr>
          </a:p>
        </p:txBody>
      </p:sp>
    </p:spTree>
    <p:extLst>
      <p:ext uri="{BB962C8B-B14F-4D97-AF65-F5344CB8AC3E}">
        <p14:creationId xmlns:p14="http://schemas.microsoft.com/office/powerpoint/2010/main" val="2582541781"/>
      </p:ext>
    </p:extLst>
  </p:cSld>
  <p:clrMapOvr>
    <a:masterClrMapping/>
  </p:clrMapOvr>
  <p:transition spd="slow">
    <p:comb/>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3352" y="1556792"/>
            <a:ext cx="11737304" cy="4283286"/>
          </a:xfrm>
        </p:spPr>
        <p:txBody>
          <a:bodyPr rtlCol="0">
            <a:normAutofit lnSpcReduction="10000"/>
          </a:bodyPr>
          <a:lstStyle/>
          <a:p>
            <a:pPr algn="l">
              <a:defRPr/>
            </a:pPr>
            <a:r>
              <a:rPr lang="id-ID" b="1" i="1" dirty="0">
                <a:solidFill>
                  <a:schemeClr val="tx1"/>
                </a:solidFill>
              </a:rPr>
              <a:t>Fiber optic merupakan media transmisi terkini untuk standard Ethernet dalam kabel LAN. </a:t>
            </a:r>
          </a:p>
          <a:p>
            <a:pPr algn="l">
              <a:defRPr/>
            </a:pPr>
            <a:r>
              <a:rPr lang="id-ID" dirty="0">
                <a:solidFill>
                  <a:schemeClr val="tx1"/>
                </a:solidFill>
              </a:rPr>
              <a:t>Perbedaan utama dalam hal fungsi antara </a:t>
            </a:r>
            <a:r>
              <a:rPr lang="id-ID" i="1" dirty="0">
                <a:solidFill>
                  <a:schemeClr val="tx1"/>
                </a:solidFill>
              </a:rPr>
              <a:t>kabel fiber optic</a:t>
            </a:r>
            <a:r>
              <a:rPr lang="id-ID" dirty="0">
                <a:solidFill>
                  <a:schemeClr val="tx1"/>
                </a:solidFill>
              </a:rPr>
              <a:t> dan </a:t>
            </a:r>
            <a:r>
              <a:rPr lang="id-ID" i="1" dirty="0">
                <a:solidFill>
                  <a:schemeClr val="tx1"/>
                </a:solidFill>
              </a:rPr>
              <a:t>kabel electric </a:t>
            </a:r>
            <a:r>
              <a:rPr lang="id-ID" dirty="0">
                <a:solidFill>
                  <a:schemeClr val="tx1"/>
                </a:solidFill>
              </a:rPr>
              <a:t>adalah sebag</a:t>
            </a:r>
            <a:r>
              <a:rPr lang="en-US" dirty="0">
                <a:solidFill>
                  <a:schemeClr val="tx1"/>
                </a:solidFill>
              </a:rPr>
              <a:t>ai</a:t>
            </a:r>
            <a:r>
              <a:rPr lang="id-ID" dirty="0">
                <a:solidFill>
                  <a:schemeClr val="tx1"/>
                </a:solidFill>
              </a:rPr>
              <a:t> berikut:</a:t>
            </a:r>
          </a:p>
          <a:p>
            <a:pPr marL="514350" indent="-514350" algn="l">
              <a:buFont typeface="+mj-lt"/>
              <a:buAutoNum type="arabicPeriod"/>
              <a:defRPr/>
            </a:pPr>
            <a:r>
              <a:rPr lang="id-ID" dirty="0">
                <a:solidFill>
                  <a:schemeClr val="tx1"/>
                </a:solidFill>
              </a:rPr>
              <a:t>Jarak lebih jauh </a:t>
            </a:r>
          </a:p>
          <a:p>
            <a:pPr marL="514350" indent="-514350" algn="l">
              <a:buFont typeface="+mj-lt"/>
              <a:buAutoNum type="arabicPeriod"/>
              <a:defRPr/>
            </a:pPr>
            <a:r>
              <a:rPr lang="en-US" dirty="0" err="1">
                <a:solidFill>
                  <a:schemeClr val="tx1"/>
                </a:solidFill>
              </a:rPr>
              <a:t>Harga</a:t>
            </a:r>
            <a:r>
              <a:rPr lang="id-ID" dirty="0">
                <a:solidFill>
                  <a:schemeClr val="tx1"/>
                </a:solidFill>
              </a:rPr>
              <a:t> lebih mahal </a:t>
            </a:r>
          </a:p>
          <a:p>
            <a:pPr marL="514350" indent="-514350" algn="l">
              <a:buFont typeface="+mj-lt"/>
              <a:buAutoNum type="arabicPeriod"/>
              <a:defRPr/>
            </a:pPr>
            <a:r>
              <a:rPr lang="id-ID" dirty="0">
                <a:solidFill>
                  <a:schemeClr val="tx1"/>
                </a:solidFill>
              </a:rPr>
              <a:t>Kurang interferensi magnetic, membuatnya lebih aman </a:t>
            </a:r>
          </a:p>
          <a:p>
            <a:pPr marL="514350" indent="-514350" algn="l">
              <a:buFont typeface="+mj-lt"/>
              <a:buAutoNum type="arabicPeriod"/>
              <a:defRPr/>
            </a:pPr>
            <a:r>
              <a:rPr lang="id-ID" dirty="0">
                <a:solidFill>
                  <a:schemeClr val="tx1"/>
                </a:solidFill>
              </a:rPr>
              <a:t>Dapat menunjang keceptan sampai 10Gigabits </a:t>
            </a:r>
          </a:p>
        </p:txBody>
      </p:sp>
      <p:sp>
        <p:nvSpPr>
          <p:cNvPr id="6" name="Title 1">
            <a:extLst>
              <a:ext uri="{FF2B5EF4-FFF2-40B4-BE49-F238E27FC236}">
                <a16:creationId xmlns:a16="http://schemas.microsoft.com/office/drawing/2014/main" xmlns="" id="{649CE2D1-6231-46A9-A36F-4977AC4E4E7C}"/>
              </a:ext>
            </a:extLst>
          </p:cNvPr>
          <p:cNvSpPr txBox="1">
            <a:spLocks/>
          </p:cNvSpPr>
          <p:nvPr/>
        </p:nvSpPr>
        <p:spPr bwMode="white">
          <a:xfrm>
            <a:off x="983432" y="692696"/>
            <a:ext cx="9170218" cy="5217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r>
              <a:rPr lang="id-ID" kern="0" dirty="0"/>
              <a:t>Kabel Fiber Optik</a:t>
            </a:r>
          </a:p>
        </p:txBody>
      </p:sp>
    </p:spTree>
    <p:extLst>
      <p:ext uri="{BB962C8B-B14F-4D97-AF65-F5344CB8AC3E}">
        <p14:creationId xmlns:p14="http://schemas.microsoft.com/office/powerpoint/2010/main" val="3829939599"/>
      </p:ext>
    </p:extLst>
  </p:cSld>
  <p:clrMapOvr>
    <a:masterClrMapping/>
  </p:clrMapOvr>
  <p:transition spd="slow">
    <p:diamon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3392" y="1628800"/>
            <a:ext cx="11329936" cy="4941169"/>
          </a:xfrm>
        </p:spPr>
        <p:txBody>
          <a:bodyPr rtlCol="0">
            <a:normAutofit fontScale="92500"/>
          </a:bodyPr>
          <a:lstStyle/>
          <a:p>
            <a:pPr algn="l" fontAlgn="auto">
              <a:spcAft>
                <a:spcPts val="0"/>
              </a:spcAft>
              <a:defRPr/>
            </a:pPr>
            <a:r>
              <a:rPr lang="id-ID" i="1" dirty="0">
                <a:solidFill>
                  <a:schemeClr val="tx1"/>
                </a:solidFill>
              </a:rPr>
              <a:t>Kabel Fiber Optik mempunyai beberapa kelebihan, diantaranya:</a:t>
            </a:r>
          </a:p>
          <a:p>
            <a:pPr marL="514350" indent="-514350" algn="l" fontAlgn="auto">
              <a:spcAft>
                <a:spcPts val="0"/>
              </a:spcAft>
              <a:buFont typeface="+mj-lt"/>
              <a:buAutoNum type="arabicPeriod"/>
              <a:defRPr/>
            </a:pPr>
            <a:r>
              <a:rPr lang="id-ID" dirty="0">
                <a:solidFill>
                  <a:schemeClr val="tx1"/>
                </a:solidFill>
              </a:rPr>
              <a:t>Kapasitas bandwidth yang besar (gigabit per detik).</a:t>
            </a:r>
          </a:p>
          <a:p>
            <a:pPr marL="514350" indent="-514350" algn="l" fontAlgn="auto">
              <a:spcAft>
                <a:spcPts val="0"/>
              </a:spcAft>
              <a:buFont typeface="+mj-lt"/>
              <a:buAutoNum type="arabicPeriod"/>
              <a:defRPr/>
            </a:pPr>
            <a:r>
              <a:rPr lang="id-ID" dirty="0">
                <a:solidFill>
                  <a:schemeClr val="tx1"/>
                </a:solidFill>
              </a:rPr>
              <a:t>Jarak transmisi yang lebih jauh ( 2 sampai lebih dari 60 kilometer).</a:t>
            </a:r>
          </a:p>
          <a:p>
            <a:pPr marL="514350" indent="-514350" algn="l" fontAlgn="auto">
              <a:spcAft>
                <a:spcPts val="0"/>
              </a:spcAft>
              <a:buFont typeface="+mj-lt"/>
              <a:buAutoNum type="arabicPeriod"/>
              <a:defRPr/>
            </a:pPr>
            <a:r>
              <a:rPr lang="en-US" dirty="0" err="1">
                <a:solidFill>
                  <a:schemeClr val="tx1"/>
                </a:solidFill>
              </a:rPr>
              <a:t>Tahan</a:t>
            </a:r>
            <a:r>
              <a:rPr lang="id-ID" dirty="0">
                <a:solidFill>
                  <a:schemeClr val="tx1"/>
                </a:solidFill>
              </a:rPr>
              <a:t> terhadap interferensi elektromagnetik.</a:t>
            </a:r>
          </a:p>
          <a:p>
            <a:pPr marL="514350" indent="19050" algn="l" fontAlgn="auto">
              <a:spcAft>
                <a:spcPts val="0"/>
              </a:spcAft>
              <a:defRPr/>
            </a:pPr>
            <a:r>
              <a:rPr lang="id-ID" i="1" dirty="0">
                <a:solidFill>
                  <a:schemeClr val="tx1"/>
                </a:solidFill>
              </a:rPr>
              <a:t>Kabel Fiber Optik banyak digunakan pada jaringan WAN untuk komunikasi suara dan data. Kendala utama penggunaan kabel fiber optik di LAN adalah perangkat elektroniknya yang masih mahal. Sedangkan harga kabel Fiber Optiknya sendiri sebanding dengan kabel LAN UTP</a:t>
            </a:r>
          </a:p>
          <a:p>
            <a:pPr fontAlgn="auto">
              <a:spcAft>
                <a:spcPts val="0"/>
              </a:spcAft>
              <a:defRPr/>
            </a:pPr>
            <a:endParaRPr lang="id-ID" dirty="0"/>
          </a:p>
        </p:txBody>
      </p:sp>
      <p:sp>
        <p:nvSpPr>
          <p:cNvPr id="6" name="Title 1">
            <a:extLst>
              <a:ext uri="{FF2B5EF4-FFF2-40B4-BE49-F238E27FC236}">
                <a16:creationId xmlns:a16="http://schemas.microsoft.com/office/drawing/2014/main" xmlns="" id="{59625AA8-AAC1-412D-80AD-FECA26ACA535}"/>
              </a:ext>
            </a:extLst>
          </p:cNvPr>
          <p:cNvSpPr txBox="1">
            <a:spLocks/>
          </p:cNvSpPr>
          <p:nvPr/>
        </p:nvSpPr>
        <p:spPr bwMode="white">
          <a:xfrm>
            <a:off x="983432" y="692696"/>
            <a:ext cx="9170218" cy="5217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r>
              <a:rPr lang="id-ID" kern="0"/>
              <a:t>Kabel Fiber Optik</a:t>
            </a:r>
            <a:endParaRPr lang="id-ID" kern="0" dirty="0"/>
          </a:p>
        </p:txBody>
      </p:sp>
    </p:spTree>
    <p:extLst>
      <p:ext uri="{BB962C8B-B14F-4D97-AF65-F5344CB8AC3E}">
        <p14:creationId xmlns:p14="http://schemas.microsoft.com/office/powerpoint/2010/main" val="3068458970"/>
      </p:ext>
    </p:extLst>
  </p:cSld>
  <p:clrMapOvr>
    <a:masterClrMapping/>
  </p:clrMapOvr>
  <p:transition spd="slow">
    <p:cover dir="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1344" y="1412776"/>
            <a:ext cx="11881320" cy="2736304"/>
          </a:xfrm>
        </p:spPr>
        <p:txBody>
          <a:bodyPr rtlCol="0">
            <a:normAutofit lnSpcReduction="10000"/>
          </a:bodyPr>
          <a:lstStyle/>
          <a:p>
            <a:pPr algn="l">
              <a:defRPr/>
            </a:pPr>
            <a:r>
              <a:rPr lang="id-ID" sz="2400" dirty="0">
                <a:solidFill>
                  <a:schemeClr val="tx1"/>
                </a:solidFill>
              </a:rPr>
              <a:t>Ada dua macam kabel </a:t>
            </a:r>
            <a:r>
              <a:rPr lang="en-US" sz="2400" dirty="0">
                <a:solidFill>
                  <a:schemeClr val="tx1"/>
                </a:solidFill>
              </a:rPr>
              <a:t>fiber </a:t>
            </a:r>
            <a:r>
              <a:rPr lang="en-US" sz="2400" dirty="0" err="1">
                <a:solidFill>
                  <a:schemeClr val="tx1"/>
                </a:solidFill>
              </a:rPr>
              <a:t>optik</a:t>
            </a:r>
            <a:r>
              <a:rPr lang="id-ID" sz="2400" dirty="0">
                <a:solidFill>
                  <a:schemeClr val="tx1"/>
                </a:solidFill>
              </a:rPr>
              <a:t>:</a:t>
            </a:r>
          </a:p>
          <a:p>
            <a:pPr marL="457200" indent="-457200" algn="just">
              <a:buFont typeface="+mj-lt"/>
              <a:buAutoNum type="arabicPeriod"/>
              <a:defRPr/>
            </a:pPr>
            <a:r>
              <a:rPr lang="id-ID" sz="2400" dirty="0">
                <a:solidFill>
                  <a:schemeClr val="tx1"/>
                </a:solidFill>
              </a:rPr>
              <a:t>Multimode (MM), menggunakan ukuran diameter fiber optic lebih luas </a:t>
            </a:r>
          </a:p>
          <a:p>
            <a:pPr marL="457200" indent="-457200" algn="just">
              <a:buFont typeface="+mj-lt"/>
              <a:buAutoNum type="arabicPeriod"/>
              <a:defRPr/>
            </a:pPr>
            <a:r>
              <a:rPr lang="id-ID" sz="2400" dirty="0">
                <a:solidFill>
                  <a:schemeClr val="tx1"/>
                </a:solidFill>
              </a:rPr>
              <a:t>Single mode (SM), menggunakan diameter fiber optic sangat kecil. Jenis ini sangat mahal dikarenakan proses fabrikasinya lebih presisi. Kabel optic ini bisa mencapai </a:t>
            </a:r>
            <a:r>
              <a:rPr lang="en-US" sz="2400" dirty="0" err="1">
                <a:solidFill>
                  <a:schemeClr val="tx1"/>
                </a:solidFill>
              </a:rPr>
              <a:t>jangkauan</a:t>
            </a:r>
            <a:r>
              <a:rPr lang="en-US" sz="2400" dirty="0">
                <a:solidFill>
                  <a:schemeClr val="tx1"/>
                </a:solidFill>
              </a:rPr>
              <a:t> </a:t>
            </a:r>
            <a:r>
              <a:rPr lang="en-US" sz="2400" dirty="0" err="1">
                <a:solidFill>
                  <a:schemeClr val="tx1"/>
                </a:solidFill>
              </a:rPr>
              <a:t>jarak</a:t>
            </a:r>
            <a:r>
              <a:rPr lang="id-ID" sz="2400" dirty="0">
                <a:solidFill>
                  <a:schemeClr val="tx1"/>
                </a:solidFill>
              </a:rPr>
              <a:t> lebih panjang dari pada jenis optic MM. </a:t>
            </a:r>
          </a:p>
          <a:p>
            <a:pPr>
              <a:defRPr/>
            </a:pPr>
            <a:endParaRPr lang="id-ID" dirty="0">
              <a:solidFill>
                <a:schemeClr val="tx1"/>
              </a:solidFill>
            </a:endParaRPr>
          </a:p>
        </p:txBody>
      </p:sp>
      <p:sp>
        <p:nvSpPr>
          <p:cNvPr id="7" name="Title 1">
            <a:extLst>
              <a:ext uri="{FF2B5EF4-FFF2-40B4-BE49-F238E27FC236}">
                <a16:creationId xmlns:a16="http://schemas.microsoft.com/office/drawing/2014/main" xmlns="" id="{37CC8650-CD17-4E48-961A-290F2069C49D}"/>
              </a:ext>
            </a:extLst>
          </p:cNvPr>
          <p:cNvSpPr txBox="1">
            <a:spLocks/>
          </p:cNvSpPr>
          <p:nvPr/>
        </p:nvSpPr>
        <p:spPr bwMode="white">
          <a:xfrm>
            <a:off x="983432" y="692696"/>
            <a:ext cx="9170218" cy="5217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r>
              <a:rPr lang="id-ID" kern="0" dirty="0"/>
              <a:t>Kabel Fiber Optik</a:t>
            </a:r>
          </a:p>
        </p:txBody>
      </p:sp>
      <p:pic>
        <p:nvPicPr>
          <p:cNvPr id="5" name="Picture 4">
            <a:extLst>
              <a:ext uri="{FF2B5EF4-FFF2-40B4-BE49-F238E27FC236}">
                <a16:creationId xmlns:a16="http://schemas.microsoft.com/office/drawing/2014/main" xmlns="" id="{CCAF05F0-4EBE-4BA1-9828-1FE0FB4BE34E}"/>
              </a:ext>
            </a:extLst>
          </p:cNvPr>
          <p:cNvPicPr>
            <a:picLocks noChangeAspect="1"/>
          </p:cNvPicPr>
          <p:nvPr/>
        </p:nvPicPr>
        <p:blipFill>
          <a:blip r:embed="rId2"/>
          <a:stretch>
            <a:fillRect/>
          </a:stretch>
        </p:blipFill>
        <p:spPr>
          <a:xfrm>
            <a:off x="2999656" y="4145901"/>
            <a:ext cx="5464013" cy="2598645"/>
          </a:xfrm>
          <a:prstGeom prst="rect">
            <a:avLst/>
          </a:prstGeom>
        </p:spPr>
      </p:pic>
    </p:spTree>
    <p:extLst>
      <p:ext uri="{BB962C8B-B14F-4D97-AF65-F5344CB8AC3E}">
        <p14:creationId xmlns:p14="http://schemas.microsoft.com/office/powerpoint/2010/main" val="1860572637"/>
      </p:ext>
    </p:extLst>
  </p:cSld>
  <p:clrMapOvr>
    <a:masterClrMapping/>
  </p:clrMapOvr>
  <p:transition spd="slow">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3352" y="1410790"/>
            <a:ext cx="11809312" cy="2666282"/>
          </a:xfrm>
        </p:spPr>
        <p:txBody>
          <a:bodyPr rtlCol="0">
            <a:normAutofit fontScale="92500" lnSpcReduction="10000"/>
          </a:bodyPr>
          <a:lstStyle/>
          <a:p>
            <a:pPr algn="just">
              <a:defRPr/>
            </a:pPr>
            <a:r>
              <a:rPr lang="id-ID" sz="2400" dirty="0">
                <a:solidFill>
                  <a:schemeClr val="tx1"/>
                </a:solidFill>
              </a:rPr>
              <a:t>Kabel ini bekerja dengan cahaya, bukan dengan listrik seperti umumnya kabel lainnya. Kabel ini terdiri dari sebuah inti tengah terbuat dari benang kaca berbentuk silinder yang dibungkus dalam sebuah bahan yang melindunginya kemudian memantulkan kembali cahaya kedalam konduktor kaca. Bahan ini dibungkus oleh lapisan keras yang terbuat dari KEVLEAR. Lalu kesemua bahan ini dibungkus lagi oleh bahan PVC (Polyvinyl Chloride). Dengan kabel ini kita bisa mendapatkan kecepatan transmisi data hingga Gigabyte Mbps.</a:t>
            </a:r>
          </a:p>
        </p:txBody>
      </p:sp>
      <p:pic>
        <p:nvPicPr>
          <p:cNvPr id="5" name="Picture 5" descr="Fibre Optic Cable Diagram">
            <a:extLst>
              <a:ext uri="{FF2B5EF4-FFF2-40B4-BE49-F238E27FC236}">
                <a16:creationId xmlns:a16="http://schemas.microsoft.com/office/drawing/2014/main" xmlns="" id="{0F7D3A46-04EA-4063-B273-8459BE997D58}"/>
              </a:ext>
            </a:extLst>
          </p:cNvPr>
          <p:cNvPicPr>
            <a:picLocks noChangeAspect="1" noChangeArrowheads="1"/>
          </p:cNvPicPr>
          <p:nvPr/>
        </p:nvPicPr>
        <p:blipFill>
          <a:blip r:embed="rId2"/>
          <a:srcRect/>
          <a:stretch>
            <a:fillRect/>
          </a:stretch>
        </p:blipFill>
        <p:spPr bwMode="auto">
          <a:xfrm>
            <a:off x="3431704" y="4293096"/>
            <a:ext cx="6357938" cy="2334239"/>
          </a:xfrm>
          <a:prstGeom prst="rect">
            <a:avLst/>
          </a:prstGeom>
          <a:noFill/>
          <a:ln w="9525">
            <a:noFill/>
            <a:miter lim="800000"/>
            <a:headEnd/>
            <a:tailEnd/>
          </a:ln>
        </p:spPr>
      </p:pic>
      <p:sp>
        <p:nvSpPr>
          <p:cNvPr id="8" name="Title 1">
            <a:extLst>
              <a:ext uri="{FF2B5EF4-FFF2-40B4-BE49-F238E27FC236}">
                <a16:creationId xmlns:a16="http://schemas.microsoft.com/office/drawing/2014/main" xmlns="" id="{7D13CB77-FD3D-4381-87EE-67998C7AD5C5}"/>
              </a:ext>
            </a:extLst>
          </p:cNvPr>
          <p:cNvSpPr txBox="1">
            <a:spLocks/>
          </p:cNvSpPr>
          <p:nvPr/>
        </p:nvSpPr>
        <p:spPr bwMode="white">
          <a:xfrm>
            <a:off x="983432" y="692696"/>
            <a:ext cx="9170218" cy="5217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r>
              <a:rPr lang="id-ID" kern="0" dirty="0"/>
              <a:t>Kabel Fiber Optik</a:t>
            </a:r>
          </a:p>
        </p:txBody>
      </p:sp>
    </p:spTree>
    <p:extLst>
      <p:ext uri="{BB962C8B-B14F-4D97-AF65-F5344CB8AC3E}">
        <p14:creationId xmlns:p14="http://schemas.microsoft.com/office/powerpoint/2010/main" val="2147695346"/>
      </p:ext>
    </p:extLst>
  </p:cSld>
  <p:clrMapOvr>
    <a:masterClrMapping/>
  </p:clrMapOvr>
  <p:transition spd="slow">
    <p:strips dir="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ubtitle 2"/>
          <p:cNvSpPr>
            <a:spLocks noGrp="1"/>
          </p:cNvSpPr>
          <p:nvPr>
            <p:ph type="subTitle" idx="1"/>
          </p:nvPr>
        </p:nvSpPr>
        <p:spPr>
          <a:xfrm>
            <a:off x="623392" y="1412776"/>
            <a:ext cx="11568608" cy="2160240"/>
          </a:xfrm>
        </p:spPr>
        <p:txBody>
          <a:bodyPr/>
          <a:lstStyle/>
          <a:p>
            <a:pPr algn="l"/>
            <a:r>
              <a:rPr lang="id-ID" sz="2400" dirty="0">
                <a:solidFill>
                  <a:schemeClr val="tx1"/>
                </a:solidFill>
              </a:rPr>
              <a:t>Untuk mentransmisikan data lewat kabel lan optic ini anda memerlukan sebuah strand optic tunggal untuk satu arah. Anda memerlukan dua strand optic untuk kedua arah masing-2 untuk kirim dan terima. Konektor untuk masing ujung dari fiber optic ini umumnya seperti gambar berikut:</a:t>
            </a:r>
          </a:p>
        </p:txBody>
      </p:sp>
      <p:pic>
        <p:nvPicPr>
          <p:cNvPr id="33796" name="Picture 6" descr="Fiber optic connector"/>
          <p:cNvPicPr>
            <a:picLocks noChangeAspect="1" noChangeArrowheads="1"/>
          </p:cNvPicPr>
          <p:nvPr/>
        </p:nvPicPr>
        <p:blipFill>
          <a:blip r:embed="rId2"/>
          <a:srcRect/>
          <a:stretch>
            <a:fillRect/>
          </a:stretch>
        </p:blipFill>
        <p:spPr bwMode="auto">
          <a:xfrm>
            <a:off x="2757096" y="3840260"/>
            <a:ext cx="5499144" cy="2865936"/>
          </a:xfrm>
          <a:prstGeom prst="rect">
            <a:avLst/>
          </a:prstGeom>
          <a:noFill/>
          <a:ln w="9525">
            <a:noFill/>
            <a:miter lim="800000"/>
            <a:headEnd/>
            <a:tailEnd/>
          </a:ln>
        </p:spPr>
      </p:pic>
      <p:sp>
        <p:nvSpPr>
          <p:cNvPr id="7" name="Title 1">
            <a:extLst>
              <a:ext uri="{FF2B5EF4-FFF2-40B4-BE49-F238E27FC236}">
                <a16:creationId xmlns:a16="http://schemas.microsoft.com/office/drawing/2014/main" xmlns="" id="{EFB25C41-1305-411E-9F3A-990407903990}"/>
              </a:ext>
            </a:extLst>
          </p:cNvPr>
          <p:cNvSpPr txBox="1">
            <a:spLocks/>
          </p:cNvSpPr>
          <p:nvPr/>
        </p:nvSpPr>
        <p:spPr bwMode="white">
          <a:xfrm>
            <a:off x="983432" y="692696"/>
            <a:ext cx="9170218" cy="5217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r>
              <a:rPr lang="id-ID" kern="0" dirty="0"/>
              <a:t>Kabel Fiber Optik</a:t>
            </a:r>
            <a:r>
              <a:rPr lang="en-US" kern="0" dirty="0"/>
              <a:t>: </a:t>
            </a:r>
            <a:r>
              <a:rPr lang="en-US" kern="0" dirty="0" err="1"/>
              <a:t>Konektor</a:t>
            </a:r>
            <a:endParaRPr lang="id-ID" kern="0" dirty="0"/>
          </a:p>
        </p:txBody>
      </p:sp>
    </p:spTree>
    <p:extLst>
      <p:ext uri="{BB962C8B-B14F-4D97-AF65-F5344CB8AC3E}">
        <p14:creationId xmlns:p14="http://schemas.microsoft.com/office/powerpoint/2010/main" val="799131649"/>
      </p:ext>
    </p:extLst>
  </p:cSld>
  <p:clrMapOvr>
    <a:masterClrMapping/>
  </p:clrMapOvr>
  <p:transition spd="slow">
    <p:spli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911424" y="836712"/>
            <a:ext cx="11017224" cy="461665"/>
          </a:xfrm>
          <a:prstGeom prst="rect">
            <a:avLst/>
          </a:prstGeom>
        </p:spPr>
        <p:txBody>
          <a:bodyPr wrap="square">
            <a:spAutoFit/>
          </a:bodyPr>
          <a:lstStyle/>
          <a:p>
            <a:r>
              <a:rPr lang="id-ID" sz="2400" b="1" dirty="0">
                <a:solidFill>
                  <a:schemeClr val="bg1"/>
                </a:solidFill>
                <a:latin typeface="+mj-lt"/>
              </a:rPr>
              <a:t>Spesifikasi Perangkat Jaringan </a:t>
            </a:r>
            <a:endParaRPr lang="en-US" sz="2400" dirty="0">
              <a:solidFill>
                <a:schemeClr val="bg1"/>
              </a:solidFill>
              <a:latin typeface="+mj-lt"/>
            </a:endParaRPr>
          </a:p>
        </p:txBody>
      </p:sp>
      <p:sp>
        <p:nvSpPr>
          <p:cNvPr id="6" name="TextBox 5"/>
          <p:cNvSpPr txBox="1"/>
          <p:nvPr/>
        </p:nvSpPr>
        <p:spPr>
          <a:xfrm>
            <a:off x="551384" y="1310632"/>
            <a:ext cx="11377264" cy="5262979"/>
          </a:xfrm>
          <a:prstGeom prst="rect">
            <a:avLst/>
          </a:prstGeom>
          <a:noFill/>
        </p:spPr>
        <p:txBody>
          <a:bodyPr wrap="square" rtlCol="0">
            <a:spAutoFit/>
          </a:bodyPr>
          <a:lstStyle/>
          <a:p>
            <a:r>
              <a:rPr lang="en-US" dirty="0" err="1"/>
              <a:t>Deskripsi</a:t>
            </a:r>
            <a:r>
              <a:rPr lang="en-US" dirty="0"/>
              <a:t> </a:t>
            </a:r>
            <a:r>
              <a:rPr lang="en-US" dirty="0" err="1"/>
              <a:t>Singkat</a:t>
            </a:r>
            <a:r>
              <a:rPr lang="en-US" dirty="0"/>
              <a:t> </a:t>
            </a:r>
            <a:r>
              <a:rPr lang="en-US" dirty="0" err="1"/>
              <a:t>mengenai</a:t>
            </a:r>
            <a:r>
              <a:rPr lang="en-US" dirty="0"/>
              <a:t> </a:t>
            </a:r>
            <a:r>
              <a:rPr lang="en-US" dirty="0" err="1"/>
              <a:t>Topik</a:t>
            </a:r>
            <a:endParaRPr lang="en-US" dirty="0"/>
          </a:p>
          <a:p>
            <a:pPr lvl="1" algn="just"/>
            <a:r>
              <a:rPr lang="id-ID" b="1" i="1" dirty="0"/>
              <a:t>Materi Pelatihan ini memfasilitasi pembentukan kompetensi dalam menentukan spesifikasi perangkat jaringan.</a:t>
            </a:r>
            <a:endParaRPr lang="en-US" b="1" i="1" dirty="0"/>
          </a:p>
          <a:p>
            <a:pPr algn="just"/>
            <a:endParaRPr lang="en-US" dirty="0"/>
          </a:p>
          <a:p>
            <a:pPr algn="just"/>
            <a:r>
              <a:rPr lang="en-US" dirty="0" err="1"/>
              <a:t>Tujuan</a:t>
            </a:r>
            <a:r>
              <a:rPr lang="en-US" dirty="0"/>
              <a:t> </a:t>
            </a:r>
            <a:r>
              <a:rPr lang="en-US" dirty="0" err="1"/>
              <a:t>Pelatihan</a:t>
            </a:r>
            <a:endParaRPr lang="en-US" dirty="0"/>
          </a:p>
          <a:p>
            <a:pPr lvl="1" algn="just"/>
            <a:r>
              <a:rPr lang="en-US" b="1" i="1" dirty="0" err="1"/>
              <a:t>Setelah</a:t>
            </a:r>
            <a:r>
              <a:rPr lang="en-US" b="1" i="1" dirty="0"/>
              <a:t> </a:t>
            </a:r>
            <a:r>
              <a:rPr lang="en-US" b="1" i="1" dirty="0" err="1"/>
              <a:t>mengikuti</a:t>
            </a:r>
            <a:r>
              <a:rPr lang="en-US" b="1" i="1" dirty="0"/>
              <a:t> </a:t>
            </a:r>
            <a:r>
              <a:rPr lang="en-US" b="1" i="1" dirty="0" err="1"/>
              <a:t>pelatihan</a:t>
            </a:r>
            <a:r>
              <a:rPr lang="en-US" b="1" i="1" dirty="0"/>
              <a:t> </a:t>
            </a:r>
            <a:r>
              <a:rPr lang="en-US" b="1" i="1" dirty="0" err="1"/>
              <a:t>ini</a:t>
            </a:r>
            <a:r>
              <a:rPr lang="en-US" b="1" i="1" dirty="0"/>
              <a:t>, </a:t>
            </a:r>
            <a:r>
              <a:rPr lang="en-US" b="1" i="1" dirty="0" err="1"/>
              <a:t>peserta</a:t>
            </a:r>
            <a:r>
              <a:rPr lang="en-US" b="1" i="1" dirty="0"/>
              <a:t> </a:t>
            </a:r>
            <a:r>
              <a:rPr lang="en-US" b="1" i="1" dirty="0" err="1"/>
              <a:t>dapat</a:t>
            </a:r>
            <a:r>
              <a:rPr lang="en-US" b="1" i="1" dirty="0"/>
              <a:t> </a:t>
            </a:r>
            <a:r>
              <a:rPr lang="en-US" b="1" i="1" dirty="0" err="1"/>
              <a:t>meningkatkan</a:t>
            </a:r>
            <a:r>
              <a:rPr lang="en-US" b="1" i="1" dirty="0"/>
              <a:t> </a:t>
            </a:r>
            <a:r>
              <a:rPr lang="en-US" b="1" i="1" dirty="0" err="1"/>
              <a:t>kompetensi</a:t>
            </a:r>
            <a:r>
              <a:rPr lang="en-US" b="1" i="1" dirty="0"/>
              <a:t> </a:t>
            </a:r>
            <a:r>
              <a:rPr lang="en-US" b="1" i="1" dirty="0" err="1"/>
              <a:t>teknis</a:t>
            </a:r>
            <a:r>
              <a:rPr lang="en-US" b="1" i="1" dirty="0"/>
              <a:t> </a:t>
            </a:r>
            <a:r>
              <a:rPr lang="en-US" b="1" i="1" dirty="0" err="1"/>
              <a:t>dalam</a:t>
            </a:r>
            <a:r>
              <a:rPr lang="en-US" b="1" i="1" dirty="0"/>
              <a:t> </a:t>
            </a:r>
            <a:r>
              <a:rPr lang="id-ID" b="1" i="1" dirty="0"/>
              <a:t>menentukan spesifikasi perangkat jaringan </a:t>
            </a:r>
            <a:r>
              <a:rPr lang="en-US" b="1" i="1" dirty="0" err="1"/>
              <a:t>komputer</a:t>
            </a:r>
            <a:r>
              <a:rPr lang="en-US" b="1" i="1" dirty="0"/>
              <a:t> </a:t>
            </a:r>
            <a:r>
              <a:rPr lang="en-US" b="1" i="1" dirty="0" err="1"/>
              <a:t>sesuai</a:t>
            </a:r>
            <a:r>
              <a:rPr lang="en-US" b="1" i="1" dirty="0"/>
              <a:t> </a:t>
            </a:r>
            <a:r>
              <a:rPr lang="en-US" b="1" i="1" dirty="0" err="1"/>
              <a:t>kebutuhan</a:t>
            </a:r>
            <a:r>
              <a:rPr lang="en-US" b="1" i="1" dirty="0"/>
              <a:t>.</a:t>
            </a:r>
          </a:p>
          <a:p>
            <a:endParaRPr lang="en-US" dirty="0"/>
          </a:p>
          <a:p>
            <a:r>
              <a:rPr lang="en-US" dirty="0" err="1"/>
              <a:t>Materi</a:t>
            </a:r>
            <a:r>
              <a:rPr lang="en-US" dirty="0"/>
              <a:t> Yang </a:t>
            </a:r>
            <a:r>
              <a:rPr lang="en-US" dirty="0" err="1"/>
              <a:t>akan</a:t>
            </a:r>
            <a:r>
              <a:rPr lang="en-US" dirty="0"/>
              <a:t> </a:t>
            </a:r>
            <a:r>
              <a:rPr lang="en-US" dirty="0" err="1"/>
              <a:t>disampaikan</a:t>
            </a:r>
            <a:r>
              <a:rPr lang="en-US" dirty="0"/>
              <a:t>:</a:t>
            </a:r>
          </a:p>
          <a:p>
            <a:pPr marL="803275" indent="-342900">
              <a:buFont typeface="+mj-lt"/>
              <a:buAutoNum type="arabicPeriod"/>
              <a:tabLst>
                <a:tab pos="893763" algn="l"/>
              </a:tabLst>
            </a:pPr>
            <a:r>
              <a:rPr lang="en-GB" b="1" dirty="0" err="1"/>
              <a:t>Komponen</a:t>
            </a:r>
            <a:r>
              <a:rPr lang="en-GB" b="1" dirty="0"/>
              <a:t> Hardware (</a:t>
            </a:r>
            <a:r>
              <a:rPr lang="en-GB" dirty="0" err="1"/>
              <a:t>Perangkat</a:t>
            </a:r>
            <a:r>
              <a:rPr lang="en-GB" dirty="0"/>
              <a:t> </a:t>
            </a:r>
            <a:r>
              <a:rPr lang="en-GB" dirty="0" err="1"/>
              <a:t>keras</a:t>
            </a:r>
            <a:r>
              <a:rPr lang="en-GB" dirty="0"/>
              <a:t> network</a:t>
            </a:r>
            <a:r>
              <a:rPr lang="en-GB" b="1" dirty="0"/>
              <a:t>)</a:t>
            </a:r>
            <a:endParaRPr lang="en-GB" dirty="0"/>
          </a:p>
          <a:p>
            <a:pPr marL="803275" indent="-342900">
              <a:buFont typeface="+mj-lt"/>
              <a:buAutoNum type="arabicPeriod"/>
              <a:tabLst>
                <a:tab pos="893763" algn="l"/>
              </a:tabLst>
            </a:pPr>
            <a:r>
              <a:rPr lang="en-GB" b="1" dirty="0" err="1"/>
              <a:t>Komponen</a:t>
            </a:r>
            <a:r>
              <a:rPr lang="en-GB" b="1" dirty="0"/>
              <a:t> Software (</a:t>
            </a:r>
            <a:r>
              <a:rPr lang="en-GB" dirty="0" err="1"/>
              <a:t>Perangkat</a:t>
            </a:r>
            <a:r>
              <a:rPr lang="en-GB" dirty="0"/>
              <a:t> </a:t>
            </a:r>
            <a:r>
              <a:rPr lang="en-GB" dirty="0" err="1"/>
              <a:t>lunak</a:t>
            </a:r>
            <a:r>
              <a:rPr lang="en-GB" dirty="0"/>
              <a:t> </a:t>
            </a:r>
            <a:r>
              <a:rPr lang="en-GB" dirty="0" err="1"/>
              <a:t>dari</a:t>
            </a:r>
            <a:r>
              <a:rPr lang="en-GB" dirty="0"/>
              <a:t> network</a:t>
            </a:r>
            <a:r>
              <a:rPr lang="en-GB" b="1" dirty="0"/>
              <a:t>)</a:t>
            </a:r>
            <a:endParaRPr lang="en-GB" dirty="0"/>
          </a:p>
          <a:p>
            <a:endParaRPr lang="en-US" dirty="0"/>
          </a:p>
          <a:p>
            <a:pPr marL="804863" indent="-804863"/>
            <a:r>
              <a:rPr lang="en-US" dirty="0" err="1"/>
              <a:t>Tugas</a:t>
            </a:r>
            <a:r>
              <a:rPr lang="en-US" dirty="0"/>
              <a:t> : </a:t>
            </a:r>
          </a:p>
          <a:p>
            <a:pPr marL="452438" indent="-1588"/>
            <a:r>
              <a:rPr lang="id-ID" b="1" i="1" dirty="0"/>
              <a:t>Mempersiapkan peralatan dan bahan</a:t>
            </a:r>
            <a:r>
              <a:rPr lang="en-US" b="1" i="1" dirty="0"/>
              <a:t>/</a:t>
            </a:r>
            <a:r>
              <a:rPr lang="en-US" b="1" i="1" dirty="0" err="1"/>
              <a:t>materi</a:t>
            </a:r>
            <a:r>
              <a:rPr lang="en-US" b="1" i="1" dirty="0"/>
              <a:t>, </a:t>
            </a:r>
            <a:r>
              <a:rPr lang="en-US" b="1" i="1" dirty="0" err="1"/>
              <a:t>mengumpulkan</a:t>
            </a:r>
            <a:r>
              <a:rPr lang="en-US" b="1" i="1" dirty="0"/>
              <a:t> </a:t>
            </a:r>
            <a:r>
              <a:rPr lang="en-US" b="1" i="1" dirty="0" err="1"/>
              <a:t>informasi</a:t>
            </a:r>
            <a:r>
              <a:rPr lang="en-US" b="1" i="1" dirty="0"/>
              <a:t> dan </a:t>
            </a:r>
            <a:r>
              <a:rPr lang="en-US" b="1" i="1" dirty="0" err="1"/>
              <a:t>menuliskan</a:t>
            </a:r>
            <a:r>
              <a:rPr lang="en-US" b="1" i="1" dirty="0"/>
              <a:t> </a:t>
            </a:r>
            <a:r>
              <a:rPr lang="en-US" b="1" i="1" dirty="0" err="1"/>
              <a:t>spesifikasi</a:t>
            </a:r>
            <a:endParaRPr lang="en-US" b="1" i="1" dirty="0"/>
          </a:p>
          <a:p>
            <a:endParaRPr lang="en-US" dirty="0"/>
          </a:p>
          <a:p>
            <a:r>
              <a:rPr lang="en-US" dirty="0"/>
              <a:t>Outcome/</a:t>
            </a:r>
            <a:r>
              <a:rPr lang="en-US" dirty="0" err="1"/>
              <a:t>Capaian</a:t>
            </a:r>
            <a:r>
              <a:rPr lang="en-US" dirty="0"/>
              <a:t> </a:t>
            </a:r>
            <a:r>
              <a:rPr lang="en-US" dirty="0" err="1"/>
              <a:t>Pelatihan</a:t>
            </a:r>
            <a:endParaRPr lang="en-US" dirty="0"/>
          </a:p>
          <a:p>
            <a:pPr lvl="1" algn="just"/>
            <a:r>
              <a:rPr lang="id-ID" sz="1600" b="1" i="1" dirty="0"/>
              <a:t>Mempersiapkan peralatan dan bahan/materi </a:t>
            </a:r>
            <a:r>
              <a:rPr lang="en-US" sz="1600" b="1" i="1" dirty="0" err="1"/>
              <a:t>perangkat</a:t>
            </a:r>
            <a:r>
              <a:rPr lang="en-US" sz="1600" b="1" i="1" dirty="0"/>
              <a:t> </a:t>
            </a:r>
            <a:r>
              <a:rPr lang="en-US" sz="1600" b="1" i="1" dirty="0" err="1"/>
              <a:t>jaringan</a:t>
            </a:r>
            <a:r>
              <a:rPr lang="en-US" sz="1600" b="1" i="1" dirty="0"/>
              <a:t> </a:t>
            </a:r>
            <a:r>
              <a:rPr lang="id-ID" sz="1600" b="1" i="1" dirty="0"/>
              <a:t>yang diperlukan</a:t>
            </a:r>
            <a:r>
              <a:rPr lang="en-US" sz="1600" b="1" i="1" dirty="0"/>
              <a:t>, </a:t>
            </a:r>
            <a:r>
              <a:rPr lang="en-US" sz="1600" b="1" i="1" dirty="0" err="1"/>
              <a:t>mengumpulkan</a:t>
            </a:r>
            <a:r>
              <a:rPr lang="en-US" sz="1600" b="1" i="1" dirty="0"/>
              <a:t> </a:t>
            </a:r>
            <a:r>
              <a:rPr lang="en-US" sz="1600" b="1" i="1" dirty="0" err="1"/>
              <a:t>informasi</a:t>
            </a:r>
            <a:r>
              <a:rPr lang="en-US" sz="1600" b="1" i="1" dirty="0"/>
              <a:t> </a:t>
            </a:r>
            <a:r>
              <a:rPr lang="en-US" sz="1600" b="1" i="1" dirty="0" err="1"/>
              <a:t>mengenai</a:t>
            </a:r>
            <a:r>
              <a:rPr lang="en-US" sz="1600" b="1" i="1" dirty="0"/>
              <a:t> </a:t>
            </a:r>
            <a:r>
              <a:rPr lang="en-US" sz="1600" b="1" i="1" dirty="0" err="1"/>
              <a:t>perangkat</a:t>
            </a:r>
            <a:r>
              <a:rPr lang="en-US" sz="1600" b="1" i="1" dirty="0"/>
              <a:t> </a:t>
            </a:r>
            <a:r>
              <a:rPr lang="en-US" sz="1600" b="1" i="1" dirty="0" err="1"/>
              <a:t>jaringan</a:t>
            </a:r>
            <a:r>
              <a:rPr lang="en-US" sz="1600" b="1" i="1" dirty="0"/>
              <a:t> yang </a:t>
            </a:r>
            <a:r>
              <a:rPr lang="en-US" sz="1600" b="1" i="1" dirty="0" err="1"/>
              <a:t>ada</a:t>
            </a:r>
            <a:r>
              <a:rPr lang="en-US" sz="1600" b="1" i="1" dirty="0"/>
              <a:t> di </a:t>
            </a:r>
            <a:r>
              <a:rPr lang="en-US" sz="1600" b="1" i="1" dirty="0" err="1"/>
              <a:t>pasaran</a:t>
            </a:r>
            <a:r>
              <a:rPr lang="en-US" sz="1600" b="1" i="1" dirty="0"/>
              <a:t>, dan </a:t>
            </a:r>
            <a:r>
              <a:rPr lang="en-US" sz="1600" b="1" i="1" dirty="0" err="1"/>
              <a:t>menuliskan</a:t>
            </a:r>
            <a:r>
              <a:rPr lang="en-US" sz="1600" b="1" i="1" dirty="0"/>
              <a:t> </a:t>
            </a:r>
            <a:r>
              <a:rPr lang="en-US" sz="1600" b="1" i="1" dirty="0" err="1"/>
              <a:t>spesifikasi</a:t>
            </a:r>
            <a:r>
              <a:rPr lang="en-US" sz="1600" b="1" i="1" dirty="0"/>
              <a:t> </a:t>
            </a:r>
            <a:r>
              <a:rPr lang="en-US" sz="1600" b="1" i="1" dirty="0" err="1"/>
              <a:t>perangkat</a:t>
            </a:r>
            <a:r>
              <a:rPr lang="en-US" sz="1600" b="1" i="1" dirty="0"/>
              <a:t> </a:t>
            </a:r>
            <a:r>
              <a:rPr lang="en-US" sz="1600" b="1" i="1" dirty="0" err="1"/>
              <a:t>jaringan</a:t>
            </a:r>
            <a:r>
              <a:rPr lang="en-US" sz="1600" b="1" i="1" dirty="0"/>
              <a:t> </a:t>
            </a:r>
            <a:r>
              <a:rPr lang="en-US" sz="1600" b="1" i="1" dirty="0" err="1"/>
              <a:t>untuk</a:t>
            </a:r>
            <a:r>
              <a:rPr lang="en-US" sz="1600" b="1" i="1" dirty="0"/>
              <a:t> </a:t>
            </a:r>
            <a:r>
              <a:rPr lang="en-US" sz="1600" b="1" i="1" dirty="0" err="1"/>
              <a:t>keperluan</a:t>
            </a:r>
            <a:r>
              <a:rPr lang="en-US" sz="1600" b="1" i="1" dirty="0"/>
              <a:t> </a:t>
            </a:r>
            <a:r>
              <a:rPr lang="en-US" sz="1600" b="1" i="1" dirty="0" err="1"/>
              <a:t>pengguna</a:t>
            </a:r>
            <a:endParaRPr lang="en-US" sz="1600" b="1" i="1" dirty="0"/>
          </a:p>
        </p:txBody>
      </p:sp>
    </p:spTree>
    <p:extLst>
      <p:ext uri="{BB962C8B-B14F-4D97-AF65-F5344CB8AC3E}">
        <p14:creationId xmlns:p14="http://schemas.microsoft.com/office/powerpoint/2010/main" val="846829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738348" y="2057480"/>
            <a:ext cx="11047252" cy="1947584"/>
          </a:xfrm>
          <a:prstGeom prst="rect">
            <a:avLst/>
          </a:prstGeom>
        </p:spPr>
        <p:txBody>
          <a:bodyPr vert="horz" wrap="square" lIns="0" tIns="85725" rIns="0" bIns="0" rtlCol="0">
            <a:spAutoFit/>
          </a:bodyPr>
          <a:lstStyle/>
          <a:p>
            <a:pPr marL="12700" marR="5080">
              <a:lnSpc>
                <a:spcPct val="80000"/>
              </a:lnSpc>
              <a:spcBef>
                <a:spcPts val="675"/>
              </a:spcBef>
              <a:tabLst>
                <a:tab pos="241300" algn="l"/>
              </a:tabLst>
            </a:pPr>
            <a:r>
              <a:rPr sz="2400" spc="-10" dirty="0">
                <a:latin typeface="Trebuchet MS"/>
                <a:cs typeface="Trebuchet MS"/>
              </a:rPr>
              <a:t>Konektor </a:t>
            </a:r>
            <a:r>
              <a:rPr sz="2400" spc="-5" dirty="0">
                <a:latin typeface="Trebuchet MS"/>
                <a:cs typeface="Trebuchet MS"/>
              </a:rPr>
              <a:t>adalah alat yang menghubungkan  kabel dengan network </a:t>
            </a:r>
            <a:r>
              <a:rPr sz="2400" spc="-45" dirty="0">
                <a:latin typeface="Trebuchet MS"/>
                <a:cs typeface="Trebuchet MS"/>
              </a:rPr>
              <a:t>adapter. </a:t>
            </a:r>
            <a:r>
              <a:rPr sz="2400" dirty="0">
                <a:latin typeface="Trebuchet MS"/>
                <a:cs typeface="Trebuchet MS"/>
              </a:rPr>
              <a:t>Jenis </a:t>
            </a:r>
            <a:r>
              <a:rPr sz="2400" spc="-5" dirty="0">
                <a:latin typeface="Trebuchet MS"/>
                <a:cs typeface="Trebuchet MS"/>
              </a:rPr>
              <a:t>konektor  tentunya disesuaikan dengan </a:t>
            </a:r>
            <a:r>
              <a:rPr sz="2400" dirty="0">
                <a:latin typeface="Trebuchet MS"/>
                <a:cs typeface="Trebuchet MS"/>
              </a:rPr>
              <a:t>jenis </a:t>
            </a:r>
            <a:r>
              <a:rPr sz="2400" spc="-5" dirty="0">
                <a:latin typeface="Trebuchet MS"/>
                <a:cs typeface="Trebuchet MS"/>
              </a:rPr>
              <a:t>kabel yang  digunakan.</a:t>
            </a:r>
            <a:endParaRPr sz="2400" dirty="0">
              <a:latin typeface="Trebuchet MS"/>
              <a:cs typeface="Trebuchet MS"/>
            </a:endParaRPr>
          </a:p>
          <a:p>
            <a:pPr marL="913130" marR="120650" lvl="1" indent="-228600">
              <a:lnSpc>
                <a:spcPct val="80000"/>
              </a:lnSpc>
              <a:spcBef>
                <a:spcPts val="1000"/>
              </a:spcBef>
              <a:buFont typeface="Arial"/>
              <a:buChar char="•"/>
              <a:tabLst>
                <a:tab pos="913765" algn="l"/>
              </a:tabLst>
            </a:pPr>
            <a:r>
              <a:rPr sz="2400" spc="-5" dirty="0">
                <a:latin typeface="Trebuchet MS"/>
                <a:cs typeface="Trebuchet MS"/>
              </a:rPr>
              <a:t>Konektor RJ-45 </a:t>
            </a:r>
            <a:r>
              <a:rPr sz="2400" spc="-10" dirty="0">
                <a:latin typeface="Trebuchet MS"/>
                <a:cs typeface="Trebuchet MS"/>
              </a:rPr>
              <a:t>digunakan </a:t>
            </a:r>
            <a:r>
              <a:rPr sz="2400" spc="-5" dirty="0">
                <a:latin typeface="Trebuchet MS"/>
                <a:cs typeface="Trebuchet MS"/>
              </a:rPr>
              <a:t>untuk Kabel  </a:t>
            </a:r>
            <a:r>
              <a:rPr sz="2400" dirty="0">
                <a:latin typeface="Trebuchet MS"/>
                <a:cs typeface="Trebuchet MS"/>
              </a:rPr>
              <a:t>UTP</a:t>
            </a:r>
          </a:p>
          <a:p>
            <a:pPr marL="913130" marR="71120" lvl="1" indent="-228600">
              <a:lnSpc>
                <a:spcPts val="2300"/>
              </a:lnSpc>
              <a:spcBef>
                <a:spcPts val="990"/>
              </a:spcBef>
              <a:buFont typeface="Arial"/>
              <a:buChar char="•"/>
              <a:tabLst>
                <a:tab pos="913765" algn="l"/>
              </a:tabLst>
            </a:pPr>
            <a:r>
              <a:rPr sz="2400" spc="-5" dirty="0">
                <a:latin typeface="Trebuchet MS"/>
                <a:cs typeface="Trebuchet MS"/>
              </a:rPr>
              <a:t>Konektor </a:t>
            </a:r>
            <a:r>
              <a:rPr sz="2400" spc="-10" dirty="0">
                <a:latin typeface="Trebuchet MS"/>
                <a:cs typeface="Trebuchet MS"/>
              </a:rPr>
              <a:t>BNC/T digunakan </a:t>
            </a:r>
            <a:r>
              <a:rPr sz="2400" spc="-5" dirty="0">
                <a:latin typeface="Trebuchet MS"/>
                <a:cs typeface="Trebuchet MS"/>
              </a:rPr>
              <a:t>untuk Kabel  Coaxial</a:t>
            </a:r>
            <a:endParaRPr sz="2400" dirty="0">
              <a:latin typeface="Trebuchet MS"/>
              <a:cs typeface="Trebuchet MS"/>
            </a:endParaRPr>
          </a:p>
          <a:p>
            <a:pPr marL="913130" marR="604520" lvl="1" indent="-228600">
              <a:lnSpc>
                <a:spcPts val="2300"/>
              </a:lnSpc>
              <a:spcBef>
                <a:spcPts val="1005"/>
              </a:spcBef>
              <a:buFont typeface="Arial"/>
              <a:buChar char="•"/>
              <a:tabLst>
                <a:tab pos="913765" algn="l"/>
              </a:tabLst>
            </a:pPr>
            <a:r>
              <a:rPr sz="2400" spc="-5" dirty="0">
                <a:latin typeface="Trebuchet MS"/>
                <a:cs typeface="Trebuchet MS"/>
              </a:rPr>
              <a:t>Konektor ST </a:t>
            </a:r>
            <a:r>
              <a:rPr sz="2400" spc="-10" dirty="0">
                <a:latin typeface="Trebuchet MS"/>
                <a:cs typeface="Trebuchet MS"/>
              </a:rPr>
              <a:t>digunakan </a:t>
            </a:r>
            <a:r>
              <a:rPr sz="2400" spc="-5" dirty="0">
                <a:latin typeface="Trebuchet MS"/>
                <a:cs typeface="Trebuchet MS"/>
              </a:rPr>
              <a:t>untuk</a:t>
            </a:r>
            <a:r>
              <a:rPr sz="2400" spc="-105" dirty="0">
                <a:latin typeface="Trebuchet MS"/>
                <a:cs typeface="Trebuchet MS"/>
              </a:rPr>
              <a:t> </a:t>
            </a:r>
            <a:r>
              <a:rPr sz="2400" spc="-5" dirty="0">
                <a:latin typeface="Trebuchet MS"/>
                <a:cs typeface="Trebuchet MS"/>
              </a:rPr>
              <a:t>Kabel  </a:t>
            </a:r>
            <a:r>
              <a:rPr sz="2400" dirty="0">
                <a:latin typeface="Trebuchet MS"/>
                <a:cs typeface="Trebuchet MS"/>
              </a:rPr>
              <a:t>Fiber</a:t>
            </a:r>
            <a:r>
              <a:rPr sz="2400" spc="-15" dirty="0">
                <a:latin typeface="Trebuchet MS"/>
                <a:cs typeface="Trebuchet MS"/>
              </a:rPr>
              <a:t> </a:t>
            </a:r>
            <a:r>
              <a:rPr sz="2400" spc="-5" dirty="0">
                <a:latin typeface="Trebuchet MS"/>
                <a:cs typeface="Trebuchet MS"/>
              </a:rPr>
              <a:t>Optic</a:t>
            </a:r>
            <a:endParaRPr sz="2400" dirty="0">
              <a:latin typeface="Trebuchet MS"/>
              <a:cs typeface="Trebuchet MS"/>
            </a:endParaRPr>
          </a:p>
        </p:txBody>
      </p:sp>
      <p:sp>
        <p:nvSpPr>
          <p:cNvPr id="6" name="Title 5">
            <a:extLst>
              <a:ext uri="{FF2B5EF4-FFF2-40B4-BE49-F238E27FC236}">
                <a16:creationId xmlns:a16="http://schemas.microsoft.com/office/drawing/2014/main" xmlns="" id="{A525A263-86AB-432E-AF68-14C198DCB339}"/>
              </a:ext>
            </a:extLst>
          </p:cNvPr>
          <p:cNvSpPr>
            <a:spLocks noGrp="1"/>
          </p:cNvSpPr>
          <p:nvPr>
            <p:ph type="title"/>
          </p:nvPr>
        </p:nvSpPr>
        <p:spPr/>
        <p:txBody>
          <a:bodyPr/>
          <a:lstStyle/>
          <a:p>
            <a:r>
              <a:rPr lang="en-GB" sz="2400" kern="1200" dirty="0" err="1">
                <a:solidFill>
                  <a:srgbClr val="FFFFFF"/>
                </a:solidFill>
              </a:rPr>
              <a:t>Komponen</a:t>
            </a:r>
            <a:r>
              <a:rPr lang="en-GB" sz="2400" kern="1200" dirty="0">
                <a:solidFill>
                  <a:srgbClr val="FFFFFF"/>
                </a:solidFill>
              </a:rPr>
              <a:t> Hardware (</a:t>
            </a:r>
            <a:r>
              <a:rPr lang="en-GB" sz="2400" kern="1200" dirty="0" err="1">
                <a:solidFill>
                  <a:srgbClr val="FFFFFF"/>
                </a:solidFill>
              </a:rPr>
              <a:t>Perangkat</a:t>
            </a:r>
            <a:r>
              <a:rPr lang="en-GB" sz="2400" kern="1200" dirty="0">
                <a:solidFill>
                  <a:srgbClr val="FFFFFF"/>
                </a:solidFill>
              </a:rPr>
              <a:t> </a:t>
            </a:r>
            <a:r>
              <a:rPr lang="en-GB" sz="2400" kern="1200" dirty="0" err="1">
                <a:solidFill>
                  <a:srgbClr val="FFFFFF"/>
                </a:solidFill>
              </a:rPr>
              <a:t>Keras</a:t>
            </a:r>
            <a:r>
              <a:rPr lang="en-GB" sz="2400" kern="1200" dirty="0">
                <a:solidFill>
                  <a:srgbClr val="FFFFFF"/>
                </a:solidFill>
              </a:rPr>
              <a:t> </a:t>
            </a:r>
            <a:r>
              <a:rPr lang="en-GB" sz="2400" kern="1200" dirty="0" err="1">
                <a:solidFill>
                  <a:srgbClr val="FFFFFF"/>
                </a:solidFill>
              </a:rPr>
              <a:t>Jaringan</a:t>
            </a:r>
            <a:r>
              <a:rPr lang="en-GB" sz="2400" kern="1200" dirty="0">
                <a:solidFill>
                  <a:srgbClr val="FFFFFF"/>
                </a:solidFill>
              </a:rPr>
              <a:t>)</a:t>
            </a:r>
            <a:endParaRPr lang="en-ID" dirty="0"/>
          </a:p>
        </p:txBody>
      </p:sp>
      <p:pic>
        <p:nvPicPr>
          <p:cNvPr id="7" name="Picture 6">
            <a:extLst>
              <a:ext uri="{FF2B5EF4-FFF2-40B4-BE49-F238E27FC236}">
                <a16:creationId xmlns:a16="http://schemas.microsoft.com/office/drawing/2014/main" xmlns="" id="{8CBE7A18-FDD1-4467-B850-3558B424A73E}"/>
              </a:ext>
            </a:extLst>
          </p:cNvPr>
          <p:cNvPicPr>
            <a:picLocks noChangeAspect="1"/>
          </p:cNvPicPr>
          <p:nvPr/>
        </p:nvPicPr>
        <p:blipFill>
          <a:blip r:embed="rId2"/>
          <a:stretch>
            <a:fillRect/>
          </a:stretch>
        </p:blipFill>
        <p:spPr>
          <a:xfrm>
            <a:off x="3672895" y="4293096"/>
            <a:ext cx="4846209" cy="2420433"/>
          </a:xfrm>
          <a:prstGeom prst="rect">
            <a:avLst/>
          </a:prstGeom>
        </p:spPr>
      </p:pic>
      <p:sp>
        <p:nvSpPr>
          <p:cNvPr id="5" name="Rectangle 4">
            <a:extLst>
              <a:ext uri="{FF2B5EF4-FFF2-40B4-BE49-F238E27FC236}">
                <a16:creationId xmlns:a16="http://schemas.microsoft.com/office/drawing/2014/main" xmlns="" id="{A02AED59-A1FF-42F9-9FE6-EF537929820B}"/>
              </a:ext>
            </a:extLst>
          </p:cNvPr>
          <p:cNvSpPr/>
          <p:nvPr/>
        </p:nvSpPr>
        <p:spPr>
          <a:xfrm>
            <a:off x="623392" y="1489301"/>
            <a:ext cx="2197396" cy="461665"/>
          </a:xfrm>
          <a:prstGeom prst="rect">
            <a:avLst/>
          </a:prstGeom>
        </p:spPr>
        <p:txBody>
          <a:bodyPr wrap="none">
            <a:spAutoFit/>
          </a:bodyPr>
          <a:lstStyle/>
          <a:p>
            <a:r>
              <a:rPr lang="en-US" sz="2400" b="1" spc="-5" dirty="0">
                <a:latin typeface="+mj-lt"/>
              </a:rPr>
              <a:t>5. </a:t>
            </a:r>
            <a:r>
              <a:rPr lang="en-US" sz="2400" b="1" spc="-5" dirty="0" err="1">
                <a:latin typeface="+mj-lt"/>
              </a:rPr>
              <a:t>Konektor</a:t>
            </a:r>
            <a:endParaRPr lang="en-ID" sz="2400" b="1" dirty="0">
              <a:latin typeface="+mj-lt"/>
            </a:endParaRPr>
          </a:p>
        </p:txBody>
      </p:sp>
    </p:spTree>
    <p:extLst>
      <p:ext uri="{BB962C8B-B14F-4D97-AF65-F5344CB8AC3E}">
        <p14:creationId xmlns:p14="http://schemas.microsoft.com/office/powerpoint/2010/main" val="2811016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1424" y="826259"/>
            <a:ext cx="9865096" cy="382156"/>
          </a:xfrm>
          <a:prstGeom prst="rect">
            <a:avLst/>
          </a:prstGeom>
        </p:spPr>
        <p:txBody>
          <a:bodyPr vert="horz" wrap="square" lIns="0" tIns="12700" rIns="0" bIns="0" numCol="1" rtlCol="0" anchor="ctr" anchorCtr="0" compatLnSpc="1">
            <a:prstTxWarp prst="textNoShape">
              <a:avLst/>
            </a:prstTxWarp>
            <a:spAutoFit/>
          </a:bodyPr>
          <a:lstStyle/>
          <a:p>
            <a:pPr marL="12700">
              <a:spcBef>
                <a:spcPts val="100"/>
              </a:spcBef>
            </a:pPr>
            <a:r>
              <a:rPr lang="en-GB" sz="2400" kern="1200" dirty="0" err="1">
                <a:solidFill>
                  <a:srgbClr val="FFFFFF"/>
                </a:solidFill>
              </a:rPr>
              <a:t>Komponen</a:t>
            </a:r>
            <a:r>
              <a:rPr lang="en-GB" sz="2400" kern="1200" dirty="0">
                <a:solidFill>
                  <a:srgbClr val="FFFFFF"/>
                </a:solidFill>
              </a:rPr>
              <a:t> Hardware (</a:t>
            </a:r>
            <a:r>
              <a:rPr lang="en-GB" sz="2400" kern="1200" dirty="0" err="1">
                <a:solidFill>
                  <a:srgbClr val="FFFFFF"/>
                </a:solidFill>
              </a:rPr>
              <a:t>Perangkat</a:t>
            </a:r>
            <a:r>
              <a:rPr lang="en-GB" sz="2400" kern="1200" dirty="0">
                <a:solidFill>
                  <a:srgbClr val="FFFFFF"/>
                </a:solidFill>
              </a:rPr>
              <a:t> </a:t>
            </a:r>
            <a:r>
              <a:rPr lang="en-GB" sz="2400" kern="1200" dirty="0" err="1">
                <a:solidFill>
                  <a:srgbClr val="FFFFFF"/>
                </a:solidFill>
              </a:rPr>
              <a:t>Keras</a:t>
            </a:r>
            <a:r>
              <a:rPr lang="en-GB" sz="2400" kern="1200" dirty="0">
                <a:solidFill>
                  <a:srgbClr val="FFFFFF"/>
                </a:solidFill>
              </a:rPr>
              <a:t> </a:t>
            </a:r>
            <a:r>
              <a:rPr lang="en-GB" sz="2400" kern="1200" dirty="0" err="1">
                <a:solidFill>
                  <a:srgbClr val="FFFFFF"/>
                </a:solidFill>
              </a:rPr>
              <a:t>Jaringan</a:t>
            </a:r>
            <a:r>
              <a:rPr lang="en-GB" sz="2400" kern="1200" dirty="0">
                <a:solidFill>
                  <a:srgbClr val="FFFFFF"/>
                </a:solidFill>
              </a:rPr>
              <a:t>)</a:t>
            </a:r>
            <a:endParaRPr spc="-5" dirty="0"/>
          </a:p>
        </p:txBody>
      </p:sp>
      <p:sp>
        <p:nvSpPr>
          <p:cNvPr id="4" name="object 4"/>
          <p:cNvSpPr txBox="1"/>
          <p:nvPr/>
        </p:nvSpPr>
        <p:spPr>
          <a:xfrm>
            <a:off x="767408" y="2204864"/>
            <a:ext cx="6575425" cy="2037714"/>
          </a:xfrm>
          <a:prstGeom prst="rect">
            <a:avLst/>
          </a:prstGeom>
        </p:spPr>
        <p:txBody>
          <a:bodyPr vert="horz" wrap="square" lIns="0" tIns="48895" rIns="0" bIns="0" rtlCol="0">
            <a:spAutoFit/>
          </a:bodyPr>
          <a:lstStyle/>
          <a:p>
            <a:pPr marL="12700" marR="5080">
              <a:lnSpc>
                <a:spcPct val="90000"/>
              </a:lnSpc>
              <a:spcBef>
                <a:spcPts val="385"/>
              </a:spcBef>
              <a:tabLst>
                <a:tab pos="241300" algn="l"/>
              </a:tabLst>
            </a:pPr>
            <a:r>
              <a:rPr sz="2400" spc="-5" dirty="0">
                <a:latin typeface="Trebuchet MS"/>
                <a:cs typeface="Trebuchet MS"/>
              </a:rPr>
              <a:t>Hub adalah </a:t>
            </a:r>
            <a:r>
              <a:rPr sz="2400" dirty="0">
                <a:latin typeface="Trebuchet MS"/>
                <a:cs typeface="Trebuchet MS"/>
              </a:rPr>
              <a:t>sebuah </a:t>
            </a:r>
            <a:r>
              <a:rPr sz="2400" spc="-5" dirty="0">
                <a:latin typeface="Trebuchet MS"/>
                <a:cs typeface="Trebuchet MS"/>
              </a:rPr>
              <a:t>perangkat yang digunakan  untuk menyatukan </a:t>
            </a:r>
            <a:r>
              <a:rPr sz="2400" spc="-10" dirty="0">
                <a:latin typeface="Trebuchet MS"/>
                <a:cs typeface="Trebuchet MS"/>
              </a:rPr>
              <a:t>kabel-kabel </a:t>
            </a:r>
            <a:r>
              <a:rPr sz="2400" spc="-5" dirty="0">
                <a:latin typeface="Trebuchet MS"/>
                <a:cs typeface="Trebuchet MS"/>
              </a:rPr>
              <a:t>network dari  tiap workstation, </a:t>
            </a:r>
            <a:r>
              <a:rPr sz="2400" dirty="0">
                <a:latin typeface="Trebuchet MS"/>
                <a:cs typeface="Trebuchet MS"/>
              </a:rPr>
              <a:t>server </a:t>
            </a:r>
            <a:r>
              <a:rPr sz="2400" spc="-5" dirty="0">
                <a:latin typeface="Trebuchet MS"/>
                <a:cs typeface="Trebuchet MS"/>
              </a:rPr>
              <a:t>atau perangkat </a:t>
            </a:r>
            <a:r>
              <a:rPr sz="2400" dirty="0">
                <a:latin typeface="Trebuchet MS"/>
                <a:cs typeface="Trebuchet MS"/>
              </a:rPr>
              <a:t>lain.  </a:t>
            </a:r>
            <a:r>
              <a:rPr sz="2400" spc="-5" dirty="0">
                <a:latin typeface="Trebuchet MS"/>
                <a:cs typeface="Trebuchet MS"/>
              </a:rPr>
              <a:t>Biasanya perangkat keras </a:t>
            </a:r>
            <a:r>
              <a:rPr sz="2400" dirty="0">
                <a:latin typeface="Trebuchet MS"/>
                <a:cs typeface="Trebuchet MS"/>
              </a:rPr>
              <a:t>jaringan </a:t>
            </a:r>
            <a:r>
              <a:rPr sz="2400" spc="-5" dirty="0">
                <a:latin typeface="Trebuchet MS"/>
                <a:cs typeface="Trebuchet MS"/>
              </a:rPr>
              <a:t>ini  digunakan untuk membangun topologi bintang  menggunakan kabel twisted</a:t>
            </a:r>
            <a:r>
              <a:rPr sz="2400" spc="45" dirty="0">
                <a:latin typeface="Trebuchet MS"/>
                <a:cs typeface="Trebuchet MS"/>
              </a:rPr>
              <a:t> </a:t>
            </a:r>
            <a:r>
              <a:rPr sz="2400" spc="-70" dirty="0">
                <a:latin typeface="Trebuchet MS"/>
                <a:cs typeface="Trebuchet MS"/>
              </a:rPr>
              <a:t>pair.</a:t>
            </a:r>
            <a:endParaRPr sz="2400" dirty="0">
              <a:latin typeface="Trebuchet MS"/>
              <a:cs typeface="Trebuchet MS"/>
            </a:endParaRPr>
          </a:p>
        </p:txBody>
      </p:sp>
      <p:sp>
        <p:nvSpPr>
          <p:cNvPr id="5" name="object 5"/>
          <p:cNvSpPr/>
          <p:nvPr/>
        </p:nvSpPr>
        <p:spPr>
          <a:xfrm>
            <a:off x="8112224" y="4242578"/>
            <a:ext cx="3701796" cy="1709927"/>
          </a:xfrm>
          <a:prstGeom prst="rect">
            <a:avLst/>
          </a:prstGeom>
          <a:blipFill>
            <a:blip r:embed="rId2" cstate="print"/>
            <a:stretch>
              <a:fillRect/>
            </a:stretch>
          </a:blipFill>
        </p:spPr>
        <p:txBody>
          <a:bodyPr wrap="square" lIns="0" tIns="0" rIns="0" bIns="0" rtlCol="0"/>
          <a:lstStyle/>
          <a:p>
            <a:endParaRPr/>
          </a:p>
        </p:txBody>
      </p:sp>
      <p:sp>
        <p:nvSpPr>
          <p:cNvPr id="6" name="Rectangle 5">
            <a:extLst>
              <a:ext uri="{FF2B5EF4-FFF2-40B4-BE49-F238E27FC236}">
                <a16:creationId xmlns:a16="http://schemas.microsoft.com/office/drawing/2014/main" xmlns="" id="{2610BDC6-0502-4C0A-A157-EA9FB6F7B7A3}"/>
              </a:ext>
            </a:extLst>
          </p:cNvPr>
          <p:cNvSpPr/>
          <p:nvPr/>
        </p:nvSpPr>
        <p:spPr>
          <a:xfrm>
            <a:off x="623392" y="1489301"/>
            <a:ext cx="1309333" cy="461665"/>
          </a:xfrm>
          <a:prstGeom prst="rect">
            <a:avLst/>
          </a:prstGeom>
        </p:spPr>
        <p:txBody>
          <a:bodyPr wrap="none">
            <a:spAutoFit/>
          </a:bodyPr>
          <a:lstStyle/>
          <a:p>
            <a:r>
              <a:rPr lang="en-US" sz="2400" b="1" spc="-5" dirty="0">
                <a:latin typeface="+mj-lt"/>
              </a:rPr>
              <a:t>6. Hub</a:t>
            </a:r>
            <a:endParaRPr lang="en-ID" sz="2400" b="1" dirty="0">
              <a:latin typeface="+mj-lt"/>
            </a:endParaRPr>
          </a:p>
        </p:txBody>
      </p:sp>
    </p:spTree>
    <p:extLst>
      <p:ext uri="{BB962C8B-B14F-4D97-AF65-F5344CB8AC3E}">
        <p14:creationId xmlns:p14="http://schemas.microsoft.com/office/powerpoint/2010/main" val="17157388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424" y="754251"/>
            <a:ext cx="10585176" cy="382156"/>
          </a:xfrm>
          <a:prstGeom prst="rect">
            <a:avLst/>
          </a:prstGeom>
        </p:spPr>
        <p:txBody>
          <a:bodyPr vert="horz" wrap="square" lIns="0" tIns="12700" rIns="0" bIns="0" numCol="1" rtlCol="0" anchor="ctr" anchorCtr="0" compatLnSpc="1">
            <a:prstTxWarp prst="textNoShape">
              <a:avLst/>
            </a:prstTxWarp>
            <a:spAutoFit/>
          </a:bodyPr>
          <a:lstStyle/>
          <a:p>
            <a:pPr marL="12700">
              <a:spcBef>
                <a:spcPts val="100"/>
              </a:spcBef>
            </a:pPr>
            <a:r>
              <a:rPr lang="en-GB" sz="2400" kern="1200" dirty="0" err="1">
                <a:solidFill>
                  <a:srgbClr val="FFFFFF"/>
                </a:solidFill>
              </a:rPr>
              <a:t>Komponen</a:t>
            </a:r>
            <a:r>
              <a:rPr lang="en-GB" sz="2400" kern="1200" dirty="0">
                <a:solidFill>
                  <a:srgbClr val="FFFFFF"/>
                </a:solidFill>
              </a:rPr>
              <a:t> Hardware (</a:t>
            </a:r>
            <a:r>
              <a:rPr lang="en-GB" sz="2400" kern="1200" dirty="0" err="1">
                <a:solidFill>
                  <a:srgbClr val="FFFFFF"/>
                </a:solidFill>
              </a:rPr>
              <a:t>Perangkat</a:t>
            </a:r>
            <a:r>
              <a:rPr lang="en-GB" sz="2400" kern="1200" dirty="0">
                <a:solidFill>
                  <a:srgbClr val="FFFFFF"/>
                </a:solidFill>
              </a:rPr>
              <a:t> </a:t>
            </a:r>
            <a:r>
              <a:rPr lang="en-GB" sz="2400" kern="1200" dirty="0" err="1">
                <a:solidFill>
                  <a:srgbClr val="FFFFFF"/>
                </a:solidFill>
              </a:rPr>
              <a:t>Keras</a:t>
            </a:r>
            <a:r>
              <a:rPr lang="en-GB" sz="2400" kern="1200" dirty="0">
                <a:solidFill>
                  <a:srgbClr val="FFFFFF"/>
                </a:solidFill>
              </a:rPr>
              <a:t> </a:t>
            </a:r>
            <a:r>
              <a:rPr lang="en-GB" sz="2400" kern="1200" dirty="0" err="1">
                <a:solidFill>
                  <a:srgbClr val="FFFFFF"/>
                </a:solidFill>
              </a:rPr>
              <a:t>Jaringan</a:t>
            </a:r>
            <a:r>
              <a:rPr lang="en-GB" sz="2400" kern="1200" dirty="0">
                <a:solidFill>
                  <a:srgbClr val="FFFFFF"/>
                </a:solidFill>
              </a:rPr>
              <a:t>)</a:t>
            </a:r>
            <a:endParaRPr spc="-5" dirty="0"/>
          </a:p>
        </p:txBody>
      </p:sp>
      <p:sp>
        <p:nvSpPr>
          <p:cNvPr id="3" name="object 3"/>
          <p:cNvSpPr txBox="1"/>
          <p:nvPr/>
        </p:nvSpPr>
        <p:spPr>
          <a:xfrm>
            <a:off x="914075" y="2065380"/>
            <a:ext cx="10297144" cy="2491067"/>
          </a:xfrm>
          <a:prstGeom prst="rect">
            <a:avLst/>
          </a:prstGeom>
        </p:spPr>
        <p:txBody>
          <a:bodyPr vert="horz" wrap="square" lIns="0" tIns="53975" rIns="0" bIns="0" rtlCol="0">
            <a:spAutoFit/>
          </a:bodyPr>
          <a:lstStyle/>
          <a:p>
            <a:pPr marL="12700" marR="391795" algn="just">
              <a:lnSpc>
                <a:spcPts val="2590"/>
              </a:lnSpc>
              <a:spcBef>
                <a:spcPts val="425"/>
              </a:spcBef>
              <a:tabLst>
                <a:tab pos="241300" algn="l"/>
              </a:tabLst>
            </a:pPr>
            <a:r>
              <a:rPr sz="2400" dirty="0">
                <a:latin typeface="Trebuchet MS"/>
                <a:cs typeface="Trebuchet MS"/>
              </a:rPr>
              <a:t>Fungsi </a:t>
            </a:r>
            <a:r>
              <a:rPr sz="2400" spc="-5" dirty="0">
                <a:latin typeface="Trebuchet MS"/>
                <a:cs typeface="Trebuchet MS"/>
              </a:rPr>
              <a:t>dari switch hampir </a:t>
            </a:r>
            <a:r>
              <a:rPr sz="2400" dirty="0">
                <a:latin typeface="Trebuchet MS"/>
                <a:cs typeface="Trebuchet MS"/>
              </a:rPr>
              <a:t>sama </a:t>
            </a:r>
            <a:r>
              <a:rPr sz="2400" spc="-5" dirty="0" err="1">
                <a:latin typeface="Trebuchet MS"/>
                <a:cs typeface="Trebuchet MS"/>
              </a:rPr>
              <a:t>dengan</a:t>
            </a:r>
            <a:r>
              <a:rPr sz="2400" spc="-5" dirty="0">
                <a:latin typeface="Trebuchet MS"/>
                <a:cs typeface="Trebuchet MS"/>
              </a:rPr>
              <a:t> </a:t>
            </a:r>
            <a:r>
              <a:rPr lang="en-US" sz="2400" spc="-5" dirty="0">
                <a:latin typeface="Trebuchet MS"/>
                <a:cs typeface="Trebuchet MS"/>
              </a:rPr>
              <a:t> hub. </a:t>
            </a:r>
            <a:r>
              <a:rPr lang="en-US" sz="2400" spc="-5" dirty="0" err="1">
                <a:latin typeface="Trebuchet MS"/>
                <a:cs typeface="Trebuchet MS"/>
              </a:rPr>
              <a:t>Namun</a:t>
            </a:r>
            <a:r>
              <a:rPr lang="en-US" sz="2400" spc="-5" dirty="0">
                <a:latin typeface="Trebuchet MS"/>
                <a:cs typeface="Trebuchet MS"/>
              </a:rPr>
              <a:t> </a:t>
            </a:r>
            <a:r>
              <a:rPr lang="en-US" sz="2400" spc="-5" dirty="0" err="1">
                <a:latin typeface="Trebuchet MS"/>
                <a:cs typeface="Trebuchet MS"/>
              </a:rPr>
              <a:t>sebenarnya</a:t>
            </a:r>
            <a:r>
              <a:rPr lang="en-US" sz="2400" spc="-5" dirty="0">
                <a:latin typeface="Trebuchet MS"/>
                <a:cs typeface="Trebuchet MS"/>
              </a:rPr>
              <a:t> </a:t>
            </a:r>
            <a:r>
              <a:rPr lang="en-US" sz="2400" spc="-5" dirty="0" err="1">
                <a:latin typeface="Trebuchet MS"/>
                <a:cs typeface="Trebuchet MS"/>
              </a:rPr>
              <a:t>cara</a:t>
            </a:r>
            <a:r>
              <a:rPr lang="en-US" sz="2400" spc="-5" dirty="0">
                <a:latin typeface="Trebuchet MS"/>
                <a:cs typeface="Trebuchet MS"/>
              </a:rPr>
              <a:t> </a:t>
            </a:r>
            <a:r>
              <a:rPr lang="en-US" sz="2400" spc="-5" dirty="0" err="1">
                <a:latin typeface="Trebuchet MS"/>
                <a:cs typeface="Trebuchet MS"/>
              </a:rPr>
              <a:t>kerja</a:t>
            </a:r>
            <a:r>
              <a:rPr lang="en-US" sz="2400" spc="-5" dirty="0">
                <a:latin typeface="Trebuchet MS"/>
                <a:cs typeface="Trebuchet MS"/>
              </a:rPr>
              <a:t> switch   </a:t>
            </a:r>
            <a:r>
              <a:rPr lang="en-US" sz="2400" spc="-5" dirty="0" err="1">
                <a:latin typeface="Trebuchet MS"/>
                <a:cs typeface="Trebuchet MS"/>
              </a:rPr>
              <a:t>sedikit</a:t>
            </a:r>
            <a:r>
              <a:rPr lang="en-US" sz="2400" spc="-5" dirty="0">
                <a:latin typeface="Trebuchet MS"/>
                <a:cs typeface="Trebuchet MS"/>
              </a:rPr>
              <a:t> </a:t>
            </a:r>
            <a:r>
              <a:rPr lang="en-US" sz="2400" spc="-5" dirty="0" err="1">
                <a:latin typeface="Trebuchet MS"/>
                <a:cs typeface="Trebuchet MS"/>
              </a:rPr>
              <a:t>lebih</a:t>
            </a:r>
            <a:r>
              <a:rPr lang="en-US" sz="2400" spc="-5" dirty="0">
                <a:latin typeface="Trebuchet MS"/>
                <a:cs typeface="Trebuchet MS"/>
              </a:rPr>
              <a:t> </a:t>
            </a:r>
            <a:r>
              <a:rPr lang="en-US" sz="2400" spc="-5" dirty="0" err="1">
                <a:latin typeface="Trebuchet MS"/>
                <a:cs typeface="Trebuchet MS"/>
              </a:rPr>
              <a:t>rumit</a:t>
            </a:r>
            <a:r>
              <a:rPr lang="en-US" sz="2400" spc="-5" dirty="0">
                <a:latin typeface="Trebuchet MS"/>
                <a:cs typeface="Trebuchet MS"/>
              </a:rPr>
              <a:t> </a:t>
            </a:r>
            <a:r>
              <a:rPr lang="en-US" sz="2400" spc="-5" dirty="0" err="1">
                <a:latin typeface="Trebuchet MS"/>
                <a:cs typeface="Trebuchet MS"/>
              </a:rPr>
              <a:t>bila</a:t>
            </a:r>
            <a:r>
              <a:rPr lang="en-US" sz="2400" spc="-5" dirty="0">
                <a:latin typeface="Trebuchet MS"/>
                <a:cs typeface="Trebuchet MS"/>
              </a:rPr>
              <a:t> </a:t>
            </a:r>
            <a:r>
              <a:rPr lang="en-US" sz="2400" spc="-5" dirty="0" err="1">
                <a:latin typeface="Trebuchet MS"/>
                <a:cs typeface="Trebuchet MS"/>
              </a:rPr>
              <a:t>dibandingkan</a:t>
            </a:r>
            <a:r>
              <a:rPr lang="en-US" sz="2400" spc="-5" dirty="0">
                <a:latin typeface="Trebuchet MS"/>
                <a:cs typeface="Trebuchet MS"/>
              </a:rPr>
              <a:t> </a:t>
            </a:r>
            <a:r>
              <a:rPr lang="en-US" sz="2400" spc="-5" dirty="0" err="1">
                <a:latin typeface="Trebuchet MS"/>
                <a:cs typeface="Trebuchet MS"/>
              </a:rPr>
              <a:t>dengan</a:t>
            </a:r>
            <a:r>
              <a:rPr lang="en-US" sz="2400" spc="-5" dirty="0">
                <a:latin typeface="Trebuchet MS"/>
                <a:cs typeface="Trebuchet MS"/>
              </a:rPr>
              <a:t> hub. </a:t>
            </a:r>
          </a:p>
          <a:p>
            <a:pPr marL="12700" marR="391795" algn="just">
              <a:lnSpc>
                <a:spcPts val="2590"/>
              </a:lnSpc>
              <a:spcBef>
                <a:spcPts val="425"/>
              </a:spcBef>
              <a:tabLst>
                <a:tab pos="241300" algn="l"/>
              </a:tabLst>
            </a:pPr>
            <a:endParaRPr lang="en-US" sz="2400" spc="-5" dirty="0">
              <a:latin typeface="Trebuchet MS"/>
              <a:cs typeface="Trebuchet MS"/>
            </a:endParaRPr>
          </a:p>
          <a:p>
            <a:pPr marL="12700" marR="391795" algn="just">
              <a:lnSpc>
                <a:spcPts val="2590"/>
              </a:lnSpc>
              <a:spcBef>
                <a:spcPts val="425"/>
              </a:spcBef>
              <a:tabLst>
                <a:tab pos="241300" algn="l"/>
              </a:tabLst>
            </a:pPr>
            <a:r>
              <a:rPr lang="en-US" sz="2400" spc="-5" dirty="0">
                <a:latin typeface="Trebuchet MS"/>
                <a:cs typeface="Trebuchet MS"/>
              </a:rPr>
              <a:t>Switch </a:t>
            </a:r>
            <a:r>
              <a:rPr lang="en-US" sz="2400" spc="-5" dirty="0" err="1">
                <a:latin typeface="Trebuchet MS"/>
                <a:cs typeface="Trebuchet MS"/>
              </a:rPr>
              <a:t>tidak</a:t>
            </a:r>
            <a:r>
              <a:rPr lang="en-US" sz="2400" spc="-5" dirty="0">
                <a:latin typeface="Trebuchet MS"/>
                <a:cs typeface="Trebuchet MS"/>
              </a:rPr>
              <a:t> </a:t>
            </a:r>
            <a:r>
              <a:rPr lang="en-US" sz="2400" spc="-5" dirty="0" err="1">
                <a:latin typeface="Trebuchet MS"/>
                <a:cs typeface="Trebuchet MS"/>
              </a:rPr>
              <a:t>hanya</a:t>
            </a:r>
            <a:r>
              <a:rPr lang="en-US" sz="2400" spc="-5" dirty="0">
                <a:latin typeface="Trebuchet MS"/>
                <a:cs typeface="Trebuchet MS"/>
              </a:rPr>
              <a:t> </a:t>
            </a:r>
            <a:r>
              <a:rPr lang="en-US" sz="2400" spc="-5" dirty="0" err="1">
                <a:latin typeface="Trebuchet MS"/>
                <a:cs typeface="Trebuchet MS"/>
              </a:rPr>
              <a:t>sekedar</a:t>
            </a:r>
            <a:r>
              <a:rPr lang="en-US" sz="2400" spc="-5" dirty="0">
                <a:latin typeface="Trebuchet MS"/>
                <a:cs typeface="Trebuchet MS"/>
              </a:rPr>
              <a:t> </a:t>
            </a:r>
            <a:r>
              <a:rPr lang="en-US" sz="2400" spc="-5" dirty="0" err="1">
                <a:latin typeface="Trebuchet MS"/>
                <a:cs typeface="Trebuchet MS"/>
              </a:rPr>
              <a:t>mengurusi</a:t>
            </a:r>
            <a:r>
              <a:rPr lang="en-US" sz="2400" spc="-5" dirty="0">
                <a:latin typeface="Trebuchet MS"/>
                <a:cs typeface="Trebuchet MS"/>
              </a:rPr>
              <a:t> </a:t>
            </a:r>
            <a:r>
              <a:rPr sz="2400" dirty="0" err="1">
                <a:latin typeface="Trebuchet MS"/>
                <a:cs typeface="Trebuchet MS"/>
              </a:rPr>
              <a:t>sinyal</a:t>
            </a:r>
            <a:r>
              <a:rPr sz="2400" dirty="0">
                <a:latin typeface="Trebuchet MS"/>
                <a:cs typeface="Trebuchet MS"/>
              </a:rPr>
              <a:t> listrik </a:t>
            </a:r>
            <a:r>
              <a:rPr sz="2400" spc="-5" dirty="0">
                <a:latin typeface="Trebuchet MS"/>
                <a:cs typeface="Trebuchet MS"/>
              </a:rPr>
              <a:t>tapi juga harus </a:t>
            </a:r>
            <a:r>
              <a:rPr sz="2400" spc="-5" dirty="0" err="1">
                <a:latin typeface="Trebuchet MS"/>
                <a:cs typeface="Trebuchet MS"/>
              </a:rPr>
              <a:t>memproses</a:t>
            </a:r>
            <a:r>
              <a:rPr sz="2400" spc="-5" dirty="0">
                <a:latin typeface="Trebuchet MS"/>
                <a:cs typeface="Trebuchet MS"/>
              </a:rPr>
              <a:t> </a:t>
            </a:r>
            <a:r>
              <a:rPr sz="2400" spc="-5" dirty="0" err="1">
                <a:latin typeface="Trebuchet MS"/>
                <a:cs typeface="Trebuchet MS"/>
              </a:rPr>
              <a:t>informasi</a:t>
            </a:r>
            <a:r>
              <a:rPr sz="2400" spc="-5" dirty="0">
                <a:latin typeface="Trebuchet MS"/>
                <a:cs typeface="Trebuchet MS"/>
              </a:rPr>
              <a:t> pada </a:t>
            </a:r>
            <a:r>
              <a:rPr sz="2400" dirty="0">
                <a:latin typeface="Trebuchet MS"/>
                <a:cs typeface="Trebuchet MS"/>
              </a:rPr>
              <a:t>lapisan </a:t>
            </a:r>
            <a:r>
              <a:rPr sz="2400" spc="-5" dirty="0">
                <a:latin typeface="Trebuchet MS"/>
                <a:cs typeface="Trebuchet MS"/>
              </a:rPr>
              <a:t>atau </a:t>
            </a:r>
            <a:r>
              <a:rPr sz="2400" dirty="0">
                <a:latin typeface="Trebuchet MS"/>
                <a:cs typeface="Trebuchet MS"/>
              </a:rPr>
              <a:t>layer </a:t>
            </a:r>
            <a:r>
              <a:rPr sz="2400" spc="-5" dirty="0">
                <a:latin typeface="Trebuchet MS"/>
                <a:cs typeface="Trebuchet MS"/>
              </a:rPr>
              <a:t>data </a:t>
            </a:r>
            <a:r>
              <a:rPr sz="2400" dirty="0">
                <a:latin typeface="Trebuchet MS"/>
                <a:cs typeface="Trebuchet MS"/>
              </a:rPr>
              <a:t>link, </a:t>
            </a:r>
            <a:r>
              <a:rPr sz="2400" spc="-5" dirty="0" err="1">
                <a:latin typeface="Trebuchet MS"/>
                <a:cs typeface="Trebuchet MS"/>
              </a:rPr>
              <a:t>informasi</a:t>
            </a:r>
            <a:r>
              <a:rPr sz="2400" spc="-5" dirty="0">
                <a:latin typeface="Trebuchet MS"/>
                <a:cs typeface="Trebuchet MS"/>
              </a:rPr>
              <a:t> yang dicek </a:t>
            </a:r>
            <a:r>
              <a:rPr sz="2400" dirty="0">
                <a:latin typeface="Trebuchet MS"/>
                <a:cs typeface="Trebuchet MS"/>
              </a:rPr>
              <a:t>oleh </a:t>
            </a:r>
            <a:r>
              <a:rPr sz="2400" spc="-5" dirty="0">
                <a:latin typeface="Trebuchet MS"/>
                <a:cs typeface="Trebuchet MS"/>
              </a:rPr>
              <a:t>switch adalah  alamat MAC address dari </a:t>
            </a:r>
            <a:r>
              <a:rPr sz="2400" dirty="0">
                <a:latin typeface="Trebuchet MS"/>
                <a:cs typeface="Trebuchet MS"/>
              </a:rPr>
              <a:t>setiap </a:t>
            </a:r>
            <a:r>
              <a:rPr sz="2400" spc="-5" dirty="0">
                <a:latin typeface="Trebuchet MS"/>
                <a:cs typeface="Trebuchet MS"/>
              </a:rPr>
              <a:t>perangkat dan  komputer yang tersambung dengan</a:t>
            </a:r>
            <a:r>
              <a:rPr sz="2400" spc="35" dirty="0">
                <a:latin typeface="Trebuchet MS"/>
                <a:cs typeface="Trebuchet MS"/>
              </a:rPr>
              <a:t> </a:t>
            </a:r>
            <a:r>
              <a:rPr sz="2400" spc="-5" dirty="0">
                <a:latin typeface="Trebuchet MS"/>
                <a:cs typeface="Trebuchet MS"/>
              </a:rPr>
              <a:t>dirinya.</a:t>
            </a:r>
            <a:endParaRPr sz="2400" dirty="0">
              <a:latin typeface="Trebuchet MS"/>
              <a:cs typeface="Trebuchet MS"/>
            </a:endParaRPr>
          </a:p>
        </p:txBody>
      </p:sp>
      <p:sp>
        <p:nvSpPr>
          <p:cNvPr id="4" name="object 4"/>
          <p:cNvSpPr/>
          <p:nvPr/>
        </p:nvSpPr>
        <p:spPr>
          <a:xfrm>
            <a:off x="4799856" y="4924005"/>
            <a:ext cx="5634228" cy="1385315"/>
          </a:xfrm>
          <a:prstGeom prst="rect">
            <a:avLst/>
          </a:prstGeom>
          <a:blipFill>
            <a:blip r:embed="rId2" cstate="print"/>
            <a:stretch>
              <a:fillRect/>
            </a:stretch>
          </a:blipFill>
        </p:spPr>
        <p:txBody>
          <a:bodyPr wrap="square" lIns="0" tIns="0" rIns="0" bIns="0" rtlCol="0"/>
          <a:lstStyle/>
          <a:p>
            <a:endParaRPr/>
          </a:p>
        </p:txBody>
      </p:sp>
      <p:sp>
        <p:nvSpPr>
          <p:cNvPr id="5" name="Rectangle 4">
            <a:extLst>
              <a:ext uri="{FF2B5EF4-FFF2-40B4-BE49-F238E27FC236}">
                <a16:creationId xmlns:a16="http://schemas.microsoft.com/office/drawing/2014/main" xmlns="" id="{91DFC0F5-149A-47D1-9C59-3F81A7452478}"/>
              </a:ext>
            </a:extLst>
          </p:cNvPr>
          <p:cNvSpPr/>
          <p:nvPr/>
        </p:nvSpPr>
        <p:spPr>
          <a:xfrm>
            <a:off x="623392" y="1489301"/>
            <a:ext cx="1780296" cy="461665"/>
          </a:xfrm>
          <a:prstGeom prst="rect">
            <a:avLst/>
          </a:prstGeom>
        </p:spPr>
        <p:txBody>
          <a:bodyPr wrap="none">
            <a:spAutoFit/>
          </a:bodyPr>
          <a:lstStyle/>
          <a:p>
            <a:r>
              <a:rPr lang="en-US" sz="2400" b="1" spc="-5" dirty="0">
                <a:latin typeface="+mj-lt"/>
              </a:rPr>
              <a:t>7. Switch</a:t>
            </a:r>
            <a:endParaRPr lang="en-ID" sz="2400" b="1" dirty="0">
              <a:latin typeface="+mj-lt"/>
            </a:endParaRPr>
          </a:p>
        </p:txBody>
      </p:sp>
    </p:spTree>
    <p:extLst>
      <p:ext uri="{BB962C8B-B14F-4D97-AF65-F5344CB8AC3E}">
        <p14:creationId xmlns:p14="http://schemas.microsoft.com/office/powerpoint/2010/main" val="2373160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91344" y="1324644"/>
            <a:ext cx="2676525" cy="2686050"/>
          </a:xfrm>
          <a:prstGeom prst="rect">
            <a:avLst/>
          </a:prstGeom>
        </p:spPr>
      </p:pic>
      <p:sp>
        <p:nvSpPr>
          <p:cNvPr id="4" name="Title 3"/>
          <p:cNvSpPr>
            <a:spLocks noGrp="1"/>
          </p:cNvSpPr>
          <p:nvPr>
            <p:ph type="title"/>
          </p:nvPr>
        </p:nvSpPr>
        <p:spPr>
          <a:xfrm>
            <a:off x="914400" y="782787"/>
            <a:ext cx="11277600" cy="461665"/>
          </a:xfrm>
          <a:prstGeom prst="rect">
            <a:avLst/>
          </a:prstGeom>
        </p:spPr>
        <p:txBody>
          <a:bodyPr wrap="square">
            <a:spAutoFit/>
          </a:bodyPr>
          <a:lstStyle/>
          <a:p>
            <a:r>
              <a:rPr lang="en-US" sz="2400" dirty="0" err="1"/>
              <a:t>Contoh</a:t>
            </a:r>
            <a:r>
              <a:rPr lang="id-ID" sz="2400" b="1" dirty="0">
                <a:solidFill>
                  <a:schemeClr val="bg1"/>
                </a:solidFill>
                <a:latin typeface="+mj-lt"/>
              </a:rPr>
              <a:t> </a:t>
            </a:r>
            <a:r>
              <a:rPr lang="en-US" sz="2400" b="1" dirty="0">
                <a:solidFill>
                  <a:schemeClr val="bg1"/>
                </a:solidFill>
                <a:latin typeface="+mj-lt"/>
              </a:rPr>
              <a:t>Switch</a:t>
            </a:r>
            <a:endParaRPr lang="en-US" sz="2400" dirty="0">
              <a:solidFill>
                <a:schemeClr val="bg1"/>
              </a:solidFill>
              <a:latin typeface="+mj-lt"/>
            </a:endParaRPr>
          </a:p>
        </p:txBody>
      </p:sp>
      <p:sp>
        <p:nvSpPr>
          <p:cNvPr id="6" name="TextBox 5"/>
          <p:cNvSpPr txBox="1"/>
          <p:nvPr/>
        </p:nvSpPr>
        <p:spPr>
          <a:xfrm>
            <a:off x="2867869" y="1628800"/>
            <a:ext cx="8870826" cy="1200329"/>
          </a:xfrm>
          <a:prstGeom prst="rect">
            <a:avLst/>
          </a:prstGeom>
          <a:noFill/>
        </p:spPr>
        <p:txBody>
          <a:bodyPr wrap="none" rtlCol="0">
            <a:spAutoFit/>
          </a:bodyPr>
          <a:lstStyle/>
          <a:p>
            <a:r>
              <a:rPr lang="en-US" dirty="0" err="1"/>
              <a:t>Produk</a:t>
            </a:r>
            <a:r>
              <a:rPr lang="en-US" dirty="0"/>
              <a:t> </a:t>
            </a:r>
            <a:r>
              <a:rPr lang="en-US" dirty="0" err="1"/>
              <a:t>ini</a:t>
            </a:r>
            <a:r>
              <a:rPr lang="en-US" dirty="0"/>
              <a:t> </a:t>
            </a:r>
            <a:r>
              <a:rPr lang="en-US" dirty="0" err="1"/>
              <a:t>merupakan</a:t>
            </a:r>
            <a:r>
              <a:rPr lang="en-US" dirty="0"/>
              <a:t> switch gigabit 5 port </a:t>
            </a:r>
            <a:r>
              <a:rPr lang="en-US" b="1" dirty="0"/>
              <a:t>+ 1 SFP port </a:t>
            </a:r>
            <a:r>
              <a:rPr lang="en-US" dirty="0" err="1"/>
              <a:t>dengan</a:t>
            </a:r>
            <a:r>
              <a:rPr lang="en-US" dirty="0"/>
              <a:t> </a:t>
            </a:r>
            <a:r>
              <a:rPr lang="en-US" dirty="0" err="1"/>
              <a:t>kemasan</a:t>
            </a:r>
            <a:r>
              <a:rPr lang="en-US" dirty="0"/>
              <a:t> </a:t>
            </a:r>
            <a:r>
              <a:rPr lang="en-US" dirty="0" err="1"/>
              <a:t>plastik</a:t>
            </a:r>
            <a:r>
              <a:rPr lang="en-US" dirty="0"/>
              <a:t>,</a:t>
            </a:r>
          </a:p>
          <a:p>
            <a:r>
              <a:rPr lang="en-US" dirty="0"/>
              <a:t> </a:t>
            </a:r>
            <a:r>
              <a:rPr lang="en-US" dirty="0" err="1"/>
              <a:t>dengan</a:t>
            </a:r>
            <a:r>
              <a:rPr lang="en-US" dirty="0"/>
              <a:t> </a:t>
            </a:r>
            <a:r>
              <a:rPr lang="en-US" dirty="0" err="1"/>
              <a:t>prosesor</a:t>
            </a:r>
            <a:r>
              <a:rPr lang="en-US" dirty="0"/>
              <a:t> </a:t>
            </a:r>
            <a:r>
              <a:rPr lang="en-US" dirty="0" err="1"/>
              <a:t>Taifatech</a:t>
            </a:r>
            <a:r>
              <a:rPr lang="en-US" dirty="0"/>
              <a:t> TF470 NAT accelerator (RISC, 50MHz),</a:t>
            </a:r>
          </a:p>
          <a:p>
            <a:r>
              <a:rPr lang="en-US" dirty="0"/>
              <a:t> Atheros Switch Chip. </a:t>
            </a:r>
            <a:r>
              <a:rPr lang="en-US" dirty="0" err="1"/>
              <a:t>Menggunakan</a:t>
            </a:r>
            <a:r>
              <a:rPr lang="en-US" dirty="0"/>
              <a:t> Switch Operating System (</a:t>
            </a:r>
            <a:r>
              <a:rPr lang="en-US" dirty="0" err="1"/>
              <a:t>SwOS</a:t>
            </a:r>
            <a:r>
              <a:rPr lang="en-US" dirty="0"/>
              <a:t>) </a:t>
            </a:r>
            <a:r>
              <a:rPr lang="en-US" dirty="0" err="1"/>
              <a:t>dari</a:t>
            </a:r>
            <a:r>
              <a:rPr lang="en-US" dirty="0"/>
              <a:t> </a:t>
            </a:r>
            <a:r>
              <a:rPr lang="en-US" dirty="0" err="1"/>
              <a:t>MikroTik</a:t>
            </a:r>
            <a:r>
              <a:rPr lang="en-US" dirty="0"/>
              <a:t>.</a:t>
            </a:r>
          </a:p>
          <a:p>
            <a:r>
              <a:rPr lang="en-US" dirty="0"/>
              <a:t> </a:t>
            </a:r>
            <a:r>
              <a:rPr lang="en-US" dirty="0" err="1"/>
              <a:t>Sudah</a:t>
            </a:r>
            <a:r>
              <a:rPr lang="en-US" dirty="0"/>
              <a:t> </a:t>
            </a:r>
            <a:r>
              <a:rPr lang="en-US" dirty="0" err="1"/>
              <a:t>termasuk</a:t>
            </a:r>
            <a:r>
              <a:rPr lang="en-US" dirty="0"/>
              <a:t> adaptor 12V.</a:t>
            </a:r>
          </a:p>
        </p:txBody>
      </p:sp>
      <p:sp>
        <p:nvSpPr>
          <p:cNvPr id="7" name="TextBox 6"/>
          <p:cNvSpPr txBox="1"/>
          <p:nvPr/>
        </p:nvSpPr>
        <p:spPr>
          <a:xfrm>
            <a:off x="2867869" y="2828756"/>
            <a:ext cx="7237943" cy="1477328"/>
          </a:xfrm>
          <a:prstGeom prst="rect">
            <a:avLst/>
          </a:prstGeom>
          <a:noFill/>
        </p:spPr>
        <p:txBody>
          <a:bodyPr wrap="none" rtlCol="0">
            <a:spAutoFit/>
          </a:bodyPr>
          <a:lstStyle/>
          <a:p>
            <a:r>
              <a:rPr lang="en-US" dirty="0" err="1"/>
              <a:t>Mampu</a:t>
            </a:r>
            <a:r>
              <a:rPr lang="en-US" dirty="0"/>
              <a:t> </a:t>
            </a:r>
            <a:r>
              <a:rPr lang="en-US" dirty="0" err="1"/>
              <a:t>melakukan</a:t>
            </a:r>
            <a:r>
              <a:rPr lang="en-US" dirty="0"/>
              <a:t> </a:t>
            </a:r>
            <a:r>
              <a:rPr lang="en-US" dirty="0" err="1"/>
              <a:t>fungsi-fungsi</a:t>
            </a:r>
            <a:r>
              <a:rPr lang="en-US" dirty="0"/>
              <a:t> </a:t>
            </a:r>
            <a:r>
              <a:rPr lang="en-US" dirty="0" err="1"/>
              <a:t>standart</a:t>
            </a:r>
            <a:r>
              <a:rPr lang="en-US" dirty="0"/>
              <a:t> manageable switch,</a:t>
            </a:r>
          </a:p>
          <a:p>
            <a:r>
              <a:rPr lang="en-US" dirty="0"/>
              <a:t>plus </a:t>
            </a:r>
            <a:r>
              <a:rPr lang="en-US" dirty="0" err="1"/>
              <a:t>dapat</a:t>
            </a:r>
            <a:r>
              <a:rPr lang="en-US" dirty="0"/>
              <a:t> </a:t>
            </a:r>
            <a:r>
              <a:rPr lang="en-US" dirty="0" err="1"/>
              <a:t>mengatur</a:t>
            </a:r>
            <a:r>
              <a:rPr lang="en-US" dirty="0"/>
              <a:t> port-to-port forwarding, </a:t>
            </a:r>
            <a:r>
              <a:rPr lang="en-US" dirty="0" err="1"/>
              <a:t>menerapkan</a:t>
            </a:r>
            <a:r>
              <a:rPr lang="en-US" dirty="0"/>
              <a:t> MAC filter, </a:t>
            </a:r>
          </a:p>
          <a:p>
            <a:r>
              <a:rPr lang="en-US" dirty="0" err="1"/>
              <a:t>mengkonfigurasi</a:t>
            </a:r>
            <a:r>
              <a:rPr lang="en-US" dirty="0"/>
              <a:t> VLAN, mirror traffic, bandwidth limitation, </a:t>
            </a:r>
          </a:p>
          <a:p>
            <a:r>
              <a:rPr lang="en-US" dirty="0" err="1"/>
              <a:t>dan</a:t>
            </a:r>
            <a:r>
              <a:rPr lang="en-US" dirty="0"/>
              <a:t> </a:t>
            </a:r>
            <a:r>
              <a:rPr lang="en-US" dirty="0" err="1"/>
              <a:t>bahkan</a:t>
            </a:r>
            <a:r>
              <a:rPr lang="en-US" dirty="0"/>
              <a:t> </a:t>
            </a:r>
            <a:r>
              <a:rPr lang="en-US" dirty="0" err="1"/>
              <a:t>mengubah</a:t>
            </a:r>
            <a:r>
              <a:rPr lang="en-US" dirty="0"/>
              <a:t> </a:t>
            </a:r>
            <a:r>
              <a:rPr lang="en-US" dirty="0" err="1"/>
              <a:t>beberapa</a:t>
            </a:r>
            <a:r>
              <a:rPr lang="en-US" dirty="0"/>
              <a:t> MAC </a:t>
            </a:r>
            <a:r>
              <a:rPr lang="en-US" dirty="0" err="1"/>
              <a:t>dan</a:t>
            </a:r>
            <a:r>
              <a:rPr lang="en-US" dirty="0"/>
              <a:t> IP header.</a:t>
            </a:r>
          </a:p>
          <a:p>
            <a:r>
              <a:rPr lang="en-US" dirty="0"/>
              <a:t> </a:t>
            </a:r>
            <a:r>
              <a:rPr lang="en-US" dirty="0" err="1"/>
              <a:t>Dikonfigurasi</a:t>
            </a:r>
            <a:r>
              <a:rPr lang="en-US" dirty="0"/>
              <a:t> </a:t>
            </a:r>
            <a:r>
              <a:rPr lang="en-US" dirty="0" err="1"/>
              <a:t>dilakukan</a:t>
            </a:r>
            <a:r>
              <a:rPr lang="en-US" dirty="0"/>
              <a:t> </a:t>
            </a:r>
            <a:r>
              <a:rPr lang="en-US" dirty="0" err="1"/>
              <a:t>menggunakan</a:t>
            </a:r>
            <a:r>
              <a:rPr lang="en-US" dirty="0"/>
              <a:t> web. </a:t>
            </a:r>
          </a:p>
        </p:txBody>
      </p:sp>
      <p:sp>
        <p:nvSpPr>
          <p:cNvPr id="8" name="TextBox 7"/>
          <p:cNvSpPr txBox="1"/>
          <p:nvPr/>
        </p:nvSpPr>
        <p:spPr>
          <a:xfrm>
            <a:off x="202218" y="4316588"/>
            <a:ext cx="5797677" cy="2585323"/>
          </a:xfrm>
          <a:prstGeom prst="rect">
            <a:avLst/>
          </a:prstGeom>
          <a:noFill/>
        </p:spPr>
        <p:txBody>
          <a:bodyPr wrap="none" rtlCol="0">
            <a:spAutoFit/>
          </a:bodyPr>
          <a:lstStyle/>
          <a:p>
            <a:r>
              <a:rPr lang="en-US" b="1" dirty="0"/>
              <a:t>Product code:</a:t>
            </a:r>
            <a:r>
              <a:rPr lang="en-US" dirty="0"/>
              <a:t> RB/250GS</a:t>
            </a:r>
          </a:p>
          <a:p>
            <a:r>
              <a:rPr lang="en-US" b="1" dirty="0"/>
              <a:t>CPU:</a:t>
            </a:r>
            <a:r>
              <a:rPr lang="en-US" dirty="0"/>
              <a:t> </a:t>
            </a:r>
            <a:r>
              <a:rPr lang="en-US" dirty="0" err="1"/>
              <a:t>Taifatech</a:t>
            </a:r>
            <a:r>
              <a:rPr lang="en-US" dirty="0"/>
              <a:t> TF470 NAT accelerator (RISC, 50MHz)</a:t>
            </a:r>
          </a:p>
          <a:p>
            <a:r>
              <a:rPr lang="en-US" b="1" dirty="0"/>
              <a:t>RAM:</a:t>
            </a:r>
            <a:r>
              <a:rPr lang="en-US" dirty="0"/>
              <a:t> embedded 96K SRAM</a:t>
            </a:r>
          </a:p>
          <a:p>
            <a:r>
              <a:rPr lang="en-US" b="1" dirty="0"/>
              <a:t>Architecture:</a:t>
            </a:r>
            <a:r>
              <a:rPr lang="en-US" dirty="0"/>
              <a:t> RISC</a:t>
            </a:r>
          </a:p>
          <a:p>
            <a:r>
              <a:rPr lang="en-US" b="1" dirty="0"/>
              <a:t>LAN ports:</a:t>
            </a:r>
            <a:r>
              <a:rPr lang="en-US" dirty="0"/>
              <a:t> 5</a:t>
            </a:r>
          </a:p>
          <a:p>
            <a:r>
              <a:rPr lang="en-US" b="1" dirty="0"/>
              <a:t>Gigabit:</a:t>
            </a:r>
            <a:r>
              <a:rPr lang="en-US" dirty="0"/>
              <a:t> Yes</a:t>
            </a:r>
          </a:p>
          <a:p>
            <a:r>
              <a:rPr lang="en-US" b="1" dirty="0"/>
              <a:t>SFP Port:</a:t>
            </a:r>
            <a:r>
              <a:rPr lang="en-US" dirty="0"/>
              <a:t> 1</a:t>
            </a:r>
          </a:p>
          <a:p>
            <a:r>
              <a:rPr lang="en-US" b="1" dirty="0" err="1"/>
              <a:t>MiniPCI</a:t>
            </a:r>
            <a:r>
              <a:rPr lang="en-US" b="1" dirty="0"/>
              <a:t>:</a:t>
            </a:r>
            <a:r>
              <a:rPr lang="en-US" dirty="0"/>
              <a:t> 0</a:t>
            </a:r>
          </a:p>
          <a:p>
            <a:endParaRPr lang="en-US" dirty="0"/>
          </a:p>
        </p:txBody>
      </p:sp>
      <p:sp>
        <p:nvSpPr>
          <p:cNvPr id="9" name="TextBox 8"/>
          <p:cNvSpPr txBox="1"/>
          <p:nvPr/>
        </p:nvSpPr>
        <p:spPr>
          <a:xfrm>
            <a:off x="7464152" y="4039883"/>
            <a:ext cx="4070345" cy="3139321"/>
          </a:xfrm>
          <a:prstGeom prst="rect">
            <a:avLst/>
          </a:prstGeom>
          <a:noFill/>
        </p:spPr>
        <p:txBody>
          <a:bodyPr wrap="none" rtlCol="0">
            <a:spAutoFit/>
          </a:bodyPr>
          <a:lstStyle/>
          <a:p>
            <a:r>
              <a:rPr lang="en-US" b="1" dirty="0" err="1"/>
              <a:t>miniPCI</a:t>
            </a:r>
            <a:r>
              <a:rPr lang="en-US" b="1" dirty="0"/>
              <a:t>-e:</a:t>
            </a:r>
            <a:r>
              <a:rPr lang="en-US" dirty="0"/>
              <a:t> 0</a:t>
            </a:r>
          </a:p>
          <a:p>
            <a:r>
              <a:rPr lang="en-US" b="1" dirty="0"/>
              <a:t>Integrated Wireless:</a:t>
            </a:r>
            <a:r>
              <a:rPr lang="en-US" dirty="0"/>
              <a:t> 0</a:t>
            </a:r>
          </a:p>
          <a:p>
            <a:r>
              <a:rPr lang="en-US" b="1" dirty="0"/>
              <a:t>Wireless standards:</a:t>
            </a:r>
            <a:r>
              <a:rPr lang="en-US" dirty="0"/>
              <a:t> 0</a:t>
            </a:r>
          </a:p>
          <a:p>
            <a:r>
              <a:rPr lang="en-US" b="1" dirty="0"/>
              <a:t>USB:</a:t>
            </a:r>
            <a:r>
              <a:rPr lang="en-US" dirty="0"/>
              <a:t> 0</a:t>
            </a:r>
          </a:p>
          <a:p>
            <a:r>
              <a:rPr lang="en-US" b="1" dirty="0"/>
              <a:t>Memory Cards:</a:t>
            </a:r>
            <a:r>
              <a:rPr lang="en-US" dirty="0"/>
              <a:t> 0</a:t>
            </a:r>
          </a:p>
          <a:p>
            <a:r>
              <a:rPr lang="en-US" b="1" dirty="0"/>
              <a:t>Power Jack:</a:t>
            </a:r>
            <a:r>
              <a:rPr lang="en-US" dirty="0"/>
              <a:t> 9-28V DC</a:t>
            </a:r>
          </a:p>
          <a:p>
            <a:r>
              <a:rPr lang="en-US" b="1" dirty="0" err="1"/>
              <a:t>PoE</a:t>
            </a:r>
            <a:r>
              <a:rPr lang="en-US" b="1" dirty="0"/>
              <a:t>:</a:t>
            </a:r>
            <a:r>
              <a:rPr lang="en-US" dirty="0"/>
              <a:t> yes (</a:t>
            </a:r>
            <a:r>
              <a:rPr lang="en-US" dirty="0" err="1"/>
              <a:t>poe</a:t>
            </a:r>
            <a:r>
              <a:rPr lang="en-US" dirty="0"/>
              <a:t> adaptor </a:t>
            </a:r>
            <a:r>
              <a:rPr lang="en-US" dirty="0" err="1"/>
              <a:t>dibeli</a:t>
            </a:r>
            <a:r>
              <a:rPr lang="en-US" dirty="0"/>
              <a:t> </a:t>
            </a:r>
            <a:r>
              <a:rPr lang="en-US" dirty="0" err="1"/>
              <a:t>terpisah</a:t>
            </a:r>
            <a:r>
              <a:rPr lang="en-US" dirty="0"/>
              <a:t>)</a:t>
            </a:r>
          </a:p>
          <a:p>
            <a:r>
              <a:rPr lang="en-US" b="1" dirty="0"/>
              <a:t>Dimensions:</a:t>
            </a:r>
            <a:r>
              <a:rPr lang="en-US" dirty="0"/>
              <a:t> 113x89x28mm</a:t>
            </a:r>
          </a:p>
          <a:p>
            <a:r>
              <a:rPr lang="en-US" b="1" dirty="0"/>
              <a:t>Operating System:</a:t>
            </a:r>
            <a:r>
              <a:rPr lang="en-US" dirty="0"/>
              <a:t> </a:t>
            </a:r>
            <a:r>
              <a:rPr lang="en-US" dirty="0" err="1"/>
              <a:t>MikroTik</a:t>
            </a:r>
            <a:r>
              <a:rPr lang="en-US" dirty="0"/>
              <a:t> </a:t>
            </a:r>
            <a:r>
              <a:rPr lang="en-US" dirty="0" err="1"/>
              <a:t>SwOS</a:t>
            </a:r>
            <a:endParaRPr lang="en-US" dirty="0"/>
          </a:p>
          <a:p>
            <a:r>
              <a:rPr lang="en-US" b="1" dirty="0"/>
              <a:t>Temperature range:</a:t>
            </a:r>
            <a:r>
              <a:rPr lang="en-US" dirty="0"/>
              <a:t> -25℃ to +65℃</a:t>
            </a:r>
          </a:p>
          <a:p>
            <a:endParaRPr lang="en-US" dirty="0"/>
          </a:p>
        </p:txBody>
      </p:sp>
      <p:sp>
        <p:nvSpPr>
          <p:cNvPr id="10" name="TextBox 9"/>
          <p:cNvSpPr txBox="1"/>
          <p:nvPr/>
        </p:nvSpPr>
        <p:spPr>
          <a:xfrm>
            <a:off x="110319" y="3978559"/>
            <a:ext cx="2249334" cy="369332"/>
          </a:xfrm>
          <a:prstGeom prst="rect">
            <a:avLst/>
          </a:prstGeom>
          <a:noFill/>
        </p:spPr>
        <p:txBody>
          <a:bodyPr wrap="none" rtlCol="0">
            <a:spAutoFit/>
          </a:bodyPr>
          <a:lstStyle/>
          <a:p>
            <a:r>
              <a:rPr lang="en-US" b="1" dirty="0" err="1"/>
              <a:t>Spesifikasi</a:t>
            </a:r>
            <a:r>
              <a:rPr lang="en-US" b="1" dirty="0"/>
              <a:t> </a:t>
            </a:r>
            <a:r>
              <a:rPr lang="en-US" b="1" dirty="0" err="1"/>
              <a:t>Produk</a:t>
            </a:r>
            <a:endParaRPr lang="en-US" dirty="0"/>
          </a:p>
        </p:txBody>
      </p:sp>
    </p:spTree>
    <p:extLst>
      <p:ext uri="{BB962C8B-B14F-4D97-AF65-F5344CB8AC3E}">
        <p14:creationId xmlns:p14="http://schemas.microsoft.com/office/powerpoint/2010/main" val="3935922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1424" y="754252"/>
            <a:ext cx="10153128" cy="382156"/>
          </a:xfrm>
          <a:prstGeom prst="rect">
            <a:avLst/>
          </a:prstGeom>
        </p:spPr>
        <p:txBody>
          <a:bodyPr vert="horz" wrap="square" lIns="0" tIns="12700" rIns="0" bIns="0" numCol="1" rtlCol="0" anchor="ctr" anchorCtr="0" compatLnSpc="1">
            <a:prstTxWarp prst="textNoShape">
              <a:avLst/>
            </a:prstTxWarp>
            <a:spAutoFit/>
          </a:bodyPr>
          <a:lstStyle/>
          <a:p>
            <a:pPr marL="12700">
              <a:spcBef>
                <a:spcPts val="100"/>
              </a:spcBef>
            </a:pPr>
            <a:r>
              <a:rPr lang="en-GB" sz="2400" kern="1200" dirty="0" err="1">
                <a:solidFill>
                  <a:srgbClr val="FFFFFF"/>
                </a:solidFill>
              </a:rPr>
              <a:t>Komponen</a:t>
            </a:r>
            <a:r>
              <a:rPr lang="en-GB" sz="2400" kern="1200" dirty="0">
                <a:solidFill>
                  <a:srgbClr val="FFFFFF"/>
                </a:solidFill>
              </a:rPr>
              <a:t> Hardware (</a:t>
            </a:r>
            <a:r>
              <a:rPr lang="en-GB" sz="2400" kern="1200" dirty="0" err="1">
                <a:solidFill>
                  <a:srgbClr val="FFFFFF"/>
                </a:solidFill>
              </a:rPr>
              <a:t>Perangkat</a:t>
            </a:r>
            <a:r>
              <a:rPr lang="en-GB" sz="2400" kern="1200" dirty="0">
                <a:solidFill>
                  <a:srgbClr val="FFFFFF"/>
                </a:solidFill>
              </a:rPr>
              <a:t> </a:t>
            </a:r>
            <a:r>
              <a:rPr lang="en-GB" sz="2400" kern="1200" dirty="0" err="1">
                <a:solidFill>
                  <a:srgbClr val="FFFFFF"/>
                </a:solidFill>
              </a:rPr>
              <a:t>Keras</a:t>
            </a:r>
            <a:r>
              <a:rPr lang="en-GB" sz="2400" kern="1200" dirty="0">
                <a:solidFill>
                  <a:srgbClr val="FFFFFF"/>
                </a:solidFill>
              </a:rPr>
              <a:t> </a:t>
            </a:r>
            <a:r>
              <a:rPr lang="en-GB" sz="2400" kern="1200" dirty="0" err="1">
                <a:solidFill>
                  <a:srgbClr val="FFFFFF"/>
                </a:solidFill>
              </a:rPr>
              <a:t>Jaringan</a:t>
            </a:r>
            <a:r>
              <a:rPr lang="en-GB" sz="2400" kern="1200" dirty="0">
                <a:solidFill>
                  <a:srgbClr val="FFFFFF"/>
                </a:solidFill>
              </a:rPr>
              <a:t>)</a:t>
            </a:r>
            <a:endParaRPr spc="-45" dirty="0"/>
          </a:p>
        </p:txBody>
      </p:sp>
      <p:sp>
        <p:nvSpPr>
          <p:cNvPr id="4" name="object 4"/>
          <p:cNvSpPr txBox="1"/>
          <p:nvPr/>
        </p:nvSpPr>
        <p:spPr>
          <a:xfrm>
            <a:off x="767408" y="2102630"/>
            <a:ext cx="10297144" cy="1046569"/>
          </a:xfrm>
          <a:prstGeom prst="rect">
            <a:avLst/>
          </a:prstGeom>
        </p:spPr>
        <p:txBody>
          <a:bodyPr vert="horz" wrap="square" lIns="0" tIns="48895" rIns="0" bIns="0" rtlCol="0">
            <a:spAutoFit/>
          </a:bodyPr>
          <a:lstStyle/>
          <a:p>
            <a:pPr marL="12700" marR="5080">
              <a:lnSpc>
                <a:spcPct val="90000"/>
              </a:lnSpc>
              <a:spcBef>
                <a:spcPts val="385"/>
              </a:spcBef>
              <a:tabLst>
                <a:tab pos="241300" algn="l"/>
              </a:tabLst>
            </a:pPr>
            <a:r>
              <a:rPr sz="2400" spc="-20" dirty="0">
                <a:latin typeface="Trebuchet MS"/>
                <a:cs typeface="Trebuchet MS"/>
              </a:rPr>
              <a:t>Repeater </a:t>
            </a:r>
            <a:r>
              <a:rPr sz="2400" spc="-5" dirty="0">
                <a:latin typeface="Trebuchet MS"/>
                <a:cs typeface="Trebuchet MS"/>
              </a:rPr>
              <a:t>berfungsi untuk memperkuat sinyal  dengan cara menerima </a:t>
            </a:r>
            <a:r>
              <a:rPr sz="2400" dirty="0">
                <a:latin typeface="Trebuchet MS"/>
                <a:cs typeface="Trebuchet MS"/>
              </a:rPr>
              <a:t>sinyal </a:t>
            </a:r>
            <a:r>
              <a:rPr sz="2400" spc="-5" dirty="0">
                <a:latin typeface="Trebuchet MS"/>
                <a:cs typeface="Trebuchet MS"/>
              </a:rPr>
              <a:t>dari </a:t>
            </a:r>
            <a:r>
              <a:rPr sz="2400" dirty="0">
                <a:latin typeface="Trebuchet MS"/>
                <a:cs typeface="Trebuchet MS"/>
              </a:rPr>
              <a:t>suatu  segmen jaringan lalu </a:t>
            </a:r>
            <a:r>
              <a:rPr sz="2400" spc="-5" dirty="0">
                <a:latin typeface="Trebuchet MS"/>
                <a:cs typeface="Trebuchet MS"/>
              </a:rPr>
              <a:t>memancarkan kembali  dengan kekuatan yang </a:t>
            </a:r>
            <a:r>
              <a:rPr sz="2400" dirty="0">
                <a:latin typeface="Trebuchet MS"/>
                <a:cs typeface="Trebuchet MS"/>
              </a:rPr>
              <a:t>sama </a:t>
            </a:r>
            <a:r>
              <a:rPr sz="2400" spc="-5" dirty="0">
                <a:latin typeface="Trebuchet MS"/>
                <a:cs typeface="Trebuchet MS"/>
              </a:rPr>
              <a:t>dengan </a:t>
            </a:r>
            <a:r>
              <a:rPr sz="2400" dirty="0">
                <a:latin typeface="Trebuchet MS"/>
                <a:cs typeface="Trebuchet MS"/>
              </a:rPr>
              <a:t>sinyal </a:t>
            </a:r>
            <a:r>
              <a:rPr sz="2400" spc="-5" dirty="0">
                <a:latin typeface="Trebuchet MS"/>
                <a:cs typeface="Trebuchet MS"/>
              </a:rPr>
              <a:t>asli  pada </a:t>
            </a:r>
            <a:r>
              <a:rPr sz="2400" dirty="0">
                <a:latin typeface="Trebuchet MS"/>
                <a:cs typeface="Trebuchet MS"/>
              </a:rPr>
              <a:t>segmen </a:t>
            </a:r>
            <a:r>
              <a:rPr sz="2400" spc="-5" dirty="0">
                <a:latin typeface="Trebuchet MS"/>
                <a:cs typeface="Trebuchet MS"/>
              </a:rPr>
              <a:t>kabel yang</a:t>
            </a:r>
            <a:r>
              <a:rPr sz="2400" spc="30" dirty="0">
                <a:latin typeface="Trebuchet MS"/>
                <a:cs typeface="Trebuchet MS"/>
              </a:rPr>
              <a:t> </a:t>
            </a:r>
            <a:r>
              <a:rPr sz="2400" dirty="0">
                <a:latin typeface="Trebuchet MS"/>
                <a:cs typeface="Trebuchet MS"/>
              </a:rPr>
              <a:t>lain.</a:t>
            </a:r>
          </a:p>
        </p:txBody>
      </p:sp>
      <p:sp>
        <p:nvSpPr>
          <p:cNvPr id="5" name="object 5"/>
          <p:cNvSpPr/>
          <p:nvPr/>
        </p:nvSpPr>
        <p:spPr>
          <a:xfrm>
            <a:off x="2567608" y="3694512"/>
            <a:ext cx="8184232" cy="3002758"/>
          </a:xfrm>
          <a:prstGeom prst="rect">
            <a:avLst/>
          </a:prstGeom>
          <a:blipFill>
            <a:blip r:embed="rId2" cstate="print"/>
            <a:stretch>
              <a:fillRect/>
            </a:stretch>
          </a:blipFill>
        </p:spPr>
        <p:txBody>
          <a:bodyPr wrap="square" lIns="0" tIns="0" rIns="0" bIns="0" rtlCol="0"/>
          <a:lstStyle/>
          <a:p>
            <a:endParaRPr/>
          </a:p>
        </p:txBody>
      </p:sp>
      <p:sp>
        <p:nvSpPr>
          <p:cNvPr id="7" name="Rectangle 6">
            <a:extLst>
              <a:ext uri="{FF2B5EF4-FFF2-40B4-BE49-F238E27FC236}">
                <a16:creationId xmlns:a16="http://schemas.microsoft.com/office/drawing/2014/main" xmlns="" id="{C3BEDF1A-BCDC-448A-8197-54A36C3AEC84}"/>
              </a:ext>
            </a:extLst>
          </p:cNvPr>
          <p:cNvSpPr/>
          <p:nvPr/>
        </p:nvSpPr>
        <p:spPr>
          <a:xfrm>
            <a:off x="623392" y="1489301"/>
            <a:ext cx="2181366" cy="461665"/>
          </a:xfrm>
          <a:prstGeom prst="rect">
            <a:avLst/>
          </a:prstGeom>
        </p:spPr>
        <p:txBody>
          <a:bodyPr wrap="none">
            <a:spAutoFit/>
          </a:bodyPr>
          <a:lstStyle/>
          <a:p>
            <a:r>
              <a:rPr lang="en-US" sz="2400" b="1" spc="-5" dirty="0">
                <a:latin typeface="+mj-lt"/>
              </a:rPr>
              <a:t>8. Repeater</a:t>
            </a:r>
            <a:endParaRPr lang="en-ID" sz="2400" b="1" dirty="0">
              <a:latin typeface="+mj-lt"/>
            </a:endParaRPr>
          </a:p>
        </p:txBody>
      </p:sp>
    </p:spTree>
    <p:extLst>
      <p:ext uri="{BB962C8B-B14F-4D97-AF65-F5344CB8AC3E}">
        <p14:creationId xmlns:p14="http://schemas.microsoft.com/office/powerpoint/2010/main" val="14929362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1424" y="826259"/>
            <a:ext cx="10297144" cy="382156"/>
          </a:xfrm>
          <a:prstGeom prst="rect">
            <a:avLst/>
          </a:prstGeom>
        </p:spPr>
        <p:txBody>
          <a:bodyPr vert="horz" wrap="square" lIns="0" tIns="12700" rIns="0" bIns="0" numCol="1" rtlCol="0" anchor="ctr" anchorCtr="0" compatLnSpc="1">
            <a:prstTxWarp prst="textNoShape">
              <a:avLst/>
            </a:prstTxWarp>
            <a:spAutoFit/>
          </a:bodyPr>
          <a:lstStyle/>
          <a:p>
            <a:pPr marL="12700">
              <a:spcBef>
                <a:spcPts val="100"/>
              </a:spcBef>
            </a:pPr>
            <a:r>
              <a:rPr lang="en-GB" sz="2400" kern="1200" dirty="0" err="1">
                <a:solidFill>
                  <a:srgbClr val="FFFFFF"/>
                </a:solidFill>
              </a:rPr>
              <a:t>Komponen</a:t>
            </a:r>
            <a:r>
              <a:rPr lang="en-GB" sz="2400" kern="1200" dirty="0">
                <a:solidFill>
                  <a:srgbClr val="FFFFFF"/>
                </a:solidFill>
              </a:rPr>
              <a:t> Hardware (</a:t>
            </a:r>
            <a:r>
              <a:rPr lang="en-GB" sz="2400" kern="1200" dirty="0" err="1">
                <a:solidFill>
                  <a:srgbClr val="FFFFFF"/>
                </a:solidFill>
              </a:rPr>
              <a:t>Perangkat</a:t>
            </a:r>
            <a:r>
              <a:rPr lang="en-GB" sz="2400" kern="1200" dirty="0">
                <a:solidFill>
                  <a:srgbClr val="FFFFFF"/>
                </a:solidFill>
              </a:rPr>
              <a:t> </a:t>
            </a:r>
            <a:r>
              <a:rPr lang="en-GB" sz="2400" kern="1200" dirty="0" err="1">
                <a:solidFill>
                  <a:srgbClr val="FFFFFF"/>
                </a:solidFill>
              </a:rPr>
              <a:t>Keras</a:t>
            </a:r>
            <a:r>
              <a:rPr lang="en-GB" sz="2400" kern="1200" dirty="0">
                <a:solidFill>
                  <a:srgbClr val="FFFFFF"/>
                </a:solidFill>
              </a:rPr>
              <a:t> </a:t>
            </a:r>
            <a:r>
              <a:rPr lang="en-GB" sz="2400" kern="1200" dirty="0" err="1">
                <a:solidFill>
                  <a:srgbClr val="FFFFFF"/>
                </a:solidFill>
              </a:rPr>
              <a:t>Jaringan</a:t>
            </a:r>
            <a:r>
              <a:rPr lang="en-GB" sz="2400" kern="1200" dirty="0">
                <a:solidFill>
                  <a:srgbClr val="FFFFFF"/>
                </a:solidFill>
              </a:rPr>
              <a:t>)</a:t>
            </a:r>
            <a:endParaRPr dirty="0"/>
          </a:p>
        </p:txBody>
      </p:sp>
      <p:sp>
        <p:nvSpPr>
          <p:cNvPr id="4" name="object 4"/>
          <p:cNvSpPr txBox="1"/>
          <p:nvPr/>
        </p:nvSpPr>
        <p:spPr>
          <a:xfrm>
            <a:off x="735548" y="1978025"/>
            <a:ext cx="10761051" cy="1378967"/>
          </a:xfrm>
          <a:prstGeom prst="rect">
            <a:avLst/>
          </a:prstGeom>
        </p:spPr>
        <p:txBody>
          <a:bodyPr vert="horz" wrap="square" lIns="0" tIns="48895" rIns="0" bIns="0" rtlCol="0">
            <a:spAutoFit/>
          </a:bodyPr>
          <a:lstStyle/>
          <a:p>
            <a:pPr marL="12700" marR="5080" algn="just">
              <a:lnSpc>
                <a:spcPct val="90000"/>
              </a:lnSpc>
              <a:spcBef>
                <a:spcPts val="385"/>
              </a:spcBef>
              <a:tabLst>
                <a:tab pos="241300" algn="l"/>
              </a:tabLst>
            </a:pPr>
            <a:r>
              <a:rPr sz="2400" dirty="0">
                <a:latin typeface="Trebuchet MS"/>
                <a:cs typeface="Trebuchet MS"/>
              </a:rPr>
              <a:t>Fungsi </a:t>
            </a:r>
            <a:r>
              <a:rPr sz="2400" spc="-5" dirty="0">
                <a:latin typeface="Trebuchet MS"/>
                <a:cs typeface="Trebuchet MS"/>
              </a:rPr>
              <a:t>dari bridge itu sama dengan </a:t>
            </a:r>
            <a:r>
              <a:rPr sz="2400" dirty="0">
                <a:latin typeface="Trebuchet MS"/>
                <a:cs typeface="Trebuchet MS"/>
              </a:rPr>
              <a:t>fungsi  </a:t>
            </a:r>
            <a:r>
              <a:rPr sz="2400" spc="-5" dirty="0">
                <a:latin typeface="Trebuchet MS"/>
                <a:cs typeface="Trebuchet MS"/>
              </a:rPr>
              <a:t>repeater tapi bridge </a:t>
            </a:r>
            <a:r>
              <a:rPr sz="2400" dirty="0">
                <a:latin typeface="Trebuchet MS"/>
                <a:cs typeface="Trebuchet MS"/>
              </a:rPr>
              <a:t>lebih fleksibel </a:t>
            </a:r>
            <a:r>
              <a:rPr sz="2400" spc="-5" dirty="0">
                <a:latin typeface="Trebuchet MS"/>
                <a:cs typeface="Trebuchet MS"/>
              </a:rPr>
              <a:t>dan </a:t>
            </a:r>
            <a:r>
              <a:rPr sz="2400" dirty="0">
                <a:latin typeface="Trebuchet MS"/>
                <a:cs typeface="Trebuchet MS"/>
              </a:rPr>
              <a:t>lebih  </a:t>
            </a:r>
            <a:r>
              <a:rPr sz="2400" spc="-5" dirty="0">
                <a:latin typeface="Trebuchet MS"/>
                <a:cs typeface="Trebuchet MS"/>
              </a:rPr>
              <a:t>cerdas dari pada </a:t>
            </a:r>
            <a:r>
              <a:rPr sz="2400" spc="-40" dirty="0">
                <a:latin typeface="Trebuchet MS"/>
                <a:cs typeface="Trebuchet MS"/>
              </a:rPr>
              <a:t>repeater. </a:t>
            </a:r>
            <a:r>
              <a:rPr sz="2400" dirty="0">
                <a:latin typeface="Trebuchet MS"/>
                <a:cs typeface="Trebuchet MS"/>
              </a:rPr>
              <a:t>Bridge </a:t>
            </a:r>
            <a:r>
              <a:rPr sz="2400" spc="-5" dirty="0">
                <a:latin typeface="Trebuchet MS"/>
                <a:cs typeface="Trebuchet MS"/>
              </a:rPr>
              <a:t>dapat  menghubungkan </a:t>
            </a:r>
            <a:r>
              <a:rPr sz="2400" dirty="0">
                <a:latin typeface="Trebuchet MS"/>
                <a:cs typeface="Trebuchet MS"/>
              </a:rPr>
              <a:t>jaringan </a:t>
            </a:r>
            <a:r>
              <a:rPr sz="2400" spc="-5" dirty="0">
                <a:latin typeface="Trebuchet MS"/>
                <a:cs typeface="Trebuchet MS"/>
              </a:rPr>
              <a:t>yang menggunakan  metode transmisi yang berbeda. Misalnya  bridge dapat menghubungkan </a:t>
            </a:r>
            <a:r>
              <a:rPr sz="2400" dirty="0">
                <a:latin typeface="Trebuchet MS"/>
                <a:cs typeface="Trebuchet MS"/>
              </a:rPr>
              <a:t>Ethernet  </a:t>
            </a:r>
            <a:r>
              <a:rPr sz="2400" spc="-5" dirty="0">
                <a:latin typeface="Trebuchet MS"/>
                <a:cs typeface="Trebuchet MS"/>
              </a:rPr>
              <a:t>baseband dengan </a:t>
            </a:r>
            <a:r>
              <a:rPr sz="2400" dirty="0">
                <a:latin typeface="Trebuchet MS"/>
                <a:cs typeface="Trebuchet MS"/>
              </a:rPr>
              <a:t>Ethernet</a:t>
            </a:r>
            <a:r>
              <a:rPr sz="2400" spc="60" dirty="0">
                <a:latin typeface="Trebuchet MS"/>
                <a:cs typeface="Trebuchet MS"/>
              </a:rPr>
              <a:t> </a:t>
            </a:r>
            <a:r>
              <a:rPr sz="2400" spc="-5" dirty="0">
                <a:latin typeface="Trebuchet MS"/>
                <a:cs typeface="Trebuchet MS"/>
              </a:rPr>
              <a:t>broadband.</a:t>
            </a:r>
            <a:endParaRPr sz="2400" dirty="0">
              <a:latin typeface="Trebuchet MS"/>
              <a:cs typeface="Trebuchet MS"/>
            </a:endParaRPr>
          </a:p>
        </p:txBody>
      </p:sp>
      <p:sp>
        <p:nvSpPr>
          <p:cNvPr id="5" name="object 5"/>
          <p:cNvSpPr/>
          <p:nvPr/>
        </p:nvSpPr>
        <p:spPr>
          <a:xfrm>
            <a:off x="1703512" y="4312513"/>
            <a:ext cx="9180143" cy="2121406"/>
          </a:xfrm>
          <a:prstGeom prst="rect">
            <a:avLst/>
          </a:prstGeom>
          <a:blipFill>
            <a:blip r:embed="rId2" cstate="print"/>
            <a:stretch>
              <a:fillRect/>
            </a:stretch>
          </a:blipFill>
        </p:spPr>
        <p:txBody>
          <a:bodyPr wrap="square" lIns="0" tIns="0" rIns="0" bIns="0" rtlCol="0"/>
          <a:lstStyle/>
          <a:p>
            <a:endParaRPr/>
          </a:p>
        </p:txBody>
      </p:sp>
      <p:sp>
        <p:nvSpPr>
          <p:cNvPr id="6" name="Rectangle 5">
            <a:extLst>
              <a:ext uri="{FF2B5EF4-FFF2-40B4-BE49-F238E27FC236}">
                <a16:creationId xmlns:a16="http://schemas.microsoft.com/office/drawing/2014/main" xmlns="" id="{43D4035B-597F-46FD-9F92-083F849195E9}"/>
              </a:ext>
            </a:extLst>
          </p:cNvPr>
          <p:cNvSpPr/>
          <p:nvPr/>
        </p:nvSpPr>
        <p:spPr>
          <a:xfrm>
            <a:off x="623392" y="1489301"/>
            <a:ext cx="1741823" cy="461665"/>
          </a:xfrm>
          <a:prstGeom prst="rect">
            <a:avLst/>
          </a:prstGeom>
        </p:spPr>
        <p:txBody>
          <a:bodyPr wrap="none">
            <a:spAutoFit/>
          </a:bodyPr>
          <a:lstStyle/>
          <a:p>
            <a:r>
              <a:rPr lang="en-US" sz="2400" b="1" spc="-5" dirty="0">
                <a:latin typeface="+mj-lt"/>
              </a:rPr>
              <a:t>9. Bridge</a:t>
            </a:r>
            <a:endParaRPr lang="en-ID" sz="2400" b="1" dirty="0">
              <a:latin typeface="+mj-lt"/>
            </a:endParaRPr>
          </a:p>
        </p:txBody>
      </p:sp>
    </p:spTree>
    <p:extLst>
      <p:ext uri="{BB962C8B-B14F-4D97-AF65-F5344CB8AC3E}">
        <p14:creationId xmlns:p14="http://schemas.microsoft.com/office/powerpoint/2010/main" val="28084805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9416" y="826260"/>
            <a:ext cx="10527324" cy="382156"/>
          </a:xfrm>
          <a:prstGeom prst="rect">
            <a:avLst/>
          </a:prstGeom>
        </p:spPr>
        <p:txBody>
          <a:bodyPr vert="horz" wrap="square" lIns="0" tIns="12700" rIns="0" bIns="0" numCol="1" rtlCol="0" anchor="ctr" anchorCtr="0" compatLnSpc="1">
            <a:prstTxWarp prst="textNoShape">
              <a:avLst/>
            </a:prstTxWarp>
            <a:spAutoFit/>
          </a:bodyPr>
          <a:lstStyle/>
          <a:p>
            <a:pPr marL="12700">
              <a:spcBef>
                <a:spcPts val="100"/>
              </a:spcBef>
            </a:pPr>
            <a:r>
              <a:rPr lang="en-GB" sz="2400" kern="1200" dirty="0" err="1">
                <a:solidFill>
                  <a:srgbClr val="FFFFFF"/>
                </a:solidFill>
              </a:rPr>
              <a:t>Komponen</a:t>
            </a:r>
            <a:r>
              <a:rPr lang="en-GB" sz="2400" kern="1200" dirty="0">
                <a:solidFill>
                  <a:srgbClr val="FFFFFF"/>
                </a:solidFill>
              </a:rPr>
              <a:t> Hardware (</a:t>
            </a:r>
            <a:r>
              <a:rPr lang="en-GB" sz="2400" kern="1200" dirty="0" err="1">
                <a:solidFill>
                  <a:srgbClr val="FFFFFF"/>
                </a:solidFill>
              </a:rPr>
              <a:t>Perangkat</a:t>
            </a:r>
            <a:r>
              <a:rPr lang="en-GB" sz="2400" kern="1200" dirty="0">
                <a:solidFill>
                  <a:srgbClr val="FFFFFF"/>
                </a:solidFill>
              </a:rPr>
              <a:t> </a:t>
            </a:r>
            <a:r>
              <a:rPr lang="en-GB" sz="2400" kern="1200" dirty="0" err="1">
                <a:solidFill>
                  <a:srgbClr val="FFFFFF"/>
                </a:solidFill>
              </a:rPr>
              <a:t>Keras</a:t>
            </a:r>
            <a:r>
              <a:rPr lang="en-GB" sz="2400" kern="1200" dirty="0">
                <a:solidFill>
                  <a:srgbClr val="FFFFFF"/>
                </a:solidFill>
              </a:rPr>
              <a:t> </a:t>
            </a:r>
            <a:r>
              <a:rPr lang="en-GB" sz="2400" kern="1200" dirty="0" err="1">
                <a:solidFill>
                  <a:srgbClr val="FFFFFF"/>
                </a:solidFill>
              </a:rPr>
              <a:t>Jaringan</a:t>
            </a:r>
            <a:r>
              <a:rPr lang="en-GB" sz="2400" kern="1200" dirty="0">
                <a:solidFill>
                  <a:srgbClr val="FFFFFF"/>
                </a:solidFill>
              </a:rPr>
              <a:t>)</a:t>
            </a:r>
            <a:endParaRPr dirty="0"/>
          </a:p>
        </p:txBody>
      </p:sp>
      <p:sp>
        <p:nvSpPr>
          <p:cNvPr id="4" name="object 4"/>
          <p:cNvSpPr txBox="1"/>
          <p:nvPr/>
        </p:nvSpPr>
        <p:spPr>
          <a:xfrm>
            <a:off x="767408" y="2170296"/>
            <a:ext cx="10369152" cy="1378967"/>
          </a:xfrm>
          <a:prstGeom prst="rect">
            <a:avLst/>
          </a:prstGeom>
        </p:spPr>
        <p:txBody>
          <a:bodyPr vert="horz" wrap="square" lIns="0" tIns="48895" rIns="0" bIns="0" rtlCol="0">
            <a:spAutoFit/>
          </a:bodyPr>
          <a:lstStyle/>
          <a:p>
            <a:pPr marL="12700" marR="5080" algn="just">
              <a:lnSpc>
                <a:spcPct val="90000"/>
              </a:lnSpc>
              <a:spcBef>
                <a:spcPts val="385"/>
              </a:spcBef>
              <a:tabLst>
                <a:tab pos="241300" algn="l"/>
              </a:tabLst>
            </a:pPr>
            <a:r>
              <a:rPr sz="2400" dirty="0">
                <a:latin typeface="Trebuchet MS"/>
                <a:cs typeface="Trebuchet MS"/>
              </a:rPr>
              <a:t>Fungsi </a:t>
            </a:r>
            <a:r>
              <a:rPr sz="2400" spc="-5" dirty="0">
                <a:latin typeface="Trebuchet MS"/>
                <a:cs typeface="Trebuchet MS"/>
              </a:rPr>
              <a:t>utama </a:t>
            </a:r>
            <a:r>
              <a:rPr sz="2400" dirty="0">
                <a:latin typeface="Trebuchet MS"/>
                <a:cs typeface="Trebuchet MS"/>
              </a:rPr>
              <a:t>router </a:t>
            </a:r>
            <a:r>
              <a:rPr sz="2400" spc="-5" dirty="0">
                <a:latin typeface="Trebuchet MS"/>
                <a:cs typeface="Trebuchet MS"/>
              </a:rPr>
              <a:t>adalah </a:t>
            </a:r>
            <a:r>
              <a:rPr sz="2400" dirty="0">
                <a:latin typeface="Trebuchet MS"/>
                <a:cs typeface="Trebuchet MS"/>
              </a:rPr>
              <a:t>sebagai </a:t>
            </a:r>
            <a:r>
              <a:rPr sz="2400" spc="-5" dirty="0">
                <a:latin typeface="Trebuchet MS"/>
                <a:cs typeface="Trebuchet MS"/>
              </a:rPr>
              <a:t>perangkat  dalam </a:t>
            </a:r>
            <a:r>
              <a:rPr sz="2400" dirty="0">
                <a:latin typeface="Trebuchet MS"/>
                <a:cs typeface="Trebuchet MS"/>
              </a:rPr>
              <a:t>jarinan </a:t>
            </a:r>
            <a:r>
              <a:rPr sz="2400" spc="-5" dirty="0">
                <a:latin typeface="Trebuchet MS"/>
                <a:cs typeface="Trebuchet MS"/>
              </a:rPr>
              <a:t>komputer yang digunakan  </a:t>
            </a:r>
            <a:r>
              <a:rPr sz="2400" dirty="0">
                <a:latin typeface="Trebuchet MS"/>
                <a:cs typeface="Trebuchet MS"/>
              </a:rPr>
              <a:t>sebagai </a:t>
            </a:r>
            <a:r>
              <a:rPr sz="2400" spc="-5" dirty="0">
                <a:latin typeface="Trebuchet MS"/>
                <a:cs typeface="Trebuchet MS"/>
              </a:rPr>
              <a:t>penghubung antara </a:t>
            </a:r>
            <a:r>
              <a:rPr sz="2400" dirty="0">
                <a:latin typeface="Trebuchet MS"/>
                <a:cs typeface="Trebuchet MS"/>
              </a:rPr>
              <a:t>jaringan </a:t>
            </a:r>
            <a:r>
              <a:rPr sz="2400" spc="-5" dirty="0">
                <a:latin typeface="Trebuchet MS"/>
                <a:cs typeface="Trebuchet MS"/>
              </a:rPr>
              <a:t>atau  network. </a:t>
            </a:r>
            <a:r>
              <a:rPr sz="2400" spc="-25" dirty="0">
                <a:latin typeface="Trebuchet MS"/>
                <a:cs typeface="Trebuchet MS"/>
              </a:rPr>
              <a:t>Router </a:t>
            </a:r>
            <a:r>
              <a:rPr sz="2400" spc="-5" dirty="0">
                <a:latin typeface="Trebuchet MS"/>
                <a:cs typeface="Trebuchet MS"/>
              </a:rPr>
              <a:t>yang menentukan </a:t>
            </a:r>
            <a:r>
              <a:rPr sz="2400" dirty="0">
                <a:latin typeface="Trebuchet MS"/>
                <a:cs typeface="Trebuchet MS"/>
              </a:rPr>
              <a:t>jalur </a:t>
            </a:r>
            <a:r>
              <a:rPr sz="2400" spc="-5" dirty="0">
                <a:latin typeface="Trebuchet MS"/>
                <a:cs typeface="Trebuchet MS"/>
              </a:rPr>
              <a:t>mana  yang terbaik untuk dilewati paket data  </a:t>
            </a:r>
            <a:r>
              <a:rPr sz="2400" dirty="0">
                <a:latin typeface="Trebuchet MS"/>
                <a:cs typeface="Trebuchet MS"/>
              </a:rPr>
              <a:t>sehingga </a:t>
            </a:r>
            <a:r>
              <a:rPr sz="2400" spc="-5" dirty="0">
                <a:latin typeface="Trebuchet MS"/>
                <a:cs typeface="Trebuchet MS"/>
              </a:rPr>
              <a:t>data dapat sampai ke</a:t>
            </a:r>
            <a:r>
              <a:rPr sz="2400" spc="55" dirty="0">
                <a:latin typeface="Trebuchet MS"/>
                <a:cs typeface="Trebuchet MS"/>
              </a:rPr>
              <a:t> </a:t>
            </a:r>
            <a:r>
              <a:rPr sz="2400" spc="-5" dirty="0">
                <a:latin typeface="Trebuchet MS"/>
                <a:cs typeface="Trebuchet MS"/>
              </a:rPr>
              <a:t>tujuannya</a:t>
            </a:r>
            <a:endParaRPr sz="2400" dirty="0">
              <a:latin typeface="Trebuchet MS"/>
              <a:cs typeface="Trebuchet MS"/>
            </a:endParaRPr>
          </a:p>
        </p:txBody>
      </p:sp>
      <p:sp>
        <p:nvSpPr>
          <p:cNvPr id="5" name="object 5"/>
          <p:cNvSpPr/>
          <p:nvPr/>
        </p:nvSpPr>
        <p:spPr>
          <a:xfrm>
            <a:off x="3431704" y="4293096"/>
            <a:ext cx="4262628" cy="2194560"/>
          </a:xfrm>
          <a:prstGeom prst="rect">
            <a:avLst/>
          </a:prstGeom>
          <a:blipFill>
            <a:blip r:embed="rId2" cstate="print"/>
            <a:stretch>
              <a:fillRect/>
            </a:stretch>
          </a:blipFill>
        </p:spPr>
        <p:txBody>
          <a:bodyPr wrap="square" lIns="0" tIns="0" rIns="0" bIns="0" rtlCol="0"/>
          <a:lstStyle/>
          <a:p>
            <a:endParaRPr/>
          </a:p>
        </p:txBody>
      </p:sp>
      <p:sp>
        <p:nvSpPr>
          <p:cNvPr id="6" name="Rectangle 5">
            <a:extLst>
              <a:ext uri="{FF2B5EF4-FFF2-40B4-BE49-F238E27FC236}">
                <a16:creationId xmlns:a16="http://schemas.microsoft.com/office/drawing/2014/main" xmlns="" id="{7A8FB0C5-E0AE-41F6-9844-91BCD520F75C}"/>
              </a:ext>
            </a:extLst>
          </p:cNvPr>
          <p:cNvSpPr/>
          <p:nvPr/>
        </p:nvSpPr>
        <p:spPr>
          <a:xfrm>
            <a:off x="623392" y="1489301"/>
            <a:ext cx="2002471" cy="461665"/>
          </a:xfrm>
          <a:prstGeom prst="rect">
            <a:avLst/>
          </a:prstGeom>
        </p:spPr>
        <p:txBody>
          <a:bodyPr wrap="none">
            <a:spAutoFit/>
          </a:bodyPr>
          <a:lstStyle/>
          <a:p>
            <a:r>
              <a:rPr lang="en-US" sz="2400" b="1" spc="-5" dirty="0">
                <a:latin typeface="+mj-lt"/>
              </a:rPr>
              <a:t>10. Router</a:t>
            </a:r>
            <a:endParaRPr lang="en-ID" sz="2400" b="1" dirty="0">
              <a:latin typeface="+mj-lt"/>
            </a:endParaRPr>
          </a:p>
        </p:txBody>
      </p:sp>
    </p:spTree>
    <p:extLst>
      <p:ext uri="{BB962C8B-B14F-4D97-AF65-F5344CB8AC3E}">
        <p14:creationId xmlns:p14="http://schemas.microsoft.com/office/powerpoint/2010/main" val="335739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Contoh</a:t>
            </a:r>
            <a:r>
              <a:rPr lang="en-US" dirty="0"/>
              <a:t> Router Indoor RB450Gx4</a:t>
            </a:r>
          </a:p>
        </p:txBody>
      </p:sp>
      <p:pic>
        <p:nvPicPr>
          <p:cNvPr id="4" name="Content Placeholder 3"/>
          <p:cNvPicPr>
            <a:picLocks noGrp="1" noChangeAspect="1"/>
          </p:cNvPicPr>
          <p:nvPr>
            <p:ph idx="1"/>
          </p:nvPr>
        </p:nvPicPr>
        <p:blipFill>
          <a:blip r:embed="rId2"/>
          <a:stretch>
            <a:fillRect/>
          </a:stretch>
        </p:blipFill>
        <p:spPr>
          <a:xfrm>
            <a:off x="8904312" y="3544887"/>
            <a:ext cx="2552700" cy="2581275"/>
          </a:xfrm>
          <a:prstGeom prst="rect">
            <a:avLst/>
          </a:prstGeom>
        </p:spPr>
      </p:pic>
      <p:sp>
        <p:nvSpPr>
          <p:cNvPr id="5" name="TextBox 4"/>
          <p:cNvSpPr txBox="1"/>
          <p:nvPr/>
        </p:nvSpPr>
        <p:spPr>
          <a:xfrm>
            <a:off x="479376" y="1412776"/>
            <a:ext cx="10714087" cy="1200329"/>
          </a:xfrm>
          <a:prstGeom prst="rect">
            <a:avLst/>
          </a:prstGeom>
          <a:noFill/>
        </p:spPr>
        <p:txBody>
          <a:bodyPr wrap="none" rtlCol="0">
            <a:spAutoFit/>
          </a:bodyPr>
          <a:lstStyle/>
          <a:p>
            <a:pPr algn="just"/>
            <a:r>
              <a:rPr lang="en-US" dirty="0" err="1">
                <a:latin typeface="+mn-lt"/>
              </a:rPr>
              <a:t>Routerboard</a:t>
            </a:r>
            <a:r>
              <a:rPr lang="en-US" dirty="0">
                <a:latin typeface="+mn-lt"/>
              </a:rPr>
              <a:t> RB450Gx4 (716MHz Quad Core CPU, 1 GB DDR RAM, 512MB NAND Storage) </a:t>
            </a:r>
          </a:p>
          <a:p>
            <a:pPr algn="just"/>
            <a:r>
              <a:rPr lang="en-US" dirty="0" err="1">
                <a:latin typeface="+mn-lt"/>
              </a:rPr>
              <a:t>dengan</a:t>
            </a:r>
            <a:r>
              <a:rPr lang="en-US" dirty="0">
                <a:latin typeface="+mn-lt"/>
              </a:rPr>
              <a:t> </a:t>
            </a:r>
            <a:r>
              <a:rPr lang="en-US" dirty="0" err="1">
                <a:latin typeface="+mn-lt"/>
              </a:rPr>
              <a:t>RouterOS</a:t>
            </a:r>
            <a:r>
              <a:rPr lang="en-US" dirty="0">
                <a:latin typeface="+mn-lt"/>
              </a:rPr>
              <a:t> (Level 5) </a:t>
            </a:r>
            <a:r>
              <a:rPr lang="en-US" dirty="0" err="1">
                <a:latin typeface="+mn-lt"/>
              </a:rPr>
              <a:t>dalam</a:t>
            </a:r>
            <a:r>
              <a:rPr lang="en-US" dirty="0">
                <a:latin typeface="+mn-lt"/>
              </a:rPr>
              <a:t> </a:t>
            </a:r>
            <a:r>
              <a:rPr lang="en-US" dirty="0" err="1">
                <a:latin typeface="+mn-lt"/>
              </a:rPr>
              <a:t>kemasan</a:t>
            </a:r>
            <a:r>
              <a:rPr lang="en-US" dirty="0">
                <a:latin typeface="+mn-lt"/>
              </a:rPr>
              <a:t> </a:t>
            </a:r>
            <a:r>
              <a:rPr lang="en-US" dirty="0" err="1">
                <a:latin typeface="+mn-lt"/>
              </a:rPr>
              <a:t>kotak</a:t>
            </a:r>
            <a:r>
              <a:rPr lang="en-US" dirty="0">
                <a:latin typeface="+mn-lt"/>
              </a:rPr>
              <a:t> indoor yang </a:t>
            </a:r>
            <a:r>
              <a:rPr lang="en-US" dirty="0" err="1">
                <a:latin typeface="+mn-lt"/>
              </a:rPr>
              <a:t>ringkas</a:t>
            </a:r>
            <a:r>
              <a:rPr lang="en-US" dirty="0">
                <a:latin typeface="+mn-lt"/>
              </a:rPr>
              <a:t>, </a:t>
            </a:r>
          </a:p>
          <a:p>
            <a:pPr algn="just"/>
            <a:r>
              <a:rPr lang="en-US" dirty="0">
                <a:latin typeface="+mn-lt"/>
              </a:rPr>
              <a:t>5 (lima) </a:t>
            </a:r>
            <a:r>
              <a:rPr lang="en-US" dirty="0" err="1">
                <a:latin typeface="+mn-lt"/>
              </a:rPr>
              <a:t>buah</a:t>
            </a:r>
            <a:r>
              <a:rPr lang="en-US" dirty="0">
                <a:latin typeface="+mn-lt"/>
              </a:rPr>
              <a:t> port gigabit 10/100/1000, </a:t>
            </a:r>
            <a:r>
              <a:rPr lang="en-US" dirty="0" err="1">
                <a:latin typeface="+mn-lt"/>
              </a:rPr>
              <a:t>dan</a:t>
            </a:r>
            <a:r>
              <a:rPr lang="en-US" dirty="0">
                <a:latin typeface="+mn-lt"/>
              </a:rPr>
              <a:t> slot </a:t>
            </a:r>
            <a:r>
              <a:rPr lang="en-US" dirty="0" err="1">
                <a:latin typeface="+mn-lt"/>
              </a:rPr>
              <a:t>mikro</a:t>
            </a:r>
            <a:r>
              <a:rPr lang="en-US" dirty="0">
                <a:latin typeface="+mn-lt"/>
              </a:rPr>
              <a:t>-SD. </a:t>
            </a:r>
          </a:p>
          <a:p>
            <a:pPr algn="just"/>
            <a:r>
              <a:rPr lang="en-US" dirty="0" err="1">
                <a:latin typeface="+mn-lt"/>
              </a:rPr>
              <a:t>Tidak</a:t>
            </a:r>
            <a:r>
              <a:rPr lang="en-US" dirty="0">
                <a:latin typeface="+mn-lt"/>
              </a:rPr>
              <a:t> </a:t>
            </a:r>
            <a:r>
              <a:rPr lang="en-US" dirty="0" err="1">
                <a:latin typeface="+mn-lt"/>
              </a:rPr>
              <a:t>bisa</a:t>
            </a:r>
            <a:r>
              <a:rPr lang="en-US" dirty="0">
                <a:latin typeface="+mn-lt"/>
              </a:rPr>
              <a:t> </a:t>
            </a:r>
            <a:r>
              <a:rPr lang="en-US" dirty="0" err="1">
                <a:latin typeface="+mn-lt"/>
              </a:rPr>
              <a:t>dipasangkan</a:t>
            </a:r>
            <a:r>
              <a:rPr lang="en-US" dirty="0">
                <a:latin typeface="+mn-lt"/>
              </a:rPr>
              <a:t> wireless card. </a:t>
            </a:r>
            <a:r>
              <a:rPr lang="en-US" dirty="0" err="1">
                <a:latin typeface="+mn-lt"/>
              </a:rPr>
              <a:t>Sudah</a:t>
            </a:r>
            <a:r>
              <a:rPr lang="en-US" dirty="0">
                <a:latin typeface="+mn-lt"/>
              </a:rPr>
              <a:t> </a:t>
            </a:r>
            <a:r>
              <a:rPr lang="en-US" dirty="0" err="1">
                <a:latin typeface="+mn-lt"/>
              </a:rPr>
              <a:t>termasuk</a:t>
            </a:r>
            <a:r>
              <a:rPr lang="en-US" dirty="0">
                <a:latin typeface="+mn-lt"/>
              </a:rPr>
              <a:t> 1 </a:t>
            </a:r>
            <a:r>
              <a:rPr lang="en-US" dirty="0" err="1">
                <a:latin typeface="+mn-lt"/>
              </a:rPr>
              <a:t>buah</a:t>
            </a:r>
            <a:r>
              <a:rPr lang="en-US" dirty="0">
                <a:latin typeface="+mn-lt"/>
              </a:rPr>
              <a:t> adaptor 24 Volt.</a:t>
            </a:r>
          </a:p>
        </p:txBody>
      </p:sp>
      <p:sp>
        <p:nvSpPr>
          <p:cNvPr id="6" name="TextBox 5"/>
          <p:cNvSpPr txBox="1"/>
          <p:nvPr/>
        </p:nvSpPr>
        <p:spPr>
          <a:xfrm>
            <a:off x="479376" y="2679702"/>
            <a:ext cx="2608406" cy="369332"/>
          </a:xfrm>
          <a:prstGeom prst="rect">
            <a:avLst/>
          </a:prstGeom>
          <a:noFill/>
        </p:spPr>
        <p:txBody>
          <a:bodyPr wrap="none" rtlCol="0">
            <a:spAutoFit/>
          </a:bodyPr>
          <a:lstStyle/>
          <a:p>
            <a:r>
              <a:rPr lang="en-US" b="1" dirty="0" err="1"/>
              <a:t>Spesifikasi</a:t>
            </a:r>
            <a:r>
              <a:rPr lang="en-US" b="1" dirty="0"/>
              <a:t> RB450Gx4</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74332448"/>
              </p:ext>
            </p:extLst>
          </p:nvPr>
        </p:nvGraphicFramePr>
        <p:xfrm>
          <a:off x="551384" y="3049034"/>
          <a:ext cx="8938374" cy="2983230"/>
        </p:xfrm>
        <a:graphic>
          <a:graphicData uri="http://schemas.openxmlformats.org/drawingml/2006/table">
            <a:tbl>
              <a:tblPr/>
              <a:tblGrid>
                <a:gridCol w="4469187">
                  <a:extLst>
                    <a:ext uri="{9D8B030D-6E8A-4147-A177-3AD203B41FA5}">
                      <a16:colId xmlns:a16="http://schemas.microsoft.com/office/drawing/2014/main" xmlns="" val="20000"/>
                    </a:ext>
                  </a:extLst>
                </a:gridCol>
                <a:gridCol w="4469187">
                  <a:extLst>
                    <a:ext uri="{9D8B030D-6E8A-4147-A177-3AD203B41FA5}">
                      <a16:colId xmlns:a16="http://schemas.microsoft.com/office/drawing/2014/main" xmlns="" val="20001"/>
                    </a:ext>
                  </a:extLst>
                </a:gridCol>
              </a:tblGrid>
              <a:tr h="0">
                <a:tc>
                  <a:txBody>
                    <a:bodyPr/>
                    <a:lstStyle/>
                    <a:p>
                      <a:r>
                        <a:rPr lang="en-US" dirty="0"/>
                        <a:t>Product Code</a:t>
                      </a:r>
                    </a:p>
                  </a:txBody>
                  <a:tcPr marL="28575" marR="28575" marT="28575" marB="28575" anchor="ctr">
                    <a:lnL>
                      <a:noFill/>
                    </a:lnL>
                    <a:lnR>
                      <a:noFill/>
                    </a:lnR>
                    <a:lnT>
                      <a:noFill/>
                    </a:lnT>
                    <a:lnB>
                      <a:noFill/>
                    </a:lnB>
                  </a:tcPr>
                </a:tc>
                <a:tc>
                  <a:txBody>
                    <a:bodyPr/>
                    <a:lstStyle/>
                    <a:p>
                      <a:r>
                        <a:rPr lang="en-US"/>
                        <a:t>RB450Gx4</a:t>
                      </a:r>
                    </a:p>
                  </a:txBody>
                  <a:tcPr marL="28575" marR="28575" marT="28575" marB="28575" anchor="ctr">
                    <a:lnL>
                      <a:noFill/>
                    </a:lnL>
                    <a:lnR>
                      <a:noFill/>
                    </a:lnR>
                    <a:lnT>
                      <a:noFill/>
                    </a:lnT>
                    <a:lnB>
                      <a:noFill/>
                    </a:lnB>
                  </a:tcPr>
                </a:tc>
                <a:extLst>
                  <a:ext uri="{0D108BD9-81ED-4DB2-BD59-A6C34878D82A}">
                    <a16:rowId xmlns:a16="http://schemas.microsoft.com/office/drawing/2014/main" xmlns="" val="10000"/>
                  </a:ext>
                </a:extLst>
              </a:tr>
              <a:tr h="0">
                <a:tc>
                  <a:txBody>
                    <a:bodyPr/>
                    <a:lstStyle/>
                    <a:p>
                      <a:r>
                        <a:rPr lang="en-US"/>
                        <a:t>Architecture</a:t>
                      </a:r>
                    </a:p>
                  </a:txBody>
                  <a:tcPr marL="28575" marR="28575" marT="28575" marB="28575" anchor="ctr">
                    <a:lnL>
                      <a:noFill/>
                    </a:lnL>
                    <a:lnR>
                      <a:noFill/>
                    </a:lnR>
                    <a:lnT>
                      <a:noFill/>
                    </a:lnT>
                    <a:lnB>
                      <a:noFill/>
                    </a:lnB>
                  </a:tcPr>
                </a:tc>
                <a:tc>
                  <a:txBody>
                    <a:bodyPr/>
                    <a:lstStyle/>
                    <a:p>
                      <a:r>
                        <a:rPr lang="en-US"/>
                        <a:t>ARM</a:t>
                      </a:r>
                    </a:p>
                  </a:txBody>
                  <a:tcPr marL="28575" marR="28575" marT="28575" marB="28575" anchor="ctr">
                    <a:lnL>
                      <a:noFill/>
                    </a:lnL>
                    <a:lnR>
                      <a:noFill/>
                    </a:lnR>
                    <a:lnT>
                      <a:noFill/>
                    </a:lnT>
                    <a:lnB>
                      <a:noFill/>
                    </a:lnB>
                  </a:tcPr>
                </a:tc>
                <a:extLst>
                  <a:ext uri="{0D108BD9-81ED-4DB2-BD59-A6C34878D82A}">
                    <a16:rowId xmlns:a16="http://schemas.microsoft.com/office/drawing/2014/main" xmlns="" val="10001"/>
                  </a:ext>
                </a:extLst>
              </a:tr>
              <a:tr h="0">
                <a:tc>
                  <a:txBody>
                    <a:bodyPr/>
                    <a:lstStyle/>
                    <a:p>
                      <a:r>
                        <a:rPr lang="en-US"/>
                        <a:t>CPU</a:t>
                      </a:r>
                    </a:p>
                  </a:txBody>
                  <a:tcPr marL="28575" marR="28575" marT="28575" marB="28575" anchor="ctr">
                    <a:lnL>
                      <a:noFill/>
                    </a:lnL>
                    <a:lnR>
                      <a:noFill/>
                    </a:lnR>
                    <a:lnT>
                      <a:noFill/>
                    </a:lnT>
                    <a:lnB>
                      <a:noFill/>
                    </a:lnB>
                  </a:tcPr>
                </a:tc>
                <a:tc>
                  <a:txBody>
                    <a:bodyPr/>
                    <a:lstStyle/>
                    <a:p>
                      <a:r>
                        <a:rPr lang="en-US" dirty="0"/>
                        <a:t>IPQ-4019 716MHz 4 Core</a:t>
                      </a:r>
                    </a:p>
                  </a:txBody>
                  <a:tcPr marL="28575" marR="28575" marT="28575" marB="28575" anchor="ctr">
                    <a:lnL>
                      <a:noFill/>
                    </a:lnL>
                    <a:lnR>
                      <a:noFill/>
                    </a:lnR>
                    <a:lnT>
                      <a:noFill/>
                    </a:lnT>
                    <a:lnB>
                      <a:noFill/>
                    </a:lnB>
                  </a:tcPr>
                </a:tc>
                <a:extLst>
                  <a:ext uri="{0D108BD9-81ED-4DB2-BD59-A6C34878D82A}">
                    <a16:rowId xmlns:a16="http://schemas.microsoft.com/office/drawing/2014/main" xmlns="" val="10002"/>
                  </a:ext>
                </a:extLst>
              </a:tr>
              <a:tr h="0">
                <a:tc>
                  <a:txBody>
                    <a:bodyPr/>
                    <a:lstStyle/>
                    <a:p>
                      <a:r>
                        <a:rPr lang="en-US"/>
                        <a:t>Current Monitor</a:t>
                      </a:r>
                    </a:p>
                  </a:txBody>
                  <a:tcPr marL="28575" marR="28575" marT="28575" marB="28575" anchor="ctr">
                    <a:lnL>
                      <a:noFill/>
                    </a:lnL>
                    <a:lnR>
                      <a:noFill/>
                    </a:lnR>
                    <a:lnT>
                      <a:noFill/>
                    </a:lnT>
                    <a:lnB>
                      <a:noFill/>
                    </a:lnB>
                  </a:tcPr>
                </a:tc>
                <a:tc>
                  <a:txBody>
                    <a:bodyPr/>
                    <a:lstStyle/>
                    <a:p>
                      <a:r>
                        <a:rPr lang="en-US"/>
                        <a:t>No</a:t>
                      </a:r>
                    </a:p>
                  </a:txBody>
                  <a:tcPr marL="28575" marR="28575" marT="28575" marB="28575" anchor="ctr">
                    <a:lnL>
                      <a:noFill/>
                    </a:lnL>
                    <a:lnR>
                      <a:noFill/>
                    </a:lnR>
                    <a:lnT>
                      <a:noFill/>
                    </a:lnT>
                    <a:lnB>
                      <a:noFill/>
                    </a:lnB>
                  </a:tcPr>
                </a:tc>
                <a:extLst>
                  <a:ext uri="{0D108BD9-81ED-4DB2-BD59-A6C34878D82A}">
                    <a16:rowId xmlns:a16="http://schemas.microsoft.com/office/drawing/2014/main" xmlns="" val="10003"/>
                  </a:ext>
                </a:extLst>
              </a:tr>
              <a:tr h="0">
                <a:tc>
                  <a:txBody>
                    <a:bodyPr/>
                    <a:lstStyle/>
                    <a:p>
                      <a:r>
                        <a:rPr lang="en-US"/>
                        <a:t>Main Storage/NAND</a:t>
                      </a:r>
                    </a:p>
                  </a:txBody>
                  <a:tcPr marL="28575" marR="28575" marT="28575" marB="28575" anchor="ctr">
                    <a:lnL>
                      <a:noFill/>
                    </a:lnL>
                    <a:lnR>
                      <a:noFill/>
                    </a:lnR>
                    <a:lnT>
                      <a:noFill/>
                    </a:lnT>
                    <a:lnB>
                      <a:noFill/>
                    </a:lnB>
                  </a:tcPr>
                </a:tc>
                <a:tc>
                  <a:txBody>
                    <a:bodyPr/>
                    <a:lstStyle/>
                    <a:p>
                      <a:r>
                        <a:rPr lang="en-US"/>
                        <a:t>512MB</a:t>
                      </a:r>
                    </a:p>
                  </a:txBody>
                  <a:tcPr marL="28575" marR="28575" marT="28575" marB="28575" anchor="ctr">
                    <a:lnL>
                      <a:noFill/>
                    </a:lnL>
                    <a:lnR>
                      <a:noFill/>
                    </a:lnR>
                    <a:lnT>
                      <a:noFill/>
                    </a:lnT>
                    <a:lnB>
                      <a:noFill/>
                    </a:lnB>
                  </a:tcPr>
                </a:tc>
                <a:extLst>
                  <a:ext uri="{0D108BD9-81ED-4DB2-BD59-A6C34878D82A}">
                    <a16:rowId xmlns:a16="http://schemas.microsoft.com/office/drawing/2014/main" xmlns="" val="10004"/>
                  </a:ext>
                </a:extLst>
              </a:tr>
              <a:tr h="0">
                <a:tc>
                  <a:txBody>
                    <a:bodyPr/>
                    <a:lstStyle/>
                    <a:p>
                      <a:r>
                        <a:rPr lang="en-US"/>
                        <a:t>RAM</a:t>
                      </a:r>
                    </a:p>
                  </a:txBody>
                  <a:tcPr marL="28575" marR="28575" marT="28575" marB="28575" anchor="ctr">
                    <a:lnL>
                      <a:noFill/>
                    </a:lnL>
                    <a:lnR>
                      <a:noFill/>
                    </a:lnR>
                    <a:lnT>
                      <a:noFill/>
                    </a:lnT>
                    <a:lnB>
                      <a:noFill/>
                    </a:lnB>
                  </a:tcPr>
                </a:tc>
                <a:tc>
                  <a:txBody>
                    <a:bodyPr/>
                    <a:lstStyle/>
                    <a:p>
                      <a:r>
                        <a:rPr lang="en-US"/>
                        <a:t>1GB</a:t>
                      </a:r>
                    </a:p>
                  </a:txBody>
                  <a:tcPr marL="28575" marR="28575" marT="28575" marB="28575" anchor="ctr">
                    <a:lnL>
                      <a:noFill/>
                    </a:lnL>
                    <a:lnR>
                      <a:noFill/>
                    </a:lnR>
                    <a:lnT>
                      <a:noFill/>
                    </a:lnT>
                    <a:lnB>
                      <a:noFill/>
                    </a:lnB>
                  </a:tcPr>
                </a:tc>
                <a:extLst>
                  <a:ext uri="{0D108BD9-81ED-4DB2-BD59-A6C34878D82A}">
                    <a16:rowId xmlns:a16="http://schemas.microsoft.com/office/drawing/2014/main" xmlns="" val="10005"/>
                  </a:ext>
                </a:extLst>
              </a:tr>
              <a:tr h="0">
                <a:tc>
                  <a:txBody>
                    <a:bodyPr/>
                    <a:lstStyle/>
                    <a:p>
                      <a:r>
                        <a:rPr lang="en-US"/>
                        <a:t>SFP Ports</a:t>
                      </a:r>
                    </a:p>
                  </a:txBody>
                  <a:tcPr marL="28575" marR="28575" marT="28575" marB="28575" anchor="ctr">
                    <a:lnL>
                      <a:noFill/>
                    </a:lnL>
                    <a:lnR>
                      <a:noFill/>
                    </a:lnR>
                    <a:lnT>
                      <a:noFill/>
                    </a:lnT>
                    <a:lnB>
                      <a:noFill/>
                    </a:lnB>
                  </a:tcPr>
                </a:tc>
                <a:tc>
                  <a:txBody>
                    <a:bodyPr/>
                    <a:lstStyle/>
                    <a:p>
                      <a:r>
                        <a:rPr lang="en-US" dirty="0"/>
                        <a:t>0</a:t>
                      </a:r>
                    </a:p>
                  </a:txBody>
                  <a:tcPr marL="28575" marR="28575" marT="28575" marB="28575" anchor="ctr">
                    <a:lnL>
                      <a:noFill/>
                    </a:lnL>
                    <a:lnR>
                      <a:noFill/>
                    </a:lnR>
                    <a:lnT>
                      <a:noFill/>
                    </a:lnT>
                    <a:lnB>
                      <a:noFill/>
                    </a:lnB>
                  </a:tcPr>
                </a:tc>
                <a:extLst>
                  <a:ext uri="{0D108BD9-81ED-4DB2-BD59-A6C34878D82A}">
                    <a16:rowId xmlns:a16="http://schemas.microsoft.com/office/drawing/2014/main" xmlns="" val="10006"/>
                  </a:ext>
                </a:extLst>
              </a:tr>
              <a:tr h="0">
                <a:tc>
                  <a:txBody>
                    <a:bodyPr/>
                    <a:lstStyle/>
                    <a:p>
                      <a:r>
                        <a:rPr lang="en-US"/>
                        <a:t>LAN Ports</a:t>
                      </a:r>
                    </a:p>
                  </a:txBody>
                  <a:tcPr marL="28575" marR="28575" marT="28575" marB="28575" anchor="ctr">
                    <a:lnL>
                      <a:noFill/>
                    </a:lnL>
                    <a:lnR>
                      <a:noFill/>
                    </a:lnR>
                    <a:lnT>
                      <a:noFill/>
                    </a:lnT>
                    <a:lnB>
                      <a:noFill/>
                    </a:lnB>
                  </a:tcPr>
                </a:tc>
                <a:tc>
                  <a:txBody>
                    <a:bodyPr/>
                    <a:lstStyle/>
                    <a:p>
                      <a:r>
                        <a:rPr lang="en-US"/>
                        <a:t>5</a:t>
                      </a:r>
                    </a:p>
                  </a:txBody>
                  <a:tcPr marL="28575" marR="28575" marT="28575" marB="28575" anchor="ctr">
                    <a:lnL>
                      <a:noFill/>
                    </a:lnL>
                    <a:lnR>
                      <a:noFill/>
                    </a:lnR>
                    <a:lnT>
                      <a:noFill/>
                    </a:lnT>
                    <a:lnB>
                      <a:noFill/>
                    </a:lnB>
                  </a:tcPr>
                </a:tc>
                <a:extLst>
                  <a:ext uri="{0D108BD9-81ED-4DB2-BD59-A6C34878D82A}">
                    <a16:rowId xmlns:a16="http://schemas.microsoft.com/office/drawing/2014/main" xmlns="" val="10007"/>
                  </a:ext>
                </a:extLst>
              </a:tr>
              <a:tr h="0">
                <a:tc>
                  <a:txBody>
                    <a:bodyPr/>
                    <a:lstStyle/>
                    <a:p>
                      <a:r>
                        <a:rPr lang="en-US" dirty="0"/>
                        <a:t>Gigabit</a:t>
                      </a:r>
                    </a:p>
                  </a:txBody>
                  <a:tcPr marL="28575" marR="28575" marT="28575" marB="28575" anchor="ctr">
                    <a:lnL>
                      <a:noFill/>
                    </a:lnL>
                    <a:lnR>
                      <a:noFill/>
                    </a:lnR>
                    <a:lnT>
                      <a:noFill/>
                    </a:lnT>
                    <a:lnB>
                      <a:noFill/>
                    </a:lnB>
                  </a:tcPr>
                </a:tc>
                <a:tc>
                  <a:txBody>
                    <a:bodyPr/>
                    <a:lstStyle/>
                    <a:p>
                      <a:r>
                        <a:rPr lang="en-US" dirty="0"/>
                        <a:t>Yes</a:t>
                      </a:r>
                    </a:p>
                  </a:txBody>
                  <a:tcPr marL="28575" marR="28575" marT="28575" marB="28575" anchor="ctr">
                    <a:lnL>
                      <a:noFill/>
                    </a:lnL>
                    <a:lnR>
                      <a:noFill/>
                    </a:lnR>
                    <a:lnT>
                      <a:noFill/>
                    </a:lnT>
                    <a:lnB>
                      <a:noFill/>
                    </a:lnB>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19672902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solidFill>
                  <a:schemeClr val="bg1"/>
                </a:solidFill>
              </a:rPr>
              <a:t>Cisco Router</a:t>
            </a:r>
          </a:p>
        </p:txBody>
      </p:sp>
      <p:sp>
        <p:nvSpPr>
          <p:cNvPr id="9219" name="Content Placeholder 2"/>
          <p:cNvSpPr>
            <a:spLocks noGrp="1"/>
          </p:cNvSpPr>
          <p:nvPr>
            <p:ph idx="1"/>
          </p:nvPr>
        </p:nvSpPr>
        <p:spPr>
          <a:xfrm>
            <a:off x="914400" y="1484784"/>
            <a:ext cx="5901680" cy="3456384"/>
          </a:xfrm>
        </p:spPr>
        <p:txBody>
          <a:bodyPr/>
          <a:lstStyle/>
          <a:p>
            <a:pPr marL="514350" indent="-514350">
              <a:buFont typeface="Calibri Light" pitchFamily="34" charset="0"/>
              <a:buAutoNum type="arabicPeriod"/>
            </a:pPr>
            <a:r>
              <a:rPr lang="en-US" sz="2000" b="1" dirty="0">
                <a:solidFill>
                  <a:schemeClr val="tx1">
                    <a:lumMod val="75000"/>
                  </a:schemeClr>
                </a:solidFill>
                <a:latin typeface="Times New Roman" panose="02020603050405020304" pitchFamily="18" charset="0"/>
                <a:cs typeface="Times New Roman" panose="02020603050405020304" pitchFamily="18" charset="0"/>
              </a:rPr>
              <a:t>Fixed Access Router</a:t>
            </a:r>
            <a:r>
              <a:rPr lang="en-US" sz="2000" dirty="0">
                <a:solidFill>
                  <a:schemeClr val="tx1">
                    <a:lumMod val="75000"/>
                  </a:schemeClr>
                </a:solidFill>
                <a:latin typeface="Times New Roman" panose="02020603050405020304" pitchFamily="18" charset="0"/>
                <a:cs typeface="Times New Roman" panose="02020603050405020304" pitchFamily="18" charset="0"/>
              </a:rPr>
              <a:t/>
            </a:r>
            <a:br>
              <a:rPr lang="en-US" sz="2000" dirty="0">
                <a:solidFill>
                  <a:schemeClr val="tx1">
                    <a:lumMod val="75000"/>
                  </a:schemeClr>
                </a:solidFill>
                <a:latin typeface="Times New Roman" panose="02020603050405020304" pitchFamily="18" charset="0"/>
                <a:cs typeface="Times New Roman" panose="02020603050405020304" pitchFamily="18" charset="0"/>
              </a:rPr>
            </a:br>
            <a:r>
              <a:rPr lang="en-US" sz="2000" dirty="0" err="1">
                <a:solidFill>
                  <a:schemeClr val="tx1">
                    <a:lumMod val="75000"/>
                  </a:schemeClr>
                </a:solidFill>
                <a:latin typeface="Times New Roman" panose="02020603050405020304" pitchFamily="18" charset="0"/>
                <a:cs typeface="Times New Roman" panose="02020603050405020304" pitchFamily="18" charset="0"/>
              </a:rPr>
              <a:t>Kelompok</a:t>
            </a:r>
            <a:r>
              <a:rPr lang="en-US" sz="2000" dirty="0">
                <a:solidFill>
                  <a:schemeClr val="tx1">
                    <a:lumMod val="75000"/>
                  </a:schemeClr>
                </a:solidFill>
                <a:latin typeface="Times New Roman" panose="02020603050405020304" pitchFamily="18" charset="0"/>
                <a:cs typeface="Times New Roman" panose="02020603050405020304" pitchFamily="18" charset="0"/>
              </a:rPr>
              <a:t> router yang </a:t>
            </a:r>
            <a:r>
              <a:rPr lang="en-US" sz="2000" dirty="0" err="1">
                <a:solidFill>
                  <a:schemeClr val="tx1">
                    <a:lumMod val="75000"/>
                  </a:schemeClr>
                </a:solidFill>
                <a:latin typeface="Times New Roman" panose="02020603050405020304" pitchFamily="18" charset="0"/>
                <a:cs typeface="Times New Roman" panose="02020603050405020304" pitchFamily="18" charset="0"/>
              </a:rPr>
              <a:t>memiliki</a:t>
            </a:r>
            <a:r>
              <a:rPr lang="en-US" sz="2000" dirty="0">
                <a:solidFill>
                  <a:schemeClr val="tx1">
                    <a:lumMod val="75000"/>
                  </a:schemeClr>
                </a:solidFill>
                <a:latin typeface="Times New Roman" panose="02020603050405020304" pitchFamily="18" charset="0"/>
                <a:cs typeface="Times New Roman" panose="02020603050405020304" pitchFamily="18" charset="0"/>
              </a:rPr>
              <a:t> interface </a:t>
            </a:r>
            <a:r>
              <a:rPr lang="en-US" sz="2000" dirty="0" err="1">
                <a:solidFill>
                  <a:schemeClr val="tx1">
                    <a:lumMod val="75000"/>
                  </a:schemeClr>
                </a:solidFill>
                <a:latin typeface="Times New Roman" panose="02020603050405020304" pitchFamily="18" charset="0"/>
                <a:cs typeface="Times New Roman" panose="02020603050405020304" pitchFamily="18" charset="0"/>
              </a:rPr>
              <a:t>tetap</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tidak</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dapat</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diganti-ganti</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Biasanya</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digunakan</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untuk</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membangun</a:t>
            </a:r>
            <a:r>
              <a:rPr lang="en-US" sz="2000" dirty="0">
                <a:solidFill>
                  <a:schemeClr val="tx1">
                    <a:lumMod val="75000"/>
                  </a:schemeClr>
                </a:solidFill>
                <a:latin typeface="Times New Roman" panose="02020603050405020304" pitchFamily="18" charset="0"/>
                <a:cs typeface="Times New Roman" panose="02020603050405020304" pitchFamily="18" charset="0"/>
              </a:rPr>
              <a:t> WAN yang </a:t>
            </a:r>
            <a:r>
              <a:rPr lang="en-US" sz="2000" dirty="0" err="1">
                <a:solidFill>
                  <a:schemeClr val="tx1">
                    <a:lumMod val="75000"/>
                  </a:schemeClr>
                </a:solidFill>
                <a:latin typeface="Times New Roman" panose="02020603050405020304" pitchFamily="18" charset="0"/>
                <a:cs typeface="Times New Roman" panose="02020603050405020304" pitchFamily="18" charset="0"/>
              </a:rPr>
              <a:t>sederhana</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Beberapa</a:t>
            </a:r>
            <a:r>
              <a:rPr lang="en-US" sz="2000" dirty="0">
                <a:solidFill>
                  <a:schemeClr val="tx1">
                    <a:lumMod val="75000"/>
                  </a:schemeClr>
                </a:solidFill>
                <a:latin typeface="Times New Roman" panose="02020603050405020304" pitchFamily="18" charset="0"/>
                <a:cs typeface="Times New Roman" panose="02020603050405020304" pitchFamily="18" charset="0"/>
              </a:rPr>
              <a:t> model router </a:t>
            </a:r>
            <a:r>
              <a:rPr lang="en-US" sz="2000" dirty="0" err="1">
                <a:solidFill>
                  <a:schemeClr val="tx1">
                    <a:lumMod val="75000"/>
                  </a:schemeClr>
                </a:solidFill>
                <a:latin typeface="Times New Roman" panose="02020603050405020304" pitchFamily="18" charset="0"/>
                <a:cs typeface="Times New Roman" panose="02020603050405020304" pitchFamily="18" charset="0"/>
              </a:rPr>
              <a:t>jenis</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ini</a:t>
            </a:r>
            <a:r>
              <a:rPr lang="en-US" sz="2000" dirty="0">
                <a:solidFill>
                  <a:schemeClr val="tx1">
                    <a:lumMod val="75000"/>
                  </a:schemeClr>
                </a:solidFill>
                <a:latin typeface="Times New Roman" panose="02020603050405020304" pitchFamily="18" charset="0"/>
                <a:cs typeface="Times New Roman" panose="02020603050405020304" pitchFamily="18" charset="0"/>
              </a:rPr>
              <a:t> :</a:t>
            </a:r>
            <a:br>
              <a:rPr lang="en-US" sz="2000" dirty="0">
                <a:solidFill>
                  <a:schemeClr val="tx1">
                    <a:lumMod val="75000"/>
                  </a:schemeClr>
                </a:solidFill>
                <a:latin typeface="Times New Roman" panose="02020603050405020304" pitchFamily="18" charset="0"/>
                <a:cs typeface="Times New Roman" panose="02020603050405020304" pitchFamily="18" charset="0"/>
              </a:rPr>
            </a:br>
            <a:r>
              <a:rPr lang="en-US" sz="2000" dirty="0">
                <a:solidFill>
                  <a:schemeClr val="tx1">
                    <a:lumMod val="75000"/>
                  </a:schemeClr>
                </a:solidFill>
                <a:latin typeface="Times New Roman" panose="02020603050405020304" pitchFamily="18" charset="0"/>
                <a:cs typeface="Times New Roman" panose="02020603050405020304" pitchFamily="18" charset="0"/>
              </a:rPr>
              <a:t>a. Cisco router 700 series</a:t>
            </a:r>
            <a:br>
              <a:rPr lang="en-US" sz="2000" dirty="0">
                <a:solidFill>
                  <a:schemeClr val="tx1">
                    <a:lumMod val="75000"/>
                  </a:schemeClr>
                </a:solidFill>
                <a:latin typeface="Times New Roman" panose="02020603050405020304" pitchFamily="18" charset="0"/>
                <a:cs typeface="Times New Roman" panose="02020603050405020304" pitchFamily="18" charset="0"/>
              </a:rPr>
            </a:br>
            <a:r>
              <a:rPr lang="en-US" sz="2000" dirty="0">
                <a:solidFill>
                  <a:schemeClr val="tx1">
                    <a:lumMod val="75000"/>
                  </a:schemeClr>
                </a:solidFill>
                <a:latin typeface="Times New Roman" panose="02020603050405020304" pitchFamily="18" charset="0"/>
                <a:cs typeface="Times New Roman" panose="02020603050405020304" pitchFamily="18" charset="0"/>
              </a:rPr>
              <a:t>b. Cisco router 801-804, 805, 811, 813, 827</a:t>
            </a:r>
            <a:br>
              <a:rPr lang="en-US" sz="2000" dirty="0">
                <a:solidFill>
                  <a:schemeClr val="tx1">
                    <a:lumMod val="75000"/>
                  </a:schemeClr>
                </a:solidFill>
                <a:latin typeface="Times New Roman" panose="02020603050405020304" pitchFamily="18" charset="0"/>
                <a:cs typeface="Times New Roman" panose="02020603050405020304" pitchFamily="18" charset="0"/>
              </a:rPr>
            </a:br>
            <a:r>
              <a:rPr lang="en-US" sz="2000" dirty="0">
                <a:solidFill>
                  <a:schemeClr val="tx1">
                    <a:lumMod val="75000"/>
                  </a:schemeClr>
                </a:solidFill>
                <a:latin typeface="Times New Roman" panose="02020603050405020304" pitchFamily="18" charset="0"/>
                <a:cs typeface="Times New Roman" panose="02020603050405020304" pitchFamily="18" charset="0"/>
              </a:rPr>
              <a:t>c. Cisco router 1000 series</a:t>
            </a:r>
            <a:br>
              <a:rPr lang="en-US" sz="2000" dirty="0">
                <a:solidFill>
                  <a:schemeClr val="tx1">
                    <a:lumMod val="75000"/>
                  </a:schemeClr>
                </a:solidFill>
                <a:latin typeface="Times New Roman" panose="02020603050405020304" pitchFamily="18" charset="0"/>
                <a:cs typeface="Times New Roman" panose="02020603050405020304" pitchFamily="18" charset="0"/>
              </a:rPr>
            </a:br>
            <a:r>
              <a:rPr lang="en-US" sz="2000" dirty="0">
                <a:solidFill>
                  <a:schemeClr val="tx1">
                    <a:lumMod val="75000"/>
                  </a:schemeClr>
                </a:solidFill>
                <a:latin typeface="Times New Roman" panose="02020603050405020304" pitchFamily="18" charset="0"/>
                <a:cs typeface="Times New Roman" panose="02020603050405020304" pitchFamily="18" charset="0"/>
              </a:rPr>
              <a:t>d. Cisco router 2000 series</a:t>
            </a:r>
            <a:br>
              <a:rPr lang="en-US" sz="2000" dirty="0">
                <a:solidFill>
                  <a:schemeClr val="tx1">
                    <a:lumMod val="75000"/>
                  </a:schemeClr>
                </a:solidFill>
                <a:latin typeface="Times New Roman" panose="02020603050405020304" pitchFamily="18" charset="0"/>
                <a:cs typeface="Times New Roman" panose="02020603050405020304" pitchFamily="18" charset="0"/>
              </a:rPr>
            </a:br>
            <a:r>
              <a:rPr lang="en-US" sz="2000" dirty="0">
                <a:solidFill>
                  <a:schemeClr val="tx1">
                    <a:lumMod val="75000"/>
                  </a:schemeClr>
                </a:solidFill>
                <a:latin typeface="Times New Roman" panose="02020603050405020304" pitchFamily="18" charset="0"/>
                <a:cs typeface="Times New Roman" panose="02020603050405020304" pitchFamily="18" charset="0"/>
              </a:rPr>
              <a:t>e. Cisco router 2500 series</a:t>
            </a:r>
            <a:br>
              <a:rPr lang="en-US" sz="2000" dirty="0">
                <a:solidFill>
                  <a:schemeClr val="tx1">
                    <a:lumMod val="75000"/>
                  </a:schemeClr>
                </a:solidFill>
                <a:latin typeface="Times New Roman" panose="02020603050405020304" pitchFamily="18" charset="0"/>
                <a:cs typeface="Times New Roman" panose="02020603050405020304" pitchFamily="18" charset="0"/>
              </a:rPr>
            </a:br>
            <a:r>
              <a:rPr lang="en-US" sz="2000" dirty="0">
                <a:solidFill>
                  <a:schemeClr val="tx1">
                    <a:lumMod val="75000"/>
                  </a:schemeClr>
                </a:solidFill>
                <a:latin typeface="Times New Roman" panose="02020603050405020304" pitchFamily="18" charset="0"/>
                <a:cs typeface="Times New Roman" panose="02020603050405020304" pitchFamily="18" charset="0"/>
              </a:rPr>
              <a:t>f. Cisco router X3000 series</a:t>
            </a:r>
            <a:br>
              <a:rPr lang="en-US" sz="2000" dirty="0">
                <a:solidFill>
                  <a:schemeClr val="tx1">
                    <a:lumMod val="75000"/>
                  </a:schemeClr>
                </a:solidFill>
                <a:latin typeface="Times New Roman" panose="02020603050405020304" pitchFamily="18" charset="0"/>
                <a:cs typeface="Times New Roman" panose="02020603050405020304" pitchFamily="18" charset="0"/>
              </a:rPr>
            </a:br>
            <a:r>
              <a:rPr lang="en-US" sz="2000" dirty="0">
                <a:solidFill>
                  <a:schemeClr val="tx1">
                    <a:lumMod val="75000"/>
                  </a:schemeClr>
                </a:solidFill>
                <a:latin typeface="Times New Roman" panose="02020603050405020304" pitchFamily="18" charset="0"/>
                <a:cs typeface="Times New Roman" panose="02020603050405020304" pitchFamily="18" charset="0"/>
              </a:rPr>
              <a:t/>
            </a:r>
            <a:br>
              <a:rPr lang="en-US" sz="2000" dirty="0">
                <a:solidFill>
                  <a:schemeClr val="tx1">
                    <a:lumMod val="75000"/>
                  </a:schemeClr>
                </a:solidFill>
                <a:latin typeface="Times New Roman" panose="02020603050405020304" pitchFamily="18" charset="0"/>
                <a:cs typeface="Times New Roman" panose="02020603050405020304" pitchFamily="18" charset="0"/>
              </a:rPr>
            </a:br>
            <a:endParaRPr lang="en-US" sz="2000" dirty="0">
              <a:solidFill>
                <a:schemeClr val="tx1">
                  <a:lumMod val="75000"/>
                </a:schemeClr>
              </a:solidFill>
              <a:latin typeface="Times New Roman" panose="02020603050405020304" pitchFamily="18" charset="0"/>
              <a:cs typeface="Times New Roman" panose="02020603050405020304" pitchFamily="18" charset="0"/>
            </a:endParaRPr>
          </a:p>
        </p:txBody>
      </p:sp>
      <p:pic>
        <p:nvPicPr>
          <p:cNvPr id="4" name="Picture 4" descr="C:\Users\obim\Downloads\700SeriesRouter.jpg"/>
          <p:cNvPicPr>
            <a:picLocks noChangeAspect="1" noChangeArrowheads="1"/>
          </p:cNvPicPr>
          <p:nvPr/>
        </p:nvPicPr>
        <p:blipFill>
          <a:blip r:embed="rId3"/>
          <a:srcRect t="26471" b="16306"/>
          <a:stretch>
            <a:fillRect/>
          </a:stretch>
        </p:blipFill>
        <p:spPr bwMode="auto">
          <a:xfrm>
            <a:off x="7104112" y="1340768"/>
            <a:ext cx="2520280" cy="1512168"/>
          </a:xfrm>
          <a:prstGeom prst="rect">
            <a:avLst/>
          </a:prstGeom>
          <a:noFill/>
          <a:ln w="9525">
            <a:noFill/>
            <a:miter lim="800000"/>
            <a:headEnd/>
            <a:tailEnd/>
          </a:ln>
        </p:spPr>
      </p:pic>
      <p:pic>
        <p:nvPicPr>
          <p:cNvPr id="5" name="Picture 6" descr="C:\Users\obim\Downloads\index.jpg"/>
          <p:cNvPicPr>
            <a:picLocks noChangeAspect="1" noChangeArrowheads="1"/>
          </p:cNvPicPr>
          <p:nvPr/>
        </p:nvPicPr>
        <p:blipFill>
          <a:blip r:embed="rId4"/>
          <a:srcRect/>
          <a:stretch>
            <a:fillRect/>
          </a:stretch>
        </p:blipFill>
        <p:spPr bwMode="auto">
          <a:xfrm>
            <a:off x="9768408" y="1388123"/>
            <a:ext cx="2239390" cy="1613694"/>
          </a:xfrm>
          <a:prstGeom prst="rect">
            <a:avLst/>
          </a:prstGeom>
          <a:noFill/>
          <a:ln w="9525">
            <a:noFill/>
            <a:miter lim="800000"/>
            <a:headEnd/>
            <a:tailEnd/>
          </a:ln>
        </p:spPr>
      </p:pic>
      <p:pic>
        <p:nvPicPr>
          <p:cNvPr id="6" name="Picture 6" descr="C:\Users\obim\Downloads\cisco_2500_series_2503_router-front.jpg"/>
          <p:cNvPicPr>
            <a:picLocks noChangeAspect="1" noChangeArrowheads="1"/>
          </p:cNvPicPr>
          <p:nvPr/>
        </p:nvPicPr>
        <p:blipFill>
          <a:blip r:embed="rId5"/>
          <a:srcRect l="8295" t="32144" r="4901" b="37045"/>
          <a:stretch>
            <a:fillRect/>
          </a:stretch>
        </p:blipFill>
        <p:spPr bwMode="auto">
          <a:xfrm>
            <a:off x="6818385" y="3020352"/>
            <a:ext cx="4195763" cy="1201737"/>
          </a:xfrm>
          <a:prstGeom prst="rect">
            <a:avLst/>
          </a:prstGeom>
          <a:noFill/>
          <a:ln w="9525">
            <a:noFill/>
            <a:miter lim="800000"/>
            <a:headEnd/>
            <a:tailEnd/>
          </a:ln>
        </p:spPr>
      </p:pic>
      <p:pic>
        <p:nvPicPr>
          <p:cNvPr id="7" name="Picture 7" descr="C:\Users\obim\Downloads\images.jpg"/>
          <p:cNvPicPr>
            <a:picLocks noChangeAspect="1" noChangeArrowheads="1"/>
          </p:cNvPicPr>
          <p:nvPr/>
        </p:nvPicPr>
        <p:blipFill>
          <a:blip r:embed="rId6"/>
          <a:srcRect/>
          <a:stretch>
            <a:fillRect/>
          </a:stretch>
        </p:blipFill>
        <p:spPr bwMode="auto">
          <a:xfrm>
            <a:off x="6510474" y="4158833"/>
            <a:ext cx="2609862" cy="2222495"/>
          </a:xfrm>
          <a:prstGeom prst="rect">
            <a:avLst/>
          </a:prstGeom>
          <a:noFill/>
          <a:ln w="9525">
            <a:noFill/>
            <a:miter lim="800000"/>
            <a:headEnd/>
            <a:tailEnd/>
          </a:ln>
        </p:spPr>
      </p:pic>
      <p:pic>
        <p:nvPicPr>
          <p:cNvPr id="8" name="Picture 5" descr="C:\Users\obim\Downloads\cisco_e-series_618x386.jpg"/>
          <p:cNvPicPr>
            <a:picLocks noChangeAspect="1" noChangeArrowheads="1"/>
          </p:cNvPicPr>
          <p:nvPr/>
        </p:nvPicPr>
        <p:blipFill>
          <a:blip r:embed="rId7"/>
          <a:srcRect l="10098" t="11353" r="7967" b="15012"/>
          <a:stretch>
            <a:fillRect/>
          </a:stretch>
        </p:blipFill>
        <p:spPr bwMode="auto">
          <a:xfrm>
            <a:off x="9234675" y="4274785"/>
            <a:ext cx="2887462" cy="2195996"/>
          </a:xfrm>
          <a:prstGeom prst="rect">
            <a:avLst/>
          </a:prstGeom>
          <a:noFill/>
          <a:ln w="9525">
            <a:noFill/>
            <a:miter lim="800000"/>
            <a:headEnd/>
            <a:tailEnd/>
          </a:ln>
        </p:spPr>
      </p:pic>
    </p:spTree>
    <p:extLst>
      <p:ext uri="{BB962C8B-B14F-4D97-AF65-F5344CB8AC3E}">
        <p14:creationId xmlns:p14="http://schemas.microsoft.com/office/powerpoint/2010/main" val="5158092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623392" y="1700808"/>
            <a:ext cx="4032448" cy="4572000"/>
          </a:xfrm>
        </p:spPr>
        <p:txBody>
          <a:bodyPr/>
          <a:lstStyle/>
          <a:p>
            <a:pPr algn="just">
              <a:buFont typeface="Arial" charset="0"/>
              <a:buNone/>
            </a:pPr>
            <a:r>
              <a:rPr lang="en-US" sz="2000" b="1" dirty="0">
                <a:solidFill>
                  <a:schemeClr val="tx1">
                    <a:lumMod val="75000"/>
                  </a:schemeClr>
                </a:solidFill>
                <a:latin typeface="Times New Roman" panose="02020603050405020304" pitchFamily="18" charset="0"/>
                <a:cs typeface="Times New Roman" panose="02020603050405020304" pitchFamily="18" charset="0"/>
              </a:rPr>
              <a:t>2. Modular Access Router</a:t>
            </a:r>
          </a:p>
          <a:p>
            <a:pPr algn="just">
              <a:buFont typeface="Arial" charset="0"/>
              <a:buNone/>
            </a:pP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Kelompok</a:t>
            </a:r>
            <a:r>
              <a:rPr lang="en-US" sz="2000" dirty="0">
                <a:solidFill>
                  <a:schemeClr val="tx1">
                    <a:lumMod val="75000"/>
                  </a:schemeClr>
                </a:solidFill>
                <a:latin typeface="Times New Roman" panose="02020603050405020304" pitchFamily="18" charset="0"/>
                <a:cs typeface="Times New Roman" panose="02020603050405020304" pitchFamily="18" charset="0"/>
              </a:rPr>
              <a:t> router </a:t>
            </a:r>
            <a:r>
              <a:rPr lang="en-US" sz="2000" dirty="0" err="1">
                <a:solidFill>
                  <a:schemeClr val="tx1">
                    <a:lumMod val="75000"/>
                  </a:schemeClr>
                </a:solidFill>
                <a:latin typeface="Times New Roman" panose="02020603050405020304" pitchFamily="18" charset="0"/>
                <a:cs typeface="Times New Roman" panose="02020603050405020304" pitchFamily="18" charset="0"/>
              </a:rPr>
              <a:t>dengan</a:t>
            </a:r>
            <a:r>
              <a:rPr lang="en-US" sz="2000" dirty="0">
                <a:solidFill>
                  <a:schemeClr val="tx1">
                    <a:lumMod val="75000"/>
                  </a:schemeClr>
                </a:solidFill>
                <a:latin typeface="Times New Roman" panose="02020603050405020304" pitchFamily="18" charset="0"/>
                <a:cs typeface="Times New Roman" panose="02020603050405020304" pitchFamily="18" charset="0"/>
              </a:rPr>
              <a:t> interface yang </a:t>
            </a:r>
            <a:r>
              <a:rPr lang="en-US" sz="2000" dirty="0" err="1">
                <a:solidFill>
                  <a:schemeClr val="tx1">
                    <a:lumMod val="75000"/>
                  </a:schemeClr>
                </a:solidFill>
                <a:latin typeface="Times New Roman" panose="02020603050405020304" pitchFamily="18" charset="0"/>
                <a:cs typeface="Times New Roman" panose="02020603050405020304" pitchFamily="18" charset="0"/>
              </a:rPr>
              <a:t>dapat</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diganti-ganti</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sesuai</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kebutuhan</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Biasanya</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digunakan</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untuk</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b="1" dirty="0" err="1">
                <a:solidFill>
                  <a:schemeClr val="tx1">
                    <a:lumMod val="75000"/>
                  </a:schemeClr>
                </a:solidFill>
                <a:latin typeface="Times New Roman" panose="02020603050405020304" pitchFamily="18" charset="0"/>
                <a:cs typeface="Times New Roman" panose="02020603050405020304" pitchFamily="18" charset="0"/>
              </a:rPr>
              <a:t>membangun</a:t>
            </a:r>
            <a:r>
              <a:rPr lang="en-US" sz="2000" b="1" dirty="0">
                <a:solidFill>
                  <a:schemeClr val="tx1">
                    <a:lumMod val="75000"/>
                  </a:schemeClr>
                </a:solidFill>
                <a:latin typeface="Times New Roman" panose="02020603050405020304" pitchFamily="18" charset="0"/>
                <a:cs typeface="Times New Roman" panose="02020603050405020304" pitchFamily="18" charset="0"/>
              </a:rPr>
              <a:t> WAN yang </a:t>
            </a:r>
            <a:r>
              <a:rPr lang="en-US" sz="2000" b="1" dirty="0" err="1">
                <a:solidFill>
                  <a:schemeClr val="tx1">
                    <a:lumMod val="75000"/>
                  </a:schemeClr>
                </a:solidFill>
                <a:latin typeface="Times New Roman" panose="02020603050405020304" pitchFamily="18" charset="0"/>
                <a:cs typeface="Times New Roman" panose="02020603050405020304" pitchFamily="18" charset="0"/>
              </a:rPr>
              <a:t>lebih</a:t>
            </a:r>
            <a:r>
              <a:rPr lang="en-US" sz="2000" b="1" dirty="0">
                <a:solidFill>
                  <a:schemeClr val="tx1">
                    <a:lumMod val="75000"/>
                  </a:schemeClr>
                </a:solidFill>
                <a:latin typeface="Times New Roman" panose="02020603050405020304" pitchFamily="18" charset="0"/>
                <a:cs typeface="Times New Roman" panose="02020603050405020304" pitchFamily="18" charset="0"/>
              </a:rPr>
              <a:t> </a:t>
            </a:r>
            <a:r>
              <a:rPr lang="en-US" sz="2000" b="1" dirty="0" err="1">
                <a:solidFill>
                  <a:schemeClr val="tx1">
                    <a:lumMod val="75000"/>
                  </a:schemeClr>
                </a:solidFill>
                <a:latin typeface="Times New Roman" panose="02020603050405020304" pitchFamily="18" charset="0"/>
                <a:cs typeface="Times New Roman" panose="02020603050405020304" pitchFamily="18" charset="0"/>
              </a:rPr>
              <a:t>kompleks</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Beberapa</a:t>
            </a:r>
            <a:r>
              <a:rPr lang="en-US" sz="2000" dirty="0">
                <a:solidFill>
                  <a:schemeClr val="tx1">
                    <a:lumMod val="75000"/>
                  </a:schemeClr>
                </a:solidFill>
                <a:latin typeface="Times New Roman" panose="02020603050405020304" pitchFamily="18" charset="0"/>
                <a:cs typeface="Times New Roman" panose="02020603050405020304" pitchFamily="18" charset="0"/>
              </a:rPr>
              <a:t> model router </a:t>
            </a:r>
            <a:r>
              <a:rPr lang="en-US" sz="2000" dirty="0" err="1">
                <a:solidFill>
                  <a:schemeClr val="tx1">
                    <a:lumMod val="75000"/>
                  </a:schemeClr>
                </a:solidFill>
                <a:latin typeface="Times New Roman" panose="02020603050405020304" pitchFamily="18" charset="0"/>
                <a:cs typeface="Times New Roman" panose="02020603050405020304" pitchFamily="18" charset="0"/>
              </a:rPr>
              <a:t>jenis</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ini</a:t>
            </a:r>
            <a:r>
              <a:rPr lang="en-US" sz="2000" dirty="0">
                <a:solidFill>
                  <a:schemeClr val="tx1">
                    <a:lumMod val="75000"/>
                  </a:schemeClr>
                </a:solidFill>
                <a:latin typeface="Times New Roman" panose="02020603050405020304" pitchFamily="18" charset="0"/>
                <a:cs typeface="Times New Roman" panose="02020603050405020304" pitchFamily="18" charset="0"/>
              </a:rPr>
              <a:t> :</a:t>
            </a:r>
          </a:p>
          <a:p>
            <a:pPr algn="just">
              <a:buFont typeface="Arial" charset="0"/>
              <a:buNone/>
            </a:pPr>
            <a:r>
              <a:rPr lang="en-US" sz="2000" dirty="0">
                <a:solidFill>
                  <a:schemeClr val="tx1">
                    <a:lumMod val="75000"/>
                  </a:schemeClr>
                </a:solidFill>
                <a:latin typeface="Times New Roman" panose="02020603050405020304" pitchFamily="18" charset="0"/>
                <a:cs typeface="Times New Roman" panose="02020603050405020304" pitchFamily="18" charset="0"/>
              </a:rPr>
              <a:t>      a. Cisco router 1600 series</a:t>
            </a:r>
            <a:br>
              <a:rPr lang="en-US" sz="2000" dirty="0">
                <a:solidFill>
                  <a:schemeClr val="tx1">
                    <a:lumMod val="75000"/>
                  </a:schemeClr>
                </a:solidFill>
                <a:latin typeface="Times New Roman" panose="02020603050405020304" pitchFamily="18" charset="0"/>
                <a:cs typeface="Times New Roman" panose="02020603050405020304" pitchFamily="18" charset="0"/>
              </a:rPr>
            </a:br>
            <a:r>
              <a:rPr lang="en-US" sz="2000" dirty="0">
                <a:solidFill>
                  <a:schemeClr val="tx1">
                    <a:lumMod val="75000"/>
                  </a:schemeClr>
                </a:solidFill>
                <a:latin typeface="Times New Roman" panose="02020603050405020304" pitchFamily="18" charset="0"/>
                <a:cs typeface="Times New Roman" panose="02020603050405020304" pitchFamily="18" charset="0"/>
              </a:rPr>
              <a:t>b.  Cisco router 1720 </a:t>
            </a:r>
            <a:r>
              <a:rPr lang="en-US" sz="2000" dirty="0" err="1">
                <a:solidFill>
                  <a:schemeClr val="tx1">
                    <a:lumMod val="75000"/>
                  </a:schemeClr>
                </a:solidFill>
                <a:latin typeface="Times New Roman" panose="02020603050405020304" pitchFamily="18" charset="0"/>
                <a:cs typeface="Times New Roman" panose="02020603050405020304" pitchFamily="18" charset="0"/>
              </a:rPr>
              <a:t>dan</a:t>
            </a:r>
            <a:r>
              <a:rPr lang="en-US" sz="2000" dirty="0">
                <a:solidFill>
                  <a:schemeClr val="tx1">
                    <a:lumMod val="75000"/>
                  </a:schemeClr>
                </a:solidFill>
                <a:latin typeface="Times New Roman" panose="02020603050405020304" pitchFamily="18" charset="0"/>
                <a:cs typeface="Times New Roman" panose="02020603050405020304" pitchFamily="18" charset="0"/>
              </a:rPr>
              <a:t> 1750</a:t>
            </a:r>
            <a:br>
              <a:rPr lang="en-US" sz="2000" dirty="0">
                <a:solidFill>
                  <a:schemeClr val="tx1">
                    <a:lumMod val="75000"/>
                  </a:schemeClr>
                </a:solidFill>
                <a:latin typeface="Times New Roman" panose="02020603050405020304" pitchFamily="18" charset="0"/>
                <a:cs typeface="Times New Roman" panose="02020603050405020304" pitchFamily="18" charset="0"/>
              </a:rPr>
            </a:br>
            <a:r>
              <a:rPr lang="en-US" sz="2000" dirty="0">
                <a:solidFill>
                  <a:schemeClr val="tx1">
                    <a:lumMod val="75000"/>
                  </a:schemeClr>
                </a:solidFill>
                <a:latin typeface="Times New Roman" panose="02020603050405020304" pitchFamily="18" charset="0"/>
                <a:cs typeface="Times New Roman" panose="02020603050405020304" pitchFamily="18" charset="0"/>
              </a:rPr>
              <a:t>c. Cisco router 2500 series</a:t>
            </a:r>
            <a:br>
              <a:rPr lang="en-US" sz="2000" dirty="0">
                <a:solidFill>
                  <a:schemeClr val="tx1">
                    <a:lumMod val="75000"/>
                  </a:schemeClr>
                </a:solidFill>
                <a:latin typeface="Times New Roman" panose="02020603050405020304" pitchFamily="18" charset="0"/>
                <a:cs typeface="Times New Roman" panose="02020603050405020304" pitchFamily="18" charset="0"/>
              </a:rPr>
            </a:br>
            <a:r>
              <a:rPr lang="en-US" sz="2000" dirty="0">
                <a:solidFill>
                  <a:schemeClr val="tx1">
                    <a:lumMod val="75000"/>
                  </a:schemeClr>
                </a:solidFill>
                <a:latin typeface="Times New Roman" panose="02020603050405020304" pitchFamily="18" charset="0"/>
                <a:cs typeface="Times New Roman" panose="02020603050405020304" pitchFamily="18" charset="0"/>
              </a:rPr>
              <a:t>d. Cisco router 2600 series</a:t>
            </a:r>
            <a:br>
              <a:rPr lang="en-US" sz="2000" dirty="0">
                <a:solidFill>
                  <a:schemeClr val="tx1">
                    <a:lumMod val="75000"/>
                  </a:schemeClr>
                </a:solidFill>
                <a:latin typeface="Times New Roman" panose="02020603050405020304" pitchFamily="18" charset="0"/>
                <a:cs typeface="Times New Roman" panose="02020603050405020304" pitchFamily="18" charset="0"/>
              </a:rPr>
            </a:br>
            <a:r>
              <a:rPr lang="en-US" sz="2000" dirty="0">
                <a:solidFill>
                  <a:schemeClr val="tx1">
                    <a:lumMod val="75000"/>
                  </a:schemeClr>
                </a:solidFill>
                <a:latin typeface="Times New Roman" panose="02020603050405020304" pitchFamily="18" charset="0"/>
                <a:cs typeface="Times New Roman" panose="02020603050405020304" pitchFamily="18" charset="0"/>
              </a:rPr>
              <a:t>e. Cisco router 3600 series</a:t>
            </a:r>
            <a:br>
              <a:rPr lang="en-US" sz="2000" dirty="0">
                <a:solidFill>
                  <a:schemeClr val="tx1">
                    <a:lumMod val="75000"/>
                  </a:schemeClr>
                </a:solidFill>
                <a:latin typeface="Times New Roman" panose="02020603050405020304" pitchFamily="18" charset="0"/>
                <a:cs typeface="Times New Roman" panose="02020603050405020304" pitchFamily="18" charset="0"/>
              </a:rPr>
            </a:br>
            <a:r>
              <a:rPr lang="en-US" sz="2000" dirty="0">
                <a:solidFill>
                  <a:schemeClr val="tx1">
                    <a:lumMod val="75000"/>
                  </a:schemeClr>
                </a:solidFill>
                <a:latin typeface="Times New Roman" panose="02020603050405020304" pitchFamily="18" charset="0"/>
                <a:cs typeface="Times New Roman" panose="02020603050405020304" pitchFamily="18" charset="0"/>
              </a:rPr>
              <a:t>f.    Cisco router 4000 series</a:t>
            </a:r>
          </a:p>
        </p:txBody>
      </p:sp>
      <p:pic>
        <p:nvPicPr>
          <p:cNvPr id="3" name="Picture 5" descr="C:\Users\obim\Downloads\DCP_6257.JPG"/>
          <p:cNvPicPr>
            <a:picLocks noChangeAspect="1" noChangeArrowheads="1"/>
          </p:cNvPicPr>
          <p:nvPr/>
        </p:nvPicPr>
        <p:blipFill>
          <a:blip r:embed="rId2"/>
          <a:srcRect/>
          <a:stretch>
            <a:fillRect/>
          </a:stretch>
        </p:blipFill>
        <p:spPr bwMode="auto">
          <a:xfrm>
            <a:off x="5115956" y="1288200"/>
            <a:ext cx="2302542" cy="2088232"/>
          </a:xfrm>
          <a:prstGeom prst="rect">
            <a:avLst/>
          </a:prstGeom>
          <a:noFill/>
          <a:ln w="9525">
            <a:noFill/>
            <a:miter lim="800000"/>
            <a:headEnd/>
            <a:tailEnd/>
          </a:ln>
        </p:spPr>
      </p:pic>
      <p:pic>
        <p:nvPicPr>
          <p:cNvPr id="4" name="Picture 6" descr="C:\Users\obim\Downloads\cisco_2500_series_2503_router-front.jpg"/>
          <p:cNvPicPr>
            <a:picLocks noChangeAspect="1" noChangeArrowheads="1"/>
          </p:cNvPicPr>
          <p:nvPr/>
        </p:nvPicPr>
        <p:blipFill>
          <a:blip r:embed="rId3"/>
          <a:srcRect l="8295" t="32144" r="4901" b="37045"/>
          <a:stretch>
            <a:fillRect/>
          </a:stretch>
        </p:blipFill>
        <p:spPr bwMode="auto">
          <a:xfrm>
            <a:off x="7418498" y="1556792"/>
            <a:ext cx="3647728" cy="703516"/>
          </a:xfrm>
          <a:prstGeom prst="rect">
            <a:avLst/>
          </a:prstGeom>
          <a:noFill/>
          <a:ln w="9525">
            <a:noFill/>
            <a:miter lim="800000"/>
            <a:headEnd/>
            <a:tailEnd/>
          </a:ln>
        </p:spPr>
      </p:pic>
      <p:pic>
        <p:nvPicPr>
          <p:cNvPr id="5" name="Picture 8" descr="C:\Users\obim\Downloads\cisco-3600-series-3660-mb-2fe-modular-router-[2]-3541-p.jpg"/>
          <p:cNvPicPr>
            <a:picLocks noChangeAspect="1" noChangeArrowheads="1"/>
          </p:cNvPicPr>
          <p:nvPr/>
        </p:nvPicPr>
        <p:blipFill>
          <a:blip r:embed="rId4"/>
          <a:srcRect/>
          <a:stretch>
            <a:fillRect/>
          </a:stretch>
        </p:blipFill>
        <p:spPr bwMode="auto">
          <a:xfrm>
            <a:off x="5157470" y="4143793"/>
            <a:ext cx="3246940" cy="2276873"/>
          </a:xfrm>
          <a:prstGeom prst="rect">
            <a:avLst/>
          </a:prstGeom>
          <a:noFill/>
          <a:ln w="9525">
            <a:noFill/>
            <a:miter lim="800000"/>
            <a:headEnd/>
            <a:tailEnd/>
          </a:ln>
        </p:spPr>
      </p:pic>
      <p:pic>
        <p:nvPicPr>
          <p:cNvPr id="6" name="Picture 7" descr="C:\Users\obim\Downloads\3269619_ciscorouter2610.jpg"/>
          <p:cNvPicPr>
            <a:picLocks noChangeAspect="1" noChangeArrowheads="1"/>
          </p:cNvPicPr>
          <p:nvPr/>
        </p:nvPicPr>
        <p:blipFill>
          <a:blip r:embed="rId5"/>
          <a:srcRect/>
          <a:stretch>
            <a:fillRect/>
          </a:stretch>
        </p:blipFill>
        <p:spPr bwMode="auto">
          <a:xfrm>
            <a:off x="8112224" y="2260308"/>
            <a:ext cx="3528392" cy="736644"/>
          </a:xfrm>
          <a:prstGeom prst="rect">
            <a:avLst/>
          </a:prstGeom>
          <a:noFill/>
          <a:ln w="9525">
            <a:noFill/>
            <a:miter lim="800000"/>
            <a:headEnd/>
            <a:tailEnd/>
          </a:ln>
        </p:spPr>
      </p:pic>
      <p:pic>
        <p:nvPicPr>
          <p:cNvPr id="7" name="Picture 2" descr="C:\Users\obim\Downloads\th.jpg"/>
          <p:cNvPicPr>
            <a:picLocks noChangeAspect="1" noChangeArrowheads="1"/>
          </p:cNvPicPr>
          <p:nvPr/>
        </p:nvPicPr>
        <p:blipFill>
          <a:blip r:embed="rId6"/>
          <a:srcRect/>
          <a:stretch>
            <a:fillRect/>
          </a:stretch>
        </p:blipFill>
        <p:spPr bwMode="auto">
          <a:xfrm>
            <a:off x="8503514" y="3343786"/>
            <a:ext cx="3281118" cy="3095475"/>
          </a:xfrm>
          <a:prstGeom prst="rect">
            <a:avLst/>
          </a:prstGeom>
          <a:noFill/>
          <a:ln w="9525">
            <a:noFill/>
            <a:miter lim="800000"/>
            <a:headEnd/>
            <a:tailEnd/>
          </a:ln>
        </p:spPr>
      </p:pic>
      <p:sp>
        <p:nvSpPr>
          <p:cNvPr id="8" name="Title 1">
            <a:extLst>
              <a:ext uri="{FF2B5EF4-FFF2-40B4-BE49-F238E27FC236}">
                <a16:creationId xmlns:a16="http://schemas.microsoft.com/office/drawing/2014/main" xmlns="" id="{161DD974-F132-48B3-8B2F-1B2B63599CBF}"/>
              </a:ext>
            </a:extLst>
          </p:cNvPr>
          <p:cNvSpPr>
            <a:spLocks noGrp="1"/>
          </p:cNvSpPr>
          <p:nvPr>
            <p:ph type="title"/>
          </p:nvPr>
        </p:nvSpPr>
        <p:spPr>
          <a:xfrm>
            <a:off x="914400" y="731838"/>
            <a:ext cx="10871200" cy="563562"/>
          </a:xfrm>
        </p:spPr>
        <p:txBody>
          <a:bodyPr/>
          <a:lstStyle/>
          <a:p>
            <a:r>
              <a:rPr lang="en-US" dirty="0">
                <a:solidFill>
                  <a:schemeClr val="bg1"/>
                </a:solidFill>
              </a:rPr>
              <a:t>Cisco Router</a:t>
            </a:r>
          </a:p>
        </p:txBody>
      </p:sp>
    </p:spTree>
    <p:extLst>
      <p:ext uri="{BB962C8B-B14F-4D97-AF65-F5344CB8AC3E}">
        <p14:creationId xmlns:p14="http://schemas.microsoft.com/office/powerpoint/2010/main" val="2924646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911424" y="836712"/>
            <a:ext cx="11017224" cy="461665"/>
          </a:xfrm>
          <a:prstGeom prst="rect">
            <a:avLst/>
          </a:prstGeom>
        </p:spPr>
        <p:txBody>
          <a:bodyPr wrap="square">
            <a:spAutoFit/>
          </a:bodyPr>
          <a:lstStyle/>
          <a:p>
            <a:r>
              <a:rPr lang="en-GB" sz="2400" b="1" dirty="0" err="1">
                <a:solidFill>
                  <a:schemeClr val="bg1"/>
                </a:solidFill>
                <a:latin typeface="+mj-lt"/>
              </a:rPr>
              <a:t>Komponen</a:t>
            </a:r>
            <a:r>
              <a:rPr lang="en-GB" sz="2400" b="1" dirty="0">
                <a:solidFill>
                  <a:schemeClr val="bg1"/>
                </a:solidFill>
                <a:latin typeface="+mj-lt"/>
              </a:rPr>
              <a:t> Hardware (</a:t>
            </a:r>
            <a:r>
              <a:rPr lang="en-GB" sz="2400" b="1" dirty="0" err="1">
                <a:solidFill>
                  <a:schemeClr val="bg1"/>
                </a:solidFill>
                <a:latin typeface="+mj-lt"/>
              </a:rPr>
              <a:t>Perangkat</a:t>
            </a:r>
            <a:r>
              <a:rPr lang="en-GB" sz="2400" b="1" dirty="0">
                <a:solidFill>
                  <a:schemeClr val="bg1"/>
                </a:solidFill>
                <a:latin typeface="+mj-lt"/>
              </a:rPr>
              <a:t> </a:t>
            </a:r>
            <a:r>
              <a:rPr lang="en-GB" sz="2400" b="1" dirty="0" err="1">
                <a:solidFill>
                  <a:schemeClr val="bg1"/>
                </a:solidFill>
                <a:latin typeface="+mj-lt"/>
              </a:rPr>
              <a:t>Keras</a:t>
            </a:r>
            <a:r>
              <a:rPr lang="en-GB" sz="2400" b="1" dirty="0">
                <a:solidFill>
                  <a:schemeClr val="bg1"/>
                </a:solidFill>
                <a:latin typeface="+mj-lt"/>
              </a:rPr>
              <a:t> </a:t>
            </a:r>
            <a:r>
              <a:rPr lang="en-GB" sz="2400" b="1" dirty="0" err="1">
                <a:solidFill>
                  <a:schemeClr val="bg1"/>
                </a:solidFill>
                <a:latin typeface="+mj-lt"/>
              </a:rPr>
              <a:t>Jaringan</a:t>
            </a:r>
            <a:r>
              <a:rPr lang="en-GB" sz="2400" b="1" dirty="0">
                <a:solidFill>
                  <a:schemeClr val="bg1"/>
                </a:solidFill>
                <a:latin typeface="+mj-lt"/>
              </a:rPr>
              <a:t>)</a:t>
            </a:r>
            <a:endParaRPr lang="en-US" sz="2400" dirty="0">
              <a:solidFill>
                <a:schemeClr val="bg1"/>
              </a:solidFill>
              <a:latin typeface="+mj-lt"/>
            </a:endParaRPr>
          </a:p>
        </p:txBody>
      </p:sp>
      <p:sp>
        <p:nvSpPr>
          <p:cNvPr id="2" name="Rectangle 1"/>
          <p:cNvSpPr/>
          <p:nvPr/>
        </p:nvSpPr>
        <p:spPr>
          <a:xfrm>
            <a:off x="479376" y="1628800"/>
            <a:ext cx="11017224" cy="4269310"/>
          </a:xfrm>
          <a:prstGeom prst="rect">
            <a:avLst/>
          </a:prstGeom>
        </p:spPr>
        <p:txBody>
          <a:bodyPr wrap="square">
            <a:spAutoFit/>
          </a:bodyPr>
          <a:lstStyle/>
          <a:p>
            <a:pPr marL="914400" lvl="1" indent="-457200" algn="just" defTabSz="457200" eaLnBrk="1" hangingPunct="1">
              <a:lnSpc>
                <a:spcPct val="87000"/>
              </a:lnSpc>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err="1">
                <a:latin typeface="+mj-lt"/>
              </a:rPr>
              <a:t>Komputer</a:t>
            </a:r>
            <a:r>
              <a:rPr lang="en-GB" sz="2400" dirty="0">
                <a:latin typeface="+mj-lt"/>
              </a:rPr>
              <a:t> (PC) </a:t>
            </a:r>
          </a:p>
          <a:p>
            <a:pPr marL="914400" lvl="1" indent="-457200" algn="just" defTabSz="457200" eaLnBrk="1" hangingPunct="1">
              <a:lnSpc>
                <a:spcPct val="87000"/>
              </a:lnSpc>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mj-lt"/>
              </a:rPr>
              <a:t>Network Interface Card (NIC)</a:t>
            </a:r>
          </a:p>
          <a:p>
            <a:pPr marL="914400" lvl="1" indent="-457200" algn="just" defTabSz="457200" eaLnBrk="1" hangingPunct="1">
              <a:lnSpc>
                <a:spcPct val="87000"/>
              </a:lnSpc>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mj-lt"/>
              </a:rPr>
              <a:t>Modem</a:t>
            </a:r>
          </a:p>
          <a:p>
            <a:pPr marL="914400" lvl="1" indent="-457200" algn="just" defTabSz="457200" eaLnBrk="1" hangingPunct="1">
              <a:lnSpc>
                <a:spcPct val="87000"/>
              </a:lnSpc>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mj-lt"/>
              </a:rPr>
              <a:t>Kabel</a:t>
            </a:r>
          </a:p>
          <a:p>
            <a:pPr marL="914400" lvl="1" indent="-457200" algn="just" defTabSz="457200" eaLnBrk="1" hangingPunct="1">
              <a:lnSpc>
                <a:spcPct val="87000"/>
              </a:lnSpc>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err="1">
                <a:latin typeface="+mj-lt"/>
              </a:rPr>
              <a:t>Konektor</a:t>
            </a:r>
            <a:r>
              <a:rPr lang="en-GB" sz="2400" dirty="0">
                <a:latin typeface="+mj-lt"/>
              </a:rPr>
              <a:t> </a:t>
            </a:r>
          </a:p>
          <a:p>
            <a:pPr marL="914400" lvl="1" indent="-457200" algn="just" defTabSz="457200" eaLnBrk="1" hangingPunct="1">
              <a:lnSpc>
                <a:spcPct val="87000"/>
              </a:lnSpc>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mj-lt"/>
              </a:rPr>
              <a:t>Hub</a:t>
            </a:r>
          </a:p>
          <a:p>
            <a:pPr marL="914400" lvl="1" indent="-457200" algn="just" defTabSz="457200" eaLnBrk="1" hangingPunct="1">
              <a:lnSpc>
                <a:spcPct val="87000"/>
              </a:lnSpc>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mj-lt"/>
              </a:rPr>
              <a:t>Switch </a:t>
            </a:r>
          </a:p>
          <a:p>
            <a:pPr marL="914400" lvl="1" indent="-457200" algn="just" defTabSz="457200" eaLnBrk="1" hangingPunct="1">
              <a:lnSpc>
                <a:spcPct val="87000"/>
              </a:lnSpc>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mj-lt"/>
              </a:rPr>
              <a:t>Repeater</a:t>
            </a:r>
          </a:p>
          <a:p>
            <a:pPr marL="914400" lvl="1" indent="-457200" algn="just" defTabSz="457200" eaLnBrk="1" hangingPunct="1">
              <a:lnSpc>
                <a:spcPct val="87000"/>
              </a:lnSpc>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mj-lt"/>
              </a:rPr>
              <a:t>Bridge</a:t>
            </a:r>
          </a:p>
          <a:p>
            <a:pPr marL="914400" lvl="1" indent="-457200" algn="just" defTabSz="457200" eaLnBrk="1" hangingPunct="1">
              <a:lnSpc>
                <a:spcPct val="87000"/>
              </a:lnSpc>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mj-lt"/>
              </a:rPr>
              <a:t>Router</a:t>
            </a:r>
          </a:p>
          <a:p>
            <a:pPr marL="914400" lvl="1" indent="-457200" algn="just" defTabSz="457200" eaLnBrk="1" hangingPunct="1">
              <a:lnSpc>
                <a:spcPct val="87000"/>
              </a:lnSpc>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mj-lt"/>
              </a:rPr>
              <a:t>Access Point</a:t>
            </a:r>
          </a:p>
          <a:p>
            <a:pPr marL="914400" lvl="1" indent="-457200" algn="just" defTabSz="457200" eaLnBrk="1" hangingPunct="1">
              <a:lnSpc>
                <a:spcPct val="87000"/>
              </a:lnSpc>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mj-lt"/>
              </a:rPr>
              <a:t>Dan lain-lain</a:t>
            </a:r>
          </a:p>
          <a:p>
            <a:pPr lvl="1" algn="just" defTabSz="457200" eaLnBrk="1" hangingPunct="1">
              <a:lnSpc>
                <a:spcPct val="8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400" dirty="0">
              <a:solidFill>
                <a:schemeClr val="bg2">
                  <a:lumMod val="25000"/>
                </a:schemeClr>
              </a:solidFill>
            </a:endParaRPr>
          </a:p>
        </p:txBody>
      </p:sp>
    </p:spTree>
    <p:extLst>
      <p:ext uri="{BB962C8B-B14F-4D97-AF65-F5344CB8AC3E}">
        <p14:creationId xmlns:p14="http://schemas.microsoft.com/office/powerpoint/2010/main" val="19353900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335360" y="1412776"/>
            <a:ext cx="6120680" cy="4475707"/>
          </a:xfrm>
        </p:spPr>
        <p:txBody>
          <a:bodyPr/>
          <a:lstStyle/>
          <a:p>
            <a:pPr>
              <a:buFont typeface="Arial" charset="0"/>
              <a:buNone/>
            </a:pPr>
            <a:r>
              <a:rPr lang="en-US" sz="2000" b="1" dirty="0">
                <a:solidFill>
                  <a:schemeClr val="tx1">
                    <a:lumMod val="75000"/>
                  </a:schemeClr>
                </a:solidFill>
                <a:latin typeface="Times New Roman" panose="02020603050405020304" pitchFamily="18" charset="0"/>
                <a:cs typeface="Times New Roman" panose="02020603050405020304" pitchFamily="18" charset="0"/>
              </a:rPr>
              <a:t>3. Modular Access Router for Enterprise</a:t>
            </a:r>
          </a:p>
          <a:p>
            <a:pPr algn="just">
              <a:buNone/>
            </a:pP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Kelompok</a:t>
            </a:r>
            <a:r>
              <a:rPr lang="en-US" sz="2000" dirty="0">
                <a:solidFill>
                  <a:schemeClr val="tx1">
                    <a:lumMod val="75000"/>
                  </a:schemeClr>
                </a:solidFill>
                <a:latin typeface="Times New Roman" panose="02020603050405020304" pitchFamily="18" charset="0"/>
                <a:cs typeface="Times New Roman" panose="02020603050405020304" pitchFamily="18" charset="0"/>
              </a:rPr>
              <a:t> router </a:t>
            </a:r>
            <a:r>
              <a:rPr lang="en-US" sz="2000" dirty="0" err="1">
                <a:solidFill>
                  <a:schemeClr val="tx1">
                    <a:lumMod val="75000"/>
                  </a:schemeClr>
                </a:solidFill>
                <a:latin typeface="Times New Roman" panose="02020603050405020304" pitchFamily="18" charset="0"/>
                <a:cs typeface="Times New Roman" panose="02020603050405020304" pitchFamily="18" charset="0"/>
              </a:rPr>
              <a:t>dengan</a:t>
            </a:r>
            <a:r>
              <a:rPr lang="en-US" sz="2000" dirty="0">
                <a:solidFill>
                  <a:schemeClr val="tx1">
                    <a:lumMod val="75000"/>
                  </a:schemeClr>
                </a:solidFill>
                <a:latin typeface="Times New Roman" panose="02020603050405020304" pitchFamily="18" charset="0"/>
                <a:cs typeface="Times New Roman" panose="02020603050405020304" pitchFamily="18" charset="0"/>
              </a:rPr>
              <a:t> interface yang </a:t>
            </a:r>
            <a:r>
              <a:rPr lang="en-US" sz="2000" dirty="0" err="1">
                <a:solidFill>
                  <a:schemeClr val="tx1">
                    <a:lumMod val="75000"/>
                  </a:schemeClr>
                </a:solidFill>
                <a:latin typeface="Times New Roman" panose="02020603050405020304" pitchFamily="18" charset="0"/>
                <a:cs typeface="Times New Roman" panose="02020603050405020304" pitchFamily="18" charset="0"/>
              </a:rPr>
              <a:t>dapat</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diganti-ganti</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sesuai</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kebutuhan</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dan</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menyediakan</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fitur-fitur</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tambahan</a:t>
            </a:r>
            <a:r>
              <a:rPr lang="en-US" sz="2000" dirty="0">
                <a:solidFill>
                  <a:schemeClr val="tx1">
                    <a:lumMod val="75000"/>
                  </a:schemeClr>
                </a:solidFill>
                <a:latin typeface="Times New Roman" panose="02020603050405020304" pitchFamily="18" charset="0"/>
                <a:cs typeface="Times New Roman" panose="02020603050405020304" pitchFamily="18" charset="0"/>
              </a:rPr>
              <a:t> yang </a:t>
            </a:r>
            <a:r>
              <a:rPr lang="en-US" sz="2000" dirty="0" err="1">
                <a:solidFill>
                  <a:schemeClr val="tx1">
                    <a:lumMod val="75000"/>
                  </a:schemeClr>
                </a:solidFill>
                <a:latin typeface="Times New Roman" panose="02020603050405020304" pitchFamily="18" charset="0"/>
                <a:cs typeface="Times New Roman" panose="02020603050405020304" pitchFamily="18" charset="0"/>
              </a:rPr>
              <a:t>cocok</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digunakan</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untuk</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membangun</a:t>
            </a:r>
            <a:r>
              <a:rPr lang="en-US" sz="2000" dirty="0">
                <a:solidFill>
                  <a:schemeClr val="tx1">
                    <a:lumMod val="75000"/>
                  </a:schemeClr>
                </a:solidFill>
                <a:latin typeface="Times New Roman" panose="02020603050405020304" pitchFamily="18" charset="0"/>
                <a:cs typeface="Times New Roman" panose="02020603050405020304" pitchFamily="18" charset="0"/>
              </a:rPr>
              <a:t> WAN yang </a:t>
            </a:r>
            <a:r>
              <a:rPr lang="en-US" sz="2000" dirty="0" err="1">
                <a:solidFill>
                  <a:schemeClr val="tx1">
                    <a:lumMod val="75000"/>
                  </a:schemeClr>
                </a:solidFill>
                <a:latin typeface="Times New Roman" panose="02020603050405020304" pitchFamily="18" charset="0"/>
                <a:cs typeface="Times New Roman" panose="02020603050405020304" pitchFamily="18" charset="0"/>
              </a:rPr>
              <a:t>kompleks</a:t>
            </a:r>
            <a:r>
              <a:rPr lang="en-US" sz="2000" dirty="0">
                <a:solidFill>
                  <a:schemeClr val="tx1">
                    <a:lumMod val="75000"/>
                  </a:schemeClr>
                </a:solidFill>
                <a:latin typeface="Times New Roman" panose="02020603050405020304" pitchFamily="18" charset="0"/>
                <a:cs typeface="Times New Roman" panose="02020603050405020304" pitchFamily="18" charset="0"/>
              </a:rPr>
              <a:t>. Router </a:t>
            </a:r>
            <a:r>
              <a:rPr lang="en-US" sz="2000" dirty="0" err="1">
                <a:solidFill>
                  <a:schemeClr val="tx1">
                    <a:lumMod val="75000"/>
                  </a:schemeClr>
                </a:solidFill>
                <a:latin typeface="Times New Roman" panose="02020603050405020304" pitchFamily="18" charset="0"/>
                <a:cs typeface="Times New Roman" panose="02020603050405020304" pitchFamily="18" charset="0"/>
              </a:rPr>
              <a:t>jenis</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ini</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banyak</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digunakan</a:t>
            </a:r>
            <a:r>
              <a:rPr lang="en-US" sz="2000" dirty="0">
                <a:solidFill>
                  <a:schemeClr val="tx1">
                    <a:lumMod val="75000"/>
                  </a:schemeClr>
                </a:solidFill>
                <a:latin typeface="Times New Roman" panose="02020603050405020304" pitchFamily="18" charset="0"/>
                <a:cs typeface="Times New Roman" panose="02020603050405020304" pitchFamily="18" charset="0"/>
              </a:rPr>
              <a:t> di </a:t>
            </a:r>
            <a:r>
              <a:rPr lang="en-US" sz="2000" dirty="0" err="1">
                <a:solidFill>
                  <a:schemeClr val="tx1">
                    <a:lumMod val="75000"/>
                  </a:schemeClr>
                </a:solidFill>
                <a:latin typeface="Times New Roman" panose="02020603050405020304" pitchFamily="18" charset="0"/>
                <a:cs typeface="Times New Roman" panose="02020603050405020304" pitchFamily="18" charset="0"/>
              </a:rPr>
              <a:t>perusahaan</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besar</a:t>
            </a: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atau</a:t>
            </a:r>
            <a:r>
              <a:rPr lang="en-US" sz="2000" dirty="0">
                <a:solidFill>
                  <a:schemeClr val="tx1">
                    <a:lumMod val="75000"/>
                  </a:schemeClr>
                </a:solidFill>
                <a:latin typeface="Times New Roman" panose="02020603050405020304" pitchFamily="18" charset="0"/>
                <a:cs typeface="Times New Roman" panose="02020603050405020304" pitchFamily="18" charset="0"/>
              </a:rPr>
              <a:t> enterprise. </a:t>
            </a:r>
          </a:p>
          <a:p>
            <a:pPr algn="just">
              <a:buFont typeface="Arial" charset="0"/>
              <a:buNone/>
            </a:pPr>
            <a:r>
              <a:rPr lang="en-US" sz="2000" dirty="0">
                <a:solidFill>
                  <a:schemeClr val="tx1">
                    <a:lumMod val="75000"/>
                  </a:schemeClr>
                </a:solidFill>
                <a:latin typeface="Times New Roman" panose="02020603050405020304" pitchFamily="18" charset="0"/>
                <a:cs typeface="Times New Roman" panose="02020603050405020304" pitchFamily="18" charset="0"/>
              </a:rPr>
              <a:t>      </a:t>
            </a:r>
            <a:r>
              <a:rPr lang="en-US" sz="2000" dirty="0" err="1">
                <a:solidFill>
                  <a:schemeClr val="tx1">
                    <a:lumMod val="75000"/>
                  </a:schemeClr>
                </a:solidFill>
                <a:latin typeface="Times New Roman" panose="02020603050405020304" pitchFamily="18" charset="0"/>
                <a:cs typeface="Times New Roman" panose="02020603050405020304" pitchFamily="18" charset="0"/>
              </a:rPr>
              <a:t>Contoh</a:t>
            </a:r>
            <a:r>
              <a:rPr lang="en-US" sz="2000" dirty="0">
                <a:solidFill>
                  <a:schemeClr val="tx1">
                    <a:lumMod val="75000"/>
                  </a:schemeClr>
                </a:solidFill>
                <a:latin typeface="Times New Roman" panose="02020603050405020304" pitchFamily="18" charset="0"/>
                <a:cs typeface="Times New Roman" panose="02020603050405020304" pitchFamily="18" charset="0"/>
              </a:rPr>
              <a:t> router </a:t>
            </a:r>
            <a:r>
              <a:rPr lang="en-US" sz="2000" dirty="0" err="1">
                <a:solidFill>
                  <a:schemeClr val="tx1">
                    <a:lumMod val="75000"/>
                  </a:schemeClr>
                </a:solidFill>
                <a:latin typeface="Times New Roman" panose="02020603050405020304" pitchFamily="18" charset="0"/>
                <a:cs typeface="Times New Roman" panose="02020603050405020304" pitchFamily="18" charset="0"/>
              </a:rPr>
              <a:t>untuk</a:t>
            </a:r>
            <a:r>
              <a:rPr lang="en-US" sz="2000" dirty="0">
                <a:solidFill>
                  <a:schemeClr val="tx1">
                    <a:lumMod val="75000"/>
                  </a:schemeClr>
                </a:solidFill>
                <a:latin typeface="Times New Roman" panose="02020603050405020304" pitchFamily="18" charset="0"/>
                <a:cs typeface="Times New Roman" panose="02020603050405020304" pitchFamily="18" charset="0"/>
              </a:rPr>
              <a:t> enterprise </a:t>
            </a:r>
            <a:r>
              <a:rPr lang="en-US" sz="2000" dirty="0" err="1">
                <a:solidFill>
                  <a:schemeClr val="tx1">
                    <a:lumMod val="75000"/>
                  </a:schemeClr>
                </a:solidFill>
                <a:latin typeface="Times New Roman" panose="02020603050405020304" pitchFamily="18" charset="0"/>
                <a:cs typeface="Times New Roman" panose="02020603050405020304" pitchFamily="18" charset="0"/>
              </a:rPr>
              <a:t>antara</a:t>
            </a:r>
            <a:r>
              <a:rPr lang="en-US" sz="2000" dirty="0">
                <a:solidFill>
                  <a:schemeClr val="tx1">
                    <a:lumMod val="75000"/>
                  </a:schemeClr>
                </a:solidFill>
                <a:latin typeface="Times New Roman" panose="02020603050405020304" pitchFamily="18" charset="0"/>
                <a:cs typeface="Times New Roman" panose="02020603050405020304" pitchFamily="18" charset="0"/>
              </a:rPr>
              <a:t> lain:</a:t>
            </a:r>
          </a:p>
          <a:p>
            <a:pPr marL="857250" lvl="1" indent="-457200" algn="just">
              <a:buFont typeface="+mj-lt"/>
              <a:buAutoNum type="alphaLcPeriod"/>
            </a:pPr>
            <a:r>
              <a:rPr lang="en-US" sz="1600" b="1" dirty="0">
                <a:solidFill>
                  <a:schemeClr val="tx1">
                    <a:lumMod val="75000"/>
                  </a:schemeClr>
                </a:solidFill>
                <a:latin typeface="+mn-lt"/>
                <a:ea typeface="Verdana" pitchFamily="34" charset="0"/>
                <a:cs typeface="Verdana" pitchFamily="34" charset="0"/>
              </a:rPr>
              <a:t>Cisco router 7000 series</a:t>
            </a:r>
          </a:p>
          <a:p>
            <a:pPr marL="857250" lvl="1" indent="-457200" algn="just">
              <a:buFont typeface="+mj-lt"/>
              <a:buAutoNum type="alphaLcPeriod"/>
            </a:pPr>
            <a:r>
              <a:rPr lang="en-US" sz="1600" b="1" dirty="0">
                <a:solidFill>
                  <a:schemeClr val="tx1">
                    <a:lumMod val="75000"/>
                  </a:schemeClr>
                </a:solidFill>
                <a:latin typeface="+mn-lt"/>
                <a:ea typeface="Verdana" pitchFamily="34" charset="0"/>
                <a:cs typeface="Verdana" pitchFamily="34" charset="0"/>
              </a:rPr>
              <a:t>Cisco router 10000 series </a:t>
            </a:r>
            <a:r>
              <a:rPr lang="en-US" sz="1600" b="1" dirty="0" err="1">
                <a:solidFill>
                  <a:schemeClr val="tx1">
                    <a:lumMod val="75000"/>
                  </a:schemeClr>
                </a:solidFill>
                <a:latin typeface="+mn-lt"/>
                <a:ea typeface="Verdana" pitchFamily="34" charset="0"/>
                <a:cs typeface="Verdana" pitchFamily="34" charset="0"/>
              </a:rPr>
              <a:t>dan</a:t>
            </a:r>
            <a:r>
              <a:rPr lang="en-US" sz="1600" b="1" dirty="0">
                <a:solidFill>
                  <a:schemeClr val="tx1">
                    <a:lumMod val="75000"/>
                  </a:schemeClr>
                </a:solidFill>
                <a:latin typeface="+mn-lt"/>
                <a:ea typeface="Verdana" pitchFamily="34" charset="0"/>
                <a:cs typeface="Verdana" pitchFamily="34" charset="0"/>
              </a:rPr>
              <a:t> 12000 series</a:t>
            </a:r>
          </a:p>
        </p:txBody>
      </p:sp>
      <p:pic>
        <p:nvPicPr>
          <p:cNvPr id="3" name="Picture 2" descr="C:\Users\obim\Downloads\cisoco_700_phnet_ayson.jpg"/>
          <p:cNvPicPr>
            <a:picLocks noChangeAspect="1" noChangeArrowheads="1"/>
          </p:cNvPicPr>
          <p:nvPr/>
        </p:nvPicPr>
        <p:blipFill>
          <a:blip r:embed="rId2"/>
          <a:srcRect/>
          <a:stretch>
            <a:fillRect/>
          </a:stretch>
        </p:blipFill>
        <p:spPr bwMode="auto">
          <a:xfrm>
            <a:off x="7176120" y="1484785"/>
            <a:ext cx="3096344" cy="2016224"/>
          </a:xfrm>
          <a:prstGeom prst="rect">
            <a:avLst/>
          </a:prstGeom>
          <a:noFill/>
          <a:ln w="9525">
            <a:noFill/>
            <a:miter lim="800000"/>
            <a:headEnd/>
            <a:tailEnd/>
          </a:ln>
        </p:spPr>
      </p:pic>
      <p:pic>
        <p:nvPicPr>
          <p:cNvPr id="4" name="Picture 3" descr="C:\Users\obim\Downloads\12000.jpg"/>
          <p:cNvPicPr>
            <a:picLocks noChangeAspect="1" noChangeArrowheads="1"/>
          </p:cNvPicPr>
          <p:nvPr/>
        </p:nvPicPr>
        <p:blipFill>
          <a:blip r:embed="rId3"/>
          <a:srcRect/>
          <a:stretch>
            <a:fillRect/>
          </a:stretch>
        </p:blipFill>
        <p:spPr bwMode="auto">
          <a:xfrm>
            <a:off x="7233716" y="3645024"/>
            <a:ext cx="3038748" cy="2446754"/>
          </a:xfrm>
          <a:prstGeom prst="rect">
            <a:avLst/>
          </a:prstGeom>
          <a:noFill/>
          <a:ln w="9525">
            <a:noFill/>
            <a:miter lim="800000"/>
            <a:headEnd/>
            <a:tailEnd/>
          </a:ln>
        </p:spPr>
      </p:pic>
      <p:sp>
        <p:nvSpPr>
          <p:cNvPr id="5" name="Title 1">
            <a:extLst>
              <a:ext uri="{FF2B5EF4-FFF2-40B4-BE49-F238E27FC236}">
                <a16:creationId xmlns:a16="http://schemas.microsoft.com/office/drawing/2014/main" xmlns="" id="{AEFC96B6-6E37-4715-BF64-3E03B6017C3D}"/>
              </a:ext>
            </a:extLst>
          </p:cNvPr>
          <p:cNvSpPr>
            <a:spLocks noGrp="1"/>
          </p:cNvSpPr>
          <p:nvPr>
            <p:ph type="title"/>
          </p:nvPr>
        </p:nvSpPr>
        <p:spPr>
          <a:xfrm>
            <a:off x="914400" y="731838"/>
            <a:ext cx="10871200" cy="563562"/>
          </a:xfrm>
        </p:spPr>
        <p:txBody>
          <a:bodyPr/>
          <a:lstStyle/>
          <a:p>
            <a:r>
              <a:rPr lang="en-US" dirty="0">
                <a:solidFill>
                  <a:schemeClr val="bg1"/>
                </a:solidFill>
              </a:rPr>
              <a:t>Cisco Router</a:t>
            </a:r>
          </a:p>
        </p:txBody>
      </p:sp>
    </p:spTree>
    <p:extLst>
      <p:ext uri="{BB962C8B-B14F-4D97-AF65-F5344CB8AC3E}">
        <p14:creationId xmlns:p14="http://schemas.microsoft.com/office/powerpoint/2010/main" val="8166975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err="1">
                <a:solidFill>
                  <a:schemeClr val="bg1"/>
                </a:solidFill>
              </a:rPr>
              <a:t>Mikrotik</a:t>
            </a:r>
            <a:r>
              <a:rPr lang="en-US" dirty="0">
                <a:solidFill>
                  <a:schemeClr val="bg1"/>
                </a:solidFill>
              </a:rPr>
              <a:t> Router</a:t>
            </a:r>
          </a:p>
        </p:txBody>
      </p:sp>
      <p:sp>
        <p:nvSpPr>
          <p:cNvPr id="27651" name="Content Placeholder 2"/>
          <p:cNvSpPr>
            <a:spLocks noGrp="1"/>
          </p:cNvSpPr>
          <p:nvPr>
            <p:ph idx="1"/>
          </p:nvPr>
        </p:nvSpPr>
        <p:spPr>
          <a:xfrm>
            <a:off x="623392" y="1390464"/>
            <a:ext cx="6926560" cy="5566928"/>
          </a:xfrm>
        </p:spPr>
        <p:txBody>
          <a:bodyPr/>
          <a:lstStyle/>
          <a:p>
            <a:pPr algn="just">
              <a:lnSpc>
                <a:spcPct val="100000"/>
              </a:lnSpc>
            </a:pPr>
            <a:r>
              <a:rPr lang="en-US" sz="2400" dirty="0">
                <a:solidFill>
                  <a:schemeClr val="tx1">
                    <a:lumMod val="75000"/>
                  </a:schemeClr>
                </a:solidFill>
              </a:rPr>
              <a:t>RB411</a:t>
            </a:r>
          </a:p>
          <a:p>
            <a:pPr algn="just">
              <a:lnSpc>
                <a:spcPct val="100000"/>
              </a:lnSpc>
              <a:buFont typeface="Arial" charset="0"/>
              <a:buNone/>
            </a:pPr>
            <a:r>
              <a:rPr lang="en-US" sz="2400" dirty="0">
                <a:solidFill>
                  <a:schemeClr val="tx1">
                    <a:lumMod val="75000"/>
                  </a:schemeClr>
                </a:solidFill>
              </a:rPr>
              <a:t>	</a:t>
            </a:r>
            <a:r>
              <a:rPr lang="en-US" sz="2000" dirty="0">
                <a:solidFill>
                  <a:schemeClr val="tx1">
                    <a:lumMod val="75000"/>
                  </a:schemeClr>
                </a:solidFill>
              </a:rPr>
              <a:t>RB411 </a:t>
            </a:r>
            <a:r>
              <a:rPr lang="en-US" sz="2000" dirty="0" err="1">
                <a:solidFill>
                  <a:schemeClr val="tx1">
                    <a:lumMod val="75000"/>
                  </a:schemeClr>
                </a:solidFill>
              </a:rPr>
              <a:t>adalah</a:t>
            </a:r>
            <a:r>
              <a:rPr lang="en-US" sz="2000" dirty="0">
                <a:solidFill>
                  <a:schemeClr val="tx1">
                    <a:lumMod val="75000"/>
                  </a:schemeClr>
                </a:solidFill>
              </a:rPr>
              <a:t> </a:t>
            </a:r>
            <a:r>
              <a:rPr lang="en-US" sz="2000" dirty="0" err="1">
                <a:solidFill>
                  <a:schemeClr val="tx1">
                    <a:lumMod val="75000"/>
                  </a:schemeClr>
                </a:solidFill>
              </a:rPr>
              <a:t>routerboard</a:t>
            </a:r>
            <a:r>
              <a:rPr lang="en-US" sz="2000" dirty="0">
                <a:solidFill>
                  <a:schemeClr val="tx1">
                    <a:lumMod val="75000"/>
                  </a:schemeClr>
                </a:solidFill>
              </a:rPr>
              <a:t> yang </a:t>
            </a:r>
            <a:r>
              <a:rPr lang="en-US" sz="2000" dirty="0" err="1">
                <a:solidFill>
                  <a:schemeClr val="tx1">
                    <a:lumMod val="75000"/>
                  </a:schemeClr>
                </a:solidFill>
              </a:rPr>
              <a:t>dikhususkan</a:t>
            </a:r>
            <a:r>
              <a:rPr lang="en-US" sz="2000" dirty="0">
                <a:solidFill>
                  <a:schemeClr val="tx1">
                    <a:lumMod val="75000"/>
                  </a:schemeClr>
                </a:solidFill>
              </a:rPr>
              <a:t> </a:t>
            </a:r>
            <a:r>
              <a:rPr lang="en-US" sz="2000" dirty="0" err="1">
                <a:solidFill>
                  <a:schemeClr val="tx1">
                    <a:lumMod val="75000"/>
                  </a:schemeClr>
                </a:solidFill>
              </a:rPr>
              <a:t>sebagai</a:t>
            </a:r>
            <a:r>
              <a:rPr lang="en-US" sz="2000" dirty="0">
                <a:solidFill>
                  <a:schemeClr val="tx1">
                    <a:lumMod val="75000"/>
                  </a:schemeClr>
                </a:solidFill>
              </a:rPr>
              <a:t> CPE/wireless client, </a:t>
            </a:r>
            <a:r>
              <a:rPr lang="en-US" sz="2000" dirty="0" err="1">
                <a:solidFill>
                  <a:schemeClr val="tx1">
                    <a:lumMod val="75000"/>
                  </a:schemeClr>
                </a:solidFill>
              </a:rPr>
              <a:t>atau</a:t>
            </a:r>
            <a:r>
              <a:rPr lang="en-US" sz="2000" dirty="0">
                <a:solidFill>
                  <a:schemeClr val="tx1">
                    <a:lumMod val="75000"/>
                  </a:schemeClr>
                </a:solidFill>
              </a:rPr>
              <a:t> point to point (</a:t>
            </a:r>
            <a:r>
              <a:rPr lang="en-US" sz="2000" dirty="0" err="1">
                <a:solidFill>
                  <a:schemeClr val="tx1">
                    <a:lumMod val="75000"/>
                  </a:schemeClr>
                </a:solidFill>
              </a:rPr>
              <a:t>tidak</a:t>
            </a:r>
            <a:r>
              <a:rPr lang="en-US" sz="2000" dirty="0">
                <a:solidFill>
                  <a:schemeClr val="tx1">
                    <a:lumMod val="75000"/>
                  </a:schemeClr>
                </a:solidFill>
              </a:rPr>
              <a:t> </a:t>
            </a:r>
            <a:r>
              <a:rPr lang="en-US" sz="2000" dirty="0" err="1">
                <a:solidFill>
                  <a:schemeClr val="tx1">
                    <a:lumMod val="75000"/>
                  </a:schemeClr>
                </a:solidFill>
              </a:rPr>
              <a:t>bisa</a:t>
            </a:r>
            <a:r>
              <a:rPr lang="en-US" sz="2000" dirty="0">
                <a:solidFill>
                  <a:schemeClr val="tx1">
                    <a:lumMod val="75000"/>
                  </a:schemeClr>
                </a:solidFill>
              </a:rPr>
              <a:t> </a:t>
            </a:r>
            <a:r>
              <a:rPr lang="en-US" sz="2000" dirty="0" err="1">
                <a:solidFill>
                  <a:schemeClr val="tx1">
                    <a:lumMod val="75000"/>
                  </a:schemeClr>
                </a:solidFill>
              </a:rPr>
              <a:t>difungsikan</a:t>
            </a:r>
            <a:r>
              <a:rPr lang="en-US" sz="2000" dirty="0">
                <a:solidFill>
                  <a:schemeClr val="tx1">
                    <a:lumMod val="75000"/>
                  </a:schemeClr>
                </a:solidFill>
              </a:rPr>
              <a:t> </a:t>
            </a:r>
            <a:r>
              <a:rPr lang="en-US" sz="2000" dirty="0" err="1">
                <a:solidFill>
                  <a:schemeClr val="tx1">
                    <a:lumMod val="75000"/>
                  </a:schemeClr>
                </a:solidFill>
              </a:rPr>
              <a:t>sebagai</a:t>
            </a:r>
            <a:r>
              <a:rPr lang="en-US" sz="2000" dirty="0">
                <a:solidFill>
                  <a:schemeClr val="tx1">
                    <a:lumMod val="75000"/>
                  </a:schemeClr>
                </a:solidFill>
              </a:rPr>
              <a:t> access point </a:t>
            </a:r>
            <a:r>
              <a:rPr lang="en-US" sz="2000" dirty="0" err="1">
                <a:solidFill>
                  <a:schemeClr val="tx1">
                    <a:lumMod val="75000"/>
                  </a:schemeClr>
                </a:solidFill>
              </a:rPr>
              <a:t>dengan</a:t>
            </a:r>
            <a:r>
              <a:rPr lang="en-US" sz="2000" dirty="0">
                <a:solidFill>
                  <a:schemeClr val="tx1">
                    <a:lumMod val="75000"/>
                  </a:schemeClr>
                </a:solidFill>
              </a:rPr>
              <a:t> multi client). </a:t>
            </a:r>
            <a:r>
              <a:rPr lang="en-US" sz="2000" dirty="0" err="1">
                <a:solidFill>
                  <a:schemeClr val="tx1">
                    <a:lumMod val="75000"/>
                  </a:schemeClr>
                </a:solidFill>
              </a:rPr>
              <a:t>Beserta</a:t>
            </a:r>
            <a:r>
              <a:rPr lang="en-US" sz="2000" dirty="0">
                <a:solidFill>
                  <a:schemeClr val="tx1">
                    <a:lumMod val="75000"/>
                  </a:schemeClr>
                </a:solidFill>
              </a:rPr>
              <a:t> </a:t>
            </a:r>
            <a:r>
              <a:rPr lang="en-US" sz="2000" dirty="0" err="1">
                <a:solidFill>
                  <a:schemeClr val="tx1">
                    <a:lumMod val="75000"/>
                  </a:schemeClr>
                </a:solidFill>
              </a:rPr>
              <a:t>lisensi</a:t>
            </a:r>
            <a:r>
              <a:rPr lang="en-US" sz="2000" dirty="0">
                <a:solidFill>
                  <a:schemeClr val="tx1">
                    <a:lumMod val="75000"/>
                  </a:schemeClr>
                </a:solidFill>
              </a:rPr>
              <a:t> </a:t>
            </a:r>
            <a:r>
              <a:rPr lang="en-US" sz="2000" dirty="0" err="1">
                <a:solidFill>
                  <a:schemeClr val="tx1">
                    <a:lumMod val="75000"/>
                  </a:schemeClr>
                </a:solidFill>
              </a:rPr>
              <a:t>RouterOS</a:t>
            </a:r>
            <a:r>
              <a:rPr lang="en-US" sz="2000" dirty="0">
                <a:solidFill>
                  <a:schemeClr val="tx1">
                    <a:lumMod val="75000"/>
                  </a:schemeClr>
                </a:solidFill>
              </a:rPr>
              <a:t> level 3.</a:t>
            </a:r>
          </a:p>
          <a:p>
            <a:pPr algn="just">
              <a:lnSpc>
                <a:spcPct val="100000"/>
              </a:lnSpc>
              <a:buFont typeface="Arial" charset="0"/>
              <a:buNone/>
            </a:pPr>
            <a:endParaRPr lang="en-US" sz="2400" dirty="0">
              <a:solidFill>
                <a:schemeClr val="tx1">
                  <a:lumMod val="75000"/>
                </a:schemeClr>
              </a:solidFill>
            </a:endParaRPr>
          </a:p>
          <a:p>
            <a:pPr algn="just">
              <a:lnSpc>
                <a:spcPct val="100000"/>
              </a:lnSpc>
            </a:pPr>
            <a:r>
              <a:rPr lang="en-US" sz="2400" dirty="0">
                <a:solidFill>
                  <a:schemeClr val="tx1">
                    <a:lumMod val="75000"/>
                  </a:schemeClr>
                </a:solidFill>
              </a:rPr>
              <a:t>RB433</a:t>
            </a:r>
          </a:p>
          <a:p>
            <a:pPr algn="just">
              <a:lnSpc>
                <a:spcPct val="100000"/>
              </a:lnSpc>
              <a:buFont typeface="Arial" charset="0"/>
              <a:buNone/>
            </a:pPr>
            <a:r>
              <a:rPr lang="en-US" sz="2400" dirty="0">
                <a:solidFill>
                  <a:schemeClr val="tx1">
                    <a:lumMod val="75000"/>
                  </a:schemeClr>
                </a:solidFill>
              </a:rPr>
              <a:t>   </a:t>
            </a:r>
            <a:r>
              <a:rPr lang="en-US" sz="2000" dirty="0">
                <a:solidFill>
                  <a:schemeClr val="tx1">
                    <a:lumMod val="75000"/>
                  </a:schemeClr>
                </a:solidFill>
              </a:rPr>
              <a:t>universal wireless access point. </a:t>
            </a:r>
            <a:r>
              <a:rPr lang="en-US" sz="2000" dirty="0" err="1">
                <a:solidFill>
                  <a:schemeClr val="tx1">
                    <a:lumMod val="75000"/>
                  </a:schemeClr>
                </a:solidFill>
              </a:rPr>
              <a:t>RouterBOARD</a:t>
            </a:r>
            <a:r>
              <a:rPr lang="en-US" sz="2000" dirty="0">
                <a:solidFill>
                  <a:schemeClr val="tx1">
                    <a:lumMod val="75000"/>
                  </a:schemeClr>
                </a:solidFill>
              </a:rPr>
              <a:t> 433 with Atheros 300Mhz CPU, 64MB RAM, three LAN, three </a:t>
            </a:r>
            <a:r>
              <a:rPr lang="en-US" sz="2000" dirty="0" err="1">
                <a:solidFill>
                  <a:schemeClr val="tx1">
                    <a:lumMod val="75000"/>
                  </a:schemeClr>
                </a:solidFill>
              </a:rPr>
              <a:t>MiniPCI</a:t>
            </a:r>
            <a:r>
              <a:rPr lang="en-US" sz="2000" dirty="0">
                <a:solidFill>
                  <a:schemeClr val="tx1">
                    <a:lumMod val="75000"/>
                  </a:schemeClr>
                </a:solidFill>
              </a:rPr>
              <a:t>, NAND Storage with </a:t>
            </a:r>
            <a:r>
              <a:rPr lang="en-US" sz="2000" dirty="0" err="1">
                <a:solidFill>
                  <a:schemeClr val="tx1">
                    <a:lumMod val="75000"/>
                  </a:schemeClr>
                </a:solidFill>
              </a:rPr>
              <a:t>RouterOS</a:t>
            </a:r>
            <a:r>
              <a:rPr lang="en-US" sz="2000" dirty="0">
                <a:solidFill>
                  <a:schemeClr val="tx1">
                    <a:lumMod val="75000"/>
                  </a:schemeClr>
                </a:solidFill>
              </a:rPr>
              <a:t> Level 4. </a:t>
            </a:r>
          </a:p>
          <a:p>
            <a:pPr algn="just">
              <a:lnSpc>
                <a:spcPct val="100000"/>
              </a:lnSpc>
            </a:pPr>
            <a:endParaRPr lang="en-US" sz="2400" dirty="0">
              <a:solidFill>
                <a:schemeClr val="tx1">
                  <a:lumMod val="75000"/>
                </a:schemeClr>
              </a:solidFill>
            </a:endParaRPr>
          </a:p>
        </p:txBody>
      </p:sp>
      <p:pic>
        <p:nvPicPr>
          <p:cNvPr id="4" name="Picture 6" descr="D:\FENI---\KULIAH\_SEMESTER3\nirkabel\PRESENTS\rb411-complete.jpg"/>
          <p:cNvPicPr>
            <a:picLocks noChangeAspect="1" noChangeArrowheads="1"/>
          </p:cNvPicPr>
          <p:nvPr/>
        </p:nvPicPr>
        <p:blipFill>
          <a:blip r:embed="rId2"/>
          <a:srcRect/>
          <a:stretch>
            <a:fillRect/>
          </a:stretch>
        </p:blipFill>
        <p:spPr bwMode="auto">
          <a:xfrm>
            <a:off x="8256240" y="1484078"/>
            <a:ext cx="2676525" cy="2166937"/>
          </a:xfrm>
          <a:prstGeom prst="rect">
            <a:avLst/>
          </a:prstGeom>
          <a:noFill/>
          <a:ln w="9525">
            <a:noFill/>
            <a:miter lim="800000"/>
            <a:headEnd/>
            <a:tailEnd/>
          </a:ln>
        </p:spPr>
      </p:pic>
      <p:pic>
        <p:nvPicPr>
          <p:cNvPr id="5" name="Picture 4" descr="D:\FENI---\KULIAH\_SEMESTER3\nirkabel\PRESENTS\Mikrotik_OC-RB433AH-A_2603587_1.png"/>
          <p:cNvPicPr>
            <a:picLocks noChangeAspect="1" noChangeArrowheads="1"/>
          </p:cNvPicPr>
          <p:nvPr/>
        </p:nvPicPr>
        <p:blipFill>
          <a:blip r:embed="rId3"/>
          <a:srcRect/>
          <a:stretch>
            <a:fillRect/>
          </a:stretch>
        </p:blipFill>
        <p:spPr bwMode="auto">
          <a:xfrm>
            <a:off x="8688022" y="4005064"/>
            <a:ext cx="3052762" cy="2463800"/>
          </a:xfrm>
          <a:prstGeom prst="rect">
            <a:avLst/>
          </a:prstGeom>
          <a:noFill/>
          <a:ln w="9525">
            <a:noFill/>
            <a:miter lim="800000"/>
            <a:headEnd/>
            <a:tailEnd/>
          </a:ln>
        </p:spPr>
      </p:pic>
    </p:spTree>
    <p:extLst>
      <p:ext uri="{BB962C8B-B14F-4D97-AF65-F5344CB8AC3E}">
        <p14:creationId xmlns:p14="http://schemas.microsoft.com/office/powerpoint/2010/main" val="31911505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a:xfrm>
            <a:off x="839416" y="1405957"/>
            <a:ext cx="7128792" cy="5112568"/>
          </a:xfrm>
        </p:spPr>
        <p:txBody>
          <a:bodyPr/>
          <a:lstStyle/>
          <a:p>
            <a:pPr algn="just">
              <a:lnSpc>
                <a:spcPct val="100000"/>
              </a:lnSpc>
            </a:pPr>
            <a:r>
              <a:rPr lang="en-US" sz="2400" dirty="0">
                <a:solidFill>
                  <a:schemeClr val="tx1">
                    <a:lumMod val="75000"/>
                  </a:schemeClr>
                </a:solidFill>
                <a:latin typeface="Times New Roman" panose="02020603050405020304" pitchFamily="18" charset="0"/>
                <a:cs typeface="Times New Roman" panose="02020603050405020304" pitchFamily="18" charset="0"/>
              </a:rPr>
              <a:t>RB711A-5Hn-M</a:t>
            </a:r>
          </a:p>
          <a:p>
            <a:pPr algn="just">
              <a:lnSpc>
                <a:spcPct val="100000"/>
              </a:lnSpc>
              <a:buFont typeface="Arial" charset="0"/>
              <a:buNone/>
            </a:pPr>
            <a:r>
              <a:rPr lang="en-US" sz="2400" dirty="0">
                <a:solidFill>
                  <a:schemeClr val="tx1">
                    <a:lumMod val="75000"/>
                  </a:schemeClr>
                </a:solidFill>
                <a:latin typeface="Times New Roman" panose="02020603050405020304" pitchFamily="18" charset="0"/>
                <a:cs typeface="Times New Roman" panose="02020603050405020304" pitchFamily="18" charset="0"/>
              </a:rPr>
              <a:t>     RB711A-5Hn-M </a:t>
            </a:r>
            <a:r>
              <a:rPr lang="en-US" sz="2400" dirty="0" err="1">
                <a:solidFill>
                  <a:schemeClr val="tx1">
                    <a:lumMod val="75000"/>
                  </a:schemeClr>
                </a:solidFill>
                <a:latin typeface="Times New Roman" panose="02020603050405020304" pitchFamily="18" charset="0"/>
                <a:cs typeface="Times New Roman" panose="02020603050405020304" pitchFamily="18" charset="0"/>
              </a:rPr>
              <a:t>merupakan</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routerboard</a:t>
            </a:r>
            <a:r>
              <a:rPr lang="en-US" sz="2400" dirty="0">
                <a:solidFill>
                  <a:schemeClr val="tx1">
                    <a:lumMod val="75000"/>
                  </a:schemeClr>
                </a:solidFill>
                <a:latin typeface="Times New Roman" panose="02020603050405020304" pitchFamily="18" charset="0"/>
                <a:cs typeface="Times New Roman" panose="02020603050405020304" pitchFamily="18" charset="0"/>
              </a:rPr>
              <a:t> yang </a:t>
            </a:r>
            <a:r>
              <a:rPr lang="en-US" sz="2400" dirty="0" err="1">
                <a:solidFill>
                  <a:schemeClr val="tx1">
                    <a:lumMod val="75000"/>
                  </a:schemeClr>
                </a:solidFill>
                <a:latin typeface="Times New Roman" panose="02020603050405020304" pitchFamily="18" charset="0"/>
                <a:cs typeface="Times New Roman" panose="02020603050405020304" pitchFamily="18" charset="0"/>
              </a:rPr>
              <a:t>didesain</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sebagai</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akses</a:t>
            </a:r>
            <a:r>
              <a:rPr lang="en-US" sz="2400" dirty="0">
                <a:solidFill>
                  <a:schemeClr val="tx1">
                    <a:lumMod val="75000"/>
                  </a:schemeClr>
                </a:solidFill>
                <a:latin typeface="Times New Roman" panose="02020603050405020304" pitchFamily="18" charset="0"/>
                <a:cs typeface="Times New Roman" panose="02020603050405020304" pitchFamily="18" charset="0"/>
              </a:rPr>
              <a:t> point entry level. </a:t>
            </a:r>
            <a:r>
              <a:rPr lang="en-US" sz="2400" dirty="0" err="1">
                <a:solidFill>
                  <a:schemeClr val="tx1">
                    <a:lumMod val="75000"/>
                  </a:schemeClr>
                </a:solidFill>
                <a:latin typeface="Times New Roman" panose="02020603050405020304" pitchFamily="18" charset="0"/>
                <a:cs typeface="Times New Roman" panose="02020603050405020304" pitchFamily="18" charset="0"/>
              </a:rPr>
              <a:t>Dengan</a:t>
            </a:r>
            <a:r>
              <a:rPr lang="en-US" sz="2400" dirty="0">
                <a:solidFill>
                  <a:schemeClr val="tx1">
                    <a:lumMod val="75000"/>
                  </a:schemeClr>
                </a:solidFill>
                <a:latin typeface="Times New Roman" panose="02020603050405020304" pitchFamily="18" charset="0"/>
                <a:cs typeface="Times New Roman" panose="02020603050405020304" pitchFamily="18" charset="0"/>
              </a:rPr>
              <a:t> processor Atheros 400MHz, </a:t>
            </a:r>
            <a:r>
              <a:rPr lang="en-US" sz="2400" dirty="0" err="1">
                <a:solidFill>
                  <a:schemeClr val="tx1">
                    <a:lumMod val="75000"/>
                  </a:schemeClr>
                </a:solidFill>
                <a:latin typeface="Times New Roman" panose="02020603050405020304" pitchFamily="18" charset="0"/>
                <a:cs typeface="Times New Roman" panose="02020603050405020304" pitchFamily="18" charset="0"/>
              </a:rPr>
              <a:t>serta</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menggunakan</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Mikrotik</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RouterOS</a:t>
            </a:r>
            <a:r>
              <a:rPr lang="en-US" sz="2400" dirty="0">
                <a:solidFill>
                  <a:schemeClr val="tx1">
                    <a:lumMod val="75000"/>
                  </a:schemeClr>
                </a:solidFill>
                <a:latin typeface="Times New Roman" panose="02020603050405020304" pitchFamily="18" charset="0"/>
                <a:cs typeface="Times New Roman" panose="02020603050405020304" pitchFamily="18" charset="0"/>
              </a:rPr>
              <a:t> level 4. </a:t>
            </a:r>
            <a:r>
              <a:rPr lang="en-US" sz="2400" dirty="0" err="1">
                <a:solidFill>
                  <a:schemeClr val="tx1">
                    <a:lumMod val="75000"/>
                  </a:schemeClr>
                </a:solidFill>
                <a:latin typeface="Times New Roman" panose="02020603050405020304" pitchFamily="18" charset="0"/>
                <a:cs typeface="Times New Roman" panose="02020603050405020304" pitchFamily="18" charset="0"/>
              </a:rPr>
              <a:t>Memiliki</a:t>
            </a:r>
            <a:r>
              <a:rPr lang="en-US" sz="2400" dirty="0">
                <a:solidFill>
                  <a:schemeClr val="tx1">
                    <a:lumMod val="75000"/>
                  </a:schemeClr>
                </a:solidFill>
                <a:latin typeface="Times New Roman" panose="02020603050405020304" pitchFamily="18" charset="0"/>
                <a:cs typeface="Times New Roman" panose="02020603050405020304" pitchFamily="18" charset="0"/>
              </a:rPr>
              <a:t> 1 port </a:t>
            </a:r>
            <a:r>
              <a:rPr lang="en-US" sz="2400" dirty="0" err="1">
                <a:solidFill>
                  <a:schemeClr val="tx1">
                    <a:lumMod val="75000"/>
                  </a:schemeClr>
                </a:solidFill>
                <a:latin typeface="Times New Roman" panose="02020603050405020304" pitchFamily="18" charset="0"/>
                <a:cs typeface="Times New Roman" panose="02020603050405020304" pitchFamily="18" charset="0"/>
              </a:rPr>
              <a:t>ethernet</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dan</a:t>
            </a:r>
            <a:r>
              <a:rPr lang="en-US" sz="2400" dirty="0">
                <a:solidFill>
                  <a:schemeClr val="tx1">
                    <a:lumMod val="75000"/>
                  </a:schemeClr>
                </a:solidFill>
                <a:latin typeface="Times New Roman" panose="02020603050405020304" pitchFamily="18" charset="0"/>
                <a:cs typeface="Times New Roman" panose="02020603050405020304" pitchFamily="18" charset="0"/>
              </a:rPr>
              <a:t> 1 Wireless Card </a:t>
            </a:r>
            <a:r>
              <a:rPr lang="en-US" sz="2400" dirty="0" err="1">
                <a:solidFill>
                  <a:schemeClr val="tx1">
                    <a:lumMod val="75000"/>
                  </a:schemeClr>
                </a:solidFill>
                <a:latin typeface="Times New Roman" panose="02020603050405020304" pitchFamily="18" charset="0"/>
                <a:cs typeface="Times New Roman" panose="02020603050405020304" pitchFamily="18" charset="0"/>
              </a:rPr>
              <a:t>embeded</a:t>
            </a:r>
            <a:r>
              <a:rPr lang="en-US" sz="2400" dirty="0">
                <a:solidFill>
                  <a:schemeClr val="tx1">
                    <a:lumMod val="75000"/>
                  </a:schemeClr>
                </a:solidFill>
                <a:latin typeface="Times New Roman" panose="02020603050405020304" pitchFamily="18" charset="0"/>
                <a:cs typeface="Times New Roman" panose="02020603050405020304" pitchFamily="18" charset="0"/>
              </a:rPr>
              <a:t> 5Ghz.</a:t>
            </a:r>
          </a:p>
          <a:p>
            <a:pPr algn="just">
              <a:lnSpc>
                <a:spcPct val="100000"/>
              </a:lnSpc>
            </a:pPr>
            <a:endParaRPr lang="en-US" sz="2400" dirty="0">
              <a:solidFill>
                <a:schemeClr val="tx1">
                  <a:lumMod val="75000"/>
                </a:schemeClr>
              </a:solidFill>
              <a:latin typeface="Times New Roman" panose="02020603050405020304" pitchFamily="18" charset="0"/>
              <a:cs typeface="Times New Roman" panose="02020603050405020304" pitchFamily="18" charset="0"/>
            </a:endParaRPr>
          </a:p>
          <a:p>
            <a:pPr algn="just">
              <a:lnSpc>
                <a:spcPct val="100000"/>
              </a:lnSpc>
            </a:pPr>
            <a:r>
              <a:rPr lang="en-US" sz="2400" dirty="0">
                <a:solidFill>
                  <a:schemeClr val="tx1">
                    <a:lumMod val="75000"/>
                  </a:schemeClr>
                </a:solidFill>
                <a:latin typeface="Times New Roman" panose="02020603050405020304" pitchFamily="18" charset="0"/>
                <a:cs typeface="Times New Roman" panose="02020603050405020304" pitchFamily="18" charset="0"/>
              </a:rPr>
              <a:t>RB800</a:t>
            </a:r>
          </a:p>
          <a:p>
            <a:pPr algn="just">
              <a:lnSpc>
                <a:spcPct val="100000"/>
              </a:lnSpc>
              <a:buFont typeface="Arial" charset="0"/>
              <a:buNone/>
            </a:pP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Routerboard</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untuk</a:t>
            </a:r>
            <a:r>
              <a:rPr lang="en-US" sz="2400" dirty="0">
                <a:solidFill>
                  <a:schemeClr val="tx1">
                    <a:lumMod val="75000"/>
                  </a:schemeClr>
                </a:solidFill>
                <a:latin typeface="Times New Roman" panose="02020603050405020304" pitchFamily="18" charset="0"/>
                <a:cs typeface="Times New Roman" panose="02020603050405020304" pitchFamily="18" charset="0"/>
              </a:rPr>
              <a:t> wireless </a:t>
            </a:r>
            <a:r>
              <a:rPr lang="en-US" sz="2400" dirty="0" err="1">
                <a:solidFill>
                  <a:schemeClr val="tx1">
                    <a:lumMod val="75000"/>
                  </a:schemeClr>
                </a:solidFill>
                <a:latin typeface="Times New Roman" panose="02020603050405020304" pitchFamily="18" charset="0"/>
                <a:cs typeface="Times New Roman" panose="02020603050405020304" pitchFamily="18" charset="0"/>
              </a:rPr>
              <a:t>tercepat</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dengan</a:t>
            </a:r>
            <a:r>
              <a:rPr lang="en-US" sz="2400" dirty="0">
                <a:solidFill>
                  <a:schemeClr val="tx1">
                    <a:lumMod val="75000"/>
                  </a:schemeClr>
                </a:solidFill>
                <a:latin typeface="Times New Roman" panose="02020603050405020304" pitchFamily="18" charset="0"/>
                <a:cs typeface="Times New Roman" panose="02020603050405020304" pitchFamily="18" charset="0"/>
              </a:rPr>
              <a:t> processor </a:t>
            </a:r>
            <a:r>
              <a:rPr lang="en-US" sz="2400" dirty="0" err="1">
                <a:solidFill>
                  <a:schemeClr val="tx1">
                    <a:lumMod val="75000"/>
                  </a:schemeClr>
                </a:solidFill>
                <a:latin typeface="Times New Roman" panose="02020603050405020304" pitchFamily="18" charset="0"/>
                <a:cs typeface="Times New Roman" panose="02020603050405020304" pitchFamily="18" charset="0"/>
              </a:rPr>
              <a:t>pilihan</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powerpc</a:t>
            </a:r>
            <a:r>
              <a:rPr lang="en-US" sz="2400" dirty="0">
                <a:solidFill>
                  <a:schemeClr val="tx1">
                    <a:lumMod val="75000"/>
                  </a:schemeClr>
                </a:solidFill>
                <a:latin typeface="Times New Roman" panose="02020603050405020304" pitchFamily="18" charset="0"/>
                <a:cs typeface="Times New Roman" panose="02020603050405020304" pitchFamily="18" charset="0"/>
              </a:rPr>
              <a:t> MPC8544 800MHz CPU, 256MB RAM, </a:t>
            </a:r>
            <a:r>
              <a:rPr lang="en-US" sz="2400" dirty="0" err="1">
                <a:solidFill>
                  <a:schemeClr val="tx1">
                    <a:lumMod val="75000"/>
                  </a:schemeClr>
                </a:solidFill>
                <a:latin typeface="Times New Roman" panose="02020603050405020304" pitchFamily="18" charset="0"/>
                <a:cs typeface="Times New Roman" panose="02020603050405020304" pitchFamily="18" charset="0"/>
              </a:rPr>
              <a:t>dilengkapi</a:t>
            </a:r>
            <a:r>
              <a:rPr lang="en-US" sz="2400" dirty="0">
                <a:solidFill>
                  <a:schemeClr val="tx1">
                    <a:lumMod val="75000"/>
                  </a:schemeClr>
                </a:solidFill>
                <a:latin typeface="Times New Roman" panose="02020603050405020304" pitchFamily="18" charset="0"/>
                <a:cs typeface="Times New Roman" panose="02020603050405020304" pitchFamily="18" charset="0"/>
              </a:rPr>
              <a:t> 3 port gigabit </a:t>
            </a:r>
            <a:r>
              <a:rPr lang="en-US" sz="2400" dirty="0" err="1">
                <a:solidFill>
                  <a:schemeClr val="tx1">
                    <a:lumMod val="75000"/>
                  </a:schemeClr>
                </a:solidFill>
                <a:latin typeface="Times New Roman" panose="02020603050405020304" pitchFamily="18" charset="0"/>
                <a:cs typeface="Times New Roman" panose="02020603050405020304" pitchFamily="18" charset="0"/>
              </a:rPr>
              <a:t>ethernet</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dan</a:t>
            </a:r>
            <a:r>
              <a:rPr lang="en-US" sz="2400" dirty="0">
                <a:solidFill>
                  <a:schemeClr val="tx1">
                    <a:lumMod val="75000"/>
                  </a:schemeClr>
                </a:solidFill>
                <a:latin typeface="Times New Roman" panose="02020603050405020304" pitchFamily="18" charset="0"/>
                <a:cs typeface="Times New Roman" panose="02020603050405020304" pitchFamily="18" charset="0"/>
              </a:rPr>
              <a:t> 4 slot </a:t>
            </a:r>
            <a:r>
              <a:rPr lang="en-US" sz="2400" dirty="0" err="1">
                <a:solidFill>
                  <a:schemeClr val="tx1">
                    <a:lumMod val="75000"/>
                  </a:schemeClr>
                </a:solidFill>
                <a:latin typeface="Times New Roman" panose="02020603050405020304" pitchFamily="18" charset="0"/>
                <a:cs typeface="Times New Roman" panose="02020603050405020304" pitchFamily="18" charset="0"/>
              </a:rPr>
              <a:t>minipci</a:t>
            </a:r>
            <a:r>
              <a:rPr lang="en-US" sz="2400" dirty="0">
                <a:solidFill>
                  <a:schemeClr val="tx1">
                    <a:lumMod val="75000"/>
                  </a:schemeClr>
                </a:solidFill>
                <a:latin typeface="Times New Roman" panose="02020603050405020304" pitchFamily="18" charset="0"/>
                <a:cs typeface="Times New Roman" panose="02020603050405020304" pitchFamily="18" charset="0"/>
              </a:rPr>
              <a:t> wireless. </a:t>
            </a:r>
            <a:r>
              <a:rPr lang="en-US" sz="2400" dirty="0" err="1">
                <a:solidFill>
                  <a:schemeClr val="tx1">
                    <a:lumMod val="75000"/>
                  </a:schemeClr>
                </a:solidFill>
                <a:latin typeface="Times New Roman" panose="02020603050405020304" pitchFamily="18" charset="0"/>
                <a:cs typeface="Times New Roman" panose="02020603050405020304" pitchFamily="18" charset="0"/>
              </a:rPr>
              <a:t>Termasuk</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RouterOS</a:t>
            </a:r>
            <a:r>
              <a:rPr lang="en-US" sz="2400" dirty="0">
                <a:solidFill>
                  <a:schemeClr val="tx1">
                    <a:lumMod val="75000"/>
                  </a:schemeClr>
                </a:solidFill>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Mikrotik</a:t>
            </a:r>
            <a:r>
              <a:rPr lang="en-US" sz="2400" dirty="0">
                <a:solidFill>
                  <a:schemeClr val="tx1">
                    <a:lumMod val="75000"/>
                  </a:schemeClr>
                </a:solidFill>
                <a:latin typeface="Times New Roman" panose="02020603050405020304" pitchFamily="18" charset="0"/>
                <a:cs typeface="Times New Roman" panose="02020603050405020304" pitchFamily="18" charset="0"/>
              </a:rPr>
              <a:t> level 6. </a:t>
            </a:r>
          </a:p>
        </p:txBody>
      </p:sp>
      <p:pic>
        <p:nvPicPr>
          <p:cNvPr id="3" name="Picture 5" descr="D:\FENI---\KULIAH\_SEMESTER3\nirkabel\PRESENTS\images.jpg"/>
          <p:cNvPicPr>
            <a:picLocks noChangeAspect="1" noChangeArrowheads="1"/>
          </p:cNvPicPr>
          <p:nvPr/>
        </p:nvPicPr>
        <p:blipFill>
          <a:blip r:embed="rId2"/>
          <a:srcRect/>
          <a:stretch>
            <a:fillRect/>
          </a:stretch>
        </p:blipFill>
        <p:spPr bwMode="auto">
          <a:xfrm>
            <a:off x="8328248" y="1692936"/>
            <a:ext cx="3470275" cy="4751388"/>
          </a:xfrm>
          <a:prstGeom prst="rect">
            <a:avLst/>
          </a:prstGeom>
          <a:noFill/>
          <a:ln w="9525">
            <a:noFill/>
            <a:miter lim="800000"/>
            <a:headEnd/>
            <a:tailEnd/>
          </a:ln>
        </p:spPr>
      </p:pic>
      <p:sp>
        <p:nvSpPr>
          <p:cNvPr id="4" name="Title 1">
            <a:extLst>
              <a:ext uri="{FF2B5EF4-FFF2-40B4-BE49-F238E27FC236}">
                <a16:creationId xmlns:a16="http://schemas.microsoft.com/office/drawing/2014/main" xmlns="" id="{2C89B859-8C1C-4B41-85F7-9ABFF534804E}"/>
              </a:ext>
            </a:extLst>
          </p:cNvPr>
          <p:cNvSpPr>
            <a:spLocks noGrp="1"/>
          </p:cNvSpPr>
          <p:nvPr>
            <p:ph type="title"/>
          </p:nvPr>
        </p:nvSpPr>
        <p:spPr>
          <a:xfrm>
            <a:off x="914400" y="731838"/>
            <a:ext cx="10871200" cy="563562"/>
          </a:xfrm>
        </p:spPr>
        <p:txBody>
          <a:bodyPr/>
          <a:lstStyle/>
          <a:p>
            <a:r>
              <a:rPr lang="en-US" dirty="0" err="1">
                <a:solidFill>
                  <a:schemeClr val="bg1"/>
                </a:solidFill>
              </a:rPr>
              <a:t>Mikrotik</a:t>
            </a:r>
            <a:r>
              <a:rPr lang="en-US" dirty="0">
                <a:solidFill>
                  <a:schemeClr val="bg1"/>
                </a:solidFill>
              </a:rPr>
              <a:t> Router</a:t>
            </a:r>
          </a:p>
        </p:txBody>
      </p:sp>
    </p:spTree>
    <p:extLst>
      <p:ext uri="{BB962C8B-B14F-4D97-AF65-F5344CB8AC3E}">
        <p14:creationId xmlns:p14="http://schemas.microsoft.com/office/powerpoint/2010/main" val="23860876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9416" y="826260"/>
            <a:ext cx="10297144" cy="382156"/>
          </a:xfrm>
          <a:prstGeom prst="rect">
            <a:avLst/>
          </a:prstGeom>
        </p:spPr>
        <p:txBody>
          <a:bodyPr vert="horz" wrap="square" lIns="0" tIns="12700" rIns="0" bIns="0" numCol="1" rtlCol="0" anchor="ctr" anchorCtr="0" compatLnSpc="1">
            <a:prstTxWarp prst="textNoShape">
              <a:avLst/>
            </a:prstTxWarp>
            <a:spAutoFit/>
          </a:bodyPr>
          <a:lstStyle/>
          <a:p>
            <a:pPr marL="12700">
              <a:spcBef>
                <a:spcPts val="100"/>
              </a:spcBef>
            </a:pPr>
            <a:r>
              <a:rPr lang="en-GB" sz="2400" kern="1200" dirty="0" err="1">
                <a:solidFill>
                  <a:srgbClr val="FFFFFF"/>
                </a:solidFill>
              </a:rPr>
              <a:t>Komponen</a:t>
            </a:r>
            <a:r>
              <a:rPr lang="en-GB" sz="2400" kern="1200" dirty="0">
                <a:solidFill>
                  <a:srgbClr val="FFFFFF"/>
                </a:solidFill>
              </a:rPr>
              <a:t> Hardware (</a:t>
            </a:r>
            <a:r>
              <a:rPr lang="en-GB" sz="2400" kern="1200" dirty="0" err="1">
                <a:solidFill>
                  <a:srgbClr val="FFFFFF"/>
                </a:solidFill>
              </a:rPr>
              <a:t>Perangkat</a:t>
            </a:r>
            <a:r>
              <a:rPr lang="en-GB" sz="2400" kern="1200" dirty="0">
                <a:solidFill>
                  <a:srgbClr val="FFFFFF"/>
                </a:solidFill>
              </a:rPr>
              <a:t> </a:t>
            </a:r>
            <a:r>
              <a:rPr lang="en-GB" sz="2400" kern="1200" dirty="0" err="1">
                <a:solidFill>
                  <a:srgbClr val="FFFFFF"/>
                </a:solidFill>
              </a:rPr>
              <a:t>Keras</a:t>
            </a:r>
            <a:r>
              <a:rPr lang="en-GB" sz="2400" kern="1200" dirty="0">
                <a:solidFill>
                  <a:srgbClr val="FFFFFF"/>
                </a:solidFill>
              </a:rPr>
              <a:t> </a:t>
            </a:r>
            <a:r>
              <a:rPr lang="en-GB" sz="2400" kern="1200" dirty="0" err="1">
                <a:solidFill>
                  <a:srgbClr val="FFFFFF"/>
                </a:solidFill>
              </a:rPr>
              <a:t>Jaringan</a:t>
            </a:r>
            <a:r>
              <a:rPr lang="en-GB" sz="2400" kern="1200" dirty="0">
                <a:solidFill>
                  <a:srgbClr val="FFFFFF"/>
                </a:solidFill>
              </a:rPr>
              <a:t>)</a:t>
            </a:r>
            <a:endParaRPr spc="-35" dirty="0"/>
          </a:p>
        </p:txBody>
      </p:sp>
      <p:sp>
        <p:nvSpPr>
          <p:cNvPr id="4" name="object 4"/>
          <p:cNvSpPr txBox="1">
            <a:spLocks noGrp="1"/>
          </p:cNvSpPr>
          <p:nvPr>
            <p:ph type="body" idx="1"/>
          </p:nvPr>
        </p:nvSpPr>
        <p:spPr>
          <a:xfrm>
            <a:off x="767408" y="2170296"/>
            <a:ext cx="8424935" cy="4372607"/>
          </a:xfrm>
          <a:prstGeom prst="rect">
            <a:avLst/>
          </a:prstGeom>
        </p:spPr>
        <p:txBody>
          <a:bodyPr vert="horz" wrap="square" lIns="0" tIns="38735" rIns="0" bIns="0" numCol="1" rtlCol="0" anchor="t" anchorCtr="0" compatLnSpc="1">
            <a:prstTxWarp prst="textNoShape">
              <a:avLst/>
            </a:prstTxWarp>
            <a:spAutoFit/>
          </a:bodyPr>
          <a:lstStyle/>
          <a:p>
            <a:pPr marL="111760" marR="5080" indent="0" algn="just">
              <a:lnSpc>
                <a:spcPts val="1620"/>
              </a:lnSpc>
              <a:spcBef>
                <a:spcPts val="305"/>
              </a:spcBef>
              <a:buNone/>
              <a:tabLst>
                <a:tab pos="339725" algn="l"/>
                <a:tab pos="340360" algn="l"/>
              </a:tabLst>
            </a:pPr>
            <a:r>
              <a:rPr sz="1800" b="0" spc="-5" dirty="0">
                <a:solidFill>
                  <a:schemeClr val="tx1"/>
                </a:solidFill>
              </a:rPr>
              <a:t>Acces </a:t>
            </a:r>
            <a:r>
              <a:rPr sz="1800" b="0" dirty="0">
                <a:solidFill>
                  <a:schemeClr val="tx1"/>
                </a:solidFill>
              </a:rPr>
              <a:t>point </a:t>
            </a:r>
            <a:r>
              <a:rPr sz="1800" b="0" spc="-5" dirty="0">
                <a:solidFill>
                  <a:schemeClr val="tx1"/>
                </a:solidFill>
              </a:rPr>
              <a:t>hanya digunakan untuk memancarkan sinyal wireless yang diterima </a:t>
            </a:r>
            <a:r>
              <a:rPr sz="1800" b="0" dirty="0">
                <a:solidFill>
                  <a:schemeClr val="tx1"/>
                </a:solidFill>
              </a:rPr>
              <a:t>dari </a:t>
            </a:r>
            <a:r>
              <a:rPr sz="1800" b="0" spc="-5" dirty="0">
                <a:solidFill>
                  <a:schemeClr val="tx1"/>
                </a:solidFill>
              </a:rPr>
              <a:t>router  ataupun </a:t>
            </a:r>
            <a:r>
              <a:rPr sz="1800" b="0" dirty="0">
                <a:solidFill>
                  <a:schemeClr val="tx1"/>
                </a:solidFill>
              </a:rPr>
              <a:t>broadband </a:t>
            </a:r>
            <a:r>
              <a:rPr sz="1800" b="0" spc="-5" dirty="0">
                <a:solidFill>
                  <a:schemeClr val="tx1"/>
                </a:solidFill>
              </a:rPr>
              <a:t>untuk membuat </a:t>
            </a:r>
            <a:r>
              <a:rPr sz="1800" b="0" dirty="0">
                <a:solidFill>
                  <a:schemeClr val="tx1"/>
                </a:solidFill>
              </a:rPr>
              <a:t>suatu jaringan </a:t>
            </a:r>
            <a:r>
              <a:rPr sz="1800" b="0" spc="-5" dirty="0">
                <a:solidFill>
                  <a:schemeClr val="tx1"/>
                </a:solidFill>
              </a:rPr>
              <a:t>WLAN </a:t>
            </a:r>
            <a:r>
              <a:rPr sz="1800" b="0" dirty="0">
                <a:solidFill>
                  <a:schemeClr val="tx1"/>
                </a:solidFill>
              </a:rPr>
              <a:t>atau </a:t>
            </a:r>
            <a:r>
              <a:rPr sz="1800" b="0" spc="-5" dirty="0">
                <a:solidFill>
                  <a:schemeClr val="tx1"/>
                </a:solidFill>
              </a:rPr>
              <a:t>wireless </a:t>
            </a:r>
            <a:r>
              <a:rPr sz="1800" b="0" dirty="0">
                <a:solidFill>
                  <a:schemeClr val="tx1"/>
                </a:solidFill>
              </a:rPr>
              <a:t>area </a:t>
            </a:r>
            <a:r>
              <a:rPr sz="1800" b="0" spc="-5" dirty="0">
                <a:solidFill>
                  <a:schemeClr val="tx1"/>
                </a:solidFill>
              </a:rPr>
              <a:t>network.  Fungsi ini </a:t>
            </a:r>
            <a:r>
              <a:rPr sz="1800" b="0" dirty="0">
                <a:solidFill>
                  <a:schemeClr val="tx1"/>
                </a:solidFill>
              </a:rPr>
              <a:t>jauh </a:t>
            </a:r>
            <a:r>
              <a:rPr sz="1800" b="0" spc="-5" dirty="0">
                <a:solidFill>
                  <a:schemeClr val="tx1"/>
                </a:solidFill>
              </a:rPr>
              <a:t>lebih sederhana apabila dibandingkan dengan </a:t>
            </a:r>
            <a:r>
              <a:rPr sz="1800" b="0" spc="-35" dirty="0">
                <a:solidFill>
                  <a:schemeClr val="tx1"/>
                </a:solidFill>
              </a:rPr>
              <a:t>router, </a:t>
            </a:r>
            <a:r>
              <a:rPr sz="1800" b="0" spc="-5" dirty="0">
                <a:solidFill>
                  <a:schemeClr val="tx1"/>
                </a:solidFill>
              </a:rPr>
              <a:t>yang memiliki fungsi  yang sangat kompleks dan</a:t>
            </a:r>
            <a:r>
              <a:rPr sz="1800" b="0" spc="-15" dirty="0">
                <a:solidFill>
                  <a:schemeClr val="tx1"/>
                </a:solidFill>
              </a:rPr>
              <a:t> </a:t>
            </a:r>
            <a:r>
              <a:rPr sz="1800" b="0" spc="-5" dirty="0">
                <a:solidFill>
                  <a:schemeClr val="tx1"/>
                </a:solidFill>
              </a:rPr>
              <a:t>banyak.</a:t>
            </a:r>
          </a:p>
          <a:p>
            <a:pPr marL="111760">
              <a:spcBef>
                <a:spcPts val="800"/>
              </a:spcBef>
            </a:pPr>
            <a:r>
              <a:rPr b="0" spc="-5" dirty="0">
                <a:solidFill>
                  <a:schemeClr val="tx1"/>
                </a:solidFill>
                <a:latin typeface="Trebuchet MS"/>
                <a:cs typeface="Trebuchet MS"/>
              </a:rPr>
              <a:t>Keunggulan Acces</a:t>
            </a:r>
            <a:r>
              <a:rPr b="0" spc="-125" dirty="0">
                <a:solidFill>
                  <a:schemeClr val="tx1"/>
                </a:solidFill>
                <a:latin typeface="Trebuchet MS"/>
                <a:cs typeface="Trebuchet MS"/>
              </a:rPr>
              <a:t> </a:t>
            </a:r>
            <a:r>
              <a:rPr b="0" spc="-15" dirty="0">
                <a:solidFill>
                  <a:schemeClr val="tx1"/>
                </a:solidFill>
                <a:latin typeface="Trebuchet MS"/>
                <a:cs typeface="Trebuchet MS"/>
              </a:rPr>
              <a:t>Point</a:t>
            </a:r>
          </a:p>
          <a:p>
            <a:pPr marL="832485" lvl="1" indent="-228600">
              <a:spcBef>
                <a:spcPts val="819"/>
              </a:spcBef>
              <a:buFont typeface="Arial"/>
              <a:buChar char="•"/>
              <a:tabLst>
                <a:tab pos="832485" algn="l"/>
                <a:tab pos="833119" algn="l"/>
              </a:tabLst>
            </a:pPr>
            <a:r>
              <a:rPr sz="2000" dirty="0">
                <a:latin typeface="Trebuchet MS"/>
                <a:cs typeface="Trebuchet MS"/>
              </a:rPr>
              <a:t>Harga </a:t>
            </a:r>
            <a:r>
              <a:rPr sz="2000" spc="-5" dirty="0">
                <a:latin typeface="Trebuchet MS"/>
                <a:cs typeface="Trebuchet MS"/>
              </a:rPr>
              <a:t>yang </a:t>
            </a:r>
            <a:r>
              <a:rPr sz="2000" dirty="0">
                <a:latin typeface="Trebuchet MS"/>
                <a:cs typeface="Trebuchet MS"/>
              </a:rPr>
              <a:t>lebih</a:t>
            </a:r>
            <a:r>
              <a:rPr sz="2000" spc="-45" dirty="0">
                <a:latin typeface="Trebuchet MS"/>
                <a:cs typeface="Trebuchet MS"/>
              </a:rPr>
              <a:t> </a:t>
            </a:r>
            <a:r>
              <a:rPr sz="2000" spc="-5" dirty="0">
                <a:latin typeface="Trebuchet MS"/>
                <a:cs typeface="Trebuchet MS"/>
              </a:rPr>
              <a:t>murah</a:t>
            </a:r>
            <a:endParaRPr sz="2000" dirty="0">
              <a:latin typeface="Trebuchet MS"/>
              <a:cs typeface="Trebuchet MS"/>
            </a:endParaRPr>
          </a:p>
          <a:p>
            <a:pPr marL="832485" lvl="1" indent="-228600">
              <a:spcBef>
                <a:spcPts val="815"/>
              </a:spcBef>
              <a:buFont typeface="Arial"/>
              <a:buChar char="•"/>
              <a:tabLst>
                <a:tab pos="832485" algn="l"/>
                <a:tab pos="833119" algn="l"/>
              </a:tabLst>
            </a:pPr>
            <a:r>
              <a:rPr sz="2000" spc="-10" dirty="0">
                <a:latin typeface="Trebuchet MS"/>
                <a:cs typeface="Trebuchet MS"/>
              </a:rPr>
              <a:t>Perawatan </a:t>
            </a:r>
            <a:r>
              <a:rPr sz="2000" spc="-5" dirty="0">
                <a:latin typeface="Trebuchet MS"/>
                <a:cs typeface="Trebuchet MS"/>
              </a:rPr>
              <a:t>yang </a:t>
            </a:r>
            <a:r>
              <a:rPr sz="2000" dirty="0">
                <a:latin typeface="Trebuchet MS"/>
                <a:cs typeface="Trebuchet MS"/>
              </a:rPr>
              <a:t>lebih</a:t>
            </a:r>
            <a:r>
              <a:rPr sz="2000" spc="-40" dirty="0">
                <a:latin typeface="Trebuchet MS"/>
                <a:cs typeface="Trebuchet MS"/>
              </a:rPr>
              <a:t> </a:t>
            </a:r>
            <a:r>
              <a:rPr sz="2000" spc="-5" dirty="0">
                <a:latin typeface="Trebuchet MS"/>
                <a:cs typeface="Trebuchet MS"/>
              </a:rPr>
              <a:t>mudah</a:t>
            </a:r>
            <a:endParaRPr sz="2000" dirty="0">
              <a:latin typeface="Trebuchet MS"/>
              <a:cs typeface="Trebuchet MS"/>
            </a:endParaRPr>
          </a:p>
          <a:p>
            <a:pPr marL="832485" lvl="1" indent="-228600">
              <a:spcBef>
                <a:spcPts val="830"/>
              </a:spcBef>
              <a:buFont typeface="Arial"/>
              <a:buChar char="•"/>
              <a:tabLst>
                <a:tab pos="832485" algn="l"/>
                <a:tab pos="833119" algn="l"/>
              </a:tabLst>
            </a:pPr>
            <a:r>
              <a:rPr sz="2000" dirty="0">
                <a:latin typeface="Trebuchet MS"/>
                <a:cs typeface="Trebuchet MS"/>
              </a:rPr>
              <a:t>Bisa </a:t>
            </a:r>
            <a:r>
              <a:rPr sz="2000" spc="-5" dirty="0">
                <a:latin typeface="Trebuchet MS"/>
                <a:cs typeface="Trebuchet MS"/>
              </a:rPr>
              <a:t>langsung tersambung dengan router ataupun</a:t>
            </a:r>
            <a:r>
              <a:rPr sz="2000" spc="10" dirty="0">
                <a:latin typeface="Trebuchet MS"/>
                <a:cs typeface="Trebuchet MS"/>
              </a:rPr>
              <a:t> </a:t>
            </a:r>
            <a:r>
              <a:rPr sz="2000" spc="-5" dirty="0">
                <a:latin typeface="Trebuchet MS"/>
                <a:cs typeface="Trebuchet MS"/>
              </a:rPr>
              <a:t>broadband</a:t>
            </a:r>
            <a:endParaRPr sz="2000" dirty="0">
              <a:latin typeface="Trebuchet MS"/>
              <a:cs typeface="Trebuchet MS"/>
            </a:endParaRPr>
          </a:p>
          <a:p>
            <a:pPr marL="832485" lvl="1" indent="-228600">
              <a:lnSpc>
                <a:spcPts val="1710"/>
              </a:lnSpc>
              <a:spcBef>
                <a:spcPts val="815"/>
              </a:spcBef>
              <a:buFont typeface="Arial"/>
              <a:buChar char="•"/>
              <a:tabLst>
                <a:tab pos="832485" algn="l"/>
                <a:tab pos="833119" algn="l"/>
              </a:tabLst>
            </a:pPr>
            <a:r>
              <a:rPr sz="2000" spc="-5" dirty="0">
                <a:latin typeface="Trebuchet MS"/>
                <a:cs typeface="Trebuchet MS"/>
              </a:rPr>
              <a:t>Sudah mendukung penggunaan wireless (yang </a:t>
            </a:r>
            <a:r>
              <a:rPr sz="2000" dirty="0">
                <a:latin typeface="Trebuchet MS"/>
                <a:cs typeface="Trebuchet MS"/>
              </a:rPr>
              <a:t>saat </a:t>
            </a:r>
            <a:r>
              <a:rPr sz="2000" spc="-5" dirty="0">
                <a:latin typeface="Trebuchet MS"/>
                <a:cs typeface="Trebuchet MS"/>
              </a:rPr>
              <a:t>ini access point </a:t>
            </a:r>
            <a:r>
              <a:rPr sz="2000" dirty="0">
                <a:latin typeface="Trebuchet MS"/>
                <a:cs typeface="Trebuchet MS"/>
              </a:rPr>
              <a:t>j</a:t>
            </a:r>
            <a:r>
              <a:rPr lang="en-US" sz="2000" dirty="0">
                <a:latin typeface="Trebuchet MS"/>
                <a:cs typeface="Trebuchet MS"/>
              </a:rPr>
              <a:t>u</a:t>
            </a:r>
            <a:r>
              <a:rPr sz="2000" dirty="0">
                <a:latin typeface="Trebuchet MS"/>
                <a:cs typeface="Trebuchet MS"/>
              </a:rPr>
              <a:t>ga </a:t>
            </a:r>
            <a:r>
              <a:rPr sz="2000" dirty="0" err="1">
                <a:latin typeface="Trebuchet MS"/>
                <a:cs typeface="Trebuchet MS"/>
              </a:rPr>
              <a:t>sering</a:t>
            </a:r>
            <a:r>
              <a:rPr sz="2000" spc="-5" dirty="0">
                <a:latin typeface="Trebuchet MS"/>
                <a:cs typeface="Trebuchet MS"/>
              </a:rPr>
              <a:t> </a:t>
            </a:r>
            <a:r>
              <a:rPr sz="2000" spc="-5" dirty="0" err="1">
                <a:latin typeface="Trebuchet MS"/>
                <a:cs typeface="Trebuchet MS"/>
              </a:rPr>
              <a:t>kita</a:t>
            </a:r>
            <a:r>
              <a:rPr lang="en-US" sz="2000" spc="-5" dirty="0">
                <a:latin typeface="Trebuchet MS"/>
                <a:cs typeface="Trebuchet MS"/>
              </a:rPr>
              <a:t> </a:t>
            </a:r>
            <a:r>
              <a:rPr lang="en-US" sz="2000" spc="-5" dirty="0" err="1">
                <a:latin typeface="Trebuchet MS"/>
                <a:cs typeface="Trebuchet MS"/>
              </a:rPr>
              <a:t>pakai</a:t>
            </a:r>
            <a:r>
              <a:rPr lang="en-US" sz="2000" spc="-5" dirty="0">
                <a:latin typeface="Trebuchet MS"/>
                <a:cs typeface="Trebuchet MS"/>
              </a:rPr>
              <a:t>)</a:t>
            </a:r>
          </a:p>
          <a:p>
            <a:pPr marL="603885" lvl="1" indent="0">
              <a:lnSpc>
                <a:spcPts val="1710"/>
              </a:lnSpc>
              <a:spcBef>
                <a:spcPts val="815"/>
              </a:spcBef>
              <a:buNone/>
              <a:tabLst>
                <a:tab pos="832485" algn="l"/>
                <a:tab pos="833119" algn="l"/>
              </a:tabLst>
            </a:pPr>
            <a:endParaRPr sz="1500" dirty="0">
              <a:latin typeface="Trebuchet MS"/>
              <a:cs typeface="Trebuchet MS"/>
            </a:endParaRPr>
          </a:p>
          <a:p>
            <a:pPr marL="358775" indent="-358775">
              <a:lnSpc>
                <a:spcPts val="1710"/>
              </a:lnSpc>
            </a:pPr>
            <a:r>
              <a:rPr lang="en-US" b="0" spc="-5" dirty="0">
                <a:solidFill>
                  <a:schemeClr val="tx1"/>
                </a:solidFill>
              </a:rPr>
              <a:t>H</a:t>
            </a:r>
            <a:r>
              <a:rPr b="0" spc="-5" dirty="0">
                <a:solidFill>
                  <a:schemeClr val="tx1"/>
                </a:solidFill>
              </a:rPr>
              <a:t>otspot</a:t>
            </a:r>
          </a:p>
          <a:p>
            <a:pPr marL="758825" lvl="2" indent="-215900">
              <a:spcBef>
                <a:spcPts val="815"/>
              </a:spcBef>
              <a:buFont typeface="Arial"/>
              <a:buChar char="•"/>
              <a:tabLst>
                <a:tab pos="803275" algn="l"/>
                <a:tab pos="831850" algn="l"/>
              </a:tabLst>
            </a:pPr>
            <a:r>
              <a:rPr sz="1800" dirty="0">
                <a:latin typeface="Trebuchet MS"/>
                <a:cs typeface="Trebuchet MS"/>
              </a:rPr>
              <a:t>Dapat </a:t>
            </a:r>
            <a:r>
              <a:rPr sz="1800" spc="-5" dirty="0">
                <a:latin typeface="Trebuchet MS"/>
                <a:cs typeface="Trebuchet MS"/>
              </a:rPr>
              <a:t>digunakan </a:t>
            </a:r>
            <a:r>
              <a:rPr sz="1800" dirty="0">
                <a:latin typeface="Trebuchet MS"/>
                <a:cs typeface="Trebuchet MS"/>
              </a:rPr>
              <a:t>dalam </a:t>
            </a:r>
            <a:r>
              <a:rPr sz="1800" spc="-5" dirty="0">
                <a:latin typeface="Trebuchet MS"/>
                <a:cs typeface="Trebuchet MS"/>
              </a:rPr>
              <a:t>ruangan kecil hingga</a:t>
            </a:r>
            <a:r>
              <a:rPr sz="1800" spc="-35" dirty="0">
                <a:latin typeface="Trebuchet MS"/>
                <a:cs typeface="Trebuchet MS"/>
              </a:rPr>
              <a:t> </a:t>
            </a:r>
            <a:r>
              <a:rPr sz="1800" spc="-5" dirty="0">
                <a:latin typeface="Trebuchet MS"/>
                <a:cs typeface="Trebuchet MS"/>
              </a:rPr>
              <a:t>sedang</a:t>
            </a:r>
            <a:endParaRPr sz="1800" dirty="0">
              <a:latin typeface="Trebuchet MS"/>
              <a:cs typeface="Trebuchet MS"/>
            </a:endParaRPr>
          </a:p>
        </p:txBody>
      </p:sp>
      <p:sp>
        <p:nvSpPr>
          <p:cNvPr id="5" name="object 5"/>
          <p:cNvSpPr/>
          <p:nvPr/>
        </p:nvSpPr>
        <p:spPr>
          <a:xfrm>
            <a:off x="9264351" y="2420888"/>
            <a:ext cx="2808497" cy="2237232"/>
          </a:xfrm>
          <a:prstGeom prst="rect">
            <a:avLst/>
          </a:prstGeom>
          <a:blipFill>
            <a:blip r:embed="rId2" cstate="print"/>
            <a:stretch>
              <a:fillRect/>
            </a:stretch>
          </a:blipFill>
        </p:spPr>
        <p:txBody>
          <a:bodyPr wrap="square" lIns="0" tIns="0" rIns="0" bIns="0" rtlCol="0"/>
          <a:lstStyle/>
          <a:p>
            <a:endParaRPr/>
          </a:p>
        </p:txBody>
      </p:sp>
      <p:sp>
        <p:nvSpPr>
          <p:cNvPr id="6" name="Rectangle 5">
            <a:extLst>
              <a:ext uri="{FF2B5EF4-FFF2-40B4-BE49-F238E27FC236}">
                <a16:creationId xmlns:a16="http://schemas.microsoft.com/office/drawing/2014/main" xmlns="" id="{C819F394-AC27-4AC2-A37B-60E13CF417B1}"/>
              </a:ext>
            </a:extLst>
          </p:cNvPr>
          <p:cNvSpPr/>
          <p:nvPr/>
        </p:nvSpPr>
        <p:spPr>
          <a:xfrm>
            <a:off x="623392" y="1489301"/>
            <a:ext cx="3010119" cy="461665"/>
          </a:xfrm>
          <a:prstGeom prst="rect">
            <a:avLst/>
          </a:prstGeom>
        </p:spPr>
        <p:txBody>
          <a:bodyPr wrap="none">
            <a:spAutoFit/>
          </a:bodyPr>
          <a:lstStyle/>
          <a:p>
            <a:r>
              <a:rPr lang="en-US" sz="2400" b="1" spc="-5" dirty="0">
                <a:latin typeface="+mj-lt"/>
              </a:rPr>
              <a:t>11. Access Point</a:t>
            </a:r>
            <a:endParaRPr lang="en-ID" sz="2400" b="1" dirty="0">
              <a:latin typeface="+mj-lt"/>
            </a:endParaRPr>
          </a:p>
        </p:txBody>
      </p:sp>
    </p:spTree>
    <p:extLst>
      <p:ext uri="{BB962C8B-B14F-4D97-AF65-F5344CB8AC3E}">
        <p14:creationId xmlns:p14="http://schemas.microsoft.com/office/powerpoint/2010/main" val="5178130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9416" y="723313"/>
            <a:ext cx="9480376" cy="514564"/>
          </a:xfrm>
          <a:prstGeom prst="rect">
            <a:avLst/>
          </a:prstGeom>
        </p:spPr>
        <p:txBody>
          <a:bodyPr vert="horz" wrap="square" lIns="0" tIns="74930" rIns="0" bIns="0" numCol="1" rtlCol="0" anchor="ctr" anchorCtr="0" compatLnSpc="1">
            <a:prstTxWarp prst="textNoShape">
              <a:avLst/>
            </a:prstTxWarp>
            <a:spAutoFit/>
          </a:bodyPr>
          <a:lstStyle/>
          <a:p>
            <a:pPr marL="12700" marR="5080">
              <a:lnSpc>
                <a:spcPts val="3890"/>
              </a:lnSpc>
              <a:spcBef>
                <a:spcPts val="590"/>
              </a:spcBef>
            </a:pPr>
            <a:r>
              <a:rPr lang="en-GB" sz="2400" kern="1200" dirty="0" err="1">
                <a:solidFill>
                  <a:srgbClr val="FFFFFF"/>
                </a:solidFill>
              </a:rPr>
              <a:t>Komponen</a:t>
            </a:r>
            <a:r>
              <a:rPr lang="en-GB" sz="2400" kern="1200" dirty="0">
                <a:solidFill>
                  <a:srgbClr val="FFFFFF"/>
                </a:solidFill>
              </a:rPr>
              <a:t> Hardware (</a:t>
            </a:r>
            <a:r>
              <a:rPr lang="en-GB" sz="2400" kern="1200" dirty="0" err="1">
                <a:solidFill>
                  <a:srgbClr val="FFFFFF"/>
                </a:solidFill>
              </a:rPr>
              <a:t>Perangkat</a:t>
            </a:r>
            <a:r>
              <a:rPr lang="en-GB" sz="2400" kern="1200" dirty="0">
                <a:solidFill>
                  <a:srgbClr val="FFFFFF"/>
                </a:solidFill>
              </a:rPr>
              <a:t> </a:t>
            </a:r>
            <a:r>
              <a:rPr lang="en-GB" sz="2400" kern="1200" dirty="0" err="1">
                <a:solidFill>
                  <a:srgbClr val="FFFFFF"/>
                </a:solidFill>
              </a:rPr>
              <a:t>Keras</a:t>
            </a:r>
            <a:r>
              <a:rPr lang="en-GB" sz="2400" kern="1200" dirty="0">
                <a:solidFill>
                  <a:srgbClr val="FFFFFF"/>
                </a:solidFill>
              </a:rPr>
              <a:t> </a:t>
            </a:r>
            <a:r>
              <a:rPr lang="en-GB" sz="2400" kern="1200" dirty="0" err="1">
                <a:solidFill>
                  <a:srgbClr val="FFFFFF"/>
                </a:solidFill>
              </a:rPr>
              <a:t>Jaringan</a:t>
            </a:r>
            <a:r>
              <a:rPr lang="en-GB" sz="2400" kern="1200" dirty="0">
                <a:solidFill>
                  <a:srgbClr val="FFFFFF"/>
                </a:solidFill>
              </a:rPr>
              <a:t>)</a:t>
            </a:r>
            <a:endParaRPr spc="-45" dirty="0"/>
          </a:p>
        </p:txBody>
      </p:sp>
      <p:sp>
        <p:nvSpPr>
          <p:cNvPr id="4" name="object 4"/>
          <p:cNvSpPr txBox="1"/>
          <p:nvPr/>
        </p:nvSpPr>
        <p:spPr>
          <a:xfrm>
            <a:off x="934517" y="2191746"/>
            <a:ext cx="4824536" cy="2106346"/>
          </a:xfrm>
          <a:prstGeom prst="rect">
            <a:avLst/>
          </a:prstGeom>
        </p:spPr>
        <p:txBody>
          <a:bodyPr vert="horz" wrap="square" lIns="0" tIns="53975" rIns="0" bIns="0" rtlCol="0">
            <a:spAutoFit/>
          </a:bodyPr>
          <a:lstStyle/>
          <a:p>
            <a:pPr marL="12700" marR="5080" algn="just">
              <a:lnSpc>
                <a:spcPts val="2590"/>
              </a:lnSpc>
              <a:spcBef>
                <a:spcPts val="425"/>
              </a:spcBef>
              <a:tabLst>
                <a:tab pos="241300" algn="l"/>
              </a:tabLst>
            </a:pPr>
            <a:r>
              <a:rPr sz="2400" dirty="0">
                <a:latin typeface="Trebuchet MS"/>
                <a:cs typeface="Trebuchet MS"/>
              </a:rPr>
              <a:t>Berfungsi </a:t>
            </a:r>
            <a:r>
              <a:rPr sz="2400" spc="-5" dirty="0">
                <a:latin typeface="Trebuchet MS"/>
                <a:cs typeface="Trebuchet MS"/>
              </a:rPr>
              <a:t>untuk memotong dan mengupas  kabel </a:t>
            </a:r>
            <a:r>
              <a:rPr sz="2400" spc="-120" dirty="0">
                <a:latin typeface="Trebuchet MS"/>
                <a:cs typeface="Trebuchet MS"/>
              </a:rPr>
              <a:t>UTP, </a:t>
            </a:r>
            <a:r>
              <a:rPr sz="2400" dirty="0">
                <a:latin typeface="Trebuchet MS"/>
                <a:cs typeface="Trebuchet MS"/>
              </a:rPr>
              <a:t>serta </a:t>
            </a:r>
            <a:r>
              <a:rPr sz="2400" spc="-5" dirty="0">
                <a:latin typeface="Trebuchet MS"/>
                <a:cs typeface="Trebuchet MS"/>
              </a:rPr>
              <a:t>memasang </a:t>
            </a:r>
            <a:r>
              <a:rPr sz="2400" spc="-10" dirty="0">
                <a:latin typeface="Trebuchet MS"/>
                <a:cs typeface="Trebuchet MS"/>
              </a:rPr>
              <a:t>Konektor </a:t>
            </a:r>
            <a:r>
              <a:rPr sz="2400" spc="-5" dirty="0">
                <a:latin typeface="Trebuchet MS"/>
                <a:cs typeface="Trebuchet MS"/>
              </a:rPr>
              <a:t>RJ45  pada kabel</a:t>
            </a:r>
            <a:r>
              <a:rPr sz="2400" spc="30" dirty="0">
                <a:latin typeface="Trebuchet MS"/>
                <a:cs typeface="Trebuchet MS"/>
              </a:rPr>
              <a:t> </a:t>
            </a:r>
            <a:r>
              <a:rPr sz="2400" spc="-120" dirty="0">
                <a:latin typeface="Trebuchet MS"/>
                <a:cs typeface="Trebuchet MS"/>
              </a:rPr>
              <a:t>UTP.</a:t>
            </a:r>
            <a:endParaRPr lang="en-US" sz="2400" spc="-120" dirty="0">
              <a:latin typeface="Trebuchet MS"/>
              <a:cs typeface="Trebuchet MS"/>
            </a:endParaRPr>
          </a:p>
          <a:p>
            <a:pPr marL="12700" marR="5080" algn="just">
              <a:lnSpc>
                <a:spcPts val="2590"/>
              </a:lnSpc>
              <a:spcBef>
                <a:spcPts val="425"/>
              </a:spcBef>
              <a:tabLst>
                <a:tab pos="241300" algn="l"/>
              </a:tabLst>
            </a:pPr>
            <a:r>
              <a:rPr lang="en-ID" sz="2400" spc="-120" dirty="0">
                <a:latin typeface="Trebuchet MS"/>
                <a:cs typeface="Trebuchet MS"/>
              </a:rPr>
              <a:t>Cable Tester </a:t>
            </a:r>
            <a:r>
              <a:rPr lang="en-ID" sz="2400" spc="-120" dirty="0" err="1">
                <a:latin typeface="Trebuchet MS"/>
                <a:cs typeface="Trebuchet MS"/>
              </a:rPr>
              <a:t>berfungsi</a:t>
            </a:r>
            <a:r>
              <a:rPr lang="en-ID" sz="2400" spc="-120" dirty="0">
                <a:latin typeface="Trebuchet MS"/>
                <a:cs typeface="Trebuchet MS"/>
              </a:rPr>
              <a:t> </a:t>
            </a:r>
            <a:r>
              <a:rPr lang="en-ID" sz="2400" spc="-120" dirty="0" err="1">
                <a:latin typeface="Trebuchet MS"/>
                <a:cs typeface="Trebuchet MS"/>
              </a:rPr>
              <a:t>untuk</a:t>
            </a:r>
            <a:r>
              <a:rPr lang="en-ID" sz="2400" spc="-120" dirty="0">
                <a:latin typeface="Trebuchet MS"/>
                <a:cs typeface="Trebuchet MS"/>
              </a:rPr>
              <a:t> </a:t>
            </a:r>
            <a:r>
              <a:rPr lang="en-ID" sz="2400" spc="-120" dirty="0" err="1">
                <a:latin typeface="Trebuchet MS"/>
                <a:cs typeface="Trebuchet MS"/>
              </a:rPr>
              <a:t>menguji</a:t>
            </a:r>
            <a:r>
              <a:rPr lang="en-ID" sz="2400" spc="-120" dirty="0">
                <a:latin typeface="Trebuchet MS"/>
                <a:cs typeface="Trebuchet MS"/>
              </a:rPr>
              <a:t> </a:t>
            </a:r>
            <a:r>
              <a:rPr lang="en-ID" sz="2400" spc="-120" dirty="0" err="1">
                <a:latin typeface="Trebuchet MS"/>
                <a:cs typeface="Trebuchet MS"/>
              </a:rPr>
              <a:t>koneksi</a:t>
            </a:r>
            <a:r>
              <a:rPr lang="en-ID" sz="2400" spc="-120" dirty="0">
                <a:latin typeface="Trebuchet MS"/>
                <a:cs typeface="Trebuchet MS"/>
              </a:rPr>
              <a:t> </a:t>
            </a:r>
            <a:r>
              <a:rPr lang="en-ID" sz="2400" spc="-120" dirty="0" err="1">
                <a:latin typeface="Trebuchet MS"/>
                <a:cs typeface="Trebuchet MS"/>
              </a:rPr>
              <a:t>kabel</a:t>
            </a:r>
            <a:r>
              <a:rPr lang="en-ID" sz="2400" spc="-120" dirty="0">
                <a:latin typeface="Trebuchet MS"/>
                <a:cs typeface="Trebuchet MS"/>
              </a:rPr>
              <a:t> UTP.</a:t>
            </a:r>
            <a:endParaRPr sz="2400" dirty="0">
              <a:latin typeface="Trebuchet MS"/>
              <a:cs typeface="Trebuchet MS"/>
            </a:endParaRPr>
          </a:p>
        </p:txBody>
      </p:sp>
      <p:pic>
        <p:nvPicPr>
          <p:cNvPr id="2" name="Picture 1">
            <a:extLst>
              <a:ext uri="{FF2B5EF4-FFF2-40B4-BE49-F238E27FC236}">
                <a16:creationId xmlns:a16="http://schemas.microsoft.com/office/drawing/2014/main" xmlns="" id="{78B6F9FE-E023-4EA2-9BAD-56D58FDA1C00}"/>
              </a:ext>
            </a:extLst>
          </p:cNvPr>
          <p:cNvPicPr>
            <a:picLocks noChangeAspect="1"/>
          </p:cNvPicPr>
          <p:nvPr/>
        </p:nvPicPr>
        <p:blipFill>
          <a:blip r:embed="rId2"/>
          <a:stretch>
            <a:fillRect/>
          </a:stretch>
        </p:blipFill>
        <p:spPr>
          <a:xfrm>
            <a:off x="6432948" y="3212976"/>
            <a:ext cx="5303980" cy="3254022"/>
          </a:xfrm>
          <a:prstGeom prst="rect">
            <a:avLst/>
          </a:prstGeom>
        </p:spPr>
      </p:pic>
      <p:sp>
        <p:nvSpPr>
          <p:cNvPr id="5" name="Rectangle 4">
            <a:extLst>
              <a:ext uri="{FF2B5EF4-FFF2-40B4-BE49-F238E27FC236}">
                <a16:creationId xmlns:a16="http://schemas.microsoft.com/office/drawing/2014/main" xmlns="" id="{E365FB94-B915-4ADD-BA4E-15C2F291E467}"/>
              </a:ext>
            </a:extLst>
          </p:cNvPr>
          <p:cNvSpPr/>
          <p:nvPr/>
        </p:nvSpPr>
        <p:spPr>
          <a:xfrm>
            <a:off x="623392" y="1489301"/>
            <a:ext cx="6104235" cy="461665"/>
          </a:xfrm>
          <a:prstGeom prst="rect">
            <a:avLst/>
          </a:prstGeom>
        </p:spPr>
        <p:txBody>
          <a:bodyPr wrap="none">
            <a:spAutoFit/>
          </a:bodyPr>
          <a:lstStyle/>
          <a:p>
            <a:r>
              <a:rPr lang="en-US" sz="2400" b="1" spc="-5" dirty="0">
                <a:latin typeface="+mj-lt"/>
              </a:rPr>
              <a:t>Crimping Tools (</a:t>
            </a:r>
            <a:r>
              <a:rPr lang="en-US" sz="2400" b="1" spc="-5" dirty="0" err="1">
                <a:latin typeface="+mj-lt"/>
              </a:rPr>
              <a:t>Peralatan</a:t>
            </a:r>
            <a:r>
              <a:rPr lang="en-US" sz="2400" b="1" spc="-5" dirty="0">
                <a:latin typeface="+mj-lt"/>
              </a:rPr>
              <a:t> </a:t>
            </a:r>
            <a:r>
              <a:rPr lang="en-US" sz="2400" b="1" spc="-5" dirty="0" err="1">
                <a:latin typeface="+mj-lt"/>
              </a:rPr>
              <a:t>Kerja</a:t>
            </a:r>
            <a:r>
              <a:rPr lang="en-US" sz="2400" b="1" spc="-5" dirty="0">
                <a:latin typeface="+mj-lt"/>
              </a:rPr>
              <a:t>)</a:t>
            </a:r>
            <a:endParaRPr lang="en-ID" sz="2400" b="1" dirty="0">
              <a:latin typeface="+mj-lt"/>
            </a:endParaRPr>
          </a:p>
        </p:txBody>
      </p:sp>
    </p:spTree>
    <p:extLst>
      <p:ext uri="{BB962C8B-B14F-4D97-AF65-F5344CB8AC3E}">
        <p14:creationId xmlns:p14="http://schemas.microsoft.com/office/powerpoint/2010/main" val="19647058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911424" y="836712"/>
            <a:ext cx="11017224" cy="461665"/>
          </a:xfrm>
          <a:prstGeom prst="rect">
            <a:avLst/>
          </a:prstGeom>
        </p:spPr>
        <p:txBody>
          <a:bodyPr wrap="square">
            <a:spAutoFit/>
          </a:bodyPr>
          <a:lstStyle/>
          <a:p>
            <a:r>
              <a:rPr lang="en-GB" sz="2400" b="1" dirty="0" err="1">
                <a:solidFill>
                  <a:schemeClr val="bg1"/>
                </a:solidFill>
                <a:latin typeface="+mj-lt"/>
              </a:rPr>
              <a:t>Komponen</a:t>
            </a:r>
            <a:r>
              <a:rPr lang="en-GB" sz="2400" b="1" dirty="0">
                <a:solidFill>
                  <a:schemeClr val="bg1"/>
                </a:solidFill>
                <a:latin typeface="+mj-lt"/>
              </a:rPr>
              <a:t> Software (</a:t>
            </a:r>
            <a:r>
              <a:rPr lang="en-GB" sz="2400" b="1" dirty="0" err="1">
                <a:solidFill>
                  <a:schemeClr val="bg1"/>
                </a:solidFill>
                <a:latin typeface="+mj-lt"/>
              </a:rPr>
              <a:t>Perangkat</a:t>
            </a:r>
            <a:r>
              <a:rPr lang="en-GB" sz="2400" b="1" dirty="0">
                <a:solidFill>
                  <a:schemeClr val="bg1"/>
                </a:solidFill>
                <a:latin typeface="+mj-lt"/>
              </a:rPr>
              <a:t> </a:t>
            </a:r>
            <a:r>
              <a:rPr lang="en-GB" sz="2400" b="1" dirty="0" err="1">
                <a:solidFill>
                  <a:schemeClr val="bg1"/>
                </a:solidFill>
                <a:latin typeface="+mj-lt"/>
              </a:rPr>
              <a:t>Lunak</a:t>
            </a:r>
            <a:r>
              <a:rPr lang="en-GB" sz="2400" b="1" dirty="0">
                <a:solidFill>
                  <a:schemeClr val="bg1"/>
                </a:solidFill>
                <a:latin typeface="+mj-lt"/>
              </a:rPr>
              <a:t> </a:t>
            </a:r>
            <a:r>
              <a:rPr lang="en-GB" sz="2400" b="1" dirty="0" err="1">
                <a:solidFill>
                  <a:schemeClr val="bg1"/>
                </a:solidFill>
                <a:latin typeface="+mj-lt"/>
              </a:rPr>
              <a:t>Jaringan</a:t>
            </a:r>
            <a:r>
              <a:rPr lang="en-GB" sz="2400" b="1" dirty="0">
                <a:solidFill>
                  <a:schemeClr val="bg1"/>
                </a:solidFill>
                <a:latin typeface="+mj-lt"/>
              </a:rPr>
              <a:t>)</a:t>
            </a:r>
            <a:endParaRPr lang="en-US" sz="2400" dirty="0">
              <a:solidFill>
                <a:schemeClr val="bg1"/>
              </a:solidFill>
              <a:latin typeface="+mj-lt"/>
            </a:endParaRPr>
          </a:p>
        </p:txBody>
      </p:sp>
      <p:sp>
        <p:nvSpPr>
          <p:cNvPr id="5" name="Rectangle 4"/>
          <p:cNvSpPr/>
          <p:nvPr/>
        </p:nvSpPr>
        <p:spPr>
          <a:xfrm>
            <a:off x="468312" y="1713361"/>
            <a:ext cx="11316319" cy="1216872"/>
          </a:xfrm>
          <a:prstGeom prst="rect">
            <a:avLst/>
          </a:prstGeom>
        </p:spPr>
        <p:txBody>
          <a:bodyPr wrap="square">
            <a:spAutoFit/>
          </a:bodyPr>
          <a:lstStyle/>
          <a:p>
            <a:pPr marL="800100" lvl="1" indent="-342900" algn="just" defTabSz="457200" eaLnBrk="1" hangingPunct="1">
              <a:lnSpc>
                <a:spcPct val="87000"/>
              </a:lnSpc>
              <a:buFont typeface="Wingdings" pitchFamily="2" charset="2"/>
              <a:buChar char="Ø"/>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err="1"/>
              <a:t>Sistem</a:t>
            </a:r>
            <a:r>
              <a:rPr lang="en-GB" sz="2800" dirty="0"/>
              <a:t> </a:t>
            </a:r>
            <a:r>
              <a:rPr lang="en-GB" sz="2800" dirty="0" err="1"/>
              <a:t>operasi</a:t>
            </a:r>
            <a:r>
              <a:rPr lang="en-GB" sz="2800" dirty="0"/>
              <a:t> </a:t>
            </a:r>
            <a:r>
              <a:rPr lang="en-GB" sz="2800" dirty="0" err="1"/>
              <a:t>jaringan</a:t>
            </a:r>
            <a:r>
              <a:rPr lang="en-GB" sz="2800" dirty="0"/>
              <a:t>, </a:t>
            </a:r>
          </a:p>
          <a:p>
            <a:pPr marL="800100" lvl="1" indent="-342900" algn="just" defTabSz="457200" eaLnBrk="1" hangingPunct="1">
              <a:lnSpc>
                <a:spcPct val="87000"/>
              </a:lnSpc>
              <a:buFont typeface="Wingdings" pitchFamily="2" charset="2"/>
              <a:buChar char="Ø"/>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err="1"/>
              <a:t>Aplikasi</a:t>
            </a:r>
            <a:r>
              <a:rPr lang="en-GB" sz="2800" dirty="0"/>
              <a:t> (Email, FTP, Telnet).</a:t>
            </a:r>
          </a:p>
          <a:p>
            <a:pPr lvl="1" algn="just" defTabSz="457200" eaLnBrk="1" hangingPunct="1">
              <a:lnSpc>
                <a:spcPct val="8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800" dirty="0"/>
          </a:p>
        </p:txBody>
      </p:sp>
    </p:spTree>
    <p:extLst>
      <p:ext uri="{BB962C8B-B14F-4D97-AF65-F5344CB8AC3E}">
        <p14:creationId xmlns:p14="http://schemas.microsoft.com/office/powerpoint/2010/main" val="34648728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ko-KR" dirty="0" err="1">
                <a:ea typeface="굴림" charset="-127"/>
              </a:rPr>
              <a:t>Sistem</a:t>
            </a:r>
            <a:r>
              <a:rPr lang="en-US" altLang="ko-KR" dirty="0">
                <a:ea typeface="굴림" charset="-127"/>
              </a:rPr>
              <a:t> </a:t>
            </a:r>
            <a:r>
              <a:rPr lang="en-US" altLang="ko-KR" dirty="0" err="1">
                <a:ea typeface="굴림" charset="-127"/>
              </a:rPr>
              <a:t>Operasi</a:t>
            </a:r>
            <a:r>
              <a:rPr lang="en-US" altLang="ko-KR" dirty="0">
                <a:ea typeface="굴림" charset="-127"/>
              </a:rPr>
              <a:t> </a:t>
            </a:r>
            <a:r>
              <a:rPr lang="en-US" altLang="ko-KR" dirty="0" err="1">
                <a:ea typeface="굴림" charset="-127"/>
              </a:rPr>
              <a:t>Jaringan</a:t>
            </a:r>
            <a:endParaRPr lang="en-US" altLang="ko-KR" dirty="0">
              <a:ea typeface="굴림" charset="-127"/>
            </a:endParaRPr>
          </a:p>
        </p:txBody>
      </p:sp>
      <p:sp>
        <p:nvSpPr>
          <p:cNvPr id="37891" name="Rectangle 3"/>
          <p:cNvSpPr>
            <a:spLocks noGrp="1" noChangeArrowheads="1"/>
          </p:cNvSpPr>
          <p:nvPr>
            <p:ph sz="quarter" idx="1"/>
          </p:nvPr>
        </p:nvSpPr>
        <p:spPr/>
        <p:txBody>
          <a:bodyPr/>
          <a:lstStyle/>
          <a:p>
            <a:pPr eaLnBrk="1" hangingPunct="1">
              <a:lnSpc>
                <a:spcPct val="80000"/>
              </a:lnSpc>
            </a:pPr>
            <a:r>
              <a:rPr lang="en-US" altLang="ko-KR" b="0" dirty="0" err="1"/>
              <a:t>Menyediakan</a:t>
            </a:r>
            <a:r>
              <a:rPr lang="en-US" altLang="ko-KR" b="0" dirty="0"/>
              <a:t> </a:t>
            </a:r>
            <a:r>
              <a:rPr lang="en-US" altLang="ko-KR" b="0" dirty="0" err="1"/>
              <a:t>fungsi</a:t>
            </a:r>
            <a:r>
              <a:rPr lang="en-US" altLang="ko-KR" b="0" dirty="0"/>
              <a:t> </a:t>
            </a:r>
            <a:r>
              <a:rPr lang="en-US" altLang="ko-KR" b="0" dirty="0" err="1"/>
              <a:t>khusus</a:t>
            </a:r>
            <a:r>
              <a:rPr lang="en-US" altLang="ko-KR" b="0" dirty="0"/>
              <a:t> </a:t>
            </a:r>
            <a:r>
              <a:rPr lang="en-US" altLang="ko-KR" b="0" dirty="0" err="1"/>
              <a:t>jaringan</a:t>
            </a:r>
            <a:r>
              <a:rPr lang="en-US" altLang="ko-KR" b="0" dirty="0"/>
              <a:t>, </a:t>
            </a:r>
            <a:r>
              <a:rPr lang="en-US" altLang="ko-KR" b="0" dirty="0" err="1"/>
              <a:t>diantaranya</a:t>
            </a:r>
            <a:r>
              <a:rPr lang="en-US" altLang="ko-KR" b="0" dirty="0"/>
              <a:t>: </a:t>
            </a:r>
          </a:p>
          <a:p>
            <a:pPr lvl="1" eaLnBrk="1" hangingPunct="1">
              <a:lnSpc>
                <a:spcPct val="80000"/>
              </a:lnSpc>
            </a:pPr>
            <a:r>
              <a:rPr lang="en-US" altLang="ko-KR" dirty="0" err="1"/>
              <a:t>menghubungkan</a:t>
            </a:r>
            <a:r>
              <a:rPr lang="en-US" altLang="ko-KR" dirty="0"/>
              <a:t> </a:t>
            </a:r>
            <a:r>
              <a:rPr lang="en-US" altLang="ko-KR" dirty="0" err="1"/>
              <a:t>sejumlah</a:t>
            </a:r>
            <a:r>
              <a:rPr lang="en-US" altLang="ko-KR" dirty="0"/>
              <a:t> </a:t>
            </a:r>
            <a:r>
              <a:rPr lang="en-US" altLang="ko-KR" dirty="0" err="1"/>
              <a:t>komputer</a:t>
            </a:r>
            <a:r>
              <a:rPr lang="en-US" altLang="ko-KR" dirty="0"/>
              <a:t> dan </a:t>
            </a:r>
            <a:r>
              <a:rPr lang="en-US" altLang="ko-KR" dirty="0" err="1"/>
              <a:t>perangkat</a:t>
            </a:r>
            <a:r>
              <a:rPr lang="en-US" altLang="ko-KR" dirty="0"/>
              <a:t> </a:t>
            </a:r>
            <a:r>
              <a:rPr lang="en-US" altLang="ko-KR" dirty="0" err="1"/>
              <a:t>lainnya</a:t>
            </a:r>
            <a:r>
              <a:rPr lang="en-US" altLang="ko-KR" dirty="0"/>
              <a:t> </a:t>
            </a:r>
            <a:r>
              <a:rPr lang="en-US" altLang="ko-KR" dirty="0" err="1"/>
              <a:t>ke</a:t>
            </a:r>
            <a:r>
              <a:rPr lang="en-US" altLang="ko-KR" dirty="0"/>
              <a:t> </a:t>
            </a:r>
            <a:r>
              <a:rPr lang="en-US" altLang="ko-KR" dirty="0" err="1"/>
              <a:t>sebuah</a:t>
            </a:r>
            <a:r>
              <a:rPr lang="en-US" altLang="ko-KR" dirty="0"/>
              <a:t> </a:t>
            </a:r>
            <a:r>
              <a:rPr lang="en-US" altLang="ko-KR" dirty="0" err="1"/>
              <a:t>jaringan</a:t>
            </a:r>
            <a:r>
              <a:rPr lang="en-US" altLang="ko-KR" dirty="0"/>
              <a:t>,</a:t>
            </a:r>
          </a:p>
          <a:p>
            <a:pPr lvl="1" eaLnBrk="1" hangingPunct="1">
              <a:lnSpc>
                <a:spcPct val="80000"/>
              </a:lnSpc>
            </a:pPr>
            <a:r>
              <a:rPr lang="en-US" altLang="ko-KR" dirty="0" err="1"/>
              <a:t>mengelola</a:t>
            </a:r>
            <a:r>
              <a:rPr lang="en-US" altLang="ko-KR" dirty="0"/>
              <a:t> </a:t>
            </a:r>
            <a:r>
              <a:rPr lang="en-US" altLang="ko-KR" dirty="0" err="1"/>
              <a:t>sumber</a:t>
            </a:r>
            <a:r>
              <a:rPr lang="en-US" altLang="ko-KR" dirty="0"/>
              <a:t> </a:t>
            </a:r>
            <a:r>
              <a:rPr lang="en-US" altLang="ko-KR" dirty="0" err="1"/>
              <a:t>daya</a:t>
            </a:r>
            <a:r>
              <a:rPr lang="en-US" altLang="ko-KR" dirty="0"/>
              <a:t> </a:t>
            </a:r>
            <a:r>
              <a:rPr lang="en-US" altLang="ko-KR" dirty="0" err="1"/>
              <a:t>jaringan</a:t>
            </a:r>
            <a:r>
              <a:rPr lang="en-US" altLang="ko-KR" dirty="0"/>
              <a:t>,</a:t>
            </a:r>
          </a:p>
          <a:p>
            <a:pPr lvl="1" eaLnBrk="1" hangingPunct="1">
              <a:lnSpc>
                <a:spcPct val="80000"/>
              </a:lnSpc>
            </a:pPr>
            <a:r>
              <a:rPr lang="en-US" altLang="ko-KR" dirty="0" err="1"/>
              <a:t>menyediakan</a:t>
            </a:r>
            <a:r>
              <a:rPr lang="en-US" altLang="ko-KR" dirty="0"/>
              <a:t> </a:t>
            </a:r>
            <a:r>
              <a:rPr lang="en-US" altLang="ko-KR" dirty="0" err="1"/>
              <a:t>layanan</a:t>
            </a:r>
            <a:r>
              <a:rPr lang="en-US" altLang="ko-KR" dirty="0"/>
              <a:t>,</a:t>
            </a:r>
          </a:p>
          <a:p>
            <a:pPr lvl="1" eaLnBrk="1" hangingPunct="1">
              <a:lnSpc>
                <a:spcPct val="80000"/>
              </a:lnSpc>
            </a:pPr>
            <a:r>
              <a:rPr lang="en-US" altLang="ko-KR" dirty="0" err="1"/>
              <a:t>menyediakan</a:t>
            </a:r>
            <a:r>
              <a:rPr lang="en-US" altLang="ko-KR" dirty="0"/>
              <a:t> </a:t>
            </a:r>
            <a:r>
              <a:rPr lang="en-US" altLang="ko-KR" dirty="0" err="1"/>
              <a:t>keamanan</a:t>
            </a:r>
            <a:r>
              <a:rPr lang="en-US" altLang="ko-KR" dirty="0"/>
              <a:t> </a:t>
            </a:r>
            <a:r>
              <a:rPr lang="en-US" altLang="ko-KR" dirty="0" err="1"/>
              <a:t>jaringan</a:t>
            </a:r>
            <a:r>
              <a:rPr lang="en-US" altLang="ko-KR" dirty="0"/>
              <a:t> </a:t>
            </a:r>
            <a:r>
              <a:rPr lang="en-US" altLang="ko-KR" dirty="0" err="1"/>
              <a:t>bagi</a:t>
            </a:r>
            <a:r>
              <a:rPr lang="en-US" altLang="ko-KR" dirty="0"/>
              <a:t> multiple users.</a:t>
            </a:r>
          </a:p>
          <a:p>
            <a:pPr eaLnBrk="1" hangingPunct="1">
              <a:lnSpc>
                <a:spcPct val="80000"/>
              </a:lnSpc>
            </a:pPr>
            <a:endParaRPr lang="en-US" altLang="ko-KR" b="0" dirty="0"/>
          </a:p>
          <a:p>
            <a:pPr eaLnBrk="1" hangingPunct="1">
              <a:lnSpc>
                <a:spcPct val="80000"/>
              </a:lnSpc>
            </a:pPr>
            <a:r>
              <a:rPr lang="en-US" altLang="ko-KR" b="0" dirty="0" err="1"/>
              <a:t>Sistem</a:t>
            </a:r>
            <a:r>
              <a:rPr lang="en-US" altLang="ko-KR" b="0" dirty="0"/>
              <a:t> </a:t>
            </a:r>
            <a:r>
              <a:rPr lang="en-US" altLang="ko-KR" b="0" dirty="0" err="1"/>
              <a:t>operasi</a:t>
            </a:r>
            <a:r>
              <a:rPr lang="en-US" altLang="ko-KR" b="0" dirty="0"/>
              <a:t> </a:t>
            </a:r>
            <a:r>
              <a:rPr lang="en-US" altLang="ko-KR" b="0" dirty="0" err="1"/>
              <a:t>jaringan</a:t>
            </a:r>
            <a:r>
              <a:rPr lang="en-US" altLang="ko-KR" b="0" dirty="0"/>
              <a:t> client/server yang </a:t>
            </a:r>
            <a:r>
              <a:rPr lang="en-US" altLang="ko-KR" b="0" dirty="0" err="1"/>
              <a:t>umum</a:t>
            </a:r>
            <a:r>
              <a:rPr lang="en-US" altLang="ko-KR" b="0" dirty="0"/>
              <a:t> </a:t>
            </a:r>
            <a:r>
              <a:rPr lang="en-US" altLang="ko-KR" b="0" dirty="0" err="1"/>
              <a:t>digunakan</a:t>
            </a:r>
            <a:r>
              <a:rPr lang="en-US" altLang="ko-KR" b="0" dirty="0"/>
              <a:t>: </a:t>
            </a:r>
          </a:p>
          <a:p>
            <a:pPr lvl="1">
              <a:lnSpc>
                <a:spcPct val="80000"/>
              </a:lnSpc>
            </a:pPr>
            <a:r>
              <a:rPr lang="en-US" altLang="ko-KR" b="0" dirty="0"/>
              <a:t>Microsoft Windows Server, </a:t>
            </a:r>
          </a:p>
          <a:p>
            <a:pPr lvl="1">
              <a:lnSpc>
                <a:spcPct val="80000"/>
              </a:lnSpc>
            </a:pPr>
            <a:r>
              <a:rPr lang="en-US" altLang="ko-KR" b="0" dirty="0"/>
              <a:t>Linux/Unix, </a:t>
            </a:r>
          </a:p>
          <a:p>
            <a:pPr lvl="1">
              <a:lnSpc>
                <a:spcPct val="80000"/>
              </a:lnSpc>
            </a:pPr>
            <a:r>
              <a:rPr lang="en-US" altLang="ko-KR" b="0" dirty="0"/>
              <a:t>Novell Netware, </a:t>
            </a:r>
          </a:p>
          <a:p>
            <a:pPr lvl="1">
              <a:lnSpc>
                <a:spcPct val="80000"/>
              </a:lnSpc>
            </a:pPr>
            <a:r>
              <a:rPr lang="en-US" altLang="ko-KR" b="0" dirty="0"/>
              <a:t>Sun Solaris, etc.</a:t>
            </a:r>
          </a:p>
        </p:txBody>
      </p:sp>
    </p:spTree>
    <p:extLst>
      <p:ext uri="{BB962C8B-B14F-4D97-AF65-F5344CB8AC3E}">
        <p14:creationId xmlns:p14="http://schemas.microsoft.com/office/powerpoint/2010/main" val="13363652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cdn.ttgtmedia.com/rms/onlineImages/windows_server-os_timeline.jpg">
            <a:extLst>
              <a:ext uri="{FF2B5EF4-FFF2-40B4-BE49-F238E27FC236}">
                <a16:creationId xmlns:a16="http://schemas.microsoft.com/office/drawing/2014/main" xmlns="" id="{906EE4DC-CF95-458E-B349-39369914CB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52" y="1412776"/>
            <a:ext cx="11665296" cy="536603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9">
            <a:extLst>
              <a:ext uri="{FF2B5EF4-FFF2-40B4-BE49-F238E27FC236}">
                <a16:creationId xmlns:a16="http://schemas.microsoft.com/office/drawing/2014/main" xmlns="" id="{4EEB06BE-D006-4532-8A62-D8ECBF947D8D}"/>
              </a:ext>
            </a:extLst>
          </p:cNvPr>
          <p:cNvSpPr>
            <a:spLocks noChangeArrowheads="1"/>
          </p:cNvSpPr>
          <p:nvPr/>
        </p:nvSpPr>
        <p:spPr bwMode="auto">
          <a:xfrm>
            <a:off x="1252046" y="549176"/>
            <a:ext cx="8948409" cy="863600"/>
          </a:xfrm>
          <a:prstGeom prst="rect">
            <a:avLst/>
          </a:prstGeom>
          <a:noFill/>
          <a:ln w="9525">
            <a:noFill/>
            <a:miter lim="800000"/>
            <a:headEnd/>
            <a:tailEnd/>
          </a:ln>
          <a:effectLst/>
        </p:spPr>
        <p:txBody>
          <a:bodyPr anchor="ctr"/>
          <a:lstStyle/>
          <a:p>
            <a:r>
              <a:rPr lang="en-US" altLang="ko-KR" sz="3600" dirty="0">
                <a:solidFill>
                  <a:schemeClr val="bg1"/>
                </a:solidFill>
                <a:effectLst>
                  <a:outerShdw blurRad="38100" dist="38100" dir="2700000" algn="tl">
                    <a:srgbClr val="000000"/>
                  </a:outerShdw>
                </a:effectLst>
              </a:rPr>
              <a:t>Microsoft Windows Operating System</a:t>
            </a:r>
            <a:endParaRPr lang="en-GB" altLang="ko-KR" sz="3600" dirty="0">
              <a:solidFill>
                <a:schemeClr val="bg1"/>
              </a:solidFill>
              <a:effectLst>
                <a:outerShdw blurRad="38100" dist="38100" dir="2700000" algn="tl">
                  <a:srgbClr val="000000"/>
                </a:outerShdw>
              </a:effectLst>
            </a:endParaRPr>
          </a:p>
        </p:txBody>
      </p:sp>
    </p:spTree>
    <p:extLst>
      <p:ext uri="{BB962C8B-B14F-4D97-AF65-F5344CB8AC3E}">
        <p14:creationId xmlns:p14="http://schemas.microsoft.com/office/powerpoint/2010/main" val="35273539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315ECAFF-7DD3-48B1-B583-E689CC9C6C97}"/>
              </a:ext>
            </a:extLst>
          </p:cNvPr>
          <p:cNvSpPr txBox="1">
            <a:spLocks noChangeArrowheads="1"/>
          </p:cNvSpPr>
          <p:nvPr/>
        </p:nvSpPr>
        <p:spPr>
          <a:xfrm>
            <a:off x="914400" y="731838"/>
            <a:ext cx="10871200" cy="563562"/>
          </a:xfrm>
          <a:prstGeom prst="rect">
            <a:avLst/>
          </a:prstGeom>
        </p:spPr>
        <p:txBody>
          <a:bodyPr/>
          <a:lst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r>
              <a:rPr lang="en-US" altLang="ko-KR" kern="0" dirty="0" err="1">
                <a:ea typeface="굴림" charset="-127"/>
              </a:rPr>
              <a:t>Aplikasi</a:t>
            </a:r>
            <a:r>
              <a:rPr lang="en-US" altLang="ko-KR" kern="0" dirty="0">
                <a:ea typeface="굴림" charset="-127"/>
              </a:rPr>
              <a:t> </a:t>
            </a:r>
            <a:r>
              <a:rPr lang="en-US" altLang="ko-KR" kern="0" dirty="0" err="1">
                <a:ea typeface="굴림" charset="-127"/>
              </a:rPr>
              <a:t>Jaringan</a:t>
            </a:r>
            <a:endParaRPr lang="en-US" altLang="ko-KR" kern="0" dirty="0">
              <a:ea typeface="굴림" charset="-127"/>
            </a:endParaRPr>
          </a:p>
        </p:txBody>
      </p:sp>
      <p:sp>
        <p:nvSpPr>
          <p:cNvPr id="4" name="Rectangle 3">
            <a:extLst>
              <a:ext uri="{FF2B5EF4-FFF2-40B4-BE49-F238E27FC236}">
                <a16:creationId xmlns:a16="http://schemas.microsoft.com/office/drawing/2014/main" xmlns="" id="{1BF3D6AC-C4CC-4E04-A7D5-6BCE8D2BAB62}"/>
              </a:ext>
            </a:extLst>
          </p:cNvPr>
          <p:cNvSpPr/>
          <p:nvPr/>
        </p:nvSpPr>
        <p:spPr>
          <a:xfrm>
            <a:off x="729988" y="1772816"/>
            <a:ext cx="6901248" cy="3385542"/>
          </a:xfrm>
          <a:prstGeom prst="rect">
            <a:avLst/>
          </a:prstGeom>
        </p:spPr>
        <p:txBody>
          <a:bodyPr wrap="none">
            <a:spAutoFit/>
          </a:bodyPr>
          <a:lstStyle/>
          <a:p>
            <a:pPr marL="514350" indent="-514350">
              <a:buFont typeface="+mj-lt"/>
              <a:buAutoNum type="arabicPeriod"/>
            </a:pPr>
            <a:r>
              <a:rPr lang="en-GB" sz="2800" dirty="0">
                <a:solidFill>
                  <a:srgbClr val="17347D"/>
                </a:solidFill>
              </a:rPr>
              <a:t>Email</a:t>
            </a:r>
          </a:p>
          <a:p>
            <a:pPr marL="971550" lvl="1" indent="-514350">
              <a:buFont typeface="Arial" panose="020B0604020202020204" pitchFamily="34" charset="0"/>
              <a:buChar char="•"/>
            </a:pPr>
            <a:r>
              <a:rPr lang="en-GB" sz="2800" dirty="0">
                <a:solidFill>
                  <a:srgbClr val="17347D"/>
                </a:solidFill>
              </a:rPr>
              <a:t>Server: Microsoft Exchange, Zimbra</a:t>
            </a:r>
          </a:p>
          <a:p>
            <a:pPr marL="971550" lvl="1" indent="-514350">
              <a:buFont typeface="Arial" panose="020B0604020202020204" pitchFamily="34" charset="0"/>
              <a:buChar char="•"/>
            </a:pPr>
            <a:r>
              <a:rPr lang="en-GB" sz="2800" dirty="0">
                <a:solidFill>
                  <a:srgbClr val="17347D"/>
                </a:solidFill>
              </a:rPr>
              <a:t>Client: Outlook, Thunderbird  </a:t>
            </a:r>
          </a:p>
          <a:p>
            <a:pPr marL="514350" indent="-514350">
              <a:buFont typeface="+mj-lt"/>
              <a:buAutoNum type="arabicPeriod"/>
            </a:pPr>
            <a:r>
              <a:rPr lang="en-GB" sz="2800" dirty="0">
                <a:solidFill>
                  <a:srgbClr val="17347D"/>
                </a:solidFill>
              </a:rPr>
              <a:t>FTP</a:t>
            </a:r>
          </a:p>
          <a:p>
            <a:pPr marL="971550" lvl="1" indent="-514350">
              <a:buFont typeface="Arial" panose="020B0604020202020204" pitchFamily="34" charset="0"/>
              <a:buChar char="•"/>
            </a:pPr>
            <a:r>
              <a:rPr lang="en-GB" sz="2800" dirty="0">
                <a:solidFill>
                  <a:srgbClr val="17347D"/>
                </a:solidFill>
              </a:rPr>
              <a:t>FileZilla, </a:t>
            </a:r>
            <a:r>
              <a:rPr lang="en-GB" sz="2800" dirty="0" err="1">
                <a:solidFill>
                  <a:srgbClr val="17347D"/>
                </a:solidFill>
              </a:rPr>
              <a:t>FireFTP</a:t>
            </a:r>
            <a:endParaRPr lang="en-GB" sz="2800" dirty="0">
              <a:solidFill>
                <a:srgbClr val="17347D"/>
              </a:solidFill>
            </a:endParaRPr>
          </a:p>
          <a:p>
            <a:pPr marL="514350" indent="-514350">
              <a:buFont typeface="+mj-lt"/>
              <a:buAutoNum type="arabicPeriod"/>
            </a:pPr>
            <a:r>
              <a:rPr lang="en-GB" sz="2800" dirty="0">
                <a:solidFill>
                  <a:srgbClr val="17347D"/>
                </a:solidFill>
              </a:rPr>
              <a:t>Telnet</a:t>
            </a:r>
          </a:p>
          <a:p>
            <a:pPr marL="971550" lvl="1" indent="-514350">
              <a:buFont typeface="Arial" panose="020B0604020202020204" pitchFamily="34" charset="0"/>
              <a:buChar char="•"/>
            </a:pPr>
            <a:r>
              <a:rPr lang="en-GB" sz="2800" dirty="0" err="1">
                <a:solidFill>
                  <a:srgbClr val="17347D"/>
                </a:solidFill>
              </a:rPr>
              <a:t>KiTTY</a:t>
            </a:r>
            <a:r>
              <a:rPr lang="en-GB" sz="2800" dirty="0">
                <a:solidFill>
                  <a:srgbClr val="17347D"/>
                </a:solidFill>
              </a:rPr>
              <a:t>, PuTTY </a:t>
            </a:r>
          </a:p>
          <a:p>
            <a:pPr marL="514350" indent="-514350">
              <a:buFont typeface="+mj-lt"/>
              <a:buAutoNum type="arabicPeriod"/>
            </a:pPr>
            <a:endParaRPr lang="en-ID" dirty="0"/>
          </a:p>
        </p:txBody>
      </p:sp>
    </p:spTree>
    <p:extLst>
      <p:ext uri="{BB962C8B-B14F-4D97-AF65-F5344CB8AC3E}">
        <p14:creationId xmlns:p14="http://schemas.microsoft.com/office/powerpoint/2010/main" val="40745088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911424" y="836712"/>
            <a:ext cx="11017224" cy="461665"/>
          </a:xfrm>
          <a:prstGeom prst="rect">
            <a:avLst/>
          </a:prstGeom>
        </p:spPr>
        <p:txBody>
          <a:bodyPr wrap="square">
            <a:spAutoFit/>
          </a:bodyPr>
          <a:lstStyle/>
          <a:p>
            <a:r>
              <a:rPr lang="id-ID" sz="2400" b="1" dirty="0">
                <a:solidFill>
                  <a:schemeClr val="bg1"/>
                </a:solidFill>
                <a:latin typeface="+mj-lt"/>
              </a:rPr>
              <a:t>Spesifikasi Perangkat Jaringan </a:t>
            </a:r>
            <a:r>
              <a:rPr lang="en-US" sz="2400" dirty="0">
                <a:solidFill>
                  <a:schemeClr val="bg1"/>
                </a:solidFill>
                <a:latin typeface="+mj-lt"/>
              </a:rPr>
              <a:t>	</a:t>
            </a:r>
            <a:r>
              <a:rPr lang="en-US" dirty="0">
                <a:solidFill>
                  <a:schemeClr val="bg1"/>
                </a:solidFill>
              </a:rPr>
              <a:t>				</a:t>
            </a:r>
            <a:r>
              <a:rPr lang="en-US" b="1" dirty="0">
                <a:solidFill>
                  <a:schemeClr val="accent5">
                    <a:lumMod val="25000"/>
                  </a:schemeClr>
                </a:solidFill>
              </a:rPr>
              <a:t> </a:t>
            </a:r>
            <a:r>
              <a:rPr lang="en-US" sz="2400" b="1" dirty="0" err="1">
                <a:solidFill>
                  <a:schemeClr val="bg1"/>
                </a:solidFill>
                <a:latin typeface="+mj-lt"/>
              </a:rPr>
              <a:t>Pelatihan</a:t>
            </a:r>
            <a:endParaRPr lang="en-US" sz="2400" dirty="0">
              <a:solidFill>
                <a:schemeClr val="bg1"/>
              </a:solidFill>
              <a:latin typeface="+mj-lt"/>
            </a:endParaRPr>
          </a:p>
        </p:txBody>
      </p:sp>
      <p:sp>
        <p:nvSpPr>
          <p:cNvPr id="2" name="Rectangle 1"/>
          <p:cNvSpPr/>
          <p:nvPr/>
        </p:nvSpPr>
        <p:spPr>
          <a:xfrm>
            <a:off x="983432" y="1987116"/>
            <a:ext cx="10657184" cy="1646220"/>
          </a:xfrm>
          <a:prstGeom prst="rect">
            <a:avLst/>
          </a:prstGeom>
        </p:spPr>
        <p:txBody>
          <a:bodyPr wrap="square">
            <a:spAutoFit/>
          </a:bodyPr>
          <a:lstStyle/>
          <a:p>
            <a:pPr marL="342900" indent="-342900" algn="just" defTabSz="457200">
              <a:lnSpc>
                <a:spcPct val="87000"/>
              </a:lnSpc>
              <a:buFont typeface="+mj-lt"/>
              <a:buAutoNum type="arabicPeriod"/>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err="1">
                <a:latin typeface="+mn-lt"/>
              </a:rPr>
              <a:t>Komponen</a:t>
            </a:r>
            <a:r>
              <a:rPr lang="en-GB" b="1" dirty="0">
                <a:latin typeface="+mn-lt"/>
              </a:rPr>
              <a:t> Hardware (</a:t>
            </a:r>
            <a:r>
              <a:rPr lang="en-GB" b="1" dirty="0" err="1">
                <a:latin typeface="+mn-lt"/>
              </a:rPr>
              <a:t>Perangkat</a:t>
            </a:r>
            <a:r>
              <a:rPr lang="en-GB" b="1" dirty="0">
                <a:latin typeface="+mn-lt"/>
              </a:rPr>
              <a:t> </a:t>
            </a:r>
            <a:r>
              <a:rPr lang="en-GB" b="1" dirty="0" err="1">
                <a:latin typeface="+mn-lt"/>
              </a:rPr>
              <a:t>Keras</a:t>
            </a:r>
            <a:r>
              <a:rPr lang="en-GB" b="1" dirty="0">
                <a:latin typeface="+mn-lt"/>
              </a:rPr>
              <a:t> </a:t>
            </a:r>
            <a:r>
              <a:rPr lang="en-GB" b="1" dirty="0" err="1">
                <a:latin typeface="+mn-lt"/>
              </a:rPr>
              <a:t>Jaringan</a:t>
            </a:r>
            <a:r>
              <a:rPr lang="en-GB" b="1" dirty="0">
                <a:latin typeface="+mn-lt"/>
              </a:rPr>
              <a:t>) : </a:t>
            </a:r>
            <a:r>
              <a:rPr lang="en-GB" dirty="0" err="1">
                <a:latin typeface="+mn-lt"/>
              </a:rPr>
              <a:t>Komputer</a:t>
            </a:r>
            <a:r>
              <a:rPr lang="en-GB" dirty="0">
                <a:latin typeface="+mn-lt"/>
              </a:rPr>
              <a:t> (PC), Modem, Network Interface Card (NIC), </a:t>
            </a:r>
            <a:r>
              <a:rPr lang="en-GB" dirty="0" err="1">
                <a:latin typeface="+mn-lt"/>
              </a:rPr>
              <a:t>kabel</a:t>
            </a:r>
            <a:r>
              <a:rPr lang="en-GB" dirty="0">
                <a:latin typeface="+mn-lt"/>
              </a:rPr>
              <a:t>, </a:t>
            </a:r>
            <a:r>
              <a:rPr lang="en-GB" dirty="0" err="1">
                <a:latin typeface="+mn-lt"/>
              </a:rPr>
              <a:t>konektor</a:t>
            </a:r>
            <a:r>
              <a:rPr lang="en-GB" dirty="0">
                <a:latin typeface="+mn-lt"/>
              </a:rPr>
              <a:t>, Hub, Switch, Repeater, Bridge, Router, access point.</a:t>
            </a:r>
          </a:p>
          <a:p>
            <a:pPr marL="342900" indent="-342900">
              <a:buFont typeface="+mj-lt"/>
              <a:buAutoNum type="arabicPeriod"/>
            </a:pPr>
            <a:r>
              <a:rPr lang="en-GB" b="1" dirty="0" err="1">
                <a:latin typeface="+mn-lt"/>
              </a:rPr>
              <a:t>Komponen</a:t>
            </a:r>
            <a:r>
              <a:rPr lang="en-GB" b="1" dirty="0">
                <a:latin typeface="+mn-lt"/>
              </a:rPr>
              <a:t> Software (</a:t>
            </a:r>
            <a:r>
              <a:rPr lang="en-GB" b="1" dirty="0" err="1">
                <a:latin typeface="+mn-lt"/>
              </a:rPr>
              <a:t>Komponen</a:t>
            </a:r>
            <a:r>
              <a:rPr lang="en-GB" b="1" dirty="0">
                <a:latin typeface="+mn-lt"/>
              </a:rPr>
              <a:t> Logic Network) : </a:t>
            </a:r>
            <a:r>
              <a:rPr lang="en-GB" dirty="0" err="1">
                <a:latin typeface="+mn-lt"/>
              </a:rPr>
              <a:t>Sistem</a:t>
            </a:r>
            <a:r>
              <a:rPr lang="en-GB" dirty="0">
                <a:latin typeface="+mn-lt"/>
              </a:rPr>
              <a:t> </a:t>
            </a:r>
            <a:r>
              <a:rPr lang="en-GB" dirty="0" err="1">
                <a:latin typeface="+mn-lt"/>
              </a:rPr>
              <a:t>operasi</a:t>
            </a:r>
            <a:r>
              <a:rPr lang="en-GB" dirty="0">
                <a:latin typeface="+mn-lt"/>
              </a:rPr>
              <a:t> </a:t>
            </a:r>
            <a:r>
              <a:rPr lang="en-GB" dirty="0" err="1">
                <a:latin typeface="+mn-lt"/>
              </a:rPr>
              <a:t>jaringan</a:t>
            </a:r>
            <a:r>
              <a:rPr lang="en-GB" dirty="0">
                <a:latin typeface="+mn-lt"/>
              </a:rPr>
              <a:t> dan </a:t>
            </a:r>
            <a:r>
              <a:rPr lang="en-GB" dirty="0" err="1">
                <a:latin typeface="+mn-lt"/>
              </a:rPr>
              <a:t>aplikasi</a:t>
            </a:r>
            <a:r>
              <a:rPr lang="en-GB" dirty="0">
                <a:latin typeface="+mn-lt"/>
              </a:rPr>
              <a:t> (web server/browser, ftp server/client).</a:t>
            </a:r>
          </a:p>
          <a:p>
            <a:endParaRPr lang="en-GB" b="1" dirty="0">
              <a:latin typeface="+mn-lt"/>
            </a:endParaRPr>
          </a:p>
        </p:txBody>
      </p:sp>
      <p:sp>
        <p:nvSpPr>
          <p:cNvPr id="5" name="TextBox 4"/>
          <p:cNvSpPr txBox="1"/>
          <p:nvPr/>
        </p:nvSpPr>
        <p:spPr>
          <a:xfrm>
            <a:off x="983432" y="1298377"/>
            <a:ext cx="10873208" cy="646331"/>
          </a:xfrm>
          <a:prstGeom prst="rect">
            <a:avLst/>
          </a:prstGeom>
          <a:noFill/>
        </p:spPr>
        <p:txBody>
          <a:bodyPr wrap="square" rtlCol="0">
            <a:spAutoFit/>
          </a:bodyPr>
          <a:lstStyle/>
          <a:p>
            <a:r>
              <a:rPr lang="en-US" sz="3600" dirty="0" err="1"/>
              <a:t>Kesimpulan</a:t>
            </a:r>
            <a:r>
              <a:rPr lang="en-US" sz="3600" dirty="0"/>
              <a:t> </a:t>
            </a:r>
            <a:r>
              <a:rPr lang="en-US" sz="3600" dirty="0" err="1"/>
              <a:t>Pertemuan</a:t>
            </a:r>
            <a:r>
              <a:rPr lang="en-US" sz="3600" dirty="0"/>
              <a:t> 4 </a:t>
            </a:r>
            <a:endParaRPr lang="en-US" dirty="0"/>
          </a:p>
        </p:txBody>
      </p:sp>
    </p:spTree>
    <p:extLst>
      <p:ext uri="{BB962C8B-B14F-4D97-AF65-F5344CB8AC3E}">
        <p14:creationId xmlns:p14="http://schemas.microsoft.com/office/powerpoint/2010/main" val="4152898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p:cNvSpPr txBox="1"/>
          <p:nvPr/>
        </p:nvSpPr>
        <p:spPr>
          <a:xfrm>
            <a:off x="710634" y="2276872"/>
            <a:ext cx="7269650" cy="3575209"/>
          </a:xfrm>
          <a:prstGeom prst="rect">
            <a:avLst/>
          </a:prstGeom>
        </p:spPr>
        <p:txBody>
          <a:bodyPr vert="horz" wrap="square" lIns="0" tIns="76835" rIns="0" bIns="0" rtlCol="0">
            <a:spAutoFit/>
          </a:bodyPr>
          <a:lstStyle/>
          <a:p>
            <a:pPr marL="12700" marR="5080">
              <a:lnSpc>
                <a:spcPts val="2110"/>
              </a:lnSpc>
              <a:spcBef>
                <a:spcPts val="605"/>
              </a:spcBef>
            </a:pPr>
            <a:r>
              <a:rPr sz="2400" spc="-15" dirty="0" err="1">
                <a:solidFill>
                  <a:schemeClr val="tx1">
                    <a:lumMod val="50000"/>
                  </a:schemeClr>
                </a:solidFill>
                <a:latin typeface="+mj-lt"/>
                <a:cs typeface="Trebuchet MS"/>
              </a:rPr>
              <a:t>Komputer</a:t>
            </a:r>
            <a:r>
              <a:rPr sz="2400" spc="-15" dirty="0">
                <a:solidFill>
                  <a:schemeClr val="tx1">
                    <a:lumMod val="50000"/>
                  </a:schemeClr>
                </a:solidFill>
                <a:latin typeface="+mj-lt"/>
                <a:cs typeface="Trebuchet MS"/>
              </a:rPr>
              <a:t> </a:t>
            </a:r>
            <a:r>
              <a:rPr sz="2400" spc="-5" dirty="0" err="1">
                <a:solidFill>
                  <a:schemeClr val="tx1">
                    <a:lumMod val="50000"/>
                  </a:schemeClr>
                </a:solidFill>
                <a:latin typeface="+mj-lt"/>
                <a:cs typeface="Trebuchet MS"/>
              </a:rPr>
              <a:t>digunakan</a:t>
            </a:r>
            <a:r>
              <a:rPr sz="2400" spc="-5" dirty="0">
                <a:solidFill>
                  <a:schemeClr val="tx1">
                    <a:lumMod val="50000"/>
                  </a:schemeClr>
                </a:solidFill>
                <a:latin typeface="+mj-lt"/>
                <a:cs typeface="Trebuchet MS"/>
              </a:rPr>
              <a:t> untuk </a:t>
            </a:r>
            <a:r>
              <a:rPr sz="2400" spc="-10" dirty="0">
                <a:solidFill>
                  <a:schemeClr val="tx1">
                    <a:lumMod val="50000"/>
                  </a:schemeClr>
                </a:solidFill>
                <a:latin typeface="+mj-lt"/>
                <a:cs typeface="Trebuchet MS"/>
              </a:rPr>
              <a:t>mengirim atau  </a:t>
            </a:r>
            <a:r>
              <a:rPr sz="2400" spc="-5" dirty="0">
                <a:solidFill>
                  <a:schemeClr val="tx1">
                    <a:lumMod val="50000"/>
                  </a:schemeClr>
                </a:solidFill>
                <a:latin typeface="+mj-lt"/>
                <a:cs typeface="Trebuchet MS"/>
              </a:rPr>
              <a:t>menerima </a:t>
            </a:r>
            <a:r>
              <a:rPr sz="2400" spc="-10" dirty="0">
                <a:solidFill>
                  <a:schemeClr val="tx1">
                    <a:lumMod val="50000"/>
                  </a:schemeClr>
                </a:solidFill>
                <a:latin typeface="+mj-lt"/>
                <a:cs typeface="Trebuchet MS"/>
              </a:rPr>
              <a:t>data </a:t>
            </a:r>
            <a:r>
              <a:rPr sz="2400" spc="-10" dirty="0" err="1">
                <a:solidFill>
                  <a:schemeClr val="tx1">
                    <a:lumMod val="50000"/>
                  </a:schemeClr>
                </a:solidFill>
                <a:latin typeface="+mj-lt"/>
                <a:cs typeface="Trebuchet MS"/>
              </a:rPr>
              <a:t>dari</a:t>
            </a:r>
            <a:r>
              <a:rPr sz="2400" spc="-10" dirty="0">
                <a:solidFill>
                  <a:schemeClr val="tx1">
                    <a:lumMod val="50000"/>
                  </a:schemeClr>
                </a:solidFill>
                <a:latin typeface="+mj-lt"/>
                <a:cs typeface="Trebuchet MS"/>
              </a:rPr>
              <a:t> </a:t>
            </a:r>
            <a:r>
              <a:rPr lang="en-ID" sz="2400" spc="-5" dirty="0">
                <a:solidFill>
                  <a:schemeClr val="tx1">
                    <a:lumMod val="50000"/>
                  </a:schemeClr>
                </a:solidFill>
                <a:latin typeface="+mj-lt"/>
                <a:cs typeface="Trebuchet MS"/>
              </a:rPr>
              <a:t>c</a:t>
            </a:r>
            <a:r>
              <a:rPr sz="2400" spc="-5" dirty="0" err="1">
                <a:solidFill>
                  <a:schemeClr val="tx1">
                    <a:lumMod val="50000"/>
                  </a:schemeClr>
                </a:solidFill>
                <a:latin typeface="+mj-lt"/>
                <a:cs typeface="Trebuchet MS"/>
              </a:rPr>
              <a:t>omputer</a:t>
            </a:r>
            <a:r>
              <a:rPr lang="en-US" sz="2400" spc="-5" dirty="0">
                <a:solidFill>
                  <a:schemeClr val="tx1">
                    <a:lumMod val="50000"/>
                  </a:schemeClr>
                </a:solidFill>
                <a:latin typeface="+mj-lt"/>
                <a:cs typeface="Trebuchet MS"/>
              </a:rPr>
              <a:t>/</a:t>
            </a:r>
            <a:r>
              <a:rPr lang="en-US" sz="2400" spc="-5" dirty="0" err="1">
                <a:solidFill>
                  <a:schemeClr val="tx1">
                    <a:lumMod val="50000"/>
                  </a:schemeClr>
                </a:solidFill>
                <a:latin typeface="+mj-lt"/>
                <a:cs typeface="Trebuchet MS"/>
              </a:rPr>
              <a:t>perangkat</a:t>
            </a:r>
            <a:r>
              <a:rPr lang="en-US" sz="2400" spc="-5" dirty="0">
                <a:solidFill>
                  <a:schemeClr val="tx1">
                    <a:lumMod val="50000"/>
                  </a:schemeClr>
                </a:solidFill>
                <a:latin typeface="+mj-lt"/>
                <a:cs typeface="Trebuchet MS"/>
              </a:rPr>
              <a:t> lain</a:t>
            </a:r>
            <a:r>
              <a:rPr sz="2400" spc="-5" dirty="0">
                <a:solidFill>
                  <a:schemeClr val="tx1">
                    <a:lumMod val="50000"/>
                  </a:schemeClr>
                </a:solidFill>
                <a:latin typeface="+mj-lt"/>
                <a:cs typeface="Trebuchet MS"/>
              </a:rPr>
              <a:t> </a:t>
            </a:r>
            <a:r>
              <a:rPr sz="2400" spc="-10" dirty="0">
                <a:solidFill>
                  <a:schemeClr val="tx1">
                    <a:lumMod val="50000"/>
                  </a:schemeClr>
                </a:solidFill>
                <a:latin typeface="+mj-lt"/>
                <a:cs typeface="Trebuchet MS"/>
              </a:rPr>
              <a:t>dalam </a:t>
            </a:r>
            <a:r>
              <a:rPr sz="2400" spc="-5" dirty="0">
                <a:solidFill>
                  <a:schemeClr val="tx1">
                    <a:lumMod val="50000"/>
                  </a:schemeClr>
                </a:solidFill>
                <a:latin typeface="+mj-lt"/>
                <a:cs typeface="Trebuchet MS"/>
              </a:rPr>
              <a:t>sebuah  </a:t>
            </a:r>
            <a:r>
              <a:rPr sz="2400" spc="-10" dirty="0">
                <a:solidFill>
                  <a:schemeClr val="tx1">
                    <a:lumMod val="50000"/>
                  </a:schemeClr>
                </a:solidFill>
                <a:latin typeface="+mj-lt"/>
                <a:cs typeface="Trebuchet MS"/>
              </a:rPr>
              <a:t>jaringan.</a:t>
            </a:r>
            <a:endParaRPr sz="2400" dirty="0">
              <a:solidFill>
                <a:schemeClr val="tx1">
                  <a:lumMod val="50000"/>
                </a:schemeClr>
              </a:solidFill>
              <a:latin typeface="+mj-lt"/>
              <a:cs typeface="Trebuchet MS"/>
            </a:endParaRPr>
          </a:p>
          <a:p>
            <a:pPr marL="12700">
              <a:spcBef>
                <a:spcPts val="490"/>
              </a:spcBef>
            </a:pPr>
            <a:r>
              <a:rPr sz="2400" spc="-5" dirty="0">
                <a:solidFill>
                  <a:schemeClr val="tx1">
                    <a:lumMod val="50000"/>
                  </a:schemeClr>
                </a:solidFill>
                <a:latin typeface="+mj-lt"/>
                <a:cs typeface="Trebuchet MS"/>
              </a:rPr>
              <a:t>Ada 2 jenis </a:t>
            </a:r>
            <a:r>
              <a:rPr sz="2400" spc="-10" dirty="0">
                <a:solidFill>
                  <a:schemeClr val="tx1">
                    <a:lumMod val="50000"/>
                  </a:schemeClr>
                </a:solidFill>
                <a:latin typeface="+mj-lt"/>
                <a:cs typeface="Trebuchet MS"/>
              </a:rPr>
              <a:t>komputer </a:t>
            </a:r>
            <a:r>
              <a:rPr sz="2400" spc="-5" dirty="0">
                <a:solidFill>
                  <a:schemeClr val="tx1">
                    <a:lumMod val="50000"/>
                  </a:schemeClr>
                </a:solidFill>
                <a:latin typeface="+mj-lt"/>
                <a:cs typeface="Trebuchet MS"/>
              </a:rPr>
              <a:t>yang</a:t>
            </a:r>
            <a:r>
              <a:rPr sz="2400" spc="10" dirty="0">
                <a:solidFill>
                  <a:schemeClr val="tx1">
                    <a:lumMod val="50000"/>
                  </a:schemeClr>
                </a:solidFill>
                <a:latin typeface="+mj-lt"/>
                <a:cs typeface="Trebuchet MS"/>
              </a:rPr>
              <a:t> </a:t>
            </a:r>
            <a:r>
              <a:rPr sz="2400" spc="-10" dirty="0" err="1">
                <a:solidFill>
                  <a:schemeClr val="tx1">
                    <a:lumMod val="50000"/>
                  </a:schemeClr>
                </a:solidFill>
                <a:latin typeface="+mj-lt"/>
                <a:cs typeface="Trebuchet MS"/>
              </a:rPr>
              <a:t>digunakan</a:t>
            </a:r>
            <a:r>
              <a:rPr lang="en-US" sz="2400" spc="-10" dirty="0">
                <a:solidFill>
                  <a:schemeClr val="tx1">
                    <a:lumMod val="50000"/>
                  </a:schemeClr>
                </a:solidFill>
                <a:latin typeface="+mj-lt"/>
                <a:cs typeface="Trebuchet MS"/>
              </a:rPr>
              <a:t>:</a:t>
            </a:r>
            <a:endParaRPr sz="2400" dirty="0">
              <a:solidFill>
                <a:schemeClr val="tx1">
                  <a:lumMod val="50000"/>
                </a:schemeClr>
              </a:solidFill>
              <a:latin typeface="+mj-lt"/>
              <a:cs typeface="Trebuchet MS"/>
            </a:endParaRPr>
          </a:p>
          <a:p>
            <a:pPr marL="527685" indent="-514984">
              <a:spcBef>
                <a:spcPts val="484"/>
              </a:spcBef>
              <a:buAutoNum type="arabicPeriod"/>
              <a:tabLst>
                <a:tab pos="527685" algn="l"/>
                <a:tab pos="528320" algn="l"/>
              </a:tabLst>
            </a:pPr>
            <a:r>
              <a:rPr sz="2400" spc="-15" dirty="0">
                <a:solidFill>
                  <a:schemeClr val="tx1">
                    <a:lumMod val="50000"/>
                  </a:schemeClr>
                </a:solidFill>
                <a:latin typeface="+mj-lt"/>
                <a:cs typeface="Trebuchet MS"/>
              </a:rPr>
              <a:t>Komputer</a:t>
            </a:r>
            <a:r>
              <a:rPr sz="2400" spc="-10" dirty="0">
                <a:solidFill>
                  <a:schemeClr val="tx1">
                    <a:lumMod val="50000"/>
                  </a:schemeClr>
                </a:solidFill>
                <a:latin typeface="+mj-lt"/>
                <a:cs typeface="Trebuchet MS"/>
              </a:rPr>
              <a:t> </a:t>
            </a:r>
            <a:r>
              <a:rPr sz="2400" spc="-5" dirty="0">
                <a:solidFill>
                  <a:schemeClr val="tx1">
                    <a:lumMod val="50000"/>
                  </a:schemeClr>
                </a:solidFill>
                <a:latin typeface="+mj-lt"/>
                <a:cs typeface="Trebuchet MS"/>
              </a:rPr>
              <a:t>Server</a:t>
            </a:r>
            <a:endParaRPr sz="2400" dirty="0">
              <a:solidFill>
                <a:schemeClr val="tx1">
                  <a:lumMod val="50000"/>
                </a:schemeClr>
              </a:solidFill>
              <a:latin typeface="+mj-lt"/>
              <a:cs typeface="Trebuchet MS"/>
            </a:endParaRPr>
          </a:p>
          <a:p>
            <a:pPr marL="552450" marR="451484" algn="just">
              <a:lnSpc>
                <a:spcPct val="80000"/>
              </a:lnSpc>
              <a:spcBef>
                <a:spcPts val="994"/>
              </a:spcBef>
            </a:pPr>
            <a:r>
              <a:rPr sz="2400" spc="-5" dirty="0">
                <a:solidFill>
                  <a:schemeClr val="tx1">
                    <a:lumMod val="50000"/>
                  </a:schemeClr>
                </a:solidFill>
                <a:latin typeface="+mj-lt"/>
                <a:cs typeface="Trebuchet MS"/>
              </a:rPr>
              <a:t>Berfungsi sebagai </a:t>
            </a:r>
            <a:r>
              <a:rPr sz="2400" spc="-10" dirty="0">
                <a:solidFill>
                  <a:schemeClr val="tx1">
                    <a:lumMod val="50000"/>
                  </a:schemeClr>
                </a:solidFill>
                <a:latin typeface="+mj-lt"/>
                <a:cs typeface="Trebuchet MS"/>
              </a:rPr>
              <a:t>penyedia/pemberi  </a:t>
            </a:r>
            <a:r>
              <a:rPr sz="2400" spc="-5" dirty="0">
                <a:solidFill>
                  <a:schemeClr val="tx1">
                    <a:lumMod val="50000"/>
                  </a:schemeClr>
                </a:solidFill>
                <a:latin typeface="+mj-lt"/>
                <a:cs typeface="Trebuchet MS"/>
              </a:rPr>
              <a:t>layanan </a:t>
            </a:r>
            <a:r>
              <a:rPr sz="2400" spc="-10" dirty="0">
                <a:solidFill>
                  <a:schemeClr val="tx1">
                    <a:lumMod val="50000"/>
                  </a:schemeClr>
                </a:solidFill>
                <a:latin typeface="+mj-lt"/>
                <a:cs typeface="Trebuchet MS"/>
              </a:rPr>
              <a:t>pada </a:t>
            </a:r>
            <a:r>
              <a:rPr sz="2400" spc="-5" dirty="0">
                <a:solidFill>
                  <a:schemeClr val="tx1">
                    <a:lumMod val="50000"/>
                  </a:schemeClr>
                </a:solidFill>
                <a:latin typeface="+mj-lt"/>
                <a:cs typeface="Trebuchet MS"/>
              </a:rPr>
              <a:t>jaringan</a:t>
            </a:r>
            <a:r>
              <a:rPr sz="2400" spc="-10" dirty="0">
                <a:solidFill>
                  <a:schemeClr val="tx1">
                    <a:lumMod val="50000"/>
                  </a:schemeClr>
                </a:solidFill>
                <a:latin typeface="+mj-lt"/>
                <a:cs typeface="Trebuchet MS"/>
              </a:rPr>
              <a:t> </a:t>
            </a:r>
            <a:r>
              <a:rPr sz="2400" spc="-40" dirty="0">
                <a:solidFill>
                  <a:schemeClr val="tx1">
                    <a:lumMod val="50000"/>
                  </a:schemeClr>
                </a:solidFill>
                <a:latin typeface="+mj-lt"/>
                <a:cs typeface="Trebuchet MS"/>
              </a:rPr>
              <a:t>komputer.</a:t>
            </a:r>
            <a:endParaRPr sz="2400" dirty="0">
              <a:solidFill>
                <a:schemeClr val="tx1">
                  <a:lumMod val="50000"/>
                </a:schemeClr>
              </a:solidFill>
              <a:latin typeface="+mj-lt"/>
              <a:cs typeface="Trebuchet MS"/>
            </a:endParaRPr>
          </a:p>
          <a:p>
            <a:pPr marL="527685" indent="-514984">
              <a:spcBef>
                <a:spcPts val="470"/>
              </a:spcBef>
              <a:buAutoNum type="arabicPeriod" startAt="2"/>
              <a:tabLst>
                <a:tab pos="527685" algn="l"/>
                <a:tab pos="528320" algn="l"/>
              </a:tabLst>
            </a:pPr>
            <a:r>
              <a:rPr sz="2400" spc="-15" dirty="0">
                <a:solidFill>
                  <a:schemeClr val="tx1">
                    <a:lumMod val="50000"/>
                  </a:schemeClr>
                </a:solidFill>
                <a:latin typeface="+mj-lt"/>
                <a:cs typeface="Trebuchet MS"/>
              </a:rPr>
              <a:t>Komputer</a:t>
            </a:r>
            <a:r>
              <a:rPr sz="2400" spc="-5" dirty="0">
                <a:solidFill>
                  <a:schemeClr val="tx1">
                    <a:lumMod val="50000"/>
                  </a:schemeClr>
                </a:solidFill>
                <a:latin typeface="+mj-lt"/>
                <a:cs typeface="Trebuchet MS"/>
              </a:rPr>
              <a:t> </a:t>
            </a:r>
            <a:r>
              <a:rPr sz="2400" spc="-10" dirty="0">
                <a:solidFill>
                  <a:schemeClr val="tx1">
                    <a:lumMod val="50000"/>
                  </a:schemeClr>
                </a:solidFill>
                <a:latin typeface="+mj-lt"/>
                <a:cs typeface="Trebuchet MS"/>
              </a:rPr>
              <a:t>Client/Workstation</a:t>
            </a:r>
            <a:endParaRPr sz="2400" dirty="0">
              <a:solidFill>
                <a:schemeClr val="tx1">
                  <a:lumMod val="50000"/>
                </a:schemeClr>
              </a:solidFill>
              <a:latin typeface="+mj-lt"/>
              <a:cs typeface="Trebuchet MS"/>
            </a:endParaRPr>
          </a:p>
          <a:p>
            <a:pPr marL="552450" marR="332740" algn="just">
              <a:lnSpc>
                <a:spcPts val="2110"/>
              </a:lnSpc>
              <a:spcBef>
                <a:spcPts val="990"/>
              </a:spcBef>
            </a:pPr>
            <a:r>
              <a:rPr sz="2400" spc="-5" dirty="0">
                <a:solidFill>
                  <a:schemeClr val="tx1">
                    <a:lumMod val="50000"/>
                  </a:schemeClr>
                </a:solidFill>
                <a:latin typeface="+mj-lt"/>
                <a:cs typeface="Trebuchet MS"/>
              </a:rPr>
              <a:t>Berfungsi sebagai penerima/meminta  layanan </a:t>
            </a:r>
            <a:r>
              <a:rPr sz="2400" spc="-10" dirty="0">
                <a:solidFill>
                  <a:schemeClr val="tx1">
                    <a:lumMod val="50000"/>
                  </a:schemeClr>
                </a:solidFill>
                <a:latin typeface="+mj-lt"/>
                <a:cs typeface="Trebuchet MS"/>
              </a:rPr>
              <a:t>pada </a:t>
            </a:r>
            <a:r>
              <a:rPr sz="2400" spc="-5" dirty="0">
                <a:solidFill>
                  <a:schemeClr val="tx1">
                    <a:lumMod val="50000"/>
                  </a:schemeClr>
                </a:solidFill>
                <a:latin typeface="+mj-lt"/>
                <a:cs typeface="Trebuchet MS"/>
              </a:rPr>
              <a:t>jaringan</a:t>
            </a:r>
            <a:r>
              <a:rPr sz="2400" spc="-10" dirty="0">
                <a:solidFill>
                  <a:schemeClr val="tx1">
                    <a:lumMod val="50000"/>
                  </a:schemeClr>
                </a:solidFill>
                <a:latin typeface="+mj-lt"/>
                <a:cs typeface="Trebuchet MS"/>
              </a:rPr>
              <a:t> </a:t>
            </a:r>
            <a:r>
              <a:rPr sz="2400" spc="-40" dirty="0">
                <a:solidFill>
                  <a:schemeClr val="tx1">
                    <a:lumMod val="50000"/>
                  </a:schemeClr>
                </a:solidFill>
                <a:latin typeface="+mj-lt"/>
                <a:cs typeface="Trebuchet MS"/>
              </a:rPr>
              <a:t>komputer.</a:t>
            </a:r>
            <a:endParaRPr sz="2400" dirty="0">
              <a:solidFill>
                <a:schemeClr val="tx1">
                  <a:lumMod val="50000"/>
                </a:schemeClr>
              </a:solidFill>
              <a:latin typeface="+mj-lt"/>
              <a:cs typeface="Trebuchet MS"/>
            </a:endParaRPr>
          </a:p>
        </p:txBody>
      </p:sp>
      <p:sp>
        <p:nvSpPr>
          <p:cNvPr id="6" name="object 5"/>
          <p:cNvSpPr/>
          <p:nvPr/>
        </p:nvSpPr>
        <p:spPr>
          <a:xfrm>
            <a:off x="8328248" y="5132001"/>
            <a:ext cx="1728192" cy="1224136"/>
          </a:xfrm>
          <a:prstGeom prst="rect">
            <a:avLst/>
          </a:prstGeom>
          <a:blipFill>
            <a:blip r:embed="rId2" cstate="print"/>
            <a:stretch>
              <a:fillRect/>
            </a:stretch>
          </a:blipFill>
        </p:spPr>
        <p:txBody>
          <a:bodyPr wrap="square" lIns="0" tIns="0" rIns="0" bIns="0" rtlCol="0"/>
          <a:lstStyle/>
          <a:p>
            <a:endParaRPr/>
          </a:p>
        </p:txBody>
      </p:sp>
      <p:sp>
        <p:nvSpPr>
          <p:cNvPr id="7" name="object 6"/>
          <p:cNvSpPr/>
          <p:nvPr/>
        </p:nvSpPr>
        <p:spPr>
          <a:xfrm>
            <a:off x="8904312" y="2802077"/>
            <a:ext cx="2088232" cy="1612830"/>
          </a:xfrm>
          <a:prstGeom prst="rect">
            <a:avLst/>
          </a:prstGeom>
          <a:blipFill>
            <a:blip r:embed="rId3" cstate="print"/>
            <a:stretch>
              <a:fillRect/>
            </a:stretch>
          </a:blipFill>
        </p:spPr>
        <p:txBody>
          <a:bodyPr wrap="square" lIns="0" tIns="0" rIns="0" bIns="0" rtlCol="0"/>
          <a:lstStyle/>
          <a:p>
            <a:endParaRPr/>
          </a:p>
        </p:txBody>
      </p:sp>
      <p:pic>
        <p:nvPicPr>
          <p:cNvPr id="1026" name="Picture 2" descr="Image result for laptop">
            <a:extLst>
              <a:ext uri="{FF2B5EF4-FFF2-40B4-BE49-F238E27FC236}">
                <a16:creationId xmlns:a16="http://schemas.microsoft.com/office/drawing/2014/main" xmlns="" id="{032B22FD-CE55-40C9-9BF2-F0CC5D8E36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2357" y="5132002"/>
            <a:ext cx="1634283" cy="122413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xmlns="" id="{DB5B87A4-6424-4B98-8A0F-F8E0B9BAA92D}"/>
              </a:ext>
            </a:extLst>
          </p:cNvPr>
          <p:cNvSpPr/>
          <p:nvPr/>
        </p:nvSpPr>
        <p:spPr>
          <a:xfrm>
            <a:off x="695400" y="1647209"/>
            <a:ext cx="6984776" cy="467179"/>
          </a:xfrm>
          <a:prstGeom prst="rect">
            <a:avLst/>
          </a:prstGeom>
        </p:spPr>
        <p:txBody>
          <a:bodyPr wrap="square">
            <a:spAutoFit/>
          </a:bodyPr>
          <a:lstStyle/>
          <a:p>
            <a:pPr marL="0" lvl="1" algn="just" defTabSz="457200" eaLnBrk="1" hangingPunct="1">
              <a:lnSpc>
                <a:spcPct val="87000"/>
              </a:lnSpc>
              <a:tabLst>
                <a:tab pos="531813" algn="l"/>
                <a:tab pos="911225" algn="l"/>
                <a:tab pos="1368425" algn="l"/>
                <a:tab pos="1825625" algn="l"/>
                <a:tab pos="2282825" algn="l"/>
                <a:tab pos="2740025" algn="l"/>
                <a:tab pos="3197225" algn="l"/>
                <a:tab pos="3654425" algn="l"/>
                <a:tab pos="4121150"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b="1" dirty="0">
                <a:latin typeface="+mj-lt"/>
              </a:rPr>
              <a:t>1. </a:t>
            </a:r>
            <a:r>
              <a:rPr lang="en-GB" sz="2800" b="1" dirty="0" err="1">
                <a:latin typeface="+mj-lt"/>
              </a:rPr>
              <a:t>Komputer</a:t>
            </a:r>
            <a:endParaRPr lang="en-GB" sz="2800" b="1" dirty="0">
              <a:latin typeface="+mj-lt"/>
            </a:endParaRPr>
          </a:p>
        </p:txBody>
      </p:sp>
      <p:sp>
        <p:nvSpPr>
          <p:cNvPr id="10" name="Rectangle 9">
            <a:extLst>
              <a:ext uri="{FF2B5EF4-FFF2-40B4-BE49-F238E27FC236}">
                <a16:creationId xmlns:a16="http://schemas.microsoft.com/office/drawing/2014/main" xmlns="" id="{91A03A6B-AC63-46CA-A83E-4B65603CAE16}"/>
              </a:ext>
            </a:extLst>
          </p:cNvPr>
          <p:cNvSpPr/>
          <p:nvPr/>
        </p:nvSpPr>
        <p:spPr>
          <a:xfrm>
            <a:off x="911424" y="836712"/>
            <a:ext cx="11017224" cy="461665"/>
          </a:xfrm>
          <a:prstGeom prst="rect">
            <a:avLst/>
          </a:prstGeom>
        </p:spPr>
        <p:txBody>
          <a:bodyPr wrap="square">
            <a:spAutoFit/>
          </a:bodyPr>
          <a:lstStyle/>
          <a:p>
            <a:r>
              <a:rPr lang="en-GB" sz="2400" b="1" dirty="0" err="1">
                <a:solidFill>
                  <a:schemeClr val="bg1"/>
                </a:solidFill>
              </a:rPr>
              <a:t>Komponen</a:t>
            </a:r>
            <a:r>
              <a:rPr lang="en-GB" sz="2400" b="1" dirty="0">
                <a:solidFill>
                  <a:schemeClr val="bg1"/>
                </a:solidFill>
              </a:rPr>
              <a:t> Hardware (</a:t>
            </a:r>
            <a:r>
              <a:rPr lang="en-GB" sz="2400" b="1" dirty="0" err="1">
                <a:solidFill>
                  <a:schemeClr val="bg1"/>
                </a:solidFill>
              </a:rPr>
              <a:t>Perangkat</a:t>
            </a:r>
            <a:r>
              <a:rPr lang="en-GB" sz="2400" b="1" dirty="0">
                <a:solidFill>
                  <a:schemeClr val="bg1"/>
                </a:solidFill>
              </a:rPr>
              <a:t> </a:t>
            </a:r>
            <a:r>
              <a:rPr lang="en-GB" sz="2400" b="1" dirty="0" err="1">
                <a:solidFill>
                  <a:schemeClr val="bg1"/>
                </a:solidFill>
              </a:rPr>
              <a:t>Keras</a:t>
            </a:r>
            <a:r>
              <a:rPr lang="en-GB" sz="2400" b="1" dirty="0">
                <a:solidFill>
                  <a:schemeClr val="bg1"/>
                </a:solidFill>
              </a:rPr>
              <a:t> </a:t>
            </a:r>
            <a:r>
              <a:rPr lang="en-GB" sz="2400" b="1" dirty="0" err="1">
                <a:solidFill>
                  <a:schemeClr val="bg1"/>
                </a:solidFill>
              </a:rPr>
              <a:t>Jaringan</a:t>
            </a:r>
            <a:r>
              <a:rPr lang="en-GB" sz="2400" b="1" dirty="0">
                <a:solidFill>
                  <a:schemeClr val="bg1"/>
                </a:solidFill>
              </a:rPr>
              <a:t>)</a:t>
            </a:r>
            <a:endParaRPr lang="en-US" sz="2400" dirty="0">
              <a:solidFill>
                <a:schemeClr val="bg1"/>
              </a:solidFill>
              <a:latin typeface="+mj-lt"/>
            </a:endParaRPr>
          </a:p>
        </p:txBody>
      </p:sp>
    </p:spTree>
    <p:extLst>
      <p:ext uri="{BB962C8B-B14F-4D97-AF65-F5344CB8AC3E}">
        <p14:creationId xmlns:p14="http://schemas.microsoft.com/office/powerpoint/2010/main" val="25342844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911424" y="836712"/>
            <a:ext cx="11017224" cy="461665"/>
          </a:xfrm>
          <a:prstGeom prst="rect">
            <a:avLst/>
          </a:prstGeom>
        </p:spPr>
        <p:txBody>
          <a:bodyPr wrap="square">
            <a:spAutoFit/>
          </a:bodyPr>
          <a:lstStyle/>
          <a:p>
            <a:r>
              <a:rPr lang="id-ID" sz="2400" b="1" dirty="0">
                <a:solidFill>
                  <a:schemeClr val="bg1"/>
                </a:solidFill>
                <a:latin typeface="+mj-lt"/>
              </a:rPr>
              <a:t>Spesifikasi Perangkat Jaringan </a:t>
            </a:r>
            <a:r>
              <a:rPr lang="en-US" sz="2400" dirty="0">
                <a:solidFill>
                  <a:schemeClr val="bg1"/>
                </a:solidFill>
                <a:latin typeface="+mj-lt"/>
              </a:rPr>
              <a:t>	</a:t>
            </a:r>
            <a:r>
              <a:rPr lang="en-US" dirty="0">
                <a:solidFill>
                  <a:schemeClr val="bg1"/>
                </a:solidFill>
              </a:rPr>
              <a:t>				</a:t>
            </a:r>
            <a:r>
              <a:rPr lang="en-US" b="1" dirty="0">
                <a:solidFill>
                  <a:schemeClr val="accent5">
                    <a:lumMod val="25000"/>
                  </a:schemeClr>
                </a:solidFill>
              </a:rPr>
              <a:t> </a:t>
            </a:r>
            <a:r>
              <a:rPr lang="en-US" sz="2400" b="1" dirty="0" err="1">
                <a:solidFill>
                  <a:schemeClr val="bg1"/>
                </a:solidFill>
                <a:latin typeface="+mj-lt"/>
              </a:rPr>
              <a:t>Pelatihan</a:t>
            </a:r>
            <a:endParaRPr lang="en-US" sz="2400" dirty="0">
              <a:solidFill>
                <a:schemeClr val="bg1"/>
              </a:solidFill>
              <a:latin typeface="+mj-lt"/>
            </a:endParaRPr>
          </a:p>
        </p:txBody>
      </p:sp>
      <p:sp>
        <p:nvSpPr>
          <p:cNvPr id="2" name="Rectangle 1"/>
          <p:cNvSpPr/>
          <p:nvPr/>
        </p:nvSpPr>
        <p:spPr>
          <a:xfrm>
            <a:off x="983432" y="1987116"/>
            <a:ext cx="10657184" cy="2862322"/>
          </a:xfrm>
          <a:prstGeom prst="rect">
            <a:avLst/>
          </a:prstGeom>
        </p:spPr>
        <p:txBody>
          <a:bodyPr wrap="square">
            <a:spAutoFit/>
          </a:bodyPr>
          <a:lstStyle/>
          <a:p>
            <a:pPr marL="342900" indent="-342900" algn="just">
              <a:buFont typeface="+mj-lt"/>
              <a:buAutoNum type="arabicPeriod"/>
            </a:pPr>
            <a:r>
              <a:rPr lang="en-US" dirty="0"/>
              <a:t>P. Clark, Martin. 2003, Data Networks, IP and the Internet: Protocols, Design and Operation, England: John Wiley &amp; Sons, L td ISBN: 0-470-84856-1.</a:t>
            </a:r>
          </a:p>
          <a:p>
            <a:pPr marL="342900" indent="-342900" algn="just">
              <a:buFont typeface="+mj-lt"/>
              <a:buAutoNum type="arabicPeriod"/>
            </a:pPr>
            <a:r>
              <a:rPr lang="en-US" dirty="0"/>
              <a:t>Hunt, Craig. 2002, TCP/IP Network Administration, Third Edition, United States of America: O’Reilly Media, Inc. ISBN:  978-0-596-00297-8.</a:t>
            </a:r>
          </a:p>
          <a:p>
            <a:pPr marL="342900" indent="-342900" algn="just">
              <a:buFont typeface="+mj-lt"/>
              <a:buAutoNum type="arabicPeriod"/>
            </a:pPr>
            <a:r>
              <a:rPr lang="en-US" dirty="0"/>
              <a:t>Naomi J. </a:t>
            </a:r>
            <a:r>
              <a:rPr lang="en-US" dirty="0" err="1"/>
              <a:t>Alpern</a:t>
            </a:r>
            <a:r>
              <a:rPr lang="en-US" dirty="0"/>
              <a:t> and Robert J. </a:t>
            </a:r>
            <a:r>
              <a:rPr lang="en-US" dirty="0" err="1"/>
              <a:t>Shimonski</a:t>
            </a:r>
            <a:r>
              <a:rPr lang="en-US" dirty="0"/>
              <a:t>. 2010, Eleventh Hour Network+ Exam N10-004 Study Guide, USA: Elsevier Inc. ISBN: 978-1-59749-428-1.</a:t>
            </a:r>
          </a:p>
          <a:p>
            <a:pPr marL="342900" indent="-342900" algn="just">
              <a:buFont typeface="+mj-lt"/>
              <a:buAutoNum type="arabicPeriod"/>
            </a:pPr>
            <a:r>
              <a:rPr lang="en-US" dirty="0"/>
              <a:t>Doug Lowe. 2018, Networking All-in-One For Dummies®, 7th Edition, New Jersey: John Wiley &amp; Sons, </a:t>
            </a:r>
            <a:r>
              <a:rPr lang="en-US" dirty="0" err="1"/>
              <a:t>Inc</a:t>
            </a:r>
            <a:r>
              <a:rPr lang="en-US" dirty="0"/>
              <a:t>, ISBN 978-1-119-47160-8 (</a:t>
            </a:r>
            <a:r>
              <a:rPr lang="en-US" dirty="0" err="1"/>
              <a:t>pbk</a:t>
            </a:r>
            <a:r>
              <a:rPr lang="en-US" dirty="0"/>
              <a:t>).</a:t>
            </a:r>
          </a:p>
          <a:p>
            <a:pPr marL="342900" indent="-342900" algn="just">
              <a:buFont typeface="+mj-lt"/>
              <a:buAutoNum type="arabicPeriod"/>
            </a:pPr>
            <a:r>
              <a:rPr lang="en-US" dirty="0"/>
              <a:t>Craig Hunt. </a:t>
            </a:r>
            <a:r>
              <a:rPr lang="en-US" dirty="0" err="1"/>
              <a:t>Desember</a:t>
            </a:r>
            <a:r>
              <a:rPr lang="en-US" dirty="0"/>
              <a:t> 1997, TCP/IP Network </a:t>
            </a:r>
            <a:r>
              <a:rPr lang="en-US" dirty="0" err="1"/>
              <a:t>Administration,Second</a:t>
            </a:r>
            <a:r>
              <a:rPr lang="en-US" dirty="0"/>
              <a:t> Edition, O'Reilly &amp; Associates, ISBN 1-56592-322-7. </a:t>
            </a:r>
          </a:p>
        </p:txBody>
      </p:sp>
      <p:sp>
        <p:nvSpPr>
          <p:cNvPr id="5" name="TextBox 4"/>
          <p:cNvSpPr txBox="1"/>
          <p:nvPr/>
        </p:nvSpPr>
        <p:spPr>
          <a:xfrm>
            <a:off x="983432" y="1298377"/>
            <a:ext cx="10873208" cy="646331"/>
          </a:xfrm>
          <a:prstGeom prst="rect">
            <a:avLst/>
          </a:prstGeom>
          <a:noFill/>
        </p:spPr>
        <p:txBody>
          <a:bodyPr wrap="square" rtlCol="0">
            <a:spAutoFit/>
          </a:bodyPr>
          <a:lstStyle/>
          <a:p>
            <a:r>
              <a:rPr lang="en-US" sz="3600" dirty="0" err="1"/>
              <a:t>Referensi</a:t>
            </a:r>
            <a:r>
              <a:rPr lang="en-US" sz="3600" dirty="0"/>
              <a:t>:</a:t>
            </a:r>
            <a:endParaRPr lang="en-US" dirty="0"/>
          </a:p>
        </p:txBody>
      </p:sp>
    </p:spTree>
    <p:extLst>
      <p:ext uri="{BB962C8B-B14F-4D97-AF65-F5344CB8AC3E}">
        <p14:creationId xmlns:p14="http://schemas.microsoft.com/office/powerpoint/2010/main" val="5378731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TUGAS 1 </a:t>
            </a:r>
            <a:r>
              <a:rPr lang="en-US" dirty="0" err="1"/>
              <a:t>Peralatan</a:t>
            </a:r>
            <a:r>
              <a:rPr lang="en-US" dirty="0"/>
              <a:t> yang di </a:t>
            </a:r>
            <a:r>
              <a:rPr lang="en-US" dirty="0" err="1"/>
              <a:t>perlukan</a:t>
            </a:r>
            <a:endParaRPr lang="en-US" dirty="0"/>
          </a:p>
        </p:txBody>
      </p:sp>
      <p:pic>
        <p:nvPicPr>
          <p:cNvPr id="4" name="Content Placeholder 3" descr="Client Server 2.jpg"/>
          <p:cNvPicPr>
            <a:picLocks noGrp="1"/>
          </p:cNvPicPr>
          <p:nvPr>
            <p:ph idx="1"/>
          </p:nvPr>
        </p:nvPicPr>
        <p:blipFill>
          <a:blip r:embed="rId2"/>
          <a:stretch>
            <a:fillRect/>
          </a:stretch>
        </p:blipFill>
        <p:spPr>
          <a:xfrm>
            <a:off x="4871864" y="1700808"/>
            <a:ext cx="5328592" cy="4640209"/>
          </a:xfrm>
          <a:prstGeom prst="rect">
            <a:avLst/>
          </a:prstGeom>
        </p:spPr>
      </p:pic>
      <p:sp>
        <p:nvSpPr>
          <p:cNvPr id="6" name="Rectangle 5"/>
          <p:cNvSpPr/>
          <p:nvPr/>
        </p:nvSpPr>
        <p:spPr>
          <a:xfrm>
            <a:off x="914400" y="1700808"/>
            <a:ext cx="6765776" cy="369332"/>
          </a:xfrm>
          <a:prstGeom prst="rect">
            <a:avLst/>
          </a:prstGeom>
        </p:spPr>
        <p:txBody>
          <a:bodyPr wrap="square">
            <a:spAutoFit/>
          </a:bodyPr>
          <a:lstStyle/>
          <a:p>
            <a:r>
              <a:rPr lang="en-US" dirty="0" err="1"/>
              <a:t>Buatlah</a:t>
            </a:r>
            <a:r>
              <a:rPr lang="en-US" dirty="0"/>
              <a:t> </a:t>
            </a:r>
            <a:r>
              <a:rPr lang="en-US" dirty="0" err="1"/>
              <a:t>spesifikasi</a:t>
            </a:r>
            <a:r>
              <a:rPr lang="en-US" dirty="0"/>
              <a:t> yang </a:t>
            </a:r>
            <a:r>
              <a:rPr lang="en-US" dirty="0" err="1"/>
              <a:t>dibutuhkan</a:t>
            </a:r>
            <a:r>
              <a:rPr lang="en-US" dirty="0"/>
              <a:t> </a:t>
            </a:r>
            <a:r>
              <a:rPr lang="en-US" dirty="0" err="1"/>
              <a:t>dari</a:t>
            </a:r>
            <a:r>
              <a:rPr lang="en-US" dirty="0"/>
              <a:t> </a:t>
            </a:r>
            <a:r>
              <a:rPr lang="en-US" dirty="0" err="1"/>
              <a:t>gambar</a:t>
            </a:r>
            <a:r>
              <a:rPr lang="en-US" dirty="0"/>
              <a:t> di </a:t>
            </a:r>
            <a:r>
              <a:rPr lang="en-US" dirty="0" err="1"/>
              <a:t>bawah</a:t>
            </a:r>
            <a:r>
              <a:rPr lang="en-US" dirty="0"/>
              <a:t> </a:t>
            </a:r>
            <a:r>
              <a:rPr lang="en-US" dirty="0" err="1"/>
              <a:t>ini</a:t>
            </a:r>
            <a:r>
              <a:rPr lang="en-US" dirty="0"/>
              <a:t> :</a:t>
            </a:r>
          </a:p>
        </p:txBody>
      </p:sp>
    </p:spTree>
    <p:extLst>
      <p:ext uri="{BB962C8B-B14F-4D97-AF65-F5344CB8AC3E}">
        <p14:creationId xmlns:p14="http://schemas.microsoft.com/office/powerpoint/2010/main" val="12405993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Tugas</a:t>
            </a:r>
            <a:r>
              <a:rPr lang="en-US" dirty="0"/>
              <a:t> 2</a:t>
            </a:r>
          </a:p>
        </p:txBody>
      </p:sp>
      <p:sp>
        <p:nvSpPr>
          <p:cNvPr id="3" name="Content Placeholder 2"/>
          <p:cNvSpPr>
            <a:spLocks noGrp="1"/>
          </p:cNvSpPr>
          <p:nvPr>
            <p:ph idx="1"/>
          </p:nvPr>
        </p:nvSpPr>
        <p:spPr/>
        <p:txBody>
          <a:bodyPr/>
          <a:lstStyle/>
          <a:p>
            <a:r>
              <a:rPr lang="en-US" dirty="0" err="1"/>
              <a:t>Buatlah</a:t>
            </a:r>
            <a:r>
              <a:rPr lang="en-US" dirty="0"/>
              <a:t> </a:t>
            </a:r>
            <a:r>
              <a:rPr lang="en-US" dirty="0" err="1"/>
              <a:t>spesifikasi</a:t>
            </a:r>
            <a:r>
              <a:rPr lang="en-US" dirty="0"/>
              <a:t> yang </a:t>
            </a:r>
            <a:r>
              <a:rPr lang="en-US" dirty="0" err="1"/>
              <a:t>dibutuhkan</a:t>
            </a:r>
            <a:r>
              <a:rPr lang="en-US" dirty="0"/>
              <a:t> </a:t>
            </a:r>
            <a:r>
              <a:rPr lang="en-US" dirty="0" err="1"/>
              <a:t>dari</a:t>
            </a:r>
            <a:r>
              <a:rPr lang="en-US" dirty="0"/>
              <a:t> </a:t>
            </a:r>
            <a:r>
              <a:rPr lang="en-US" dirty="0" err="1"/>
              <a:t>gambar</a:t>
            </a:r>
            <a:r>
              <a:rPr lang="en-US" dirty="0"/>
              <a:t> di </a:t>
            </a:r>
            <a:r>
              <a:rPr lang="en-US" dirty="0" err="1"/>
              <a:t>bawah</a:t>
            </a:r>
            <a:r>
              <a:rPr lang="en-US" dirty="0"/>
              <a:t> </a:t>
            </a:r>
            <a:r>
              <a:rPr lang="en-US" dirty="0" err="1"/>
              <a:t>ini</a:t>
            </a:r>
            <a:r>
              <a:rPr lang="en-US" dirty="0"/>
              <a:t> :</a:t>
            </a:r>
          </a:p>
        </p:txBody>
      </p:sp>
      <p:pic>
        <p:nvPicPr>
          <p:cNvPr id="4" name="Content Placeholder 3" descr="6. Router.jpg"/>
          <p:cNvPicPr>
            <a:picLocks/>
          </p:cNvPicPr>
          <p:nvPr/>
        </p:nvPicPr>
        <p:blipFill>
          <a:blip r:embed="rId2"/>
          <a:stretch>
            <a:fillRect/>
          </a:stretch>
        </p:blipFill>
        <p:spPr bwMode="auto">
          <a:xfrm>
            <a:off x="4262437" y="2133600"/>
            <a:ext cx="7319963" cy="4724400"/>
          </a:xfrm>
          <a:prstGeom prst="rect">
            <a:avLst/>
          </a:prstGeom>
          <a:noFill/>
          <a:ln w="9525">
            <a:noFill/>
            <a:miter lim="800000"/>
            <a:headEnd/>
            <a:tailEnd/>
          </a:ln>
          <a:effectLst/>
        </p:spPr>
      </p:pic>
    </p:spTree>
    <p:extLst>
      <p:ext uri="{BB962C8B-B14F-4D97-AF65-F5344CB8AC3E}">
        <p14:creationId xmlns:p14="http://schemas.microsoft.com/office/powerpoint/2010/main" val="15892614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Tugas</a:t>
            </a:r>
            <a:r>
              <a:rPr lang="en-US" dirty="0"/>
              <a:t> 3</a:t>
            </a:r>
          </a:p>
        </p:txBody>
      </p:sp>
      <p:sp>
        <p:nvSpPr>
          <p:cNvPr id="4" name="Content Placeholder 2"/>
          <p:cNvSpPr>
            <a:spLocks noGrp="1"/>
          </p:cNvSpPr>
          <p:nvPr>
            <p:ph idx="1"/>
          </p:nvPr>
        </p:nvSpPr>
        <p:spPr/>
        <p:txBody>
          <a:bodyPr/>
          <a:lstStyle/>
          <a:p>
            <a:r>
              <a:rPr lang="en-US" dirty="0"/>
              <a:t>Di </a:t>
            </a:r>
            <a:r>
              <a:rPr lang="en-US" dirty="0" err="1"/>
              <a:t>asumsikan</a:t>
            </a:r>
            <a:r>
              <a:rPr lang="en-US" dirty="0"/>
              <a:t> di </a:t>
            </a:r>
            <a:r>
              <a:rPr lang="en-US" dirty="0" err="1"/>
              <a:t>dalam</a:t>
            </a:r>
            <a:r>
              <a:rPr lang="en-US" dirty="0"/>
              <a:t> 1 </a:t>
            </a:r>
            <a:r>
              <a:rPr lang="en-US" dirty="0" err="1"/>
              <a:t>gedung</a:t>
            </a:r>
            <a:r>
              <a:rPr lang="en-US" dirty="0"/>
              <a:t> </a:t>
            </a:r>
            <a:r>
              <a:rPr lang="en-US" dirty="0" err="1"/>
              <a:t>terdatap</a:t>
            </a:r>
            <a:r>
              <a:rPr lang="en-US" dirty="0"/>
              <a:t> </a:t>
            </a:r>
            <a:r>
              <a:rPr lang="en-US" dirty="0" err="1"/>
              <a:t>tiga</a:t>
            </a:r>
            <a:r>
              <a:rPr lang="en-US" dirty="0"/>
              <a:t> </a:t>
            </a:r>
            <a:r>
              <a:rPr lang="en-US" dirty="0" err="1"/>
              <a:t>lantai</a:t>
            </a:r>
            <a:r>
              <a:rPr lang="en-US" dirty="0"/>
              <a:t> </a:t>
            </a:r>
            <a:r>
              <a:rPr lang="en-US" dirty="0" err="1"/>
              <a:t>terdapat</a:t>
            </a:r>
            <a:r>
              <a:rPr lang="en-US" dirty="0"/>
              <a:t> web server, </a:t>
            </a:r>
            <a:r>
              <a:rPr lang="en-US" dirty="0" err="1"/>
              <a:t>db</a:t>
            </a:r>
            <a:r>
              <a:rPr lang="en-US" dirty="0"/>
              <a:t> server, mail server,1 </a:t>
            </a:r>
            <a:r>
              <a:rPr lang="en-US" dirty="0" err="1"/>
              <a:t>buah</a:t>
            </a:r>
            <a:r>
              <a:rPr lang="en-US" dirty="0"/>
              <a:t> router, 1 switch, 1 </a:t>
            </a:r>
            <a:r>
              <a:rPr lang="en-US" dirty="0" err="1"/>
              <a:t>wifi</a:t>
            </a:r>
            <a:r>
              <a:rPr lang="en-US" dirty="0"/>
              <a:t>, 4 computer, 2 </a:t>
            </a:r>
            <a:r>
              <a:rPr lang="en-US" dirty="0" err="1"/>
              <a:t>handphone</a:t>
            </a:r>
            <a:r>
              <a:rPr lang="en-US" dirty="0"/>
              <a:t>, </a:t>
            </a:r>
            <a:r>
              <a:rPr lang="en-US" dirty="0" err="1"/>
              <a:t>rencanakan</a:t>
            </a:r>
            <a:r>
              <a:rPr lang="en-US" dirty="0"/>
              <a:t> </a:t>
            </a:r>
            <a:r>
              <a:rPr lang="en-US" dirty="0" err="1"/>
              <a:t>dan</a:t>
            </a:r>
            <a:r>
              <a:rPr lang="en-US" dirty="0"/>
              <a:t> </a:t>
            </a:r>
            <a:r>
              <a:rPr lang="en-US" dirty="0" err="1"/>
              <a:t>buat</a:t>
            </a:r>
            <a:r>
              <a:rPr lang="en-US" dirty="0"/>
              <a:t> </a:t>
            </a:r>
            <a:r>
              <a:rPr lang="en-US" dirty="0" err="1"/>
              <a:t>spesifikasi</a:t>
            </a:r>
            <a:r>
              <a:rPr lang="en-US" dirty="0"/>
              <a:t> </a:t>
            </a:r>
            <a:r>
              <a:rPr lang="en-US" dirty="0" err="1"/>
              <a:t>kebutuhan</a:t>
            </a:r>
            <a:r>
              <a:rPr lang="en-US" dirty="0"/>
              <a:t> </a:t>
            </a:r>
            <a:r>
              <a:rPr lang="en-US" dirty="0" err="1"/>
              <a:t>barang</a:t>
            </a:r>
            <a:r>
              <a:rPr lang="en-US" dirty="0"/>
              <a:t> yang </a:t>
            </a:r>
            <a:r>
              <a:rPr lang="en-US" dirty="0" err="1"/>
              <a:t>ada</a:t>
            </a:r>
            <a:r>
              <a:rPr lang="en-US" dirty="0"/>
              <a:t>.</a:t>
            </a:r>
          </a:p>
        </p:txBody>
      </p:sp>
    </p:spTree>
    <p:extLst>
      <p:ext uri="{BB962C8B-B14F-4D97-AF65-F5344CB8AC3E}">
        <p14:creationId xmlns:p14="http://schemas.microsoft.com/office/powerpoint/2010/main" val="34812677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911424" y="836712"/>
            <a:ext cx="11017224" cy="461665"/>
          </a:xfrm>
          <a:prstGeom prst="rect">
            <a:avLst/>
          </a:prstGeom>
        </p:spPr>
        <p:txBody>
          <a:bodyPr wrap="square">
            <a:spAutoFit/>
          </a:bodyPr>
          <a:lstStyle/>
          <a:p>
            <a:r>
              <a:rPr lang="id-ID" sz="2400" b="1" dirty="0">
                <a:solidFill>
                  <a:schemeClr val="bg1"/>
                </a:solidFill>
                <a:latin typeface="+mj-lt"/>
              </a:rPr>
              <a:t>Spesifikasi Perangkat Jaringan </a:t>
            </a:r>
            <a:r>
              <a:rPr lang="en-US" sz="2400" dirty="0">
                <a:solidFill>
                  <a:schemeClr val="bg1"/>
                </a:solidFill>
                <a:latin typeface="+mj-lt"/>
              </a:rPr>
              <a:t>	</a:t>
            </a:r>
            <a:r>
              <a:rPr lang="en-US" dirty="0">
                <a:solidFill>
                  <a:schemeClr val="bg1"/>
                </a:solidFill>
              </a:rPr>
              <a:t>				</a:t>
            </a:r>
            <a:r>
              <a:rPr lang="en-US" b="1" dirty="0">
                <a:solidFill>
                  <a:schemeClr val="accent5">
                    <a:lumMod val="25000"/>
                  </a:schemeClr>
                </a:solidFill>
              </a:rPr>
              <a:t> </a:t>
            </a:r>
            <a:r>
              <a:rPr lang="en-US" sz="2400" b="1" dirty="0" err="1">
                <a:solidFill>
                  <a:schemeClr val="bg1"/>
                </a:solidFill>
                <a:latin typeface="+mj-lt"/>
              </a:rPr>
              <a:t>Pelatihan</a:t>
            </a:r>
            <a:endParaRPr lang="en-US" sz="2400" dirty="0">
              <a:solidFill>
                <a:schemeClr val="bg1"/>
              </a:solidFill>
              <a:latin typeface="+mj-lt"/>
            </a:endParaRPr>
          </a:p>
        </p:txBody>
      </p:sp>
      <p:sp>
        <p:nvSpPr>
          <p:cNvPr id="2" name="Rectangle 1"/>
          <p:cNvSpPr/>
          <p:nvPr/>
        </p:nvSpPr>
        <p:spPr>
          <a:xfrm>
            <a:off x="983432" y="1987116"/>
            <a:ext cx="10657184" cy="2862322"/>
          </a:xfrm>
          <a:prstGeom prst="rect">
            <a:avLst/>
          </a:prstGeom>
        </p:spPr>
        <p:txBody>
          <a:bodyPr wrap="square">
            <a:spAutoFit/>
          </a:bodyPr>
          <a:lstStyle/>
          <a:p>
            <a:pPr marL="342900" indent="-342900" algn="just">
              <a:buFont typeface="+mj-lt"/>
              <a:buAutoNum type="arabicPeriod"/>
            </a:pPr>
            <a:r>
              <a:rPr lang="en-US" dirty="0"/>
              <a:t>P. Clark, Martin. 2003, Data Networks, IP and the Internet: Protocols, Design and Operation, England: John Wiley &amp; Sons, L td ISBN: 0-470-84856-1.</a:t>
            </a:r>
          </a:p>
          <a:p>
            <a:pPr marL="342900" indent="-342900" algn="just">
              <a:buFont typeface="+mj-lt"/>
              <a:buAutoNum type="arabicPeriod"/>
            </a:pPr>
            <a:r>
              <a:rPr lang="en-US" dirty="0"/>
              <a:t>Hunt, Craig. 2002, TCP/IP Network Administration, Third Edition, United States of America: O’Reilly Media, Inc. ISBN:  978-0-596-00297-8.</a:t>
            </a:r>
          </a:p>
          <a:p>
            <a:pPr marL="342900" indent="-342900" algn="just">
              <a:buFont typeface="+mj-lt"/>
              <a:buAutoNum type="arabicPeriod"/>
            </a:pPr>
            <a:r>
              <a:rPr lang="en-US" dirty="0"/>
              <a:t>Naomi J. </a:t>
            </a:r>
            <a:r>
              <a:rPr lang="en-US" dirty="0" err="1"/>
              <a:t>Alpern</a:t>
            </a:r>
            <a:r>
              <a:rPr lang="en-US" dirty="0"/>
              <a:t> and Robert J. </a:t>
            </a:r>
            <a:r>
              <a:rPr lang="en-US" dirty="0" err="1"/>
              <a:t>Shimonski</a:t>
            </a:r>
            <a:r>
              <a:rPr lang="en-US" dirty="0"/>
              <a:t>. 2010, Eleventh Hour Network+ Exam N10-004 Study Guide, USA: Elsevier Inc. ISBN: 978-1-59749-428-1.</a:t>
            </a:r>
          </a:p>
          <a:p>
            <a:pPr marL="342900" indent="-342900" algn="just">
              <a:buFont typeface="+mj-lt"/>
              <a:buAutoNum type="arabicPeriod"/>
            </a:pPr>
            <a:r>
              <a:rPr lang="en-US" dirty="0"/>
              <a:t>Doug Lowe. 2018, Networking All-in-One For Dummies®, 7th Edition, New Jersey: John Wiley &amp; Sons, </a:t>
            </a:r>
            <a:r>
              <a:rPr lang="en-US" dirty="0" err="1"/>
              <a:t>Inc</a:t>
            </a:r>
            <a:r>
              <a:rPr lang="en-US" dirty="0"/>
              <a:t>, ISBN 978-1-119-47160-8 (</a:t>
            </a:r>
            <a:r>
              <a:rPr lang="en-US" dirty="0" err="1"/>
              <a:t>pbk</a:t>
            </a:r>
            <a:r>
              <a:rPr lang="en-US" dirty="0"/>
              <a:t>).</a:t>
            </a:r>
          </a:p>
          <a:p>
            <a:pPr marL="342900" indent="-342900" algn="just">
              <a:buFont typeface="+mj-lt"/>
              <a:buAutoNum type="arabicPeriod"/>
            </a:pPr>
            <a:r>
              <a:rPr lang="en-US" dirty="0"/>
              <a:t>Craig Hunt. </a:t>
            </a:r>
            <a:r>
              <a:rPr lang="en-US" dirty="0" err="1"/>
              <a:t>Desember</a:t>
            </a:r>
            <a:r>
              <a:rPr lang="en-US" dirty="0"/>
              <a:t> 1997, TCP/IP Network </a:t>
            </a:r>
            <a:r>
              <a:rPr lang="en-US" dirty="0" err="1"/>
              <a:t>Administration,Second</a:t>
            </a:r>
            <a:r>
              <a:rPr lang="en-US" dirty="0"/>
              <a:t> Edition, O'Reilly &amp; Associates, ISBN 1-56592-322-7. </a:t>
            </a:r>
          </a:p>
        </p:txBody>
      </p:sp>
      <p:sp>
        <p:nvSpPr>
          <p:cNvPr id="5" name="TextBox 4"/>
          <p:cNvSpPr txBox="1"/>
          <p:nvPr/>
        </p:nvSpPr>
        <p:spPr>
          <a:xfrm>
            <a:off x="983432" y="1298377"/>
            <a:ext cx="10873208" cy="646331"/>
          </a:xfrm>
          <a:prstGeom prst="rect">
            <a:avLst/>
          </a:prstGeom>
          <a:noFill/>
        </p:spPr>
        <p:txBody>
          <a:bodyPr wrap="square" rtlCol="0">
            <a:spAutoFit/>
          </a:bodyPr>
          <a:lstStyle/>
          <a:p>
            <a:r>
              <a:rPr lang="en-US" sz="3600" dirty="0" err="1"/>
              <a:t>Referensi</a:t>
            </a:r>
            <a:r>
              <a:rPr lang="en-US" sz="3600" dirty="0"/>
              <a:t>:</a:t>
            </a:r>
            <a:endParaRPr lang="en-US" dirty="0"/>
          </a:p>
        </p:txBody>
      </p:sp>
    </p:spTree>
    <p:extLst>
      <p:ext uri="{BB962C8B-B14F-4D97-AF65-F5344CB8AC3E}">
        <p14:creationId xmlns:p14="http://schemas.microsoft.com/office/powerpoint/2010/main" val="24278704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7408" y="1225689"/>
            <a:ext cx="10585176" cy="5632311"/>
          </a:xfrm>
          <a:prstGeom prst="rect">
            <a:avLst/>
          </a:prstGeom>
          <a:noFill/>
        </p:spPr>
        <p:txBody>
          <a:bodyPr wrap="square" rtlCol="0">
            <a:spAutoFit/>
          </a:bodyPr>
          <a:lstStyle/>
          <a:p>
            <a:r>
              <a:rPr lang="en-US" b="1" dirty="0" err="1">
                <a:latin typeface="+mn-lt"/>
              </a:rPr>
              <a:t>Disusun</a:t>
            </a:r>
            <a:r>
              <a:rPr lang="en-US" b="1" dirty="0">
                <a:latin typeface="+mn-lt"/>
              </a:rPr>
              <a:t> </a:t>
            </a:r>
            <a:r>
              <a:rPr lang="en-US" b="1" dirty="0" err="1">
                <a:latin typeface="+mn-lt"/>
              </a:rPr>
              <a:t>dan</a:t>
            </a:r>
            <a:r>
              <a:rPr lang="en-US" b="1" dirty="0">
                <a:latin typeface="+mn-lt"/>
              </a:rPr>
              <a:t> </a:t>
            </a:r>
            <a:r>
              <a:rPr lang="en-US" b="1" dirty="0" err="1">
                <a:latin typeface="+mn-lt"/>
              </a:rPr>
              <a:t>diedit</a:t>
            </a:r>
            <a:r>
              <a:rPr lang="en-US" b="1" dirty="0">
                <a:latin typeface="+mn-lt"/>
              </a:rPr>
              <a:t> </a:t>
            </a:r>
            <a:r>
              <a:rPr lang="en-US" b="1" dirty="0" err="1">
                <a:latin typeface="+mn-lt"/>
              </a:rPr>
              <a:t>oleh</a:t>
            </a:r>
            <a:r>
              <a:rPr lang="en-US" b="1" dirty="0">
                <a:latin typeface="+mn-lt"/>
              </a:rPr>
              <a:t>:</a:t>
            </a:r>
          </a:p>
          <a:p>
            <a:pPr marL="342900" indent="-342900">
              <a:buFont typeface="+mj-lt"/>
              <a:buAutoNum type="arabicPeriod"/>
            </a:pPr>
            <a:r>
              <a:rPr lang="en-US" b="1" dirty="0">
                <a:solidFill>
                  <a:srgbClr val="000000"/>
                </a:solidFill>
                <a:latin typeface="+mn-lt"/>
              </a:rPr>
              <a:t>Ir. </a:t>
            </a:r>
            <a:r>
              <a:rPr lang="en-US" b="1" dirty="0" err="1">
                <a:solidFill>
                  <a:srgbClr val="000000"/>
                </a:solidFill>
                <a:latin typeface="+mn-lt"/>
              </a:rPr>
              <a:t>Siswanto</a:t>
            </a:r>
            <a:r>
              <a:rPr lang="en-US" b="1" dirty="0">
                <a:solidFill>
                  <a:srgbClr val="000000"/>
                </a:solidFill>
                <a:latin typeface="+mn-lt"/>
              </a:rPr>
              <a:t>, M.M, </a:t>
            </a:r>
            <a:r>
              <a:rPr lang="en-US" b="1" dirty="0" err="1">
                <a:solidFill>
                  <a:srgbClr val="000000"/>
                </a:solidFill>
                <a:latin typeface="+mn-lt"/>
              </a:rPr>
              <a:t>M.Kom</a:t>
            </a:r>
            <a:r>
              <a:rPr lang="en-US" b="1" dirty="0">
                <a:solidFill>
                  <a:srgbClr val="000000"/>
                </a:solidFill>
                <a:latin typeface="+mn-lt"/>
              </a:rPr>
              <a:t> ( </a:t>
            </a:r>
            <a:r>
              <a:rPr lang="en-US" b="1" dirty="0" err="1">
                <a:solidFill>
                  <a:srgbClr val="000000"/>
                </a:solidFill>
                <a:latin typeface="+mn-lt"/>
              </a:rPr>
              <a:t>Universitas</a:t>
            </a:r>
            <a:r>
              <a:rPr lang="en-US" b="1" dirty="0">
                <a:solidFill>
                  <a:srgbClr val="000000"/>
                </a:solidFill>
                <a:latin typeface="+mn-lt"/>
              </a:rPr>
              <a:t> Budi </a:t>
            </a:r>
            <a:r>
              <a:rPr lang="en-US" b="1" dirty="0" err="1">
                <a:solidFill>
                  <a:srgbClr val="000000"/>
                </a:solidFill>
                <a:latin typeface="+mn-lt"/>
              </a:rPr>
              <a:t>Luhur</a:t>
            </a:r>
            <a:r>
              <a:rPr lang="en-US" b="1" dirty="0">
                <a:solidFill>
                  <a:srgbClr val="000000"/>
                </a:solidFill>
                <a:latin typeface="+mn-lt"/>
              </a:rPr>
              <a:t> Jakarta /IAII )</a:t>
            </a:r>
          </a:p>
          <a:p>
            <a:pPr marL="342900" indent="-342900">
              <a:buFont typeface="+mj-lt"/>
              <a:buAutoNum type="arabicPeriod"/>
            </a:pPr>
            <a:r>
              <a:rPr lang="en-US" b="1" dirty="0" err="1">
                <a:solidFill>
                  <a:srgbClr val="000000"/>
                </a:solidFill>
                <a:latin typeface="+mn-lt"/>
              </a:rPr>
              <a:t>Hariyono</a:t>
            </a:r>
            <a:r>
              <a:rPr lang="en-US" b="1" dirty="0">
                <a:solidFill>
                  <a:srgbClr val="000000"/>
                </a:solidFill>
                <a:latin typeface="+mn-lt"/>
              </a:rPr>
              <a:t> </a:t>
            </a:r>
            <a:r>
              <a:rPr lang="en-US" b="1" dirty="0" err="1">
                <a:solidFill>
                  <a:srgbClr val="000000"/>
                </a:solidFill>
                <a:latin typeface="+mn-lt"/>
              </a:rPr>
              <a:t>Kasiman</a:t>
            </a:r>
            <a:r>
              <a:rPr lang="en-US" b="1" dirty="0">
                <a:solidFill>
                  <a:srgbClr val="000000"/>
                </a:solidFill>
                <a:latin typeface="+mn-lt"/>
              </a:rPr>
              <a:t>, S.T ( PT. </a:t>
            </a:r>
            <a:r>
              <a:rPr lang="en-US" b="1" dirty="0" err="1">
                <a:solidFill>
                  <a:srgbClr val="000000"/>
                </a:solidFill>
                <a:latin typeface="+mn-lt"/>
              </a:rPr>
              <a:t>Elnusa</a:t>
            </a:r>
            <a:r>
              <a:rPr lang="en-US" b="1" dirty="0">
                <a:solidFill>
                  <a:srgbClr val="000000"/>
                </a:solidFill>
                <a:latin typeface="+mn-lt"/>
              </a:rPr>
              <a:t> </a:t>
            </a:r>
            <a:r>
              <a:rPr lang="en-US" b="1" dirty="0" err="1">
                <a:solidFill>
                  <a:srgbClr val="000000"/>
                </a:solidFill>
                <a:latin typeface="+mn-lt"/>
              </a:rPr>
              <a:t>Tbk</a:t>
            </a:r>
            <a:r>
              <a:rPr lang="en-US" b="1" dirty="0">
                <a:solidFill>
                  <a:srgbClr val="000000"/>
                </a:solidFill>
                <a:latin typeface="+mn-lt"/>
              </a:rPr>
              <a:t>. Jakarta /IAII )</a:t>
            </a:r>
          </a:p>
          <a:p>
            <a:r>
              <a:rPr lang="en-US" b="1" dirty="0" err="1">
                <a:latin typeface="+mn-lt"/>
              </a:rPr>
              <a:t>Kontributor</a:t>
            </a:r>
            <a:r>
              <a:rPr lang="en-US" b="1" dirty="0">
                <a:latin typeface="+mn-lt"/>
              </a:rPr>
              <a:t>:</a:t>
            </a:r>
          </a:p>
          <a:p>
            <a:pPr marL="342900" indent="-342900">
              <a:buFont typeface="+mj-lt"/>
              <a:buAutoNum type="arabicPeriod"/>
            </a:pPr>
            <a:r>
              <a:rPr lang="en-US" b="1" dirty="0">
                <a:solidFill>
                  <a:srgbClr val="000000"/>
                </a:solidFill>
                <a:latin typeface="+mn-lt"/>
              </a:rPr>
              <a:t>Ferry Fachrizal.ST.,</a:t>
            </a:r>
            <a:r>
              <a:rPr lang="en-US" b="1" dirty="0" err="1">
                <a:solidFill>
                  <a:srgbClr val="000000"/>
                </a:solidFill>
                <a:latin typeface="+mn-lt"/>
              </a:rPr>
              <a:t>M.Kom</a:t>
            </a:r>
            <a:r>
              <a:rPr lang="en-US" b="1" dirty="0">
                <a:solidFill>
                  <a:srgbClr val="000000"/>
                </a:solidFill>
                <a:latin typeface="+mn-lt"/>
              </a:rPr>
              <a:t> ( </a:t>
            </a:r>
            <a:r>
              <a:rPr lang="en-US" b="1" dirty="0" err="1">
                <a:solidFill>
                  <a:srgbClr val="000000"/>
                </a:solidFill>
                <a:latin typeface="+mn-lt"/>
              </a:rPr>
              <a:t>Politeknik</a:t>
            </a:r>
            <a:r>
              <a:rPr lang="en-US" b="1" dirty="0">
                <a:solidFill>
                  <a:srgbClr val="000000"/>
                </a:solidFill>
                <a:latin typeface="+mn-lt"/>
              </a:rPr>
              <a:t> </a:t>
            </a:r>
            <a:r>
              <a:rPr lang="en-US" b="1" dirty="0" err="1">
                <a:solidFill>
                  <a:srgbClr val="000000"/>
                </a:solidFill>
                <a:latin typeface="+mn-lt"/>
              </a:rPr>
              <a:t>Negeri</a:t>
            </a:r>
            <a:r>
              <a:rPr lang="en-US" b="1" dirty="0">
                <a:solidFill>
                  <a:srgbClr val="000000"/>
                </a:solidFill>
                <a:latin typeface="+mn-lt"/>
              </a:rPr>
              <a:t> Medan )</a:t>
            </a:r>
          </a:p>
          <a:p>
            <a:pPr marL="342900" indent="-342900">
              <a:buFont typeface="+mj-lt"/>
              <a:buAutoNum type="arabicPeriod"/>
            </a:pPr>
            <a:r>
              <a:rPr lang="en-US" b="1" dirty="0">
                <a:solidFill>
                  <a:srgbClr val="000000"/>
                </a:solidFill>
                <a:latin typeface="+mn-lt"/>
              </a:rPr>
              <a:t>Alde </a:t>
            </a:r>
            <a:r>
              <a:rPr lang="en-US" b="1" dirty="0" err="1">
                <a:solidFill>
                  <a:srgbClr val="000000"/>
                </a:solidFill>
                <a:latin typeface="+mn-lt"/>
              </a:rPr>
              <a:t>Alanda</a:t>
            </a:r>
            <a:r>
              <a:rPr lang="en-US" b="1" dirty="0">
                <a:solidFill>
                  <a:srgbClr val="000000"/>
                </a:solidFill>
                <a:latin typeface="+mn-lt"/>
              </a:rPr>
              <a:t>, </a:t>
            </a:r>
            <a:r>
              <a:rPr lang="en-US" b="1" dirty="0" err="1">
                <a:solidFill>
                  <a:srgbClr val="000000"/>
                </a:solidFill>
                <a:latin typeface="+mn-lt"/>
              </a:rPr>
              <a:t>S.Kom</a:t>
            </a:r>
            <a:r>
              <a:rPr lang="en-US" b="1" dirty="0">
                <a:solidFill>
                  <a:srgbClr val="000000"/>
                </a:solidFill>
                <a:latin typeface="+mn-lt"/>
              </a:rPr>
              <a:t>, MT ( </a:t>
            </a:r>
            <a:r>
              <a:rPr lang="en-US" b="1" dirty="0" err="1">
                <a:solidFill>
                  <a:srgbClr val="000000"/>
                </a:solidFill>
                <a:latin typeface="+mn-lt"/>
              </a:rPr>
              <a:t>Politeknik</a:t>
            </a:r>
            <a:r>
              <a:rPr lang="en-US" b="1" dirty="0">
                <a:solidFill>
                  <a:srgbClr val="000000"/>
                </a:solidFill>
                <a:latin typeface="+mn-lt"/>
              </a:rPr>
              <a:t> </a:t>
            </a:r>
            <a:r>
              <a:rPr lang="en-US" b="1" dirty="0" err="1">
                <a:solidFill>
                  <a:srgbClr val="000000"/>
                </a:solidFill>
                <a:latin typeface="+mn-lt"/>
              </a:rPr>
              <a:t>Negeri</a:t>
            </a:r>
            <a:r>
              <a:rPr lang="en-US" b="1" dirty="0">
                <a:solidFill>
                  <a:srgbClr val="000000"/>
                </a:solidFill>
                <a:latin typeface="+mn-lt"/>
              </a:rPr>
              <a:t> Padang )</a:t>
            </a:r>
          </a:p>
          <a:p>
            <a:pPr marL="342900" indent="-342900">
              <a:buFont typeface="+mj-lt"/>
              <a:buAutoNum type="arabicPeriod"/>
            </a:pPr>
            <a:r>
              <a:rPr lang="en-US" b="1" dirty="0" err="1">
                <a:solidFill>
                  <a:srgbClr val="000000"/>
                </a:solidFill>
                <a:latin typeface="+mn-lt"/>
              </a:rPr>
              <a:t>Wendhi</a:t>
            </a:r>
            <a:r>
              <a:rPr lang="en-US" b="1" dirty="0">
                <a:solidFill>
                  <a:srgbClr val="000000"/>
                </a:solidFill>
                <a:latin typeface="+mn-lt"/>
              </a:rPr>
              <a:t> </a:t>
            </a:r>
            <a:r>
              <a:rPr lang="en-US" b="1" dirty="0" err="1">
                <a:solidFill>
                  <a:srgbClr val="000000"/>
                </a:solidFill>
                <a:latin typeface="+mn-lt"/>
              </a:rPr>
              <a:t>Yuniarto</a:t>
            </a:r>
            <a:r>
              <a:rPr lang="en-US" b="1" dirty="0">
                <a:solidFill>
                  <a:srgbClr val="000000"/>
                </a:solidFill>
                <a:latin typeface="+mn-lt"/>
              </a:rPr>
              <a:t> ( </a:t>
            </a:r>
            <a:r>
              <a:rPr lang="en-US" b="1" dirty="0" err="1">
                <a:solidFill>
                  <a:srgbClr val="000000"/>
                </a:solidFill>
                <a:latin typeface="+mn-lt"/>
              </a:rPr>
              <a:t>Politeknik</a:t>
            </a:r>
            <a:r>
              <a:rPr lang="en-US" b="1" dirty="0">
                <a:solidFill>
                  <a:srgbClr val="000000"/>
                </a:solidFill>
                <a:latin typeface="+mn-lt"/>
              </a:rPr>
              <a:t> </a:t>
            </a:r>
            <a:r>
              <a:rPr lang="en-US" b="1" dirty="0" err="1">
                <a:solidFill>
                  <a:srgbClr val="000000"/>
                </a:solidFill>
                <a:latin typeface="+mn-lt"/>
              </a:rPr>
              <a:t>Negeri</a:t>
            </a:r>
            <a:r>
              <a:rPr lang="en-US" b="1" dirty="0">
                <a:solidFill>
                  <a:srgbClr val="000000"/>
                </a:solidFill>
                <a:latin typeface="+mn-lt"/>
              </a:rPr>
              <a:t> Pontianak )</a:t>
            </a:r>
          </a:p>
          <a:p>
            <a:pPr marL="342900" indent="-342900">
              <a:buFont typeface="+mj-lt"/>
              <a:buAutoNum type="arabicPeriod"/>
            </a:pPr>
            <a:r>
              <a:rPr lang="en-US" b="1" dirty="0" err="1">
                <a:solidFill>
                  <a:srgbClr val="000000"/>
                </a:solidFill>
                <a:latin typeface="+mn-lt"/>
              </a:rPr>
              <a:t>Nikson</a:t>
            </a:r>
            <a:r>
              <a:rPr lang="en-US" b="1" dirty="0">
                <a:solidFill>
                  <a:srgbClr val="000000"/>
                </a:solidFill>
                <a:latin typeface="+mn-lt"/>
              </a:rPr>
              <a:t> Fallo,ST.,</a:t>
            </a:r>
            <a:r>
              <a:rPr lang="en-US" b="1" dirty="0" err="1">
                <a:solidFill>
                  <a:srgbClr val="000000"/>
                </a:solidFill>
                <a:latin typeface="+mn-lt"/>
              </a:rPr>
              <a:t>M.Eng</a:t>
            </a:r>
            <a:r>
              <a:rPr lang="en-US" b="1" dirty="0">
                <a:solidFill>
                  <a:srgbClr val="000000"/>
                </a:solidFill>
                <a:latin typeface="+mn-lt"/>
              </a:rPr>
              <a:t> ( </a:t>
            </a:r>
            <a:r>
              <a:rPr lang="en-US" b="1" dirty="0" err="1">
                <a:solidFill>
                  <a:srgbClr val="000000"/>
                </a:solidFill>
                <a:latin typeface="+mn-lt"/>
              </a:rPr>
              <a:t>Politeknik</a:t>
            </a:r>
            <a:r>
              <a:rPr lang="en-US" b="1" dirty="0">
                <a:solidFill>
                  <a:srgbClr val="000000"/>
                </a:solidFill>
                <a:latin typeface="+mn-lt"/>
              </a:rPr>
              <a:t> </a:t>
            </a:r>
            <a:r>
              <a:rPr lang="en-US" b="1" dirty="0" err="1">
                <a:solidFill>
                  <a:srgbClr val="000000"/>
                </a:solidFill>
                <a:latin typeface="+mn-lt"/>
              </a:rPr>
              <a:t>Negeri</a:t>
            </a:r>
            <a:r>
              <a:rPr lang="en-US" b="1" dirty="0">
                <a:solidFill>
                  <a:srgbClr val="000000"/>
                </a:solidFill>
                <a:latin typeface="+mn-lt"/>
              </a:rPr>
              <a:t> </a:t>
            </a:r>
            <a:r>
              <a:rPr lang="en-US" b="1" dirty="0" err="1">
                <a:solidFill>
                  <a:srgbClr val="000000"/>
                </a:solidFill>
                <a:latin typeface="+mn-lt"/>
              </a:rPr>
              <a:t>Kupang</a:t>
            </a:r>
            <a:r>
              <a:rPr lang="en-US" b="1" dirty="0">
                <a:solidFill>
                  <a:srgbClr val="000000"/>
                </a:solidFill>
                <a:latin typeface="+mn-lt"/>
              </a:rPr>
              <a:t> )</a:t>
            </a:r>
          </a:p>
          <a:p>
            <a:pPr marL="342900" indent="-342900">
              <a:buFont typeface="+mj-lt"/>
              <a:buAutoNum type="arabicPeriod"/>
            </a:pPr>
            <a:r>
              <a:rPr lang="en-US" b="1" dirty="0" err="1">
                <a:solidFill>
                  <a:srgbClr val="000000"/>
                </a:solidFill>
                <a:latin typeface="+mn-lt"/>
              </a:rPr>
              <a:t>Irmawati</a:t>
            </a:r>
            <a:r>
              <a:rPr lang="en-US" b="1" dirty="0">
                <a:solidFill>
                  <a:srgbClr val="000000"/>
                </a:solidFill>
                <a:latin typeface="+mn-lt"/>
              </a:rPr>
              <a:t>, S.T., M.T. ( </a:t>
            </a:r>
            <a:r>
              <a:rPr lang="en-US" b="1" dirty="0" err="1">
                <a:solidFill>
                  <a:srgbClr val="000000"/>
                </a:solidFill>
                <a:latin typeface="+mn-lt"/>
              </a:rPr>
              <a:t>Politeknik</a:t>
            </a:r>
            <a:r>
              <a:rPr lang="en-US" b="1" dirty="0">
                <a:solidFill>
                  <a:srgbClr val="000000"/>
                </a:solidFill>
                <a:latin typeface="+mn-lt"/>
              </a:rPr>
              <a:t> </a:t>
            </a:r>
            <a:r>
              <a:rPr lang="en-US" b="1" dirty="0" err="1">
                <a:solidFill>
                  <a:srgbClr val="000000"/>
                </a:solidFill>
                <a:latin typeface="+mn-lt"/>
              </a:rPr>
              <a:t>Negeri</a:t>
            </a:r>
            <a:r>
              <a:rPr lang="en-US" b="1" dirty="0">
                <a:solidFill>
                  <a:srgbClr val="000000"/>
                </a:solidFill>
                <a:latin typeface="+mn-lt"/>
              </a:rPr>
              <a:t> Ujung Pandang )</a:t>
            </a:r>
          </a:p>
          <a:p>
            <a:pPr marL="342900" indent="-342900">
              <a:buFont typeface="+mj-lt"/>
              <a:buAutoNum type="arabicPeriod"/>
            </a:pPr>
            <a:r>
              <a:rPr lang="en-US" b="1" dirty="0" err="1">
                <a:solidFill>
                  <a:srgbClr val="000000"/>
                </a:solidFill>
                <a:latin typeface="+mn-lt"/>
              </a:rPr>
              <a:t>Fachroni</a:t>
            </a:r>
            <a:r>
              <a:rPr lang="en-US" b="1" dirty="0">
                <a:solidFill>
                  <a:srgbClr val="000000"/>
                </a:solidFill>
                <a:latin typeface="+mn-lt"/>
              </a:rPr>
              <a:t> </a:t>
            </a:r>
            <a:r>
              <a:rPr lang="en-US" b="1" dirty="0" err="1">
                <a:solidFill>
                  <a:srgbClr val="000000"/>
                </a:solidFill>
                <a:latin typeface="+mn-lt"/>
              </a:rPr>
              <a:t>Abi</a:t>
            </a:r>
            <a:r>
              <a:rPr lang="en-US" b="1" dirty="0">
                <a:solidFill>
                  <a:srgbClr val="000000"/>
                </a:solidFill>
                <a:latin typeface="+mn-lt"/>
              </a:rPr>
              <a:t> </a:t>
            </a:r>
            <a:r>
              <a:rPr lang="en-US" b="1" dirty="0" err="1">
                <a:solidFill>
                  <a:srgbClr val="000000"/>
                </a:solidFill>
                <a:latin typeface="+mn-lt"/>
              </a:rPr>
              <a:t>Murad</a:t>
            </a:r>
            <a:r>
              <a:rPr lang="en-US" b="1" dirty="0">
                <a:solidFill>
                  <a:srgbClr val="000000"/>
                </a:solidFill>
                <a:latin typeface="+mn-lt"/>
              </a:rPr>
              <a:t>, </a:t>
            </a:r>
            <a:r>
              <a:rPr lang="en-US" b="1" dirty="0" err="1">
                <a:solidFill>
                  <a:srgbClr val="000000"/>
                </a:solidFill>
                <a:latin typeface="+mn-lt"/>
              </a:rPr>
              <a:t>S.Kom</a:t>
            </a:r>
            <a:r>
              <a:rPr lang="en-US" b="1" dirty="0">
                <a:solidFill>
                  <a:srgbClr val="000000"/>
                </a:solidFill>
                <a:latin typeface="+mn-lt"/>
              </a:rPr>
              <a:t>., </a:t>
            </a:r>
            <a:r>
              <a:rPr lang="en-US" b="1" dirty="0" err="1">
                <a:solidFill>
                  <a:srgbClr val="000000"/>
                </a:solidFill>
                <a:latin typeface="+mn-lt"/>
              </a:rPr>
              <a:t>M.Kom</a:t>
            </a:r>
            <a:r>
              <a:rPr lang="en-US" b="1" dirty="0">
                <a:solidFill>
                  <a:srgbClr val="000000"/>
                </a:solidFill>
                <a:latin typeface="+mn-lt"/>
              </a:rPr>
              <a:t> ( </a:t>
            </a:r>
            <a:r>
              <a:rPr lang="en-US" b="1" dirty="0" err="1">
                <a:solidFill>
                  <a:srgbClr val="000000"/>
                </a:solidFill>
                <a:latin typeface="+mn-lt"/>
              </a:rPr>
              <a:t>Politeknik</a:t>
            </a:r>
            <a:r>
              <a:rPr lang="en-US" b="1" dirty="0">
                <a:solidFill>
                  <a:srgbClr val="000000"/>
                </a:solidFill>
                <a:latin typeface="+mn-lt"/>
              </a:rPr>
              <a:t> </a:t>
            </a:r>
            <a:r>
              <a:rPr lang="en-US" b="1" dirty="0" err="1">
                <a:solidFill>
                  <a:srgbClr val="000000"/>
                </a:solidFill>
                <a:latin typeface="+mn-lt"/>
              </a:rPr>
              <a:t>Negeri</a:t>
            </a:r>
            <a:r>
              <a:rPr lang="en-US" b="1" dirty="0">
                <a:solidFill>
                  <a:srgbClr val="000000"/>
                </a:solidFill>
                <a:latin typeface="+mn-lt"/>
              </a:rPr>
              <a:t> Jakarta )</a:t>
            </a:r>
          </a:p>
          <a:p>
            <a:pPr marL="342900" indent="-342900">
              <a:buFont typeface="+mj-lt"/>
              <a:buAutoNum type="arabicPeriod"/>
            </a:pPr>
            <a:r>
              <a:rPr lang="en-US" b="1" dirty="0" err="1">
                <a:solidFill>
                  <a:srgbClr val="000000"/>
                </a:solidFill>
                <a:latin typeface="+mn-lt"/>
              </a:rPr>
              <a:t>Indarto</a:t>
            </a:r>
            <a:r>
              <a:rPr lang="en-US" b="1" dirty="0">
                <a:solidFill>
                  <a:srgbClr val="000000"/>
                </a:solidFill>
                <a:latin typeface="+mn-lt"/>
              </a:rPr>
              <a:t>, S.T., M.Cs ( </a:t>
            </a:r>
            <a:r>
              <a:rPr lang="en-US" b="1" dirty="0" err="1">
                <a:solidFill>
                  <a:srgbClr val="000000"/>
                </a:solidFill>
                <a:latin typeface="+mn-lt"/>
              </a:rPr>
              <a:t>Politeknik</a:t>
            </a:r>
            <a:r>
              <a:rPr lang="en-US" b="1" dirty="0">
                <a:solidFill>
                  <a:srgbClr val="000000"/>
                </a:solidFill>
                <a:latin typeface="+mn-lt"/>
              </a:rPr>
              <a:t> </a:t>
            </a:r>
            <a:r>
              <a:rPr lang="en-US" b="1" dirty="0" err="1">
                <a:solidFill>
                  <a:srgbClr val="000000"/>
                </a:solidFill>
                <a:latin typeface="+mn-lt"/>
              </a:rPr>
              <a:t>Negeri</a:t>
            </a:r>
            <a:r>
              <a:rPr lang="en-US" b="1" dirty="0">
                <a:solidFill>
                  <a:srgbClr val="000000"/>
                </a:solidFill>
                <a:latin typeface="+mn-lt"/>
              </a:rPr>
              <a:t> </a:t>
            </a:r>
            <a:r>
              <a:rPr lang="en-US" b="1" dirty="0" err="1">
                <a:solidFill>
                  <a:srgbClr val="000000"/>
                </a:solidFill>
                <a:latin typeface="+mn-lt"/>
              </a:rPr>
              <a:t>Sriwijaya</a:t>
            </a:r>
            <a:r>
              <a:rPr lang="en-US" b="1" dirty="0">
                <a:solidFill>
                  <a:srgbClr val="000000"/>
                </a:solidFill>
                <a:latin typeface="+mn-lt"/>
              </a:rPr>
              <a:t> )</a:t>
            </a:r>
          </a:p>
          <a:p>
            <a:pPr marL="342900" indent="-342900">
              <a:buFont typeface="+mj-lt"/>
              <a:buAutoNum type="arabicPeriod"/>
            </a:pPr>
            <a:r>
              <a:rPr lang="en-US" b="1" dirty="0" err="1">
                <a:solidFill>
                  <a:srgbClr val="000000"/>
                </a:solidFill>
                <a:latin typeface="+mn-lt"/>
              </a:rPr>
              <a:t>Setiadi</a:t>
            </a:r>
            <a:r>
              <a:rPr lang="en-US" b="1" dirty="0">
                <a:solidFill>
                  <a:srgbClr val="000000"/>
                </a:solidFill>
                <a:latin typeface="+mn-lt"/>
              </a:rPr>
              <a:t> </a:t>
            </a:r>
            <a:r>
              <a:rPr lang="en-US" b="1" dirty="0" err="1">
                <a:solidFill>
                  <a:srgbClr val="000000"/>
                </a:solidFill>
                <a:latin typeface="+mn-lt"/>
              </a:rPr>
              <a:t>Rachmat</a:t>
            </a:r>
            <a:r>
              <a:rPr lang="en-US" b="1" dirty="0">
                <a:solidFill>
                  <a:srgbClr val="000000"/>
                </a:solidFill>
                <a:latin typeface="+mn-lt"/>
              </a:rPr>
              <a:t> ( </a:t>
            </a:r>
            <a:r>
              <a:rPr lang="en-US" b="1" dirty="0" err="1">
                <a:solidFill>
                  <a:srgbClr val="000000"/>
                </a:solidFill>
                <a:latin typeface="+mn-lt"/>
              </a:rPr>
              <a:t>Politeknik</a:t>
            </a:r>
            <a:r>
              <a:rPr lang="en-US" b="1" dirty="0">
                <a:solidFill>
                  <a:srgbClr val="000000"/>
                </a:solidFill>
                <a:latin typeface="+mn-lt"/>
              </a:rPr>
              <a:t> </a:t>
            </a:r>
            <a:r>
              <a:rPr lang="en-US" b="1" dirty="0" err="1">
                <a:solidFill>
                  <a:srgbClr val="000000"/>
                </a:solidFill>
                <a:latin typeface="+mn-lt"/>
              </a:rPr>
              <a:t>Negeri</a:t>
            </a:r>
            <a:r>
              <a:rPr lang="en-US" b="1" dirty="0">
                <a:solidFill>
                  <a:srgbClr val="000000"/>
                </a:solidFill>
                <a:latin typeface="+mn-lt"/>
              </a:rPr>
              <a:t> Bandung )</a:t>
            </a:r>
          </a:p>
          <a:p>
            <a:pPr marL="342900" indent="-342900">
              <a:buFont typeface="+mj-lt"/>
              <a:buAutoNum type="arabicPeriod"/>
            </a:pPr>
            <a:r>
              <a:rPr lang="da-DK" b="1" dirty="0">
                <a:solidFill>
                  <a:srgbClr val="000000"/>
                </a:solidFill>
                <a:latin typeface="+mn-lt"/>
              </a:rPr>
              <a:t>I Nyoman Gede Arya Astawa, ST., M.Kom ( Politeknik Negeri Bali )</a:t>
            </a:r>
          </a:p>
          <a:p>
            <a:pPr marL="342900" indent="-342900">
              <a:buFont typeface="+mj-lt"/>
              <a:buAutoNum type="arabicPeriod"/>
            </a:pPr>
            <a:r>
              <a:rPr lang="da-DK" b="1" dirty="0">
                <a:solidFill>
                  <a:srgbClr val="000000"/>
                </a:solidFill>
                <a:latin typeface="+mn-lt"/>
              </a:rPr>
              <a:t> Ari Sriyanto Nugroho, ST., MT. MSc. ( Politeknik Negeri Semarang )</a:t>
            </a:r>
          </a:p>
          <a:p>
            <a:pPr marL="342900" indent="-342900">
              <a:buFont typeface="+mj-lt"/>
              <a:buAutoNum type="arabicPeriod"/>
            </a:pPr>
            <a:r>
              <a:rPr lang="da-DK" b="1" dirty="0">
                <a:solidFill>
                  <a:srgbClr val="000000"/>
                </a:solidFill>
                <a:latin typeface="+mn-lt"/>
              </a:rPr>
              <a:t> Idris Winarno ( Politeknik Elektronik Negeri Surabaya )</a:t>
            </a:r>
          </a:p>
          <a:p>
            <a:pPr marL="342900" indent="-342900">
              <a:buFont typeface="+mj-lt"/>
              <a:buAutoNum type="arabicPeriod"/>
            </a:pPr>
            <a:r>
              <a:rPr lang="da-DK" b="1" dirty="0">
                <a:solidFill>
                  <a:srgbClr val="000000"/>
                </a:solidFill>
                <a:latin typeface="+mn-lt"/>
              </a:rPr>
              <a:t> Arief Prasetyo ( Politeknik Negeri Malang )</a:t>
            </a:r>
          </a:p>
          <a:p>
            <a:pPr marL="342900" indent="-342900">
              <a:buFont typeface="+mj-lt"/>
              <a:buAutoNum type="arabicPeriod"/>
            </a:pPr>
            <a:r>
              <a:rPr lang="da-DK" b="1" dirty="0">
                <a:solidFill>
                  <a:srgbClr val="000000"/>
                </a:solidFill>
                <a:latin typeface="+mn-lt"/>
              </a:rPr>
              <a:t> Bekti Maryuni Susanto, S.Pd.T, M.Kom (Politeknik Negeri Jember )</a:t>
            </a:r>
          </a:p>
          <a:p>
            <a:pPr marL="342900" indent="-342900">
              <a:buFont typeface="+mj-lt"/>
              <a:buAutoNum type="arabicPeriod"/>
            </a:pPr>
            <a:r>
              <a:rPr lang="da-DK" b="1" dirty="0">
                <a:solidFill>
                  <a:srgbClr val="000000"/>
                </a:solidFill>
                <a:latin typeface="+mn-lt"/>
              </a:rPr>
              <a:t> Moh. Dimyati Ayatullah,S.T.,S.Kom (Politeknik Negeri Banyuwangi )</a:t>
            </a:r>
          </a:p>
          <a:p>
            <a:pPr marL="342900" indent="-342900">
              <a:buFont typeface="+mj-lt"/>
              <a:buAutoNum type="arabicPeriod"/>
            </a:pPr>
            <a:r>
              <a:rPr lang="da-DK" b="1" dirty="0">
                <a:solidFill>
                  <a:srgbClr val="000000"/>
                </a:solidFill>
                <a:latin typeface="+mn-lt"/>
              </a:rPr>
              <a:t> Mulyanto ( Politeknik Negeri Samarinda )</a:t>
            </a:r>
          </a:p>
          <a:p>
            <a:pPr marL="342900" indent="-342900">
              <a:buFont typeface="+mj-lt"/>
              <a:buAutoNum type="arabicPeriod"/>
            </a:pPr>
            <a:r>
              <a:rPr lang="da-DK" b="1" dirty="0">
                <a:solidFill>
                  <a:srgbClr val="000000"/>
                </a:solidFill>
                <a:latin typeface="+mn-lt"/>
              </a:rPr>
              <a:t>Anristus Polii, SST.,MT (Politeknik Negeri Manado )</a:t>
            </a:r>
            <a:endParaRPr lang="en-US" b="1" dirty="0">
              <a:solidFill>
                <a:srgbClr val="000000"/>
              </a:solidFill>
              <a:latin typeface="+mn-lt"/>
            </a:endParaRPr>
          </a:p>
        </p:txBody>
      </p:sp>
      <p:sp>
        <p:nvSpPr>
          <p:cNvPr id="5" name="TextBox 4"/>
          <p:cNvSpPr txBox="1"/>
          <p:nvPr/>
        </p:nvSpPr>
        <p:spPr>
          <a:xfrm>
            <a:off x="767408" y="764024"/>
            <a:ext cx="3528392" cy="461665"/>
          </a:xfrm>
          <a:prstGeom prst="rect">
            <a:avLst/>
          </a:prstGeom>
          <a:noFill/>
        </p:spPr>
        <p:txBody>
          <a:bodyPr wrap="square" rtlCol="0">
            <a:spAutoFit/>
          </a:bodyPr>
          <a:lstStyle/>
          <a:p>
            <a:r>
              <a:rPr lang="en-US" sz="2400" b="1" dirty="0">
                <a:solidFill>
                  <a:srgbClr val="FFFFFF"/>
                </a:solidFill>
                <a:latin typeface="+mj-lt"/>
              </a:rPr>
              <a:t>TIM PENYUSUN</a:t>
            </a:r>
          </a:p>
        </p:txBody>
      </p:sp>
    </p:spTree>
    <p:extLst>
      <p:ext uri="{BB962C8B-B14F-4D97-AF65-F5344CB8AC3E}">
        <p14:creationId xmlns:p14="http://schemas.microsoft.com/office/powerpoint/2010/main" val="24055893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911424" y="836712"/>
            <a:ext cx="11017224" cy="461665"/>
          </a:xfrm>
          <a:prstGeom prst="rect">
            <a:avLst/>
          </a:prstGeom>
        </p:spPr>
        <p:txBody>
          <a:bodyPr wrap="square">
            <a:spAutoFit/>
          </a:bodyPr>
          <a:lstStyle/>
          <a:p>
            <a:r>
              <a:rPr lang="id-ID" sz="2400" b="1" dirty="0">
                <a:solidFill>
                  <a:schemeClr val="bg1"/>
                </a:solidFill>
                <a:latin typeface="+mj-lt"/>
              </a:rPr>
              <a:t>Spesifikasi Perangkat Jaringan </a:t>
            </a:r>
            <a:r>
              <a:rPr lang="en-US" sz="2400" dirty="0">
                <a:solidFill>
                  <a:schemeClr val="bg1"/>
                </a:solidFill>
                <a:latin typeface="+mj-lt"/>
              </a:rPr>
              <a:t>	</a:t>
            </a:r>
            <a:r>
              <a:rPr lang="en-US" dirty="0">
                <a:solidFill>
                  <a:schemeClr val="bg1"/>
                </a:solidFill>
              </a:rPr>
              <a:t>				</a:t>
            </a:r>
            <a:r>
              <a:rPr lang="en-US" b="1" dirty="0">
                <a:solidFill>
                  <a:schemeClr val="accent5">
                    <a:lumMod val="25000"/>
                  </a:schemeClr>
                </a:solidFill>
              </a:rPr>
              <a:t> </a:t>
            </a:r>
            <a:r>
              <a:rPr lang="en-US" sz="2400" b="1" dirty="0" err="1">
                <a:solidFill>
                  <a:schemeClr val="bg1"/>
                </a:solidFill>
                <a:latin typeface="+mj-lt"/>
              </a:rPr>
              <a:t>Pelatihan</a:t>
            </a:r>
            <a:endParaRPr lang="en-US" sz="2400" dirty="0">
              <a:solidFill>
                <a:schemeClr val="bg1"/>
              </a:solidFill>
              <a:latin typeface="+mj-lt"/>
            </a:endParaRPr>
          </a:p>
        </p:txBody>
      </p:sp>
      <p:sp>
        <p:nvSpPr>
          <p:cNvPr id="9" name="Text Placeholder 3"/>
          <p:cNvSpPr>
            <a:spLocks noGrp="1"/>
          </p:cNvSpPr>
          <p:nvPr>
            <p:ph type="body" idx="1"/>
          </p:nvPr>
        </p:nvSpPr>
        <p:spPr>
          <a:xfrm>
            <a:off x="551384" y="5046857"/>
            <a:ext cx="10363200" cy="953650"/>
          </a:xfrm>
        </p:spPr>
        <p:txBody>
          <a:bodyPr/>
          <a:lstStyle/>
          <a:p>
            <a:pPr algn="ctr"/>
            <a:r>
              <a:rPr lang="en-US" sz="6000" dirty="0" err="1"/>
              <a:t>Terima</a:t>
            </a:r>
            <a:r>
              <a:rPr lang="en-US" sz="6000" dirty="0"/>
              <a:t> </a:t>
            </a:r>
            <a:r>
              <a:rPr lang="en-US" sz="6000" dirty="0" err="1"/>
              <a:t>Kasih</a:t>
            </a:r>
            <a:endParaRPr lang="id-ID" sz="6000" dirty="0"/>
          </a:p>
        </p:txBody>
      </p:sp>
    </p:spTree>
    <p:extLst>
      <p:ext uri="{BB962C8B-B14F-4D97-AF65-F5344CB8AC3E}">
        <p14:creationId xmlns:p14="http://schemas.microsoft.com/office/powerpoint/2010/main" val="4152898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911424" y="836712"/>
            <a:ext cx="11017224" cy="461665"/>
          </a:xfrm>
          <a:prstGeom prst="rect">
            <a:avLst/>
          </a:prstGeom>
        </p:spPr>
        <p:txBody>
          <a:bodyPr wrap="square">
            <a:spAutoFit/>
          </a:bodyPr>
          <a:lstStyle/>
          <a:p>
            <a:r>
              <a:rPr lang="en-GB" sz="2400" b="1" dirty="0" err="1">
                <a:solidFill>
                  <a:schemeClr val="bg1"/>
                </a:solidFill>
              </a:rPr>
              <a:t>Komponen</a:t>
            </a:r>
            <a:r>
              <a:rPr lang="en-GB" sz="2400" b="1" dirty="0">
                <a:solidFill>
                  <a:schemeClr val="bg1"/>
                </a:solidFill>
              </a:rPr>
              <a:t> Hardware (</a:t>
            </a:r>
            <a:r>
              <a:rPr lang="en-GB" sz="2400" b="1" dirty="0" err="1">
                <a:solidFill>
                  <a:schemeClr val="bg1"/>
                </a:solidFill>
              </a:rPr>
              <a:t>Perangkat</a:t>
            </a:r>
            <a:r>
              <a:rPr lang="en-GB" sz="2400" b="1" dirty="0">
                <a:solidFill>
                  <a:schemeClr val="bg1"/>
                </a:solidFill>
              </a:rPr>
              <a:t> </a:t>
            </a:r>
            <a:r>
              <a:rPr lang="en-GB" sz="2400" b="1" dirty="0" err="1">
                <a:solidFill>
                  <a:schemeClr val="bg1"/>
                </a:solidFill>
              </a:rPr>
              <a:t>Keras</a:t>
            </a:r>
            <a:r>
              <a:rPr lang="en-GB" sz="2400" b="1" dirty="0">
                <a:solidFill>
                  <a:schemeClr val="bg1"/>
                </a:solidFill>
              </a:rPr>
              <a:t> </a:t>
            </a:r>
            <a:r>
              <a:rPr lang="en-GB" sz="2400" b="1" dirty="0" err="1">
                <a:solidFill>
                  <a:schemeClr val="bg1"/>
                </a:solidFill>
              </a:rPr>
              <a:t>Jaringan</a:t>
            </a:r>
            <a:r>
              <a:rPr lang="en-GB" sz="2400" b="1" dirty="0">
                <a:solidFill>
                  <a:schemeClr val="bg1"/>
                </a:solidFill>
              </a:rPr>
              <a:t>)</a:t>
            </a:r>
            <a:endParaRPr lang="en-US" sz="2400" dirty="0">
              <a:solidFill>
                <a:schemeClr val="bg1"/>
              </a:solidFill>
              <a:latin typeface="+mj-lt"/>
            </a:endParaRPr>
          </a:p>
        </p:txBody>
      </p:sp>
      <p:sp>
        <p:nvSpPr>
          <p:cNvPr id="2" name="Rectangle 1"/>
          <p:cNvSpPr/>
          <p:nvPr/>
        </p:nvSpPr>
        <p:spPr>
          <a:xfrm>
            <a:off x="767409" y="1556792"/>
            <a:ext cx="7272807" cy="467179"/>
          </a:xfrm>
          <a:prstGeom prst="rect">
            <a:avLst/>
          </a:prstGeom>
        </p:spPr>
        <p:txBody>
          <a:bodyPr wrap="square">
            <a:spAutoFit/>
          </a:bodyPr>
          <a:lstStyle/>
          <a:p>
            <a:pPr lvl="1" indent="-457200" algn="just" defTabSz="457200" eaLnBrk="1" hangingPunct="1">
              <a:lnSpc>
                <a:spcPct val="87000"/>
              </a:lnSpc>
              <a:buFont typeface="+mj-lt"/>
              <a:buAutoNum type="arabicPeriod" startAt="2"/>
              <a:tabLst>
                <a:tab pos="531813" algn="l"/>
                <a:tab pos="911225" algn="l"/>
                <a:tab pos="1368425" algn="l"/>
                <a:tab pos="1825625" algn="l"/>
                <a:tab pos="2282825" algn="l"/>
                <a:tab pos="2740025" algn="l"/>
                <a:tab pos="3197225" algn="l"/>
                <a:tab pos="3654425" algn="l"/>
                <a:tab pos="4121150"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b="1" dirty="0">
                <a:latin typeface="+mn-lt"/>
              </a:rPr>
              <a:t>Network Interface Card (NIC</a:t>
            </a:r>
            <a:r>
              <a:rPr lang="en-GB" sz="2800" dirty="0"/>
              <a:t>)</a:t>
            </a:r>
          </a:p>
        </p:txBody>
      </p:sp>
      <p:pic>
        <p:nvPicPr>
          <p:cNvPr id="6" name="Picture 4" descr="PCMCIA EthernetC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304" y="4896298"/>
            <a:ext cx="2514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Ethernet SMC 1244TX (PC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504" y="4676388"/>
            <a:ext cx="238283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p:nvSpPr>
        <p:spPr bwMode="auto">
          <a:xfrm>
            <a:off x="767408" y="4370115"/>
            <a:ext cx="82296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3200" dirty="0">
                <a:solidFill>
                  <a:schemeClr val="tx2"/>
                </a:solidFill>
                <a:latin typeface="Bernard MT Condensed" pitchFamily="18" charset="0"/>
              </a:rPr>
              <a:t>Wired Network Adapters</a:t>
            </a:r>
          </a:p>
        </p:txBody>
      </p:sp>
      <p:pic>
        <p:nvPicPr>
          <p:cNvPr id="9" name="Picture 9" descr="Ethernet Card SMC 2206 (US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535881">
            <a:off x="7498904" y="4648648"/>
            <a:ext cx="1957388"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bject 4">
            <a:extLst>
              <a:ext uri="{FF2B5EF4-FFF2-40B4-BE49-F238E27FC236}">
                <a16:creationId xmlns:a16="http://schemas.microsoft.com/office/drawing/2014/main" xmlns="" id="{3E5958B8-C442-45B7-BB9B-0DBA01EBBA08}"/>
              </a:ext>
            </a:extLst>
          </p:cNvPr>
          <p:cNvSpPr txBox="1"/>
          <p:nvPr/>
        </p:nvSpPr>
        <p:spPr>
          <a:xfrm>
            <a:off x="943857" y="2054650"/>
            <a:ext cx="11089232" cy="1976054"/>
          </a:xfrm>
          <a:prstGeom prst="rect">
            <a:avLst/>
          </a:prstGeom>
        </p:spPr>
        <p:txBody>
          <a:bodyPr vert="horz" wrap="square" lIns="0" tIns="53975" rIns="0" bIns="0" rtlCol="0">
            <a:spAutoFit/>
          </a:bodyPr>
          <a:lstStyle/>
          <a:p>
            <a:pPr marL="241300" marR="5080" indent="-228600" algn="just">
              <a:lnSpc>
                <a:spcPts val="2590"/>
              </a:lnSpc>
              <a:spcBef>
                <a:spcPts val="425"/>
              </a:spcBef>
              <a:buFont typeface="Arial"/>
              <a:buChar char="•"/>
              <a:tabLst>
                <a:tab pos="241300" algn="l"/>
              </a:tabLst>
            </a:pPr>
            <a:r>
              <a:rPr sz="2400" spc="-15" dirty="0">
                <a:latin typeface="Trebuchet MS"/>
                <a:cs typeface="Trebuchet MS"/>
              </a:rPr>
              <a:t>Perangkat </a:t>
            </a:r>
            <a:r>
              <a:rPr sz="2400" spc="-5" dirty="0">
                <a:latin typeface="Trebuchet MS"/>
                <a:cs typeface="Trebuchet MS"/>
              </a:rPr>
              <a:t>keras </a:t>
            </a:r>
            <a:r>
              <a:rPr sz="2400" dirty="0">
                <a:latin typeface="Trebuchet MS"/>
                <a:cs typeface="Trebuchet MS"/>
              </a:rPr>
              <a:t>jaringan </a:t>
            </a:r>
            <a:r>
              <a:rPr sz="2400" spc="-5" dirty="0">
                <a:latin typeface="Trebuchet MS"/>
                <a:cs typeface="Trebuchet MS"/>
              </a:rPr>
              <a:t>komputer ini  dikenal dengan istilah </a:t>
            </a:r>
            <a:r>
              <a:rPr sz="2400" dirty="0">
                <a:latin typeface="Trebuchet MS"/>
                <a:cs typeface="Trebuchet MS"/>
              </a:rPr>
              <a:t>Ethernet </a:t>
            </a:r>
            <a:r>
              <a:rPr sz="2400" spc="-5" dirty="0">
                <a:latin typeface="Trebuchet MS"/>
                <a:cs typeface="Trebuchet MS"/>
              </a:rPr>
              <a:t>Card atau  </a:t>
            </a:r>
            <a:r>
              <a:rPr sz="2400" dirty="0">
                <a:latin typeface="Trebuchet MS"/>
                <a:cs typeface="Trebuchet MS"/>
              </a:rPr>
              <a:t>lebih </a:t>
            </a:r>
            <a:r>
              <a:rPr sz="2400" spc="-5" dirty="0">
                <a:latin typeface="Trebuchet MS"/>
                <a:cs typeface="Trebuchet MS"/>
              </a:rPr>
              <a:t>populer dengan istilah LAN</a:t>
            </a:r>
            <a:r>
              <a:rPr sz="2400" spc="75" dirty="0">
                <a:latin typeface="Trebuchet MS"/>
                <a:cs typeface="Trebuchet MS"/>
              </a:rPr>
              <a:t> </a:t>
            </a:r>
            <a:r>
              <a:rPr sz="2400" spc="-5" dirty="0">
                <a:latin typeface="Trebuchet MS"/>
                <a:cs typeface="Trebuchet MS"/>
              </a:rPr>
              <a:t>Card.</a:t>
            </a:r>
            <a:endParaRPr sz="2400" dirty="0">
              <a:latin typeface="Trebuchet MS"/>
              <a:cs typeface="Trebuchet MS"/>
            </a:endParaRPr>
          </a:p>
          <a:p>
            <a:pPr marL="241300" marR="772160" indent="-228600" algn="just">
              <a:lnSpc>
                <a:spcPts val="2590"/>
              </a:lnSpc>
              <a:spcBef>
                <a:spcPts val="1005"/>
              </a:spcBef>
              <a:buFont typeface="Arial"/>
              <a:buChar char="•"/>
              <a:tabLst>
                <a:tab pos="241300" algn="l"/>
              </a:tabLst>
            </a:pPr>
            <a:r>
              <a:rPr sz="2400" dirty="0">
                <a:latin typeface="Trebuchet MS"/>
                <a:cs typeface="Trebuchet MS"/>
              </a:rPr>
              <a:t>Berfungsi sebagai </a:t>
            </a:r>
            <a:r>
              <a:rPr sz="2400" spc="-5" dirty="0">
                <a:latin typeface="Trebuchet MS"/>
                <a:cs typeface="Trebuchet MS"/>
              </a:rPr>
              <a:t>penghubung antar  komputer dengan </a:t>
            </a:r>
            <a:r>
              <a:rPr sz="2400" dirty="0">
                <a:latin typeface="Trebuchet MS"/>
                <a:cs typeface="Trebuchet MS"/>
              </a:rPr>
              <a:t>sebuah</a:t>
            </a:r>
            <a:r>
              <a:rPr sz="2400" spc="25" dirty="0">
                <a:latin typeface="Trebuchet MS"/>
                <a:cs typeface="Trebuchet MS"/>
              </a:rPr>
              <a:t> </a:t>
            </a:r>
            <a:r>
              <a:rPr sz="2400" dirty="0">
                <a:latin typeface="Trebuchet MS"/>
                <a:cs typeface="Trebuchet MS"/>
              </a:rPr>
              <a:t>jaringan.</a:t>
            </a:r>
          </a:p>
          <a:p>
            <a:pPr marL="241300" marR="285750" indent="-228600" algn="just">
              <a:lnSpc>
                <a:spcPct val="90000"/>
              </a:lnSpc>
              <a:spcBef>
                <a:spcPts val="975"/>
              </a:spcBef>
              <a:buFont typeface="Arial"/>
              <a:buChar char="•"/>
              <a:tabLst>
                <a:tab pos="241300" algn="l"/>
              </a:tabLst>
            </a:pPr>
            <a:r>
              <a:rPr sz="2400" spc="-5" dirty="0">
                <a:latin typeface="Trebuchet MS"/>
                <a:cs typeface="Trebuchet MS"/>
              </a:rPr>
              <a:t>Umumnya </a:t>
            </a:r>
            <a:r>
              <a:rPr sz="2400" dirty="0">
                <a:latin typeface="Trebuchet MS"/>
                <a:cs typeface="Trebuchet MS"/>
              </a:rPr>
              <a:t>NIC </a:t>
            </a:r>
            <a:r>
              <a:rPr sz="2400" spc="-5" dirty="0">
                <a:latin typeface="Trebuchet MS"/>
                <a:cs typeface="Trebuchet MS"/>
              </a:rPr>
              <a:t>ini </a:t>
            </a:r>
            <a:r>
              <a:rPr sz="2400" dirty="0">
                <a:latin typeface="Trebuchet MS"/>
                <a:cs typeface="Trebuchet MS"/>
              </a:rPr>
              <a:t>sudah </a:t>
            </a:r>
            <a:r>
              <a:rPr sz="2400" spc="-5" dirty="0">
                <a:latin typeface="Trebuchet MS"/>
                <a:cs typeface="Trebuchet MS"/>
              </a:rPr>
              <a:t>terintegrasi  dengan motherboard komputer maupun  </a:t>
            </a:r>
            <a:r>
              <a:rPr sz="2400" dirty="0">
                <a:latin typeface="Trebuchet MS"/>
                <a:cs typeface="Trebuchet MS"/>
              </a:rPr>
              <a:t>laptop, </a:t>
            </a:r>
            <a:r>
              <a:rPr sz="2400" spc="-5" dirty="0">
                <a:latin typeface="Trebuchet MS"/>
                <a:cs typeface="Trebuchet MS"/>
              </a:rPr>
              <a:t>namun ada juga berupa kartu  yang dipasangkan ke</a:t>
            </a:r>
            <a:r>
              <a:rPr sz="2400" spc="30" dirty="0">
                <a:latin typeface="Trebuchet MS"/>
                <a:cs typeface="Trebuchet MS"/>
              </a:rPr>
              <a:t> </a:t>
            </a:r>
            <a:r>
              <a:rPr sz="2400" spc="-5" dirty="0">
                <a:latin typeface="Trebuchet MS"/>
                <a:cs typeface="Trebuchet MS"/>
              </a:rPr>
              <a:t>motherboard.</a:t>
            </a:r>
            <a:endParaRPr sz="2400" dirty="0">
              <a:latin typeface="Trebuchet MS"/>
              <a:cs typeface="Trebuchet MS"/>
            </a:endParaRPr>
          </a:p>
        </p:txBody>
      </p:sp>
    </p:spTree>
    <p:extLst>
      <p:ext uri="{BB962C8B-B14F-4D97-AF65-F5344CB8AC3E}">
        <p14:creationId xmlns:p14="http://schemas.microsoft.com/office/powerpoint/2010/main" val="57995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asil gambar untuk logo elnus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 name="Picture 2" descr="WiFi Card D-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5046" y="2347312"/>
            <a:ext cx="25908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3"/>
          <p:cNvSpPr>
            <a:spLocks noGrp="1" noChangeArrowheads="1"/>
          </p:cNvSpPr>
          <p:nvPr>
            <p:ph type="title"/>
          </p:nvPr>
        </p:nvSpPr>
        <p:spPr>
          <a:xfrm>
            <a:off x="911424" y="1484784"/>
            <a:ext cx="8229600" cy="427038"/>
          </a:xfrm>
        </p:spPr>
        <p:txBody>
          <a:bodyPr rtlCol="0">
            <a:normAutofit fontScale="90000"/>
          </a:bodyPr>
          <a:lstStyle/>
          <a:p>
            <a:pPr algn="l" eaLnBrk="1" fontAlgn="auto" hangingPunct="1">
              <a:spcAft>
                <a:spcPts val="0"/>
              </a:spcAft>
              <a:defRPr/>
            </a:pPr>
            <a:r>
              <a:rPr lang="en-US" sz="3200" dirty="0">
                <a:solidFill>
                  <a:srgbClr val="000000"/>
                </a:solidFill>
                <a:latin typeface="Bernard MT Condensed" pitchFamily="18" charset="0"/>
              </a:rPr>
              <a:t>Wireless Network Adapters</a:t>
            </a:r>
          </a:p>
        </p:txBody>
      </p:sp>
      <p:sp>
        <p:nvSpPr>
          <p:cNvPr id="22" name="Rectangle 4"/>
          <p:cNvSpPr txBox="1">
            <a:spLocks noChangeArrowheads="1"/>
          </p:cNvSpPr>
          <p:nvPr/>
        </p:nvSpPr>
        <p:spPr bwMode="auto">
          <a:xfrm>
            <a:off x="1249497" y="2758741"/>
            <a:ext cx="1600200" cy="381000"/>
          </a:xfrm>
          <a:prstGeom prst="rect">
            <a:avLst/>
          </a:prstGeom>
          <a:noFill/>
          <a:ln w="9525">
            <a:noFill/>
            <a:miter lim="800000"/>
            <a:headEnd/>
            <a:tailEnd/>
          </a:ln>
          <a:effectLst/>
        </p:spPr>
        <p:txBody>
          <a:bodyPr vert="horz" wrap="square" lIns="91440" tIns="45720" rIns="91440" bIns="45720" numCol="1" rtlCol="0" anchor="b" anchorCtr="0" compatLnSpc="1">
            <a:prstTxWarp prst="textNoShape">
              <a:avLst/>
            </a:prstTxWarp>
            <a:normAutofit lnSpcReduction="10000"/>
          </a:bodyPr>
          <a:lstStyle>
            <a:lvl1pPr marL="0" indent="0" algn="l" rtl="0" eaLnBrk="1" fontAlgn="base" hangingPunct="1">
              <a:spcBef>
                <a:spcPct val="20000"/>
              </a:spcBef>
              <a:spcAft>
                <a:spcPct val="0"/>
              </a:spcAft>
              <a:buClr>
                <a:srgbClr val="002060"/>
              </a:buClr>
              <a:buFont typeface="Wingdings" pitchFamily="2" charset="2"/>
              <a:buNone/>
              <a:defRPr sz="2000" b="1">
                <a:solidFill>
                  <a:srgbClr val="002060"/>
                </a:solidFill>
                <a:latin typeface="+mn-lt"/>
                <a:ea typeface="+mn-ea"/>
                <a:cs typeface="+mn-cs"/>
              </a:defRPr>
            </a:lvl1pPr>
            <a:lvl2pPr marL="457200" indent="0" algn="l" rtl="0" eaLnBrk="1" fontAlgn="base" hangingPunct="1">
              <a:spcBef>
                <a:spcPct val="20000"/>
              </a:spcBef>
              <a:spcAft>
                <a:spcPct val="0"/>
              </a:spcAft>
              <a:buClr>
                <a:srgbClr val="002060"/>
              </a:buClr>
              <a:buFont typeface="Wingdings" pitchFamily="2" charset="2"/>
              <a:buNone/>
              <a:defRPr sz="1800">
                <a:solidFill>
                  <a:schemeClr val="tx1"/>
                </a:solidFill>
                <a:latin typeface="Arial" charset="0"/>
              </a:defRPr>
            </a:lvl2pPr>
            <a:lvl3pPr marL="914400" indent="0" algn="l" rtl="0" eaLnBrk="1" fontAlgn="base" hangingPunct="1">
              <a:spcBef>
                <a:spcPct val="20000"/>
              </a:spcBef>
              <a:spcAft>
                <a:spcPct val="0"/>
              </a:spcAft>
              <a:buClr>
                <a:srgbClr val="002060"/>
              </a:buClr>
              <a:buFont typeface="Wingdings" pitchFamily="2" charset="2"/>
              <a:buNone/>
              <a:defRPr sz="1600">
                <a:solidFill>
                  <a:schemeClr val="tx1"/>
                </a:solidFill>
                <a:latin typeface="Arial" charset="0"/>
              </a:defRPr>
            </a:lvl3pPr>
            <a:lvl4pPr marL="1371600" indent="0" algn="l" rtl="0" eaLnBrk="1" fontAlgn="base" hangingPunct="1">
              <a:spcBef>
                <a:spcPct val="20000"/>
              </a:spcBef>
              <a:spcAft>
                <a:spcPct val="0"/>
              </a:spcAft>
              <a:buClr>
                <a:srgbClr val="002060"/>
              </a:buClr>
              <a:buFont typeface="Wingdings" pitchFamily="2" charset="2"/>
              <a:buNone/>
              <a:defRPr sz="1400">
                <a:solidFill>
                  <a:schemeClr val="tx1"/>
                </a:solidFill>
                <a:latin typeface="Arial" charset="0"/>
              </a:defRPr>
            </a:lvl4pPr>
            <a:lvl5pPr marL="1828800" indent="0" algn="l" rtl="0" eaLnBrk="1" fontAlgn="base" hangingPunct="1">
              <a:spcBef>
                <a:spcPct val="20000"/>
              </a:spcBef>
              <a:spcAft>
                <a:spcPct val="0"/>
              </a:spcAft>
              <a:buClr>
                <a:srgbClr val="002060"/>
              </a:buClr>
              <a:buFont typeface="Wingdings" pitchFamily="2" charset="2"/>
              <a:buNone/>
              <a:defRPr sz="1400">
                <a:solidFill>
                  <a:schemeClr val="tx1"/>
                </a:solidFill>
                <a:latin typeface="Arial" charset="0"/>
              </a:defRPr>
            </a:lvl5pPr>
            <a:lvl6pPr marL="2286000" indent="0" algn="l" rtl="0" eaLnBrk="1" fontAlgn="base" hangingPunct="1">
              <a:spcBef>
                <a:spcPct val="20000"/>
              </a:spcBef>
              <a:spcAft>
                <a:spcPct val="0"/>
              </a:spcAft>
              <a:buNone/>
              <a:defRPr sz="1400">
                <a:solidFill>
                  <a:schemeClr val="tx1"/>
                </a:solidFill>
                <a:latin typeface="Arial" charset="0"/>
              </a:defRPr>
            </a:lvl6pPr>
            <a:lvl7pPr marL="2743200" indent="0" algn="l" rtl="0" eaLnBrk="1" fontAlgn="base" hangingPunct="1">
              <a:spcBef>
                <a:spcPct val="20000"/>
              </a:spcBef>
              <a:spcAft>
                <a:spcPct val="0"/>
              </a:spcAft>
              <a:buNone/>
              <a:defRPr sz="1400">
                <a:solidFill>
                  <a:schemeClr val="tx1"/>
                </a:solidFill>
                <a:latin typeface="Arial" charset="0"/>
              </a:defRPr>
            </a:lvl7pPr>
            <a:lvl8pPr marL="3200400" indent="0" algn="l" rtl="0" eaLnBrk="1" fontAlgn="base" hangingPunct="1">
              <a:spcBef>
                <a:spcPct val="20000"/>
              </a:spcBef>
              <a:spcAft>
                <a:spcPct val="0"/>
              </a:spcAft>
              <a:buNone/>
              <a:defRPr sz="1400">
                <a:solidFill>
                  <a:schemeClr val="tx1"/>
                </a:solidFill>
                <a:latin typeface="Arial" charset="0"/>
              </a:defRPr>
            </a:lvl8pPr>
            <a:lvl9pPr marL="3657600" indent="0" algn="l" rtl="0" eaLnBrk="1" fontAlgn="base" hangingPunct="1">
              <a:spcBef>
                <a:spcPct val="20000"/>
              </a:spcBef>
              <a:spcAft>
                <a:spcPct val="0"/>
              </a:spcAft>
              <a:buNone/>
              <a:defRPr sz="1400">
                <a:solidFill>
                  <a:schemeClr val="tx1"/>
                </a:solidFill>
                <a:latin typeface="Arial" charset="0"/>
              </a:defRPr>
            </a:lvl9pPr>
          </a:lstStyle>
          <a:p>
            <a:pPr fontAlgn="auto">
              <a:lnSpc>
                <a:spcPct val="80000"/>
              </a:lnSpc>
              <a:spcAft>
                <a:spcPts val="0"/>
              </a:spcAft>
              <a:defRPr/>
            </a:pPr>
            <a:r>
              <a:rPr lang="en-US" sz="2400" b="0" dirty="0"/>
              <a:t>PCI</a:t>
            </a:r>
          </a:p>
        </p:txBody>
      </p:sp>
      <p:pic>
        <p:nvPicPr>
          <p:cNvPr id="23" name="Picture 5" descr="Online WLAN  (PCI C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965321">
            <a:off x="3813983" y="3993221"/>
            <a:ext cx="236855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6" descr="Ethernet SMC2402W (11-22 Mbp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937816">
            <a:off x="1641746" y="4385187"/>
            <a:ext cx="2006600" cy="155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7"/>
          <p:cNvSpPr>
            <a:spLocks noChangeArrowheads="1"/>
          </p:cNvSpPr>
          <p:nvPr/>
        </p:nvSpPr>
        <p:spPr bwMode="auto">
          <a:xfrm>
            <a:off x="7940675" y="2743582"/>
            <a:ext cx="2133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buFontTx/>
              <a:buChar char="•"/>
            </a:pPr>
            <a:r>
              <a:rPr lang="en-US" sz="2400" dirty="0"/>
              <a:t>USB</a:t>
            </a:r>
          </a:p>
        </p:txBody>
      </p:sp>
      <p:pic>
        <p:nvPicPr>
          <p:cNvPr id="26" name="Picture 8" descr="Ethernet WUSB32 (11 Mbp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745764">
            <a:off x="8171718" y="3996325"/>
            <a:ext cx="18383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0" descr="Linksys USB Wireles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26675" y="4629672"/>
            <a:ext cx="196532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11" descr="SMC2662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74275" y="2658874"/>
            <a:ext cx="211772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12"/>
          <p:cNvSpPr>
            <a:spLocks noChangeArrowheads="1"/>
          </p:cNvSpPr>
          <p:nvPr/>
        </p:nvSpPr>
        <p:spPr bwMode="auto">
          <a:xfrm>
            <a:off x="1085284" y="6296818"/>
            <a:ext cx="84208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hlinkClick r:id="rId8">
                  <a:extLst>
                    <a:ext uri="{A12FA001-AC4F-418D-AE19-62706E023703}">
                      <ahyp:hlinkClr xmlns:ahyp="http://schemas.microsoft.com/office/drawing/2018/hyperlinkcolor" xmlns="" val="tx"/>
                    </a:ext>
                  </a:extLst>
                </a:hlinkClick>
              </a:rPr>
              <a:t>http://en.wikipedia.org/wiki/Wireless_network_interface_card</a:t>
            </a:r>
            <a:endParaRPr lang="en-US" sz="2400" dirty="0"/>
          </a:p>
        </p:txBody>
      </p:sp>
      <p:sp>
        <p:nvSpPr>
          <p:cNvPr id="14" name="Rectangle 13">
            <a:extLst>
              <a:ext uri="{FF2B5EF4-FFF2-40B4-BE49-F238E27FC236}">
                <a16:creationId xmlns:a16="http://schemas.microsoft.com/office/drawing/2014/main" xmlns="" id="{43302415-9E03-49F7-B833-AE13F91ACD81}"/>
              </a:ext>
            </a:extLst>
          </p:cNvPr>
          <p:cNvSpPr/>
          <p:nvPr/>
        </p:nvSpPr>
        <p:spPr>
          <a:xfrm>
            <a:off x="911424" y="836712"/>
            <a:ext cx="11017224" cy="461665"/>
          </a:xfrm>
          <a:prstGeom prst="rect">
            <a:avLst/>
          </a:prstGeom>
        </p:spPr>
        <p:txBody>
          <a:bodyPr wrap="square">
            <a:spAutoFit/>
          </a:bodyPr>
          <a:lstStyle/>
          <a:p>
            <a:r>
              <a:rPr lang="en-GB" sz="2400" b="1" dirty="0" err="1">
                <a:solidFill>
                  <a:schemeClr val="bg1"/>
                </a:solidFill>
                <a:latin typeface="+mj-lt"/>
              </a:rPr>
              <a:t>Komponen</a:t>
            </a:r>
            <a:r>
              <a:rPr lang="en-GB" sz="2400" b="1" dirty="0">
                <a:solidFill>
                  <a:schemeClr val="bg1"/>
                </a:solidFill>
                <a:latin typeface="+mj-lt"/>
              </a:rPr>
              <a:t> Hardware (</a:t>
            </a:r>
            <a:r>
              <a:rPr lang="en-GB" sz="2400" b="1" dirty="0" err="1">
                <a:solidFill>
                  <a:schemeClr val="bg1"/>
                </a:solidFill>
                <a:latin typeface="+mj-lt"/>
              </a:rPr>
              <a:t>Perangkat</a:t>
            </a:r>
            <a:r>
              <a:rPr lang="en-GB" sz="2400" b="1" dirty="0">
                <a:solidFill>
                  <a:schemeClr val="bg1"/>
                </a:solidFill>
                <a:latin typeface="+mj-lt"/>
              </a:rPr>
              <a:t> </a:t>
            </a:r>
            <a:r>
              <a:rPr lang="en-GB" sz="2400" b="1" dirty="0" err="1">
                <a:solidFill>
                  <a:schemeClr val="bg1"/>
                </a:solidFill>
                <a:latin typeface="+mj-lt"/>
              </a:rPr>
              <a:t>Keras</a:t>
            </a:r>
            <a:r>
              <a:rPr lang="en-GB" sz="2400" b="1" dirty="0">
                <a:solidFill>
                  <a:schemeClr val="bg1"/>
                </a:solidFill>
                <a:latin typeface="+mj-lt"/>
              </a:rPr>
              <a:t> </a:t>
            </a:r>
            <a:r>
              <a:rPr lang="en-GB" sz="2400" b="1" dirty="0" err="1">
                <a:solidFill>
                  <a:schemeClr val="bg1"/>
                </a:solidFill>
                <a:latin typeface="+mj-lt"/>
              </a:rPr>
              <a:t>Jaringan</a:t>
            </a:r>
            <a:r>
              <a:rPr lang="en-GB" sz="2400" b="1" dirty="0">
                <a:solidFill>
                  <a:schemeClr val="bg1"/>
                </a:solidFill>
                <a:latin typeface="+mj-lt"/>
              </a:rPr>
              <a:t>)</a:t>
            </a:r>
            <a:endParaRPr lang="en-US" sz="2400" dirty="0">
              <a:solidFill>
                <a:schemeClr val="bg1"/>
              </a:solidFill>
              <a:latin typeface="+mj-lt"/>
            </a:endParaRPr>
          </a:p>
        </p:txBody>
      </p:sp>
    </p:spTree>
    <p:extLst>
      <p:ext uri="{BB962C8B-B14F-4D97-AF65-F5344CB8AC3E}">
        <p14:creationId xmlns:p14="http://schemas.microsoft.com/office/powerpoint/2010/main" val="1822768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1424" y="826259"/>
            <a:ext cx="11280576" cy="382156"/>
          </a:xfrm>
          <a:prstGeom prst="rect">
            <a:avLst/>
          </a:prstGeom>
        </p:spPr>
        <p:txBody>
          <a:bodyPr vert="horz" wrap="square" lIns="0" tIns="12700" rIns="0" bIns="0" numCol="1" rtlCol="0" anchor="ctr" anchorCtr="0" compatLnSpc="1">
            <a:prstTxWarp prst="textNoShape">
              <a:avLst/>
            </a:prstTxWarp>
            <a:spAutoFit/>
          </a:bodyPr>
          <a:lstStyle/>
          <a:p>
            <a:pPr lvl="0"/>
            <a:r>
              <a:rPr lang="en-GB" sz="2400" kern="1200" dirty="0" err="1">
                <a:solidFill>
                  <a:srgbClr val="FFFFFF"/>
                </a:solidFill>
                <a:ea typeface="+mn-ea"/>
                <a:cs typeface="+mn-cs"/>
              </a:rPr>
              <a:t>Komponen</a:t>
            </a:r>
            <a:r>
              <a:rPr lang="en-GB" sz="2400" kern="1200" dirty="0">
                <a:solidFill>
                  <a:srgbClr val="FFFFFF"/>
                </a:solidFill>
                <a:ea typeface="+mn-ea"/>
                <a:cs typeface="+mn-cs"/>
              </a:rPr>
              <a:t> Hardware (</a:t>
            </a:r>
            <a:r>
              <a:rPr lang="en-GB" sz="2400" kern="1200" dirty="0" err="1">
                <a:solidFill>
                  <a:srgbClr val="FFFFFF"/>
                </a:solidFill>
                <a:ea typeface="+mn-ea"/>
                <a:cs typeface="+mn-cs"/>
              </a:rPr>
              <a:t>Perangkat</a:t>
            </a:r>
            <a:r>
              <a:rPr lang="en-GB" sz="2400" kern="1200" dirty="0">
                <a:solidFill>
                  <a:srgbClr val="FFFFFF"/>
                </a:solidFill>
                <a:ea typeface="+mn-ea"/>
                <a:cs typeface="+mn-cs"/>
              </a:rPr>
              <a:t> </a:t>
            </a:r>
            <a:r>
              <a:rPr lang="en-GB" sz="2400" kern="1200" dirty="0" err="1">
                <a:solidFill>
                  <a:srgbClr val="FFFFFF"/>
                </a:solidFill>
                <a:ea typeface="+mn-ea"/>
                <a:cs typeface="+mn-cs"/>
              </a:rPr>
              <a:t>Keras</a:t>
            </a:r>
            <a:r>
              <a:rPr lang="en-GB" sz="2400" kern="1200" dirty="0">
                <a:solidFill>
                  <a:srgbClr val="FFFFFF"/>
                </a:solidFill>
                <a:ea typeface="+mn-ea"/>
                <a:cs typeface="+mn-cs"/>
              </a:rPr>
              <a:t> </a:t>
            </a:r>
            <a:r>
              <a:rPr lang="en-GB" sz="2400" kern="1200" dirty="0" err="1">
                <a:solidFill>
                  <a:srgbClr val="FFFFFF"/>
                </a:solidFill>
                <a:ea typeface="+mn-ea"/>
                <a:cs typeface="+mn-cs"/>
              </a:rPr>
              <a:t>Jaringan</a:t>
            </a:r>
            <a:r>
              <a:rPr lang="en-GB" sz="2400" kern="1200" dirty="0">
                <a:solidFill>
                  <a:srgbClr val="FFFFFF"/>
                </a:solidFill>
                <a:ea typeface="+mn-ea"/>
                <a:cs typeface="+mn-cs"/>
              </a:rPr>
              <a:t>)</a:t>
            </a:r>
            <a:endParaRPr lang="en-US" sz="2400" b="0" kern="1200" dirty="0">
              <a:solidFill>
                <a:srgbClr val="FFFFFF"/>
              </a:solidFill>
              <a:ea typeface="+mn-ea"/>
              <a:cs typeface="+mn-cs"/>
            </a:endParaRPr>
          </a:p>
        </p:txBody>
      </p:sp>
      <p:sp>
        <p:nvSpPr>
          <p:cNvPr id="4" name="object 4"/>
          <p:cNvSpPr txBox="1"/>
          <p:nvPr/>
        </p:nvSpPr>
        <p:spPr>
          <a:xfrm>
            <a:off x="767408" y="2077963"/>
            <a:ext cx="8136904" cy="3701013"/>
          </a:xfrm>
          <a:prstGeom prst="rect">
            <a:avLst/>
          </a:prstGeom>
        </p:spPr>
        <p:txBody>
          <a:bodyPr vert="horz" wrap="square" lIns="0" tIns="83820" rIns="0" bIns="0" rtlCol="0">
            <a:spAutoFit/>
          </a:bodyPr>
          <a:lstStyle/>
          <a:p>
            <a:pPr marL="241300" marR="1009650" indent="-228600">
              <a:lnSpc>
                <a:spcPts val="2300"/>
              </a:lnSpc>
              <a:spcBef>
                <a:spcPts val="660"/>
              </a:spcBef>
              <a:buFont typeface="Arial"/>
              <a:buChar char="•"/>
              <a:tabLst>
                <a:tab pos="241300" algn="l"/>
              </a:tabLst>
            </a:pPr>
            <a:r>
              <a:rPr sz="2400" spc="-5" dirty="0">
                <a:solidFill>
                  <a:schemeClr val="tx1">
                    <a:lumMod val="50000"/>
                  </a:schemeClr>
                </a:solidFill>
                <a:latin typeface="Verdana" panose="020B0604030504040204" pitchFamily="34" charset="0"/>
                <a:ea typeface="Verdana" panose="020B0604030504040204" pitchFamily="34" charset="0"/>
                <a:cs typeface="Trebuchet MS"/>
              </a:rPr>
              <a:t>Modem</a:t>
            </a:r>
            <a:r>
              <a:rPr lang="en-US" sz="2400" spc="-5" dirty="0">
                <a:solidFill>
                  <a:schemeClr val="tx1">
                    <a:lumMod val="50000"/>
                  </a:schemeClr>
                </a:solidFill>
                <a:latin typeface="Verdana" panose="020B0604030504040204" pitchFamily="34" charset="0"/>
                <a:ea typeface="Verdana" panose="020B0604030504040204" pitchFamily="34" charset="0"/>
                <a:cs typeface="Trebuchet MS"/>
              </a:rPr>
              <a:t> </a:t>
            </a:r>
            <a:r>
              <a:rPr sz="2400" spc="-5" dirty="0">
                <a:solidFill>
                  <a:schemeClr val="tx1">
                    <a:lumMod val="50000"/>
                  </a:schemeClr>
                </a:solidFill>
                <a:latin typeface="Verdana" panose="020B0604030504040204" pitchFamily="34" charset="0"/>
                <a:ea typeface="Verdana" panose="020B0604030504040204" pitchFamily="34" charset="0"/>
                <a:cs typeface="Trebuchet MS"/>
              </a:rPr>
              <a:t>(Modulator</a:t>
            </a:r>
            <a:r>
              <a:rPr lang="en-US" sz="2400" spc="-5" dirty="0">
                <a:solidFill>
                  <a:schemeClr val="tx1">
                    <a:lumMod val="50000"/>
                  </a:schemeClr>
                </a:solidFill>
                <a:latin typeface="Verdana" panose="020B0604030504040204" pitchFamily="34" charset="0"/>
                <a:ea typeface="Verdana" panose="020B0604030504040204" pitchFamily="34" charset="0"/>
                <a:cs typeface="Trebuchet MS"/>
              </a:rPr>
              <a:t>-</a:t>
            </a:r>
            <a:r>
              <a:rPr sz="2400" spc="-5" dirty="0">
                <a:solidFill>
                  <a:schemeClr val="tx1">
                    <a:lumMod val="50000"/>
                  </a:schemeClr>
                </a:solidFill>
                <a:latin typeface="Verdana" panose="020B0604030504040204" pitchFamily="34" charset="0"/>
                <a:ea typeface="Verdana" panose="020B0604030504040204" pitchFamily="34" charset="0"/>
                <a:cs typeface="Trebuchet MS"/>
              </a:rPr>
              <a:t>Demodulator) merupakan  perangkat yang menghubungkan komputer ke  internet.</a:t>
            </a:r>
            <a:endParaRPr sz="2400" dirty="0">
              <a:solidFill>
                <a:schemeClr val="tx1">
                  <a:lumMod val="50000"/>
                </a:schemeClr>
              </a:solidFill>
              <a:latin typeface="Verdana" panose="020B0604030504040204" pitchFamily="34" charset="0"/>
              <a:ea typeface="Verdana" panose="020B0604030504040204" pitchFamily="34" charset="0"/>
              <a:cs typeface="Trebuchet MS"/>
            </a:endParaRPr>
          </a:p>
          <a:p>
            <a:pPr marL="241300" indent="-228600" algn="just">
              <a:lnSpc>
                <a:spcPts val="2590"/>
              </a:lnSpc>
              <a:spcBef>
                <a:spcPts val="450"/>
              </a:spcBef>
              <a:buFont typeface="Arial"/>
              <a:buChar char="•"/>
              <a:tabLst>
                <a:tab pos="241300" algn="l"/>
              </a:tabLst>
            </a:pPr>
            <a:r>
              <a:rPr sz="2400" spc="-15" dirty="0">
                <a:solidFill>
                  <a:schemeClr val="tx1">
                    <a:lumMod val="50000"/>
                  </a:schemeClr>
                </a:solidFill>
                <a:latin typeface="Verdana" panose="020B0604030504040204" pitchFamily="34" charset="0"/>
                <a:ea typeface="Verdana" panose="020B0604030504040204" pitchFamily="34" charset="0"/>
                <a:cs typeface="Trebuchet MS"/>
              </a:rPr>
              <a:t>Perangkat </a:t>
            </a:r>
            <a:r>
              <a:rPr sz="2400" spc="-5" dirty="0">
                <a:solidFill>
                  <a:schemeClr val="tx1">
                    <a:lumMod val="50000"/>
                  </a:schemeClr>
                </a:solidFill>
                <a:latin typeface="Verdana" panose="020B0604030504040204" pitchFamily="34" charset="0"/>
                <a:ea typeface="Verdana" panose="020B0604030504040204" pitchFamily="34" charset="0"/>
                <a:cs typeface="Trebuchet MS"/>
              </a:rPr>
              <a:t>ini </a:t>
            </a:r>
            <a:r>
              <a:rPr sz="2400" spc="-5" dirty="0" err="1">
                <a:solidFill>
                  <a:schemeClr val="tx1">
                    <a:lumMod val="50000"/>
                  </a:schemeClr>
                </a:solidFill>
                <a:latin typeface="Verdana" panose="020B0604030504040204" pitchFamily="34" charset="0"/>
                <a:ea typeface="Verdana" panose="020B0604030504040204" pitchFamily="34" charset="0"/>
                <a:cs typeface="Trebuchet MS"/>
              </a:rPr>
              <a:t>berfungsi</a:t>
            </a:r>
            <a:r>
              <a:rPr sz="2400" spc="50" dirty="0">
                <a:solidFill>
                  <a:schemeClr val="tx1">
                    <a:lumMod val="50000"/>
                  </a:schemeClr>
                </a:solidFill>
                <a:latin typeface="Verdana" panose="020B0604030504040204" pitchFamily="34" charset="0"/>
                <a:ea typeface="Verdana" panose="020B0604030504040204" pitchFamily="34" charset="0"/>
                <a:cs typeface="Trebuchet MS"/>
              </a:rPr>
              <a:t> </a:t>
            </a:r>
            <a:r>
              <a:rPr sz="2400" spc="-5" dirty="0" err="1">
                <a:solidFill>
                  <a:schemeClr val="tx1">
                    <a:lumMod val="50000"/>
                  </a:schemeClr>
                </a:solidFill>
                <a:latin typeface="Verdana" panose="020B0604030504040204" pitchFamily="34" charset="0"/>
                <a:ea typeface="Verdana" panose="020B0604030504040204" pitchFamily="34" charset="0"/>
                <a:cs typeface="Trebuchet MS"/>
              </a:rPr>
              <a:t>mengubah</a:t>
            </a:r>
            <a:r>
              <a:rPr lang="en-US" sz="2400" spc="-5" dirty="0">
                <a:solidFill>
                  <a:schemeClr val="tx1">
                    <a:lumMod val="50000"/>
                  </a:schemeClr>
                </a:solidFill>
                <a:latin typeface="Verdana" panose="020B0604030504040204" pitchFamily="34" charset="0"/>
                <a:ea typeface="Verdana" panose="020B0604030504040204" pitchFamily="34" charset="0"/>
                <a:cs typeface="Trebuchet MS"/>
              </a:rPr>
              <a:t> </a:t>
            </a:r>
            <a:r>
              <a:rPr sz="2400" dirty="0" err="1">
                <a:solidFill>
                  <a:schemeClr val="tx1">
                    <a:lumMod val="50000"/>
                  </a:schemeClr>
                </a:solidFill>
                <a:latin typeface="Verdana" panose="020B0604030504040204" pitchFamily="34" charset="0"/>
                <a:ea typeface="Verdana" panose="020B0604030504040204" pitchFamily="34" charset="0"/>
                <a:cs typeface="Trebuchet MS"/>
              </a:rPr>
              <a:t>sinyal</a:t>
            </a:r>
            <a:r>
              <a:rPr sz="2400" dirty="0">
                <a:solidFill>
                  <a:schemeClr val="tx1">
                    <a:lumMod val="50000"/>
                  </a:schemeClr>
                </a:solidFill>
                <a:latin typeface="Verdana" panose="020B0604030504040204" pitchFamily="34" charset="0"/>
                <a:ea typeface="Verdana" panose="020B0604030504040204" pitchFamily="34" charset="0"/>
                <a:cs typeface="Trebuchet MS"/>
              </a:rPr>
              <a:t> </a:t>
            </a:r>
            <a:r>
              <a:rPr sz="2400" i="1" spc="-5" dirty="0">
                <a:solidFill>
                  <a:schemeClr val="tx1">
                    <a:lumMod val="50000"/>
                  </a:schemeClr>
                </a:solidFill>
                <a:latin typeface="Verdana" panose="020B0604030504040204" pitchFamily="34" charset="0"/>
                <a:ea typeface="Verdana" panose="020B0604030504040204" pitchFamily="34" charset="0"/>
                <a:cs typeface="Trebuchet MS"/>
              </a:rPr>
              <a:t>Analog </a:t>
            </a:r>
            <a:r>
              <a:rPr sz="2400" spc="-5" dirty="0">
                <a:solidFill>
                  <a:schemeClr val="tx1">
                    <a:lumMod val="50000"/>
                  </a:schemeClr>
                </a:solidFill>
                <a:latin typeface="Verdana" panose="020B0604030504040204" pitchFamily="34" charset="0"/>
                <a:ea typeface="Verdana" panose="020B0604030504040204" pitchFamily="34" charset="0"/>
                <a:cs typeface="Trebuchet MS"/>
              </a:rPr>
              <a:t>menjadi </a:t>
            </a:r>
            <a:r>
              <a:rPr sz="2400" dirty="0">
                <a:solidFill>
                  <a:schemeClr val="tx1">
                    <a:lumMod val="50000"/>
                  </a:schemeClr>
                </a:solidFill>
                <a:latin typeface="Verdana" panose="020B0604030504040204" pitchFamily="34" charset="0"/>
                <a:ea typeface="Verdana" panose="020B0604030504040204" pitchFamily="34" charset="0"/>
                <a:cs typeface="Trebuchet MS"/>
              </a:rPr>
              <a:t>sinyal </a:t>
            </a:r>
            <a:r>
              <a:rPr sz="2400" i="1" spc="-5" dirty="0">
                <a:solidFill>
                  <a:schemeClr val="tx1">
                    <a:lumMod val="50000"/>
                  </a:schemeClr>
                </a:solidFill>
                <a:latin typeface="Verdana" panose="020B0604030504040204" pitchFamily="34" charset="0"/>
                <a:ea typeface="Verdana" panose="020B0604030504040204" pitchFamily="34" charset="0"/>
                <a:cs typeface="Trebuchet MS"/>
              </a:rPr>
              <a:t>Digital. </a:t>
            </a:r>
            <a:r>
              <a:rPr sz="2400" spc="-10" dirty="0">
                <a:solidFill>
                  <a:schemeClr val="tx1">
                    <a:lumMod val="50000"/>
                  </a:schemeClr>
                </a:solidFill>
                <a:latin typeface="Verdana" panose="020B0604030504040204" pitchFamily="34" charset="0"/>
                <a:ea typeface="Verdana" panose="020B0604030504040204" pitchFamily="34" charset="0"/>
                <a:cs typeface="Trebuchet MS"/>
              </a:rPr>
              <a:t>Modem  </a:t>
            </a:r>
            <a:r>
              <a:rPr sz="2400" spc="-5" dirty="0">
                <a:solidFill>
                  <a:schemeClr val="tx1">
                    <a:lumMod val="50000"/>
                  </a:schemeClr>
                </a:solidFill>
                <a:latin typeface="Verdana" panose="020B0604030504040204" pitchFamily="34" charset="0"/>
                <a:ea typeface="Verdana" panose="020B0604030504040204" pitchFamily="34" charset="0"/>
                <a:cs typeface="Trebuchet MS"/>
              </a:rPr>
              <a:t>mengganti </a:t>
            </a:r>
            <a:r>
              <a:rPr sz="2400" dirty="0">
                <a:solidFill>
                  <a:schemeClr val="tx1">
                    <a:lumMod val="50000"/>
                  </a:schemeClr>
                </a:solidFill>
                <a:latin typeface="Verdana" panose="020B0604030504040204" pitchFamily="34" charset="0"/>
                <a:ea typeface="Verdana" panose="020B0604030504040204" pitchFamily="34" charset="0"/>
                <a:cs typeface="Trebuchet MS"/>
              </a:rPr>
              <a:t>sinyal </a:t>
            </a:r>
            <a:r>
              <a:rPr sz="2400" spc="-5" dirty="0">
                <a:solidFill>
                  <a:schemeClr val="tx1">
                    <a:lumMod val="50000"/>
                  </a:schemeClr>
                </a:solidFill>
                <a:latin typeface="Verdana" panose="020B0604030504040204" pitchFamily="34" charset="0"/>
                <a:ea typeface="Verdana" panose="020B0604030504040204" pitchFamily="34" charset="0"/>
                <a:cs typeface="Trebuchet MS"/>
              </a:rPr>
              <a:t>digital dari komputer menjadi  </a:t>
            </a:r>
            <a:r>
              <a:rPr sz="2400" dirty="0">
                <a:solidFill>
                  <a:schemeClr val="tx1">
                    <a:lumMod val="50000"/>
                  </a:schemeClr>
                </a:solidFill>
                <a:latin typeface="Verdana" panose="020B0604030504040204" pitchFamily="34" charset="0"/>
                <a:ea typeface="Verdana" panose="020B0604030504040204" pitchFamily="34" charset="0"/>
                <a:cs typeface="Trebuchet MS"/>
              </a:rPr>
              <a:t>sinyal </a:t>
            </a:r>
            <a:r>
              <a:rPr sz="2400" spc="-5" dirty="0">
                <a:solidFill>
                  <a:schemeClr val="tx1">
                    <a:lumMod val="50000"/>
                  </a:schemeClr>
                </a:solidFill>
                <a:latin typeface="Verdana" panose="020B0604030504040204" pitchFamily="34" charset="0"/>
                <a:ea typeface="Verdana" panose="020B0604030504040204" pitchFamily="34" charset="0"/>
                <a:cs typeface="Trebuchet MS"/>
              </a:rPr>
              <a:t>analog ketika melewati medium </a:t>
            </a:r>
            <a:r>
              <a:rPr sz="2400" dirty="0">
                <a:solidFill>
                  <a:schemeClr val="tx1">
                    <a:lumMod val="50000"/>
                  </a:schemeClr>
                </a:solidFill>
                <a:latin typeface="Verdana" panose="020B0604030504040204" pitchFamily="34" charset="0"/>
                <a:ea typeface="Verdana" panose="020B0604030504040204" pitchFamily="34" charset="0"/>
                <a:cs typeface="Trebuchet MS"/>
              </a:rPr>
              <a:t>seperti  saluran </a:t>
            </a:r>
            <a:r>
              <a:rPr sz="2400" spc="-5" dirty="0">
                <a:solidFill>
                  <a:schemeClr val="tx1">
                    <a:lumMod val="50000"/>
                  </a:schemeClr>
                </a:solidFill>
                <a:latin typeface="Verdana" panose="020B0604030504040204" pitchFamily="34" charset="0"/>
                <a:ea typeface="Verdana" panose="020B0604030504040204" pitchFamily="34" charset="0"/>
                <a:cs typeface="Trebuchet MS"/>
              </a:rPr>
              <a:t>telepon, kemudian modem merubah kembali  </a:t>
            </a:r>
            <a:r>
              <a:rPr sz="2400" dirty="0">
                <a:solidFill>
                  <a:schemeClr val="tx1">
                    <a:lumMod val="50000"/>
                  </a:schemeClr>
                </a:solidFill>
                <a:latin typeface="Verdana" panose="020B0604030504040204" pitchFamily="34" charset="0"/>
                <a:ea typeface="Verdana" panose="020B0604030504040204" pitchFamily="34" charset="0"/>
                <a:cs typeface="Trebuchet MS"/>
              </a:rPr>
              <a:t>sinyal </a:t>
            </a:r>
            <a:r>
              <a:rPr sz="2400" spc="-5" dirty="0">
                <a:solidFill>
                  <a:schemeClr val="tx1">
                    <a:lumMod val="50000"/>
                  </a:schemeClr>
                </a:solidFill>
                <a:latin typeface="Verdana" panose="020B0604030504040204" pitchFamily="34" charset="0"/>
                <a:ea typeface="Verdana" panose="020B0604030504040204" pitchFamily="34" charset="0"/>
                <a:cs typeface="Trebuchet MS"/>
              </a:rPr>
              <a:t>tersebut menjadi </a:t>
            </a:r>
            <a:r>
              <a:rPr sz="2400" dirty="0">
                <a:solidFill>
                  <a:schemeClr val="tx1">
                    <a:lumMod val="50000"/>
                  </a:schemeClr>
                </a:solidFill>
                <a:latin typeface="Verdana" panose="020B0604030504040204" pitchFamily="34" charset="0"/>
                <a:ea typeface="Verdana" panose="020B0604030504040204" pitchFamily="34" charset="0"/>
                <a:cs typeface="Trebuchet MS"/>
              </a:rPr>
              <a:t>sinya </a:t>
            </a:r>
            <a:r>
              <a:rPr sz="2400" spc="-5" dirty="0">
                <a:solidFill>
                  <a:schemeClr val="tx1">
                    <a:lumMod val="50000"/>
                  </a:schemeClr>
                </a:solidFill>
                <a:latin typeface="Verdana" panose="020B0604030504040204" pitchFamily="34" charset="0"/>
                <a:ea typeface="Verdana" panose="020B0604030504040204" pitchFamily="34" charset="0"/>
                <a:cs typeface="Trebuchet MS"/>
              </a:rPr>
              <a:t>digital </a:t>
            </a:r>
            <a:r>
              <a:rPr sz="2400" dirty="0">
                <a:solidFill>
                  <a:schemeClr val="tx1">
                    <a:lumMod val="50000"/>
                  </a:schemeClr>
                </a:solidFill>
                <a:latin typeface="Verdana" panose="020B0604030504040204" pitchFamily="34" charset="0"/>
                <a:ea typeface="Verdana" panose="020B0604030504040204" pitchFamily="34" charset="0"/>
                <a:cs typeface="Trebuchet MS"/>
              </a:rPr>
              <a:t>saat </a:t>
            </a:r>
            <a:r>
              <a:rPr sz="2400" spc="-5" dirty="0">
                <a:solidFill>
                  <a:schemeClr val="tx1">
                    <a:lumMod val="50000"/>
                  </a:schemeClr>
                </a:solidFill>
                <a:latin typeface="Verdana" panose="020B0604030504040204" pitchFamily="34" charset="0"/>
                <a:ea typeface="Verdana" panose="020B0604030504040204" pitchFamily="34" charset="0"/>
                <a:cs typeface="Trebuchet MS"/>
              </a:rPr>
              <a:t>menuju  komputer tujuan. Hal ini dilakukan agar sinyal  tersebut dapat dipahami </a:t>
            </a:r>
            <a:r>
              <a:rPr sz="2400" dirty="0">
                <a:solidFill>
                  <a:schemeClr val="tx1">
                    <a:lumMod val="50000"/>
                  </a:schemeClr>
                </a:solidFill>
                <a:latin typeface="Verdana" panose="020B0604030504040204" pitchFamily="34" charset="0"/>
                <a:ea typeface="Verdana" panose="020B0604030504040204" pitchFamily="34" charset="0"/>
                <a:cs typeface="Trebuchet MS"/>
              </a:rPr>
              <a:t>oleh</a:t>
            </a:r>
            <a:r>
              <a:rPr sz="2400" spc="80" dirty="0">
                <a:solidFill>
                  <a:schemeClr val="tx1">
                    <a:lumMod val="50000"/>
                  </a:schemeClr>
                </a:solidFill>
                <a:latin typeface="Verdana" panose="020B0604030504040204" pitchFamily="34" charset="0"/>
                <a:ea typeface="Verdana" panose="020B0604030504040204" pitchFamily="34" charset="0"/>
                <a:cs typeface="Trebuchet MS"/>
              </a:rPr>
              <a:t> </a:t>
            </a:r>
            <a:r>
              <a:rPr sz="2400" spc="-40" dirty="0">
                <a:solidFill>
                  <a:schemeClr val="tx1">
                    <a:lumMod val="50000"/>
                  </a:schemeClr>
                </a:solidFill>
                <a:latin typeface="Verdana" panose="020B0604030504040204" pitchFamily="34" charset="0"/>
                <a:ea typeface="Verdana" panose="020B0604030504040204" pitchFamily="34" charset="0"/>
                <a:cs typeface="Trebuchet MS"/>
              </a:rPr>
              <a:t>komputer.</a:t>
            </a:r>
            <a:endParaRPr sz="2400" dirty="0">
              <a:solidFill>
                <a:schemeClr val="tx1">
                  <a:lumMod val="50000"/>
                </a:schemeClr>
              </a:solidFill>
              <a:latin typeface="Verdana" panose="020B0604030504040204" pitchFamily="34" charset="0"/>
              <a:ea typeface="Verdana" panose="020B0604030504040204" pitchFamily="34" charset="0"/>
              <a:cs typeface="Trebuchet MS"/>
            </a:endParaRPr>
          </a:p>
        </p:txBody>
      </p:sp>
      <p:sp>
        <p:nvSpPr>
          <p:cNvPr id="5" name="object 5"/>
          <p:cNvSpPr/>
          <p:nvPr/>
        </p:nvSpPr>
        <p:spPr>
          <a:xfrm>
            <a:off x="9336360" y="1623412"/>
            <a:ext cx="2532614" cy="2562605"/>
          </a:xfrm>
          <a:prstGeom prst="rect">
            <a:avLst/>
          </a:prstGeom>
          <a:blipFill>
            <a:blip r:embed="rId2" cstate="print"/>
            <a:stretch>
              <a:fillRect/>
            </a:stretch>
          </a:blipFill>
        </p:spPr>
        <p:txBody>
          <a:bodyPr wrap="square" lIns="0" tIns="0" rIns="0" bIns="0" rtlCol="0"/>
          <a:lstStyle/>
          <a:p>
            <a:endParaRPr/>
          </a:p>
        </p:txBody>
      </p:sp>
      <p:pic>
        <p:nvPicPr>
          <p:cNvPr id="2050" name="Picture 2" descr="Image result for modem gsm">
            <a:extLst>
              <a:ext uri="{FF2B5EF4-FFF2-40B4-BE49-F238E27FC236}">
                <a16:creationId xmlns:a16="http://schemas.microsoft.com/office/drawing/2014/main" xmlns="" id="{8EEE5B48-1069-4A38-B666-8B0D770D5DC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37166" y="4535130"/>
            <a:ext cx="2129631" cy="16301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xmlns="" id="{02FA4EF0-7072-42A2-955F-C3AA85AE6168}"/>
              </a:ext>
            </a:extLst>
          </p:cNvPr>
          <p:cNvSpPr/>
          <p:nvPr/>
        </p:nvSpPr>
        <p:spPr>
          <a:xfrm>
            <a:off x="757211" y="1489301"/>
            <a:ext cx="2031325" cy="461665"/>
          </a:xfrm>
          <a:prstGeom prst="rect">
            <a:avLst/>
          </a:prstGeom>
        </p:spPr>
        <p:txBody>
          <a:bodyPr wrap="none">
            <a:spAutoFit/>
          </a:bodyPr>
          <a:lstStyle/>
          <a:p>
            <a:r>
              <a:rPr lang="en-US" sz="2400" b="1" spc="-5" dirty="0">
                <a:latin typeface="+mj-lt"/>
              </a:rPr>
              <a:t>3.</a:t>
            </a:r>
            <a:r>
              <a:rPr lang="en-US" sz="2400" b="1" spc="-85" dirty="0">
                <a:latin typeface="+mj-lt"/>
              </a:rPr>
              <a:t> </a:t>
            </a:r>
            <a:r>
              <a:rPr lang="en-US" sz="2400" b="1" spc="-5" dirty="0">
                <a:latin typeface="+mj-lt"/>
              </a:rPr>
              <a:t>MODEM 	</a:t>
            </a:r>
            <a:endParaRPr lang="en-ID" sz="2400" b="1" dirty="0">
              <a:latin typeface="+mj-lt"/>
            </a:endParaRPr>
          </a:p>
        </p:txBody>
      </p:sp>
    </p:spTree>
    <p:extLst>
      <p:ext uri="{BB962C8B-B14F-4D97-AF65-F5344CB8AC3E}">
        <p14:creationId xmlns:p14="http://schemas.microsoft.com/office/powerpoint/2010/main" val="1605381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911424" y="692696"/>
            <a:ext cx="10225136" cy="568648"/>
          </a:xfrm>
        </p:spPr>
        <p:txBody>
          <a:bodyPr/>
          <a:lstStyle/>
          <a:p>
            <a:r>
              <a:rPr lang="en-GB" sz="2400" dirty="0" err="1"/>
              <a:t>Komponen</a:t>
            </a:r>
            <a:r>
              <a:rPr lang="en-GB" sz="2400" dirty="0"/>
              <a:t> Hardware (</a:t>
            </a:r>
            <a:r>
              <a:rPr lang="en-GB" sz="2400" dirty="0" err="1"/>
              <a:t>Perangkat</a:t>
            </a:r>
            <a:r>
              <a:rPr lang="en-GB" sz="2400" dirty="0"/>
              <a:t> </a:t>
            </a:r>
            <a:r>
              <a:rPr lang="en-GB" sz="2400" dirty="0" err="1"/>
              <a:t>Keras</a:t>
            </a:r>
            <a:r>
              <a:rPr lang="en-GB" sz="2400" dirty="0"/>
              <a:t> </a:t>
            </a:r>
            <a:r>
              <a:rPr lang="en-GB" sz="2400" dirty="0" err="1"/>
              <a:t>Jaringan</a:t>
            </a:r>
            <a:r>
              <a:rPr lang="en-GB" sz="2400" dirty="0"/>
              <a:t>)</a:t>
            </a:r>
            <a:endParaRPr lang="en-US" sz="2400" dirty="0"/>
          </a:p>
        </p:txBody>
      </p:sp>
      <p:sp>
        <p:nvSpPr>
          <p:cNvPr id="3" name="Subtitle 2"/>
          <p:cNvSpPr>
            <a:spLocks noGrp="1"/>
          </p:cNvSpPr>
          <p:nvPr>
            <p:ph type="subTitle" idx="1"/>
          </p:nvPr>
        </p:nvSpPr>
        <p:spPr>
          <a:xfrm>
            <a:off x="623392" y="2060848"/>
            <a:ext cx="10873208" cy="4320480"/>
          </a:xfrm>
        </p:spPr>
        <p:txBody>
          <a:bodyPr rtlCol="0">
            <a:normAutofit fontScale="25000" lnSpcReduction="20000"/>
          </a:bodyPr>
          <a:lstStyle/>
          <a:p>
            <a:pPr algn="just" fontAlgn="auto">
              <a:spcAft>
                <a:spcPts val="0"/>
              </a:spcAft>
              <a:defRPr/>
            </a:pPr>
            <a:r>
              <a:rPr lang="id-ID" sz="8000" dirty="0">
                <a:solidFill>
                  <a:schemeClr val="tx1"/>
                </a:solidFill>
              </a:rPr>
              <a:t>Kabel LAN </a:t>
            </a:r>
            <a:r>
              <a:rPr lang="id-ID" sz="8000" b="0" dirty="0">
                <a:solidFill>
                  <a:schemeClr val="tx1"/>
                </a:solidFill>
              </a:rPr>
              <a:t>merupakan media transmisi </a:t>
            </a:r>
            <a:r>
              <a:rPr lang="id-ID" sz="8000" b="0" i="1" dirty="0">
                <a:solidFill>
                  <a:schemeClr val="tx1"/>
                </a:solidFill>
              </a:rPr>
              <a:t>Ethernet</a:t>
            </a:r>
            <a:r>
              <a:rPr lang="id-ID" sz="8000" b="0" dirty="0">
                <a:solidFill>
                  <a:schemeClr val="tx1"/>
                </a:solidFill>
              </a:rPr>
              <a:t> yang menghubungkan piranti-piranti dalam jaringan komputer.</a:t>
            </a:r>
          </a:p>
          <a:p>
            <a:pPr algn="l" fontAlgn="auto">
              <a:spcAft>
                <a:spcPts val="0"/>
              </a:spcAft>
              <a:defRPr/>
            </a:pPr>
            <a:endParaRPr lang="id-ID" sz="8000" dirty="0">
              <a:solidFill>
                <a:schemeClr val="tx1"/>
              </a:solidFill>
            </a:endParaRPr>
          </a:p>
          <a:p>
            <a:pPr algn="just" fontAlgn="auto">
              <a:spcAft>
                <a:spcPts val="0"/>
              </a:spcAft>
              <a:defRPr/>
            </a:pPr>
            <a:r>
              <a:rPr lang="id-ID" sz="8000" b="0" i="1" dirty="0">
                <a:solidFill>
                  <a:schemeClr val="tx1"/>
                </a:solidFill>
              </a:rPr>
              <a:t>Design kabel jaringan yang bagus, merupakan unsur pendukung yang membuat jaringan komputer LAN mudah dipelihara dan bisa diandalkan</a:t>
            </a:r>
            <a:r>
              <a:rPr lang="id-ID" sz="8000" b="0" dirty="0">
                <a:solidFill>
                  <a:schemeClr val="tx1"/>
                </a:solidFill>
              </a:rPr>
              <a:t>.</a:t>
            </a:r>
            <a:endParaRPr lang="en-US" sz="8000" b="0" dirty="0">
              <a:solidFill>
                <a:schemeClr val="tx1"/>
              </a:solidFill>
            </a:endParaRPr>
          </a:p>
          <a:p>
            <a:pPr algn="just" fontAlgn="auto">
              <a:spcAft>
                <a:spcPts val="0"/>
              </a:spcAft>
              <a:defRPr/>
            </a:pPr>
            <a:endParaRPr lang="en-US" sz="8000" b="0" dirty="0">
              <a:solidFill>
                <a:schemeClr val="tx1"/>
              </a:solidFill>
            </a:endParaRPr>
          </a:p>
          <a:p>
            <a:pPr algn="just" fontAlgn="auto">
              <a:spcAft>
                <a:spcPts val="0"/>
              </a:spcAft>
              <a:defRPr/>
            </a:pPr>
            <a:r>
              <a:rPr lang="id-ID" sz="8000" b="0" dirty="0">
                <a:solidFill>
                  <a:schemeClr val="tx1"/>
                </a:solidFill>
              </a:rPr>
              <a:t>Jadi</a:t>
            </a:r>
            <a:r>
              <a:rPr lang="id-ID" sz="8000" dirty="0">
                <a:solidFill>
                  <a:schemeClr val="tx1"/>
                </a:solidFill>
              </a:rPr>
              <a:t> kabel LAN </a:t>
            </a:r>
            <a:r>
              <a:rPr lang="id-ID" sz="8000" b="0" dirty="0">
                <a:solidFill>
                  <a:schemeClr val="tx1"/>
                </a:solidFill>
              </a:rPr>
              <a:t>sangat </a:t>
            </a:r>
            <a:r>
              <a:rPr lang="en-US" sz="8000" b="0" dirty="0" err="1">
                <a:solidFill>
                  <a:schemeClr val="tx1"/>
                </a:solidFill>
              </a:rPr>
              <a:t>berperan</a:t>
            </a:r>
            <a:r>
              <a:rPr lang="id-ID" sz="8000" b="0" dirty="0">
                <a:solidFill>
                  <a:schemeClr val="tx1"/>
                </a:solidFill>
              </a:rPr>
              <a:t> sekali dalam </a:t>
            </a:r>
            <a:r>
              <a:rPr lang="en-US" sz="8000" b="0" dirty="0" err="1">
                <a:solidFill>
                  <a:schemeClr val="tx1"/>
                </a:solidFill>
              </a:rPr>
              <a:t>pembangunan</a:t>
            </a:r>
            <a:r>
              <a:rPr lang="id-ID" sz="8000" b="0" dirty="0">
                <a:solidFill>
                  <a:schemeClr val="tx1"/>
                </a:solidFill>
              </a:rPr>
              <a:t> jaringan. </a:t>
            </a:r>
            <a:endParaRPr lang="en-US" sz="8000" b="0" dirty="0">
              <a:solidFill>
                <a:schemeClr val="tx1"/>
              </a:solidFill>
            </a:endParaRPr>
          </a:p>
          <a:p>
            <a:pPr marL="514350" indent="-514350" algn="l" fontAlgn="auto">
              <a:spcAft>
                <a:spcPts val="0"/>
              </a:spcAft>
              <a:defRPr/>
            </a:pPr>
            <a:endParaRPr lang="en-US" sz="8000" dirty="0">
              <a:solidFill>
                <a:schemeClr val="tx1"/>
              </a:solidFill>
            </a:endParaRPr>
          </a:p>
          <a:p>
            <a:pPr marL="514350" indent="-514350" algn="l" fontAlgn="auto">
              <a:spcAft>
                <a:spcPts val="0"/>
              </a:spcAft>
              <a:defRPr/>
            </a:pPr>
            <a:r>
              <a:rPr lang="en-US" sz="8000" dirty="0">
                <a:solidFill>
                  <a:schemeClr val="tx1"/>
                </a:solidFill>
              </a:rPr>
              <a:t>L</a:t>
            </a:r>
            <a:r>
              <a:rPr lang="id-ID" sz="8000" dirty="0">
                <a:solidFill>
                  <a:schemeClr val="tx1"/>
                </a:solidFill>
              </a:rPr>
              <a:t>ocal Area Network (LAN) menggunakan 4 tipe kabel :</a:t>
            </a:r>
          </a:p>
          <a:p>
            <a:pPr marL="452438" indent="-452438" algn="l" fontAlgn="auto">
              <a:spcAft>
                <a:spcPts val="0"/>
              </a:spcAft>
              <a:buFont typeface="+mj-lt"/>
              <a:buAutoNum type="alphaLcParenR"/>
              <a:defRPr/>
            </a:pPr>
            <a:r>
              <a:rPr lang="en-US" sz="8000" i="1" dirty="0">
                <a:solidFill>
                  <a:schemeClr val="tx1"/>
                </a:solidFill>
              </a:rPr>
              <a:t>Coaxial</a:t>
            </a:r>
          </a:p>
          <a:p>
            <a:pPr marL="452438" indent="-452438" algn="l" fontAlgn="auto">
              <a:spcAft>
                <a:spcPts val="0"/>
              </a:spcAft>
              <a:buFont typeface="+mj-lt"/>
              <a:buAutoNum type="alphaLcParenR"/>
              <a:defRPr/>
            </a:pPr>
            <a:r>
              <a:rPr lang="en-US" sz="8000" i="1" dirty="0">
                <a:solidFill>
                  <a:schemeClr val="tx1"/>
                </a:solidFill>
              </a:rPr>
              <a:t>Twisted Pair</a:t>
            </a:r>
          </a:p>
          <a:p>
            <a:pPr marL="806450" lvl="1" indent="-349250" algn="l" fontAlgn="auto">
              <a:spcAft>
                <a:spcPts val="0"/>
              </a:spcAft>
              <a:buFont typeface="Arial" panose="020B0604020202020204" pitchFamily="34" charset="0"/>
              <a:buChar char="•"/>
              <a:defRPr/>
            </a:pPr>
            <a:r>
              <a:rPr lang="en-US" sz="7200" i="1" dirty="0">
                <a:solidFill>
                  <a:schemeClr val="tx1"/>
                </a:solidFill>
              </a:rPr>
              <a:t>Unshielded</a:t>
            </a:r>
            <a:r>
              <a:rPr lang="en-US" sz="7600" i="1" dirty="0">
                <a:solidFill>
                  <a:schemeClr val="tx1"/>
                </a:solidFill>
              </a:rPr>
              <a:t> (UTP)</a:t>
            </a:r>
          </a:p>
          <a:p>
            <a:pPr marL="806450" lvl="1" indent="-349250" algn="l" fontAlgn="auto">
              <a:spcAft>
                <a:spcPts val="0"/>
              </a:spcAft>
              <a:buFont typeface="Arial" panose="020B0604020202020204" pitchFamily="34" charset="0"/>
              <a:buChar char="•"/>
              <a:defRPr/>
            </a:pPr>
            <a:r>
              <a:rPr lang="en-US" sz="7200" i="1" dirty="0">
                <a:solidFill>
                  <a:schemeClr val="tx1"/>
                </a:solidFill>
              </a:rPr>
              <a:t>Shielded (STP)</a:t>
            </a:r>
            <a:endParaRPr lang="en-US" sz="7600" i="1" dirty="0">
              <a:solidFill>
                <a:schemeClr val="tx1"/>
              </a:solidFill>
            </a:endParaRPr>
          </a:p>
          <a:p>
            <a:pPr marL="452438" indent="-452438" algn="l" fontAlgn="auto">
              <a:spcAft>
                <a:spcPts val="0"/>
              </a:spcAft>
              <a:buFont typeface="+mj-lt"/>
              <a:buAutoNum type="alphaLcParenR"/>
              <a:defRPr/>
            </a:pPr>
            <a:r>
              <a:rPr lang="id-ID" sz="8000" i="1" dirty="0">
                <a:solidFill>
                  <a:schemeClr val="tx1"/>
                </a:solidFill>
              </a:rPr>
              <a:t>Fiber Opti</a:t>
            </a:r>
            <a:r>
              <a:rPr lang="en-US" sz="8000" i="1" dirty="0">
                <a:solidFill>
                  <a:schemeClr val="tx1"/>
                </a:solidFill>
              </a:rPr>
              <a:t>k </a:t>
            </a:r>
            <a:r>
              <a:rPr lang="id-ID" dirty="0"/>
              <a:t/>
            </a:r>
            <a:br>
              <a:rPr lang="id-ID" dirty="0"/>
            </a:br>
            <a:endParaRPr lang="id-ID" dirty="0"/>
          </a:p>
        </p:txBody>
      </p:sp>
      <p:pic>
        <p:nvPicPr>
          <p:cNvPr id="1026" name="Picture 2" descr="https://2.bp.blogspot.com/-xJK5-zZT_jE/Wd5FPITEiHI/AAAAAAAAAwg/aMTxB6VFrw4YT7X-XyqlxhLmpB0-sOLZgCLcBGAs/s320/a3854-gambar-jenis-jenis-kabel-jaringan-komputer.jpg">
            <a:extLst>
              <a:ext uri="{FF2B5EF4-FFF2-40B4-BE49-F238E27FC236}">
                <a16:creationId xmlns:a16="http://schemas.microsoft.com/office/drawing/2014/main" xmlns="" id="{40A70B0A-45B1-4911-8398-5E1B507841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0016" y="4725144"/>
            <a:ext cx="5760640" cy="19077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xmlns="" id="{A086493D-C5C3-4915-897A-8445CF60EADE}"/>
              </a:ext>
            </a:extLst>
          </p:cNvPr>
          <p:cNvSpPr/>
          <p:nvPr/>
        </p:nvSpPr>
        <p:spPr>
          <a:xfrm>
            <a:off x="623392" y="1489301"/>
            <a:ext cx="6647974" cy="461665"/>
          </a:xfrm>
          <a:prstGeom prst="rect">
            <a:avLst/>
          </a:prstGeom>
        </p:spPr>
        <p:txBody>
          <a:bodyPr wrap="none">
            <a:spAutoFit/>
          </a:bodyPr>
          <a:lstStyle/>
          <a:p>
            <a:r>
              <a:rPr lang="en-US" sz="2400" b="1" spc="-5" dirty="0">
                <a:latin typeface="+mj-lt"/>
              </a:rPr>
              <a:t>4. KABEL JARINGAN (Kabel LAN) 	</a:t>
            </a:r>
            <a:endParaRPr lang="en-ID" sz="2400" b="1" dirty="0">
              <a:latin typeface="+mj-lt"/>
            </a:endParaRPr>
          </a:p>
        </p:txBody>
      </p:sp>
    </p:spTree>
    <p:extLst>
      <p:ext uri="{BB962C8B-B14F-4D97-AF65-F5344CB8AC3E}">
        <p14:creationId xmlns:p14="http://schemas.microsoft.com/office/powerpoint/2010/main" val="735427920"/>
      </p:ext>
    </p:extLst>
  </p:cSld>
  <p:clrMapOvr>
    <a:masterClrMapping/>
  </p:clrMapOvr>
  <p:transition spd="slow">
    <p:wedge/>
  </p:transition>
</p:sld>
</file>

<file path=ppt/theme/theme1.xml><?xml version="1.0" encoding="utf-8"?>
<a:theme xmlns:a="http://schemas.openxmlformats.org/drawingml/2006/main" name="powerpoint-template-apr7">
  <a:themeElements>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Office Theme 2">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Office Theme 3">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powerpoint-template-apr7</Template>
  <TotalTime>20178683</TotalTime>
  <Words>3147</Words>
  <Application>Microsoft Office PowerPoint</Application>
  <PresentationFormat>Custom</PresentationFormat>
  <Paragraphs>355</Paragraphs>
  <Slides>56</Slides>
  <Notes>3</Notes>
  <HiddenSlides>0</HiddenSlides>
  <MMClips>0</MMClips>
  <ScaleCrop>false</ScaleCrop>
  <HeadingPairs>
    <vt:vector size="4" baseType="variant">
      <vt:variant>
        <vt:lpstr>Theme</vt:lpstr>
      </vt:variant>
      <vt:variant>
        <vt:i4>2</vt:i4>
      </vt:variant>
      <vt:variant>
        <vt:lpstr>Slide Titles</vt:lpstr>
      </vt:variant>
      <vt:variant>
        <vt:i4>56</vt:i4>
      </vt:variant>
    </vt:vector>
  </HeadingPairs>
  <TitlesOfParts>
    <vt:vector size="58" baseType="lpstr">
      <vt:lpstr>powerpoint-template-apr7</vt:lpstr>
      <vt:lpstr>3_Custom Design</vt:lpstr>
      <vt:lpstr>PowerPoint Presentation</vt:lpstr>
      <vt:lpstr>PowerPoint Presentation</vt:lpstr>
      <vt:lpstr>PowerPoint Presentation</vt:lpstr>
      <vt:lpstr>PowerPoint Presentation</vt:lpstr>
      <vt:lpstr>PowerPoint Presentation</vt:lpstr>
      <vt:lpstr>PowerPoint Presentation</vt:lpstr>
      <vt:lpstr>Wireless Network Adapters</vt:lpstr>
      <vt:lpstr>Komponen Hardware (Perangkat Keras Jaringan)</vt:lpstr>
      <vt:lpstr>Komponen Hardware (Perangkat Keras Jaringan)</vt:lpstr>
      <vt:lpstr>Komponen Hardware (Perangkat Keras Jaringan)</vt:lpstr>
      <vt:lpstr>Gambar Susunan Kabel LAN Coaxial</vt:lpstr>
      <vt:lpstr>Penggunaan Kabel Coaxial</vt:lpstr>
      <vt:lpstr>Jenis Kabel Coaxial</vt:lpstr>
      <vt:lpstr>Komponen Hardware (Perangkat Keras Jaringan)</vt:lpstr>
      <vt:lpstr>UTP (Unshielded Twisted Pair)</vt:lpstr>
      <vt:lpstr>Kategori UTP</vt:lpstr>
      <vt:lpstr>Standar UTP</vt:lpstr>
      <vt:lpstr>Penempatan pin untuk skema T568B</vt:lpstr>
      <vt:lpstr>Penempatan pin untuk skema T568A</vt:lpstr>
      <vt:lpstr>    Diagram di bawah ini menunjukkan perbandingan antara 568A dan 568B:    </vt:lpstr>
      <vt:lpstr>SKEMA PENGIRIMAN SINYAL UTP</vt:lpstr>
      <vt:lpstr>Menghubungkan piranti (UTP Cable - pin assignment)</vt:lpstr>
      <vt:lpstr>STP (Shielded Twisted Pair)</vt:lpstr>
      <vt:lpstr>Komponen Hardware (Perangkat Keras Jaringan)</vt:lpstr>
      <vt:lpstr>PowerPoint Presentation</vt:lpstr>
      <vt:lpstr>PowerPoint Presentation</vt:lpstr>
      <vt:lpstr>PowerPoint Presentation</vt:lpstr>
      <vt:lpstr>PowerPoint Presentation</vt:lpstr>
      <vt:lpstr>PowerPoint Presentation</vt:lpstr>
      <vt:lpstr>Komponen Hardware (Perangkat Keras Jaringan)</vt:lpstr>
      <vt:lpstr>Komponen Hardware (Perangkat Keras Jaringan)</vt:lpstr>
      <vt:lpstr>Komponen Hardware (Perangkat Keras Jaringan)</vt:lpstr>
      <vt:lpstr>Contoh Switch</vt:lpstr>
      <vt:lpstr>Komponen Hardware (Perangkat Keras Jaringan)</vt:lpstr>
      <vt:lpstr>Komponen Hardware (Perangkat Keras Jaringan)</vt:lpstr>
      <vt:lpstr>Komponen Hardware (Perangkat Keras Jaringan)</vt:lpstr>
      <vt:lpstr>Contoh Router Indoor RB450Gx4</vt:lpstr>
      <vt:lpstr>Cisco Router</vt:lpstr>
      <vt:lpstr>Cisco Router</vt:lpstr>
      <vt:lpstr>Cisco Router</vt:lpstr>
      <vt:lpstr>Mikrotik Router</vt:lpstr>
      <vt:lpstr>Mikrotik Router</vt:lpstr>
      <vt:lpstr>Komponen Hardware (Perangkat Keras Jaringan)</vt:lpstr>
      <vt:lpstr>Komponen Hardware (Perangkat Keras Jaringan)</vt:lpstr>
      <vt:lpstr>PowerPoint Presentation</vt:lpstr>
      <vt:lpstr>Sistem Operasi Jaringan</vt:lpstr>
      <vt:lpstr>PowerPoint Presentation</vt:lpstr>
      <vt:lpstr>PowerPoint Presentation</vt:lpstr>
      <vt:lpstr>PowerPoint Presentation</vt:lpstr>
      <vt:lpstr>PowerPoint Presentation</vt:lpstr>
      <vt:lpstr>TUGAS 1 Peralatan yang di perlukan</vt:lpstr>
      <vt:lpstr>Tugas 2</vt:lpstr>
      <vt:lpstr>Tugas 3</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Siswanto</cp:lastModifiedBy>
  <cp:revision>666</cp:revision>
  <dcterms:created xsi:type="dcterms:W3CDTF">2011-05-21T14:11:58Z</dcterms:created>
  <dcterms:modified xsi:type="dcterms:W3CDTF">2019-06-19T01:49:34Z</dcterms:modified>
</cp:coreProperties>
</file>