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727" r:id="rId2"/>
  </p:sldMasterIdLst>
  <p:notesMasterIdLst>
    <p:notesMasterId r:id="rId26"/>
  </p:notesMasterIdLst>
  <p:handoutMasterIdLst>
    <p:handoutMasterId r:id="rId27"/>
  </p:handoutMasterIdLst>
  <p:sldIdLst>
    <p:sldId id="324" r:id="rId3"/>
    <p:sldId id="351" r:id="rId4"/>
    <p:sldId id="410" r:id="rId5"/>
    <p:sldId id="415" r:id="rId6"/>
    <p:sldId id="419" r:id="rId7"/>
    <p:sldId id="420" r:id="rId8"/>
    <p:sldId id="421" r:id="rId9"/>
    <p:sldId id="436" r:id="rId10"/>
    <p:sldId id="422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437" r:id="rId19"/>
    <p:sldId id="430" r:id="rId20"/>
    <p:sldId id="431" r:id="rId21"/>
    <p:sldId id="438" r:id="rId22"/>
    <p:sldId id="439" r:id="rId23"/>
    <p:sldId id="442" r:id="rId24"/>
    <p:sldId id="440" r:id="rId25"/>
  </p:sldIdLst>
  <p:sldSz cx="12192000" cy="6858000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E7420"/>
    <a:srgbClr val="692A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660"/>
  </p:normalViewPr>
  <p:slideViewPr>
    <p:cSldViewPr>
      <p:cViewPr>
        <p:scale>
          <a:sx n="70" d="100"/>
          <a:sy n="70" d="100"/>
        </p:scale>
        <p:origin x="-600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5A1F-1CDC-4074-893A-5899111F5ABD}" type="datetimeFigureOut">
              <a:rPr lang="id-ID" smtClean="0"/>
              <a:t>18/06/2019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874E-D680-4190-B4F6-A9A7BE5D0C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6150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CB56-DE58-4F64-B9CF-BA8F1134BDC6}" type="datetimeFigureOut">
              <a:rPr lang="id-ID" smtClean="0"/>
              <a:pPr/>
              <a:t>18/06/2019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351D7-7B69-40B9-8EEA-B4FEF26EED3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426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JUNIOR NETWORK ADMINISTRATOR</a:t>
            </a:r>
            <a:endParaRPr lang="id-ID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pic>
        <p:nvPicPr>
          <p:cNvPr id="3142" name="Picture 7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11733" y="1"/>
            <a:ext cx="2980267" cy="3127375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2" name="AutoShape 768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155575" y="-1608138"/>
            <a:ext cx="37147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770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307975" y="-1455738"/>
            <a:ext cx="37147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772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460375" y="-1303338"/>
            <a:ext cx="37147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774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612775" y="-1150938"/>
            <a:ext cx="37147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776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155575" y="-579438"/>
            <a:ext cx="1343025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778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307975" y="-427038"/>
            <a:ext cx="1343025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854" name="Picture 782" descr="Hasil gambar untuk logo kominf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837" y="242603"/>
            <a:ext cx="3240360" cy="121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453" y="1782763"/>
            <a:ext cx="1513793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1765317"/>
            <a:ext cx="1333500" cy="569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31838"/>
            <a:ext cx="2794000" cy="5592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178800" cy="5592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/>
              <a:t>Click icon to add table</a:t>
            </a:r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77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88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44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37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83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0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20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423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89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1574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4402801" y="2125896"/>
            <a:ext cx="3536515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8194640" y="2125896"/>
            <a:ext cx="3536515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629089" y="2125896"/>
            <a:ext cx="3536515" cy="21336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143000" y="2359696"/>
            <a:ext cx="2454442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920524" y="2359696"/>
            <a:ext cx="2454833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698833" y="2359696"/>
            <a:ext cx="2457780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0210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4334904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826769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02109" y="911804"/>
            <a:ext cx="11489209" cy="952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54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9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5019" y="710112"/>
            <a:ext cx="7394446" cy="5227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rgbClr val="323E4A"/>
                </a:solidFill>
                <a:latin typeface="Bebas Neue" charset="0"/>
                <a:ea typeface="ＭＳ Ｐゴシック" charset="0"/>
                <a:cs typeface="Bebas Neue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1859" y="1272452"/>
            <a:ext cx="7423509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05019" y="397559"/>
            <a:ext cx="7394446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rgbClr val="EC1F3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</p:spTree>
    <p:extLst>
      <p:ext uri="{BB962C8B-B14F-4D97-AF65-F5344CB8AC3E}">
        <p14:creationId xmlns:p14="http://schemas.microsoft.com/office/powerpoint/2010/main" val="3520618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731838"/>
            <a:ext cx="10871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447" name="Picture 423" descr="Hasil gambar untuk logo kominfo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32813"/>
            <a:ext cx="2024083" cy="57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901" y="94350"/>
            <a:ext cx="1333500" cy="52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783" y="126648"/>
            <a:ext cx="2088232" cy="482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800" b="1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78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id.wikipedia.org/wiki/Teknik_komputer" TargetMode="External"/><Relationship Id="rId13" Type="http://schemas.openxmlformats.org/officeDocument/2006/relationships/hyperlink" Target="https://id.wikipedia.org/wiki/Infra_merah" TargetMode="External"/><Relationship Id="rId3" Type="http://schemas.openxmlformats.org/officeDocument/2006/relationships/hyperlink" Target="https://id.wikipedia.org/wiki/Jaringan_komputer" TargetMode="External"/><Relationship Id="rId7" Type="http://schemas.openxmlformats.org/officeDocument/2006/relationships/hyperlink" Target="https://id.wikipedia.org/wiki/Teknologi_informasi" TargetMode="External"/><Relationship Id="rId12" Type="http://schemas.openxmlformats.org/officeDocument/2006/relationships/hyperlink" Target="https://id.wikipedia.org/wiki/Gelombang_mikro" TargetMode="External"/><Relationship Id="rId2" Type="http://schemas.openxmlformats.org/officeDocument/2006/relationships/hyperlink" Target="https://id.wikipedia.org/wiki/Komputer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id.wikipedia.org/wiki/Telekomunikasi" TargetMode="External"/><Relationship Id="rId11" Type="http://schemas.openxmlformats.org/officeDocument/2006/relationships/hyperlink" Target="https://id.wikipedia.org/wiki/Gelombang_radio" TargetMode="External"/><Relationship Id="rId5" Type="http://schemas.openxmlformats.org/officeDocument/2006/relationships/hyperlink" Target="https://id.wikipedia.org/wiki/Satelit" TargetMode="External"/><Relationship Id="rId10" Type="http://schemas.openxmlformats.org/officeDocument/2006/relationships/hyperlink" Target="https://id.wikipedia.org/wiki/Wi-Fi" TargetMode="External"/><Relationship Id="rId4" Type="http://schemas.openxmlformats.org/officeDocument/2006/relationships/hyperlink" Target="https://id.wikipedia.org/wiki/Bluetooth" TargetMode="External"/><Relationship Id="rId9" Type="http://schemas.openxmlformats.org/officeDocument/2006/relationships/hyperlink" Target="https://id.wikipedia.org/wiki/Jaringan_lokal_nirkabe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56137" y="4052633"/>
            <a:ext cx="10513168" cy="2616727"/>
          </a:xfrm>
        </p:spPr>
        <p:txBody>
          <a:bodyPr/>
          <a:lstStyle/>
          <a:p>
            <a:r>
              <a:rPr lang="en-US" sz="3200" b="1" dirty="0">
                <a:solidFill>
                  <a:schemeClr val="accent5">
                    <a:lumMod val="25000"/>
                  </a:schemeClr>
                </a:solidFill>
                <a:latin typeface="+mj-lt"/>
              </a:rPr>
              <a:t>Slide </a:t>
            </a:r>
            <a:r>
              <a:rPr lang="en-US" sz="3200" b="1" dirty="0" err="1">
                <a:solidFill>
                  <a:schemeClr val="accent5">
                    <a:lumMod val="25000"/>
                  </a:schemeClr>
                </a:solidFill>
                <a:latin typeface="+mj-lt"/>
              </a:rPr>
              <a:t>Pertemuan</a:t>
            </a:r>
            <a:r>
              <a:rPr lang="en-US" sz="3200" b="1" dirty="0">
                <a:solidFill>
                  <a:schemeClr val="accent5">
                    <a:lumMod val="25000"/>
                  </a:schemeClr>
                </a:solidFill>
                <a:latin typeface="+mj-lt"/>
              </a:rPr>
              <a:t> </a:t>
            </a:r>
            <a:r>
              <a:rPr lang="en-US" sz="3200" b="1" dirty="0" smtClean="0">
                <a:solidFill>
                  <a:schemeClr val="accent5">
                    <a:lumMod val="25000"/>
                  </a:schemeClr>
                </a:solidFill>
                <a:latin typeface="+mj-lt"/>
              </a:rPr>
              <a:t>7</a:t>
            </a:r>
            <a:endParaRPr lang="en-US" sz="3200" b="1" dirty="0">
              <a:solidFill>
                <a:schemeClr val="accent5">
                  <a:lumMod val="25000"/>
                </a:schemeClr>
              </a:solidFill>
              <a:latin typeface="+mj-lt"/>
            </a:endParaRPr>
          </a:p>
          <a:p>
            <a:r>
              <a:rPr lang="id-ID" sz="3600" dirty="0"/>
              <a:t> </a:t>
            </a:r>
            <a:r>
              <a:rPr lang="en-US" sz="3600" dirty="0" err="1" smtClean="0"/>
              <a:t>Memasang</a:t>
            </a:r>
            <a:r>
              <a:rPr lang="en-US" sz="3600" dirty="0" smtClean="0"/>
              <a:t> </a:t>
            </a:r>
            <a:r>
              <a:rPr lang="en-US" sz="3600" dirty="0" err="1" smtClean="0"/>
              <a:t>Jaringan</a:t>
            </a:r>
            <a:r>
              <a:rPr lang="en-US" sz="3600" dirty="0" smtClean="0"/>
              <a:t> </a:t>
            </a:r>
            <a:r>
              <a:rPr lang="en-US" sz="3600" dirty="0" err="1" smtClean="0"/>
              <a:t>Nirkabel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2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563563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asil gambar untuk logo elnusa"/>
          <p:cNvSpPr>
            <a:spLocks noChangeAspect="1" noChangeArrowheads="1"/>
          </p:cNvSpPr>
          <p:nvPr/>
        </p:nvSpPr>
        <p:spPr bwMode="auto">
          <a:xfrm>
            <a:off x="307975" y="-411163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asil gambar untuk logo elnusa"/>
          <p:cNvSpPr>
            <a:spLocks noChangeAspect="1" noChangeArrowheads="1"/>
          </p:cNvSpPr>
          <p:nvPr/>
        </p:nvSpPr>
        <p:spPr bwMode="auto">
          <a:xfrm>
            <a:off x="460375" y="-258763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58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7F72917-B749-46C5-8508-69504D0B6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7408" y="935892"/>
            <a:ext cx="10729192" cy="33286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Wireless – Frequency </a:t>
            </a:r>
            <a:r>
              <a:rPr lang="en-US" dirty="0" smtClean="0">
                <a:solidFill>
                  <a:schemeClr val="bg1"/>
                </a:solidFill>
              </a:rPr>
              <a:t>Channel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</a:rPr>
              <a:t>						</a:t>
            </a:r>
            <a:r>
              <a:rPr lang="en-US" dirty="0" err="1" smtClean="0">
                <a:solidFill>
                  <a:schemeClr val="bg1"/>
                </a:solidFill>
              </a:rPr>
              <a:t>Pelatihan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19B58E4-9983-4624-A274-93C0FFBABCAB}"/>
              </a:ext>
            </a:extLst>
          </p:cNvPr>
          <p:cNvSpPr txBox="1">
            <a:spLocks/>
          </p:cNvSpPr>
          <p:nvPr/>
        </p:nvSpPr>
        <p:spPr bwMode="auto">
          <a:xfrm>
            <a:off x="838200" y="1825625"/>
            <a:ext cx="10515600" cy="4555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2000" b="1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800">
                <a:solidFill>
                  <a:schemeClr val="tx1"/>
                </a:solidFill>
                <a:latin typeface="Arial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600">
                <a:solidFill>
                  <a:schemeClr val="tx1"/>
                </a:solidFill>
                <a:latin typeface="Arial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Arial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Arial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kern="0" dirty="0"/>
              <a:t>Frequency channel </a:t>
            </a:r>
            <a:r>
              <a:rPr lang="en-US" kern="0" dirty="0" err="1"/>
              <a:t>adalah</a:t>
            </a:r>
            <a:r>
              <a:rPr lang="en-US" kern="0" dirty="0"/>
              <a:t> </a:t>
            </a:r>
            <a:r>
              <a:rPr lang="en-US" kern="0" dirty="0" err="1"/>
              <a:t>pembagian</a:t>
            </a:r>
            <a:r>
              <a:rPr lang="en-US" kern="0" dirty="0"/>
              <a:t> </a:t>
            </a:r>
            <a:r>
              <a:rPr lang="en-US" kern="0" dirty="0" err="1"/>
              <a:t>frekuensi</a:t>
            </a:r>
            <a:r>
              <a:rPr lang="en-US" kern="0" dirty="0"/>
              <a:t> </a:t>
            </a:r>
            <a:r>
              <a:rPr lang="en-US" kern="0" dirty="0" err="1"/>
              <a:t>dalam</a:t>
            </a:r>
            <a:r>
              <a:rPr lang="en-US" kern="0" dirty="0"/>
              <a:t> </a:t>
            </a:r>
            <a:r>
              <a:rPr lang="en-US" kern="0" dirty="0" err="1"/>
              <a:t>suatu</a:t>
            </a:r>
            <a:r>
              <a:rPr lang="en-US" kern="0" dirty="0"/>
              <a:t> band </a:t>
            </a:r>
            <a:r>
              <a:rPr lang="en-US" kern="0" dirty="0" err="1"/>
              <a:t>dimana</a:t>
            </a:r>
            <a:r>
              <a:rPr lang="en-US" kern="0" dirty="0"/>
              <a:t> Access Point (AP) </a:t>
            </a:r>
            <a:r>
              <a:rPr lang="en-US" kern="0" dirty="0" err="1"/>
              <a:t>beroperasi</a:t>
            </a:r>
            <a:endParaRPr lang="en-US" kern="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kern="0" dirty="0"/>
              <a:t>Nilai-</a:t>
            </a:r>
            <a:r>
              <a:rPr lang="en-US" kern="0" dirty="0" err="1"/>
              <a:t>nilai</a:t>
            </a:r>
            <a:r>
              <a:rPr lang="en-US" kern="0" dirty="0"/>
              <a:t> channel </a:t>
            </a:r>
            <a:r>
              <a:rPr lang="en-US" kern="0" dirty="0" err="1"/>
              <a:t>bergantung</a:t>
            </a:r>
            <a:r>
              <a:rPr lang="en-US" kern="0" dirty="0"/>
              <a:t> pada band yang </a:t>
            </a:r>
            <a:r>
              <a:rPr lang="en-US" kern="0" dirty="0" err="1"/>
              <a:t>dipilih</a:t>
            </a:r>
            <a:r>
              <a:rPr lang="en-US" kern="0" dirty="0"/>
              <a:t>, </a:t>
            </a:r>
            <a:r>
              <a:rPr lang="en-US" kern="0" dirty="0" err="1"/>
              <a:t>kemampuan</a:t>
            </a:r>
            <a:r>
              <a:rPr lang="en-US" kern="0" dirty="0"/>
              <a:t> </a:t>
            </a:r>
            <a:r>
              <a:rPr lang="es-ES" kern="0" dirty="0" err="1"/>
              <a:t>wireless</a:t>
            </a:r>
            <a:r>
              <a:rPr lang="es-ES" kern="0" dirty="0"/>
              <a:t> </a:t>
            </a:r>
            <a:r>
              <a:rPr lang="es-ES" kern="0" dirty="0" err="1"/>
              <a:t>card</a:t>
            </a:r>
            <a:r>
              <a:rPr lang="es-ES" kern="0" dirty="0"/>
              <a:t>, dan aturan/</a:t>
            </a:r>
            <a:r>
              <a:rPr lang="es-ES" kern="0" dirty="0" err="1"/>
              <a:t>regulasi</a:t>
            </a:r>
            <a:r>
              <a:rPr lang="es-ES" kern="0" dirty="0"/>
              <a:t> </a:t>
            </a:r>
            <a:r>
              <a:rPr lang="es-ES" kern="0" dirty="0" err="1"/>
              <a:t>frekuensi</a:t>
            </a:r>
            <a:r>
              <a:rPr lang="es-ES" kern="0" dirty="0"/>
              <a:t> </a:t>
            </a:r>
            <a:r>
              <a:rPr lang="es-ES" kern="0" dirty="0" err="1"/>
              <a:t>suatu</a:t>
            </a:r>
            <a:r>
              <a:rPr lang="es-ES" kern="0" dirty="0"/>
              <a:t> negara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kern="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kern="0" dirty="0"/>
              <a:t>Range frequency channel </a:t>
            </a:r>
            <a:r>
              <a:rPr lang="en-US" kern="0" dirty="0" err="1"/>
              <a:t>untuk</a:t>
            </a:r>
            <a:r>
              <a:rPr lang="en-US" kern="0" dirty="0"/>
              <a:t> </a:t>
            </a:r>
            <a:r>
              <a:rPr lang="en-US" kern="0" dirty="0" err="1"/>
              <a:t>masing-masing</a:t>
            </a:r>
            <a:r>
              <a:rPr lang="en-US" kern="0" dirty="0"/>
              <a:t> band </a:t>
            </a:r>
            <a:r>
              <a:rPr lang="en-US" kern="0" dirty="0" err="1"/>
              <a:t>adalah</a:t>
            </a:r>
            <a:r>
              <a:rPr lang="en-US" kern="0" dirty="0"/>
              <a:t> </a:t>
            </a:r>
            <a:r>
              <a:rPr lang="en-US" kern="0" dirty="0" err="1"/>
              <a:t>sbb</a:t>
            </a:r>
            <a:r>
              <a:rPr lang="en-US" kern="0" dirty="0"/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kern="0" dirty="0"/>
              <a:t>2,4Ghz = 2412 s/d 2499MHz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kern="0" dirty="0"/>
              <a:t>5GHz = 4920 s/d 6100MHz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kern="0" dirty="0"/>
              <a:t>Access Point yang </a:t>
            </a:r>
            <a:r>
              <a:rPr lang="en-US" kern="0" dirty="0" err="1"/>
              <a:t>beririsan</a:t>
            </a:r>
            <a:r>
              <a:rPr lang="en-US" kern="0" dirty="0"/>
              <a:t> </a:t>
            </a:r>
            <a:r>
              <a:rPr lang="en-US" kern="0" dirty="0" err="1"/>
              <a:t>jangkauannya</a:t>
            </a:r>
            <a:r>
              <a:rPr lang="en-US" kern="0" dirty="0"/>
              <a:t> </a:t>
            </a:r>
            <a:r>
              <a:rPr lang="en-US" kern="0" dirty="0" err="1"/>
              <a:t>disarankan</a:t>
            </a:r>
            <a:r>
              <a:rPr lang="en-US" kern="0" dirty="0"/>
              <a:t> </a:t>
            </a:r>
            <a:r>
              <a:rPr lang="en-US" kern="0" dirty="0" err="1"/>
              <a:t>menggunakan</a:t>
            </a:r>
            <a:r>
              <a:rPr lang="en-US" kern="0" dirty="0"/>
              <a:t> frequency channel yang </a:t>
            </a:r>
            <a:r>
              <a:rPr lang="en-US" kern="0" dirty="0" err="1"/>
              <a:t>berbeda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795645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3B710F5-CC9D-473A-ABC7-E6C20753E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7408" y="836712"/>
            <a:ext cx="10825196" cy="45027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802.11 b/g  2.4 GHz </a:t>
            </a:r>
            <a:r>
              <a:rPr lang="en-US" dirty="0" smtClean="0">
                <a:solidFill>
                  <a:schemeClr val="bg1"/>
                </a:solidFill>
              </a:rPr>
              <a:t>Channel	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</a:rPr>
              <a:t>					</a:t>
            </a:r>
            <a:r>
              <a:rPr lang="en-US" dirty="0" err="1" smtClean="0">
                <a:solidFill>
                  <a:schemeClr val="bg1"/>
                </a:solidFill>
              </a:rPr>
              <a:t>Pelatihan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751463BB-F5AC-4CAD-B85E-A879B0F67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341" y="1639828"/>
            <a:ext cx="10825263" cy="4396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52134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B6D8D84-3E6C-4BFC-9881-754D26ADF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7408" y="692696"/>
            <a:ext cx="10873208" cy="52228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802.11a 5 GHz </a:t>
            </a:r>
            <a:r>
              <a:rPr lang="en-US" dirty="0" smtClean="0">
                <a:solidFill>
                  <a:schemeClr val="bg1"/>
                </a:solidFill>
              </a:rPr>
              <a:t>Channel	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</a:rPr>
              <a:t>						</a:t>
            </a:r>
            <a:r>
              <a:rPr lang="en-US" dirty="0" err="1" smtClean="0">
                <a:solidFill>
                  <a:schemeClr val="bg1"/>
                </a:solidFill>
              </a:rPr>
              <a:t>Pelatihan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xmlns="" id="{9C5FE5BB-5854-4F1B-A63C-6363FEA06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1714" y="1937802"/>
            <a:ext cx="8228571" cy="4126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24834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448232-59B5-4F38-ABD0-E93426326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7408" y="764704"/>
            <a:ext cx="10801200" cy="45027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Wireless – </a:t>
            </a:r>
            <a:r>
              <a:rPr lang="en-US" dirty="0" err="1">
                <a:solidFill>
                  <a:schemeClr val="bg1"/>
                </a:solidFill>
              </a:rPr>
              <a:t>Regulasi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Frekuensi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</a:rPr>
              <a:t>						</a:t>
            </a:r>
            <a:r>
              <a:rPr lang="en-US" dirty="0" err="1" smtClean="0">
                <a:solidFill>
                  <a:schemeClr val="bg1"/>
                </a:solidFill>
              </a:rPr>
              <a:t>Pelatihan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68AE0CA6-DF18-4D48-AC5B-1DC5E521D1E9}"/>
              </a:ext>
            </a:extLst>
          </p:cNvPr>
          <p:cNvSpPr txBox="1">
            <a:spLocks/>
          </p:cNvSpPr>
          <p:nvPr/>
        </p:nvSpPr>
        <p:spPr bwMode="auto">
          <a:xfrm>
            <a:off x="838200" y="1825625"/>
            <a:ext cx="10515600" cy="2467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2000" b="1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800">
                <a:solidFill>
                  <a:schemeClr val="tx1"/>
                </a:solidFill>
                <a:latin typeface="Arial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600">
                <a:solidFill>
                  <a:schemeClr val="tx1"/>
                </a:solidFill>
                <a:latin typeface="Arial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Arial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Arial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kern="0" dirty="0"/>
              <a:t>Setiap negara memiliki regulasi tertentu dalam hal </a:t>
            </a:r>
            <a:r>
              <a:rPr lang="en-US" kern="0" dirty="0" err="1"/>
              <a:t>frekuensi</a:t>
            </a:r>
            <a:r>
              <a:rPr lang="en-US" kern="0" dirty="0"/>
              <a:t> wireless </a:t>
            </a:r>
            <a:r>
              <a:rPr lang="en-US" kern="0" dirty="0" err="1"/>
              <a:t>untuk</a:t>
            </a:r>
            <a:r>
              <a:rPr lang="en-US" kern="0" dirty="0"/>
              <a:t> internet carrier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kern="0" dirty="0"/>
              <a:t>Indonesia </a:t>
            </a:r>
            <a:r>
              <a:rPr lang="en-US" kern="0" dirty="0" err="1"/>
              <a:t>telah</a:t>
            </a:r>
            <a:r>
              <a:rPr lang="en-US" kern="0" dirty="0"/>
              <a:t> </a:t>
            </a:r>
            <a:r>
              <a:rPr lang="en-US" kern="0" dirty="0" err="1"/>
              <a:t>merdeka</a:t>
            </a:r>
            <a:r>
              <a:rPr lang="en-US" kern="0" dirty="0"/>
              <a:t> </a:t>
            </a:r>
            <a:r>
              <a:rPr lang="en-US" kern="0" dirty="0" err="1"/>
              <a:t>untuk</a:t>
            </a:r>
            <a:r>
              <a:rPr lang="en-US" kern="0" dirty="0"/>
              <a:t> </a:t>
            </a:r>
            <a:r>
              <a:rPr lang="en-US" kern="0" dirty="0" err="1"/>
              <a:t>menggunakan</a:t>
            </a:r>
            <a:r>
              <a:rPr lang="en-US" kern="0" dirty="0"/>
              <a:t> </a:t>
            </a:r>
            <a:r>
              <a:rPr lang="en-US" kern="0" dirty="0" err="1"/>
              <a:t>frekuensi</a:t>
            </a:r>
            <a:r>
              <a:rPr lang="en-US" kern="0" dirty="0"/>
              <a:t> 2.4GHz </a:t>
            </a:r>
            <a:r>
              <a:rPr lang="en-US" kern="0" dirty="0" err="1"/>
              <a:t>berdasarkan</a:t>
            </a:r>
            <a:r>
              <a:rPr lang="en-US" kern="0" dirty="0"/>
              <a:t> KEPMENHUB No. 2/2005 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746260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2F84E3A-C1EC-4DA9-8477-7DE64CCBF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7408" y="836712"/>
            <a:ext cx="10729192" cy="378271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Topologi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Nirkabel</a:t>
            </a:r>
            <a:r>
              <a:rPr lang="en-US" dirty="0">
                <a:solidFill>
                  <a:schemeClr val="bg1"/>
                </a:solidFill>
              </a:rPr>
              <a:t> - </a:t>
            </a:r>
            <a:r>
              <a:rPr lang="en-US" dirty="0" smtClean="0">
                <a:solidFill>
                  <a:schemeClr val="bg1"/>
                </a:solidFill>
              </a:rPr>
              <a:t>Infrastructure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</a:rPr>
              <a:t>					</a:t>
            </a:r>
            <a:r>
              <a:rPr lang="en-US" dirty="0" err="1" smtClean="0">
                <a:solidFill>
                  <a:schemeClr val="bg1"/>
                </a:solidFill>
              </a:rPr>
              <a:t>Pelatihan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B5A3DB65-A562-443E-8F84-789E76A4B4B8}"/>
              </a:ext>
            </a:extLst>
          </p:cNvPr>
          <p:cNvSpPr txBox="1">
            <a:spLocks/>
          </p:cNvSpPr>
          <p:nvPr/>
        </p:nvSpPr>
        <p:spPr bwMode="auto">
          <a:xfrm>
            <a:off x="838200" y="3933056"/>
            <a:ext cx="10515600" cy="2467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2000" b="1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800">
                <a:solidFill>
                  <a:schemeClr val="tx1"/>
                </a:solidFill>
                <a:latin typeface="Arial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600">
                <a:solidFill>
                  <a:schemeClr val="tx1"/>
                </a:solidFill>
                <a:latin typeface="Arial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Arial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Arial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i-FI" kern="0" dirty="0"/>
              <a:t>Koneksi terjadi antara Akses Point (AP) dengan satu </a:t>
            </a:r>
            <a:r>
              <a:rPr lang="en-US" kern="0" dirty="0" err="1"/>
              <a:t>atau</a:t>
            </a:r>
            <a:r>
              <a:rPr lang="en-US" kern="0" dirty="0"/>
              <a:t> </a:t>
            </a:r>
            <a:r>
              <a:rPr lang="en-US" kern="0" dirty="0" err="1"/>
              <a:t>lebih</a:t>
            </a:r>
            <a:r>
              <a:rPr lang="en-US" kern="0" dirty="0"/>
              <a:t> station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i-FI" kern="0" dirty="0"/>
              <a:t>Koneksi terjadi apabila ada kesamaan  </a:t>
            </a:r>
            <a:r>
              <a:rPr lang="en-US" kern="0" dirty="0"/>
              <a:t>Service Set Identifier - </a:t>
            </a:r>
            <a:r>
              <a:rPr lang="fi-FI" kern="0" dirty="0"/>
              <a:t>SSID dan </a:t>
            </a:r>
            <a:r>
              <a:rPr lang="en-US" kern="0" dirty="0" err="1"/>
              <a:t>kesamaan</a:t>
            </a:r>
            <a:r>
              <a:rPr lang="en-US" kern="0" dirty="0"/>
              <a:t> Band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kern="0" dirty="0"/>
              <a:t>Station </a:t>
            </a:r>
            <a:r>
              <a:rPr lang="en-US" kern="0" dirty="0" err="1"/>
              <a:t>secara</a:t>
            </a:r>
            <a:r>
              <a:rPr lang="en-US" kern="0" dirty="0"/>
              <a:t> </a:t>
            </a:r>
            <a:r>
              <a:rPr lang="en-US" kern="0" dirty="0" err="1"/>
              <a:t>otomatis</a:t>
            </a:r>
            <a:r>
              <a:rPr lang="en-US" kern="0" dirty="0"/>
              <a:t> </a:t>
            </a:r>
            <a:r>
              <a:rPr lang="en-US" kern="0" dirty="0" err="1"/>
              <a:t>akan</a:t>
            </a:r>
            <a:r>
              <a:rPr lang="en-US" kern="0" dirty="0"/>
              <a:t> </a:t>
            </a:r>
            <a:r>
              <a:rPr lang="en-US" kern="0" dirty="0" err="1"/>
              <a:t>mengikuti</a:t>
            </a:r>
            <a:r>
              <a:rPr lang="en-US" kern="0" dirty="0"/>
              <a:t> channel </a:t>
            </a:r>
            <a:r>
              <a:rPr lang="en-US" kern="0" dirty="0" err="1"/>
              <a:t>frekuensi</a:t>
            </a:r>
            <a:r>
              <a:rPr lang="en-US" kern="0" dirty="0"/>
              <a:t> pada AP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v-SE" kern="0" dirty="0"/>
              <a:t>Station hanya dapat melakukan scan AP dengan list </a:t>
            </a:r>
            <a:r>
              <a:rPr lang="en-US" kern="0" dirty="0"/>
              <a:t>channel </a:t>
            </a:r>
            <a:r>
              <a:rPr lang="en-US" kern="0" dirty="0" err="1"/>
              <a:t>frekuensi</a:t>
            </a:r>
            <a:r>
              <a:rPr lang="en-US" kern="0" dirty="0"/>
              <a:t> yang </a:t>
            </a:r>
            <a:r>
              <a:rPr lang="en-US" kern="0" dirty="0" err="1"/>
              <a:t>diset</a:t>
            </a:r>
            <a:r>
              <a:rPr lang="en-US" kern="0" dirty="0"/>
              <a:t> pada station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CC6465B-ECEE-4259-8C37-90CEAA7A242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0" y="1700808"/>
            <a:ext cx="4599709" cy="187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92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FA4AE59-577B-4F46-9479-8BB49BA5B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7408" y="863884"/>
            <a:ext cx="11017224" cy="450279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Topologi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Nirkabel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en-US" dirty="0" err="1" smtClean="0">
                <a:solidFill>
                  <a:schemeClr val="bg1"/>
                </a:solidFill>
              </a:rPr>
              <a:t>AdHoc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</a:rPr>
              <a:t>					</a:t>
            </a:r>
            <a:r>
              <a:rPr lang="en-US" dirty="0" err="1" smtClean="0">
                <a:solidFill>
                  <a:schemeClr val="bg1"/>
                </a:solidFill>
              </a:rPr>
              <a:t>Pelatihan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D8FF90B-BEDD-44B7-8969-501AEA3E87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6" y="1412776"/>
            <a:ext cx="4499531" cy="213560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16B1DE22-049C-40B3-A651-5121951F568B}"/>
              </a:ext>
            </a:extLst>
          </p:cNvPr>
          <p:cNvSpPr txBox="1">
            <a:spLocks/>
          </p:cNvSpPr>
          <p:nvPr/>
        </p:nvSpPr>
        <p:spPr bwMode="auto">
          <a:xfrm>
            <a:off x="838200" y="3789040"/>
            <a:ext cx="10515600" cy="1895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2000" b="1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800">
                <a:solidFill>
                  <a:schemeClr val="tx1"/>
                </a:solidFill>
                <a:latin typeface="Arial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600">
                <a:solidFill>
                  <a:schemeClr val="tx1"/>
                </a:solidFill>
                <a:latin typeface="Arial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Arial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Arial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i-FI" kern="0" dirty="0"/>
              <a:t>Koneksi terjadi antara </a:t>
            </a:r>
            <a:r>
              <a:rPr lang="en-US" kern="0" dirty="0"/>
              <a:t>station </a:t>
            </a:r>
            <a:r>
              <a:rPr lang="en-US" kern="0" dirty="0" err="1"/>
              <a:t>langsung</a:t>
            </a:r>
            <a:r>
              <a:rPr lang="en-US" kern="0" dirty="0"/>
              <a:t> </a:t>
            </a:r>
            <a:r>
              <a:rPr lang="en-US" kern="0" dirty="0" err="1"/>
              <a:t>tanpa</a:t>
            </a:r>
            <a:r>
              <a:rPr lang="en-US" kern="0" dirty="0"/>
              <a:t> AP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i-FI" kern="0" dirty="0"/>
              <a:t>Koneksi terjadi apabila ada kesamaan  </a:t>
            </a:r>
            <a:r>
              <a:rPr lang="en-US" kern="0" dirty="0"/>
              <a:t>Service Set Identifier - </a:t>
            </a:r>
            <a:r>
              <a:rPr lang="fi-FI" kern="0" dirty="0"/>
              <a:t>SSID dan </a:t>
            </a:r>
            <a:r>
              <a:rPr lang="en-US" kern="0" dirty="0" err="1"/>
              <a:t>kesamaan</a:t>
            </a:r>
            <a:r>
              <a:rPr lang="en-US" kern="0" dirty="0"/>
              <a:t> Band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kern="0" dirty="0"/>
              <a:t>Station </a:t>
            </a:r>
            <a:r>
              <a:rPr lang="en-US" kern="0" dirty="0" err="1"/>
              <a:t>secara</a:t>
            </a:r>
            <a:r>
              <a:rPr lang="en-US" kern="0" dirty="0"/>
              <a:t> </a:t>
            </a:r>
            <a:r>
              <a:rPr lang="en-US" kern="0" dirty="0" err="1"/>
              <a:t>otomatis</a:t>
            </a:r>
            <a:r>
              <a:rPr lang="en-US" kern="0" dirty="0"/>
              <a:t> </a:t>
            </a:r>
            <a:r>
              <a:rPr lang="en-US" kern="0" dirty="0" err="1"/>
              <a:t>akan</a:t>
            </a:r>
            <a:r>
              <a:rPr lang="en-US" kern="0" dirty="0"/>
              <a:t> </a:t>
            </a:r>
            <a:r>
              <a:rPr lang="en-US" kern="0" dirty="0" err="1"/>
              <a:t>mengikuti</a:t>
            </a:r>
            <a:r>
              <a:rPr lang="en-US" kern="0" dirty="0"/>
              <a:t> channel </a:t>
            </a:r>
            <a:r>
              <a:rPr lang="en-US" kern="0" dirty="0" err="1"/>
              <a:t>frekuensi</a:t>
            </a:r>
            <a:r>
              <a:rPr lang="en-US" kern="0" dirty="0"/>
              <a:t> pada master station</a:t>
            </a:r>
          </a:p>
        </p:txBody>
      </p:sp>
    </p:spTree>
    <p:extLst>
      <p:ext uri="{BB962C8B-B14F-4D97-AF65-F5344CB8AC3E}">
        <p14:creationId xmlns:p14="http://schemas.microsoft.com/office/powerpoint/2010/main" val="2716092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A316FF-0D4C-4862-B0C7-8A1671E39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7408" y="764704"/>
            <a:ext cx="10729192" cy="450279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Wireless Security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</a:rPr>
              <a:t>								</a:t>
            </a:r>
            <a:r>
              <a:rPr lang="en-US" dirty="0" err="1" smtClean="0">
                <a:solidFill>
                  <a:schemeClr val="bg1"/>
                </a:solidFill>
              </a:rPr>
              <a:t>Pelatihan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5756D597-4807-430D-886F-A5A3AC8F866D}"/>
              </a:ext>
            </a:extLst>
          </p:cNvPr>
          <p:cNvSpPr txBox="1">
            <a:spLocks/>
          </p:cNvSpPr>
          <p:nvPr/>
        </p:nvSpPr>
        <p:spPr bwMode="auto">
          <a:xfrm>
            <a:off x="838200" y="1825625"/>
            <a:ext cx="10515600" cy="3979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2000" b="1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800">
                <a:solidFill>
                  <a:schemeClr val="tx1"/>
                </a:solidFill>
                <a:latin typeface="Arial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600">
                <a:solidFill>
                  <a:schemeClr val="tx1"/>
                </a:solidFill>
                <a:latin typeface="Arial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Arial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Arial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fi-FI" kern="0" dirty="0"/>
              <a:t>Terdapat metode keamanan yang dapat </a:t>
            </a:r>
            <a:r>
              <a:rPr lang="en-US" kern="0" dirty="0" err="1"/>
              <a:t>digunakan</a:t>
            </a:r>
            <a:r>
              <a:rPr lang="en-US" kern="0" dirty="0"/>
              <a:t> </a:t>
            </a:r>
            <a:r>
              <a:rPr lang="en-US" kern="0" dirty="0" err="1"/>
              <a:t>yaitu</a:t>
            </a:r>
            <a:r>
              <a:rPr lang="en-US" kern="0" dirty="0"/>
              <a:t>:</a:t>
            </a:r>
          </a:p>
          <a:p>
            <a:endParaRPr lang="en-US" kern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kern="0" dirty="0" err="1"/>
              <a:t>Autentifikasi</a:t>
            </a:r>
            <a:r>
              <a:rPr lang="en-US" kern="0" dirty="0"/>
              <a:t> : </a:t>
            </a:r>
            <a:r>
              <a:rPr lang="en-US" dirty="0" err="1"/>
              <a:t>suatu</a:t>
            </a:r>
            <a:r>
              <a:rPr lang="en-US" dirty="0"/>
              <a:t> proses </a:t>
            </a:r>
            <a:r>
              <a:rPr lang="en-US" i="1" dirty="0" err="1"/>
              <a:t>validasi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identitas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i="1" dirty="0" err="1"/>
              <a:t>mengakses</a:t>
            </a:r>
            <a:r>
              <a:rPr lang="en-US" i="1" dirty="0"/>
              <a:t> </a:t>
            </a:r>
            <a:r>
              <a:rPr lang="en-US" i="1" dirty="0" err="1"/>
              <a:t>jaringan</a:t>
            </a:r>
            <a:endParaRPr lang="en-US" kern="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kern="0" dirty="0"/>
              <a:t>WPA-PSK, WPA-AEP</a:t>
            </a:r>
          </a:p>
          <a:p>
            <a:pPr lvl="2"/>
            <a:endParaRPr lang="en-US" kern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kern="0" dirty="0" err="1"/>
              <a:t>Enkripsi</a:t>
            </a:r>
            <a:r>
              <a:rPr lang="en-US" kern="0" dirty="0"/>
              <a:t> : proses </a:t>
            </a:r>
            <a:r>
              <a:rPr lang="en-US" kern="0" dirty="0" err="1"/>
              <a:t>p</a:t>
            </a:r>
            <a:r>
              <a:rPr lang="en-US" dirty="0" err="1"/>
              <a:t>engamanan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khusus</a:t>
            </a:r>
            <a:endParaRPr lang="en-US" kern="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kern="0" dirty="0"/>
              <a:t>AES, TKIP, WEP</a:t>
            </a:r>
          </a:p>
          <a:p>
            <a:pPr lvl="2"/>
            <a:endParaRPr lang="en-US" kern="0" dirty="0"/>
          </a:p>
          <a:p>
            <a:endParaRPr lang="en-US" kern="0" dirty="0"/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521792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77EE72-A9C3-413A-B3AD-73FA50750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416" y="899888"/>
            <a:ext cx="10945216" cy="378271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Peletakan</a:t>
            </a:r>
            <a:r>
              <a:rPr lang="en-US" dirty="0">
                <a:solidFill>
                  <a:schemeClr val="bg1"/>
                </a:solidFill>
              </a:rPr>
              <a:t> Device </a:t>
            </a:r>
            <a:r>
              <a:rPr lang="en-US" dirty="0" err="1">
                <a:solidFill>
                  <a:schemeClr val="bg1"/>
                </a:solidFill>
              </a:rPr>
              <a:t>Jaringan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</a:rPr>
              <a:t>						</a:t>
            </a:r>
            <a:r>
              <a:rPr lang="en-US" dirty="0" err="1" smtClean="0">
                <a:solidFill>
                  <a:schemeClr val="bg1"/>
                </a:solidFill>
              </a:rPr>
              <a:t>Pelatihan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1F9EF4ED-CD5D-450C-83A4-9E295A01173C}"/>
              </a:ext>
            </a:extLst>
          </p:cNvPr>
          <p:cNvSpPr txBox="1">
            <a:spLocks/>
          </p:cNvSpPr>
          <p:nvPr/>
        </p:nvSpPr>
        <p:spPr bwMode="auto">
          <a:xfrm>
            <a:off x="838200" y="1825625"/>
            <a:ext cx="10515600" cy="2251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2000" b="1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800">
                <a:solidFill>
                  <a:schemeClr val="tx1"/>
                </a:solidFill>
                <a:latin typeface="Arial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600">
                <a:solidFill>
                  <a:schemeClr val="tx1"/>
                </a:solidFill>
                <a:latin typeface="Arial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Arial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Arial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Posisi</a:t>
            </a:r>
            <a:r>
              <a:rPr lang="en-US" kern="0" dirty="0"/>
              <a:t> yang </a:t>
            </a:r>
            <a:r>
              <a:rPr lang="en-US" kern="0" dirty="0" err="1"/>
              <a:t>relatif</a:t>
            </a:r>
            <a:r>
              <a:rPr lang="en-US" kern="0" dirty="0"/>
              <a:t> </a:t>
            </a:r>
            <a:r>
              <a:rPr lang="en-US" kern="0" dirty="0" err="1"/>
              <a:t>terlihat</a:t>
            </a:r>
            <a:r>
              <a:rPr lang="en-US" kern="0" dirty="0"/>
              <a:t> (land of sight)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Posisi</a:t>
            </a:r>
            <a:r>
              <a:rPr lang="en-US" kern="0" dirty="0"/>
              <a:t> yang </a:t>
            </a:r>
            <a:r>
              <a:rPr lang="en-US" kern="0" dirty="0" err="1"/>
              <a:t>relatif</a:t>
            </a:r>
            <a:r>
              <a:rPr lang="en-US" kern="0" dirty="0"/>
              <a:t> </a:t>
            </a:r>
            <a:r>
              <a:rPr lang="en-US" kern="0" dirty="0" err="1"/>
              <a:t>aman</a:t>
            </a:r>
            <a:r>
              <a:rPr lang="en-US" kern="0" dirty="0"/>
              <a:t> </a:t>
            </a:r>
            <a:r>
              <a:rPr lang="en-US" kern="0" dirty="0" err="1"/>
              <a:t>dari</a:t>
            </a:r>
            <a:r>
              <a:rPr lang="en-US" kern="0" dirty="0"/>
              <a:t> </a:t>
            </a:r>
            <a:r>
              <a:rPr lang="en-US" kern="0" dirty="0" err="1"/>
              <a:t>gangguan</a:t>
            </a:r>
            <a:endParaRPr lang="en-US" kern="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Manusia</a:t>
            </a:r>
            <a:endParaRPr lang="en-US" kern="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Hewan</a:t>
            </a:r>
            <a:r>
              <a:rPr lang="en-US" kern="0" dirty="0"/>
              <a:t> (</a:t>
            </a:r>
            <a:r>
              <a:rPr lang="en-US" kern="0" dirty="0" err="1"/>
              <a:t>serangga</a:t>
            </a:r>
            <a:r>
              <a:rPr lang="en-US" kern="0" dirty="0"/>
              <a:t>, </a:t>
            </a:r>
            <a:r>
              <a:rPr lang="en-US" kern="0" dirty="0" err="1"/>
              <a:t>tikus</a:t>
            </a:r>
            <a:r>
              <a:rPr lang="en-US" kern="0" dirty="0"/>
              <a:t>, </a:t>
            </a:r>
            <a:r>
              <a:rPr lang="en-US" kern="0" dirty="0" err="1"/>
              <a:t>dll</a:t>
            </a:r>
            <a:r>
              <a:rPr lang="en-US" kern="0" dirty="0"/>
              <a:t>)</a:t>
            </a:r>
          </a:p>
          <a:p>
            <a:pPr lvl="1"/>
            <a:r>
              <a:rPr lang="en-US" kern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9040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1D8E416-3D96-4C13-89A5-B4D8B8E66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7408" y="899888"/>
            <a:ext cx="10945216" cy="378271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Instalasi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Jaringan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Nirkabel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</a:rPr>
              <a:t>						</a:t>
            </a:r>
            <a:r>
              <a:rPr lang="en-US" dirty="0" err="1" smtClean="0">
                <a:solidFill>
                  <a:schemeClr val="bg1"/>
                </a:solidFill>
              </a:rPr>
              <a:t>Pelatihan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0460FD2A-246E-45C6-BCCB-00D11AAFAF3D}"/>
              </a:ext>
            </a:extLst>
          </p:cNvPr>
          <p:cNvSpPr txBox="1">
            <a:spLocks/>
          </p:cNvSpPr>
          <p:nvPr/>
        </p:nvSpPr>
        <p:spPr bwMode="auto">
          <a:xfrm>
            <a:off x="838200" y="1700808"/>
            <a:ext cx="10515600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2000" b="1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800">
                <a:solidFill>
                  <a:schemeClr val="tx1"/>
                </a:solidFill>
                <a:latin typeface="Arial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600">
                <a:solidFill>
                  <a:schemeClr val="tx1"/>
                </a:solidFill>
                <a:latin typeface="Arial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Arial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Arial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 err="1"/>
              <a:t>Asumsi</a:t>
            </a:r>
            <a:r>
              <a:rPr lang="en-US" kern="0" dirty="0"/>
              <a:t> </a:t>
            </a:r>
            <a:r>
              <a:rPr lang="en-US" kern="0" dirty="0" err="1"/>
              <a:t>instalasi</a:t>
            </a:r>
            <a:r>
              <a:rPr lang="en-US" kern="0" dirty="0"/>
              <a:t> </a:t>
            </a:r>
            <a:r>
              <a:rPr lang="en-US" kern="0" dirty="0" err="1"/>
              <a:t>Akses</a:t>
            </a:r>
            <a:r>
              <a:rPr lang="en-US" kern="0" dirty="0"/>
              <a:t> </a:t>
            </a:r>
            <a:r>
              <a:rPr lang="en-US" kern="0" dirty="0" err="1"/>
              <a:t>Poin</a:t>
            </a:r>
            <a:r>
              <a:rPr lang="en-US" kern="0" dirty="0"/>
              <a:t> pada </a:t>
            </a:r>
            <a:r>
              <a:rPr lang="en-US" kern="0" dirty="0" err="1"/>
              <a:t>jaringan</a:t>
            </a:r>
            <a:r>
              <a:rPr lang="en-US" kern="0" dirty="0"/>
              <a:t> </a:t>
            </a:r>
            <a:r>
              <a:rPr lang="en-US" kern="0" dirty="0" err="1"/>
              <a:t>sudah</a:t>
            </a:r>
            <a:r>
              <a:rPr lang="en-US" kern="0" dirty="0"/>
              <a:t> </a:t>
            </a:r>
            <a:r>
              <a:rPr lang="en-US" kern="0" dirty="0" err="1"/>
              <a:t>ada</a:t>
            </a:r>
            <a:r>
              <a:rPr lang="en-US" kern="0" dirty="0"/>
              <a:t> DHCP server dan </a:t>
            </a:r>
            <a:r>
              <a:rPr lang="en-US" kern="0" dirty="0" err="1"/>
              <a:t>autentifikasi</a:t>
            </a:r>
            <a:r>
              <a:rPr lang="en-US" kern="0" dirty="0"/>
              <a:t> </a:t>
            </a:r>
            <a:r>
              <a:rPr lang="en-US" kern="0" dirty="0" err="1"/>
              <a:t>tidak</a:t>
            </a:r>
            <a:r>
              <a:rPr lang="en-US" kern="0" dirty="0"/>
              <a:t> </a:t>
            </a:r>
            <a:r>
              <a:rPr lang="en-US" kern="0" dirty="0" err="1"/>
              <a:t>menggunakan</a:t>
            </a:r>
            <a:r>
              <a:rPr lang="en-US" kern="0" dirty="0"/>
              <a:t> RADIUS server</a:t>
            </a:r>
          </a:p>
          <a:p>
            <a:endParaRPr lang="en-US" kern="0" dirty="0"/>
          </a:p>
          <a:p>
            <a:r>
              <a:rPr lang="en-US" kern="0" dirty="0" err="1"/>
              <a:t>Maka</a:t>
            </a:r>
            <a:r>
              <a:rPr lang="en-US" kern="0" dirty="0"/>
              <a:t> </a:t>
            </a:r>
            <a:r>
              <a:rPr lang="en-US" kern="0" dirty="0" err="1"/>
              <a:t>Konfigurasi</a:t>
            </a:r>
            <a:r>
              <a:rPr lang="en-US" kern="0" dirty="0"/>
              <a:t> yang </a:t>
            </a:r>
            <a:r>
              <a:rPr lang="en-US" kern="0" dirty="0" err="1"/>
              <a:t>harus</a:t>
            </a:r>
            <a:r>
              <a:rPr lang="en-US" kern="0" dirty="0"/>
              <a:t> </a:t>
            </a:r>
            <a:r>
              <a:rPr lang="en-US" kern="0" dirty="0" err="1"/>
              <a:t>dilakukan</a:t>
            </a:r>
            <a:r>
              <a:rPr lang="en-US" kern="0" dirty="0"/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kern="0" dirty="0"/>
              <a:t>IP Address Access Point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kern="0" dirty="0"/>
              <a:t>Mode -&gt; AP-Bridge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kern="0" dirty="0"/>
              <a:t>Band -&gt; 802.11 b/g,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kern="0" dirty="0" err="1"/>
              <a:t>Frekuensi</a:t>
            </a:r>
            <a:r>
              <a:rPr lang="en-US" kern="0" dirty="0"/>
              <a:t> -&gt; channel 1 - 11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kern="0" dirty="0"/>
              <a:t>SSID -&gt;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kern="0" dirty="0"/>
              <a:t>Security -&gt; WPA-PSK / …</a:t>
            </a:r>
          </a:p>
          <a:p>
            <a:pPr lvl="1"/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605436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8166ECD-B207-4291-B53B-44DCE2F1F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7408" y="888106"/>
            <a:ext cx="10873208" cy="40183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Mode Interface Wireless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en-US" dirty="0" err="1" smtClean="0">
                <a:solidFill>
                  <a:schemeClr val="bg1"/>
                </a:solidFill>
              </a:rPr>
              <a:t>Mikrotik</a:t>
            </a:r>
            <a:r>
              <a:rPr lang="en-US" dirty="0" smtClean="0">
                <a:solidFill>
                  <a:schemeClr val="bg1"/>
                </a:solidFill>
              </a:rPr>
              <a:t>			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</a:rPr>
              <a:t> 		</a:t>
            </a:r>
            <a:r>
              <a:rPr lang="en-US" dirty="0" err="1" smtClean="0">
                <a:solidFill>
                  <a:schemeClr val="bg1"/>
                </a:solidFill>
              </a:rPr>
              <a:t>Pelatihan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D9ED6321-3174-404E-998B-648AC3FA2274}"/>
              </a:ext>
            </a:extLst>
          </p:cNvPr>
          <p:cNvSpPr txBox="1">
            <a:spLocks/>
          </p:cNvSpPr>
          <p:nvPr/>
        </p:nvSpPr>
        <p:spPr bwMode="auto">
          <a:xfrm>
            <a:off x="767408" y="1556792"/>
            <a:ext cx="10515600" cy="405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2500" lnSpcReduction="20000"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2000" b="1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800">
                <a:solidFill>
                  <a:schemeClr val="tx1"/>
                </a:solidFill>
                <a:latin typeface="Arial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600">
                <a:solidFill>
                  <a:schemeClr val="tx1"/>
                </a:solidFill>
                <a:latin typeface="Arial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Arial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Arial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en-US" u="sng" kern="0" dirty="0"/>
              <a:t>AP Mode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kern="0" dirty="0" smtClean="0"/>
              <a:t>AP-bridge </a:t>
            </a:r>
            <a:r>
              <a:rPr lang="en-US" kern="0" dirty="0"/>
              <a:t>– wireless </a:t>
            </a:r>
            <a:r>
              <a:rPr lang="en-US" kern="0" dirty="0" err="1"/>
              <a:t>difungsikan</a:t>
            </a:r>
            <a:r>
              <a:rPr lang="en-US" kern="0" dirty="0"/>
              <a:t> </a:t>
            </a:r>
            <a:r>
              <a:rPr lang="en-US" kern="0" dirty="0" err="1"/>
              <a:t>sebagai</a:t>
            </a:r>
            <a:r>
              <a:rPr lang="en-US" kern="0" dirty="0"/>
              <a:t> </a:t>
            </a:r>
            <a:r>
              <a:rPr lang="en-US" kern="0" dirty="0" err="1"/>
              <a:t>Akses</a:t>
            </a:r>
            <a:r>
              <a:rPr lang="en-US" kern="0" dirty="0"/>
              <a:t> </a:t>
            </a:r>
            <a:r>
              <a:rPr lang="en-US" kern="0" dirty="0" smtClean="0"/>
              <a:t>Point</a:t>
            </a:r>
            <a:endParaRPr lang="en-US" kern="0" dirty="0"/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kern="0" dirty="0" smtClean="0"/>
              <a:t>Bridge </a:t>
            </a:r>
            <a:r>
              <a:rPr lang="en-US" kern="0" dirty="0"/>
              <a:t>- </a:t>
            </a:r>
            <a:r>
              <a:rPr lang="en-US" kern="0" dirty="0" err="1"/>
              <a:t>hampir</a:t>
            </a:r>
            <a:r>
              <a:rPr lang="en-US" kern="0" dirty="0"/>
              <a:t> </a:t>
            </a:r>
            <a:r>
              <a:rPr lang="en-US" kern="0" dirty="0" err="1"/>
              <a:t>sama</a:t>
            </a:r>
            <a:r>
              <a:rPr lang="en-US" kern="0" dirty="0"/>
              <a:t> </a:t>
            </a:r>
            <a:r>
              <a:rPr lang="en-US" kern="0" dirty="0" err="1"/>
              <a:t>dengan</a:t>
            </a:r>
            <a:r>
              <a:rPr lang="en-US" kern="0" dirty="0"/>
              <a:t> AP-bridge, </a:t>
            </a:r>
            <a:r>
              <a:rPr lang="en-US" kern="0" dirty="0" err="1"/>
              <a:t>namun</a:t>
            </a:r>
            <a:r>
              <a:rPr lang="en-US" kern="0" dirty="0"/>
              <a:t> </a:t>
            </a:r>
            <a:r>
              <a:rPr lang="en-US" kern="0" dirty="0" err="1"/>
              <a:t>hanya</a:t>
            </a:r>
            <a:r>
              <a:rPr lang="en-US" kern="0" dirty="0"/>
              <a:t> </a:t>
            </a:r>
            <a:r>
              <a:rPr lang="en-US" kern="0" dirty="0" err="1"/>
              <a:t>bisa</a:t>
            </a:r>
            <a:r>
              <a:rPr lang="en-US" kern="0" dirty="0"/>
              <a:t> </a:t>
            </a:r>
            <a:r>
              <a:rPr lang="en-US" kern="0" dirty="0" err="1" smtClean="0"/>
              <a:t>dikoneksi</a:t>
            </a:r>
            <a:r>
              <a:rPr lang="en-US" kern="0" dirty="0" smtClean="0"/>
              <a:t> </a:t>
            </a:r>
            <a:r>
              <a:rPr lang="en-US" kern="0" dirty="0" err="1" smtClean="0"/>
              <a:t>oleh</a:t>
            </a:r>
            <a:r>
              <a:rPr lang="en-US" kern="0" dirty="0" smtClean="0"/>
              <a:t> </a:t>
            </a:r>
            <a:r>
              <a:rPr lang="en-US" kern="0" dirty="0"/>
              <a:t>1 station/client, mode </a:t>
            </a:r>
            <a:r>
              <a:rPr lang="en-US" kern="0" dirty="0" err="1"/>
              <a:t>ini</a:t>
            </a:r>
            <a:r>
              <a:rPr lang="en-US" kern="0" dirty="0"/>
              <a:t> </a:t>
            </a:r>
            <a:r>
              <a:rPr lang="en-US" kern="0" dirty="0" err="1"/>
              <a:t>biasanya</a:t>
            </a:r>
            <a:r>
              <a:rPr lang="en-US" kern="0" dirty="0"/>
              <a:t> </a:t>
            </a:r>
            <a:r>
              <a:rPr lang="en-US" kern="0" dirty="0" err="1"/>
              <a:t>digunakan</a:t>
            </a:r>
            <a:r>
              <a:rPr lang="en-US" kern="0" dirty="0"/>
              <a:t> </a:t>
            </a:r>
            <a:r>
              <a:rPr lang="en-US" kern="0" dirty="0" err="1"/>
              <a:t>untuk</a:t>
            </a:r>
            <a:r>
              <a:rPr lang="en-US" kern="0" dirty="0"/>
              <a:t> </a:t>
            </a:r>
            <a:r>
              <a:rPr lang="en-US" kern="0" dirty="0" smtClean="0"/>
              <a:t>point-to-point </a:t>
            </a:r>
            <a:r>
              <a:rPr lang="en-US" u="sng" kern="0" dirty="0" smtClean="0"/>
              <a:t>Station Mode</a:t>
            </a:r>
            <a:endParaRPr lang="en-US" u="sng" kern="0" dirty="0"/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kern="0" dirty="0" smtClean="0"/>
              <a:t>Station </a:t>
            </a:r>
            <a:r>
              <a:rPr lang="en-US" kern="0" dirty="0"/>
              <a:t>– scan dan </a:t>
            </a:r>
            <a:r>
              <a:rPr lang="en-US" kern="0" dirty="0" err="1"/>
              <a:t>conect</a:t>
            </a:r>
            <a:r>
              <a:rPr lang="en-US" kern="0" dirty="0"/>
              <a:t> AP </a:t>
            </a:r>
            <a:r>
              <a:rPr lang="en-US" kern="0" dirty="0" err="1"/>
              <a:t>dengan</a:t>
            </a:r>
            <a:r>
              <a:rPr lang="en-US" kern="0" dirty="0"/>
              <a:t> </a:t>
            </a:r>
            <a:r>
              <a:rPr lang="en-US" kern="0" dirty="0" err="1"/>
              <a:t>frekuensi</a:t>
            </a:r>
            <a:r>
              <a:rPr lang="en-US" kern="0" dirty="0"/>
              <a:t> &amp; SSID yang </a:t>
            </a:r>
            <a:r>
              <a:rPr lang="en-US" kern="0" dirty="0" err="1"/>
              <a:t>sama</a:t>
            </a:r>
            <a:r>
              <a:rPr lang="en-US" kern="0" dirty="0"/>
              <a:t>, </a:t>
            </a:r>
            <a:r>
              <a:rPr lang="en-US" kern="0" dirty="0" smtClean="0"/>
              <a:t>mode </a:t>
            </a:r>
            <a:r>
              <a:rPr lang="it-IT" kern="0" dirty="0" smtClean="0"/>
              <a:t>ini </a:t>
            </a:r>
            <a:r>
              <a:rPr lang="it-IT" kern="0" dirty="0"/>
              <a:t>TIDAK DAPAT di BRIDGE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kern="0" dirty="0" smtClean="0"/>
              <a:t>Station-bridge – </a:t>
            </a:r>
            <a:r>
              <a:rPr lang="en-US" kern="0" dirty="0" err="1" smtClean="0"/>
              <a:t>sama</a:t>
            </a:r>
            <a:r>
              <a:rPr lang="en-US" kern="0" dirty="0" smtClean="0"/>
              <a:t> </a:t>
            </a:r>
            <a:r>
              <a:rPr lang="en-US" kern="0" dirty="0" err="1" smtClean="0"/>
              <a:t>seperti</a:t>
            </a:r>
            <a:r>
              <a:rPr lang="en-US" kern="0" dirty="0" smtClean="0"/>
              <a:t> station, mode </a:t>
            </a:r>
            <a:r>
              <a:rPr lang="en-US" kern="0" dirty="0" err="1" smtClean="0"/>
              <a:t>ini</a:t>
            </a:r>
            <a:r>
              <a:rPr lang="en-US" kern="0" dirty="0" smtClean="0"/>
              <a:t> </a:t>
            </a:r>
            <a:r>
              <a:rPr lang="en-US" kern="0" dirty="0" err="1" smtClean="0"/>
              <a:t>adalah</a:t>
            </a:r>
            <a:r>
              <a:rPr lang="en-US" kern="0" dirty="0" smtClean="0"/>
              <a:t> </a:t>
            </a:r>
            <a:r>
              <a:rPr lang="en-US" kern="0" dirty="0" err="1" smtClean="0"/>
              <a:t>MikroTik</a:t>
            </a:r>
            <a:r>
              <a:rPr lang="en-US" kern="0" dirty="0" smtClean="0"/>
              <a:t> proprietary. Mode </a:t>
            </a:r>
            <a:r>
              <a:rPr lang="en-US" kern="0" dirty="0" err="1" smtClean="0"/>
              <a:t>untuk</a:t>
            </a:r>
            <a:r>
              <a:rPr lang="en-US" kern="0" dirty="0" smtClean="0"/>
              <a:t> L2 bridging, </a:t>
            </a:r>
            <a:r>
              <a:rPr lang="en-US" kern="0" dirty="0" err="1" smtClean="0"/>
              <a:t>selain</a:t>
            </a:r>
            <a:r>
              <a:rPr lang="en-US" kern="0" dirty="0" smtClean="0"/>
              <a:t> </a:t>
            </a:r>
            <a:r>
              <a:rPr lang="en-US" kern="0" dirty="0" err="1" smtClean="0"/>
              <a:t>wds</a:t>
            </a:r>
            <a:r>
              <a:rPr lang="en-US" kern="0" dirty="0"/>
              <a:t>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kern="0" dirty="0" smtClean="0"/>
              <a:t>Station-</a:t>
            </a:r>
            <a:r>
              <a:rPr lang="en-US" kern="0" dirty="0" err="1" smtClean="0"/>
              <a:t>wds</a:t>
            </a:r>
            <a:r>
              <a:rPr lang="en-US" kern="0" dirty="0" smtClean="0"/>
              <a:t> </a:t>
            </a:r>
            <a:r>
              <a:rPr lang="en-US" kern="0" dirty="0"/>
              <a:t>– </a:t>
            </a:r>
            <a:r>
              <a:rPr lang="en-US" kern="0" dirty="0" err="1"/>
              <a:t>sama</a:t>
            </a:r>
            <a:r>
              <a:rPr lang="en-US" kern="0" dirty="0"/>
              <a:t> </a:t>
            </a:r>
            <a:r>
              <a:rPr lang="en-US" kern="0" dirty="0" err="1"/>
              <a:t>seperti</a:t>
            </a:r>
            <a:r>
              <a:rPr lang="en-US" kern="0" dirty="0"/>
              <a:t> station, </a:t>
            </a:r>
            <a:r>
              <a:rPr lang="en-US" kern="0" dirty="0" err="1"/>
              <a:t>namum</a:t>
            </a:r>
            <a:r>
              <a:rPr lang="en-US" kern="0" dirty="0"/>
              <a:t> </a:t>
            </a:r>
            <a:r>
              <a:rPr lang="en-US" kern="0" dirty="0" err="1"/>
              <a:t>membentuk</a:t>
            </a:r>
            <a:r>
              <a:rPr lang="en-US" kern="0" dirty="0"/>
              <a:t> </a:t>
            </a:r>
            <a:r>
              <a:rPr lang="en-US" kern="0" dirty="0" err="1"/>
              <a:t>koneksi</a:t>
            </a:r>
            <a:r>
              <a:rPr lang="en-US" kern="0" dirty="0"/>
              <a:t> WDS </a:t>
            </a:r>
            <a:r>
              <a:rPr lang="sv-SE" kern="0" dirty="0" smtClean="0"/>
              <a:t>dengan </a:t>
            </a:r>
            <a:r>
              <a:rPr lang="sv-SE" kern="0" dirty="0"/>
              <a:t>AP yang menjalankan WDS.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kern="0" dirty="0" smtClean="0"/>
              <a:t>station-</a:t>
            </a:r>
            <a:r>
              <a:rPr lang="en-US" kern="0" dirty="0" err="1" smtClean="0"/>
              <a:t>pseudobridge</a:t>
            </a:r>
            <a:r>
              <a:rPr lang="en-US" kern="0" dirty="0" smtClean="0"/>
              <a:t> </a:t>
            </a:r>
            <a:r>
              <a:rPr lang="en-US" kern="0" dirty="0"/>
              <a:t>– </a:t>
            </a:r>
            <a:r>
              <a:rPr lang="en-US" kern="0" dirty="0" err="1"/>
              <a:t>sama</a:t>
            </a:r>
            <a:r>
              <a:rPr lang="en-US" kern="0" dirty="0"/>
              <a:t> </a:t>
            </a:r>
            <a:r>
              <a:rPr lang="en-US" kern="0" dirty="0" err="1"/>
              <a:t>seperti</a:t>
            </a:r>
            <a:r>
              <a:rPr lang="en-US" kern="0" dirty="0"/>
              <a:t> </a:t>
            </a:r>
            <a:r>
              <a:rPr lang="en-US" i="1" kern="0" dirty="0"/>
              <a:t>station, </a:t>
            </a:r>
            <a:r>
              <a:rPr lang="en-US" i="1" kern="0" dirty="0" err="1"/>
              <a:t>dengan</a:t>
            </a:r>
            <a:r>
              <a:rPr lang="en-US" i="1" kern="0" dirty="0"/>
              <a:t> </a:t>
            </a:r>
            <a:r>
              <a:rPr lang="en-US" i="1" kern="0" dirty="0" err="1"/>
              <a:t>tambahan</a:t>
            </a:r>
            <a:r>
              <a:rPr lang="en-US" i="1" kern="0" dirty="0"/>
              <a:t> MAC </a:t>
            </a:r>
            <a:r>
              <a:rPr lang="en-US" kern="0" dirty="0" smtClean="0"/>
              <a:t>address </a:t>
            </a:r>
            <a:r>
              <a:rPr lang="en-US" kern="0" dirty="0"/>
              <a:t>translation </a:t>
            </a:r>
            <a:r>
              <a:rPr lang="en-US" kern="0" dirty="0" err="1"/>
              <a:t>untuk</a:t>
            </a:r>
            <a:r>
              <a:rPr lang="en-US" kern="0" dirty="0"/>
              <a:t> bridge.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i="1" kern="0" dirty="0" smtClean="0"/>
              <a:t>station-</a:t>
            </a:r>
            <a:r>
              <a:rPr lang="en-US" i="1" kern="0" dirty="0" err="1" smtClean="0"/>
              <a:t>pseudobridge</a:t>
            </a:r>
            <a:r>
              <a:rPr lang="en-US" i="1" kern="0" dirty="0" smtClean="0"/>
              <a:t>-clone </a:t>
            </a:r>
            <a:r>
              <a:rPr lang="en-US" i="1" kern="0" dirty="0"/>
              <a:t>– Sama </a:t>
            </a:r>
            <a:r>
              <a:rPr lang="en-US" i="1" kern="0" dirty="0" err="1"/>
              <a:t>seperti</a:t>
            </a:r>
            <a:r>
              <a:rPr lang="en-US" i="1" kern="0" dirty="0"/>
              <a:t> </a:t>
            </a:r>
            <a:r>
              <a:rPr lang="en-US" i="1" kern="0" dirty="0" smtClean="0"/>
              <a:t>station-pseudo bridge</a:t>
            </a:r>
            <a:r>
              <a:rPr lang="en-US" i="1" kern="0" dirty="0"/>
              <a:t>, </a:t>
            </a:r>
            <a:r>
              <a:rPr lang="en-US" kern="0" dirty="0" err="1" smtClean="0"/>
              <a:t>menggunakan</a:t>
            </a:r>
            <a:r>
              <a:rPr lang="en-US" kern="0" dirty="0" smtClean="0"/>
              <a:t> </a:t>
            </a:r>
            <a:r>
              <a:rPr lang="en-US" kern="0" dirty="0"/>
              <a:t>station-bridge-clone-mac address </a:t>
            </a:r>
            <a:r>
              <a:rPr lang="en-US" kern="0" dirty="0" err="1"/>
              <a:t>untuk</a:t>
            </a:r>
            <a:r>
              <a:rPr lang="en-US" kern="0" dirty="0"/>
              <a:t> </a:t>
            </a:r>
            <a:r>
              <a:rPr lang="en-US" kern="0" dirty="0" err="1"/>
              <a:t>konek</a:t>
            </a:r>
            <a:r>
              <a:rPr lang="en-US" kern="0" dirty="0"/>
              <a:t> </a:t>
            </a:r>
            <a:r>
              <a:rPr lang="en-US" kern="0" dirty="0" err="1"/>
              <a:t>ke</a:t>
            </a:r>
            <a:r>
              <a:rPr lang="en-US" kern="0" dirty="0"/>
              <a:t> AP.</a:t>
            </a:r>
          </a:p>
        </p:txBody>
      </p:sp>
    </p:spTree>
    <p:extLst>
      <p:ext uri="{BB962C8B-B14F-4D97-AF65-F5344CB8AC3E}">
        <p14:creationId xmlns:p14="http://schemas.microsoft.com/office/powerpoint/2010/main" val="287283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Profil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{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Nama_Instruktur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}</a:t>
            </a:r>
            <a:r>
              <a:rPr lang="en-US" dirty="0">
                <a:solidFill>
                  <a:schemeClr val="bg1"/>
                </a:solidFill>
              </a:rPr>
              <a:t>				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6604767" y="5013176"/>
            <a:ext cx="57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0926" y="1412776"/>
            <a:ext cx="92035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dirty="0" err="1"/>
              <a:t>Jabatan</a:t>
            </a:r>
            <a:r>
              <a:rPr lang="en-US" dirty="0"/>
              <a:t> </a:t>
            </a:r>
            <a:r>
              <a:rPr lang="en-US" dirty="0" err="1"/>
              <a:t>Akademik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tahun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jabatan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terakhir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instruktur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Pendidikan</a:t>
            </a:r>
            <a:endParaRPr lang="en-US" dirty="0">
              <a:solidFill>
                <a:srgbClr val="0070C0"/>
              </a:solidFill>
            </a:endParaRPr>
          </a:p>
          <a:p>
            <a:pPr marL="285750" lvl="0" indent="-285750"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riwayat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pendidikan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instruktur</a:t>
            </a:r>
            <a:r>
              <a:rPr lang="en-US" dirty="0">
                <a:solidFill>
                  <a:srgbClr val="FF0000"/>
                </a:solidFill>
              </a:rPr>
              <a:t>&gt;  </a:t>
            </a:r>
          </a:p>
          <a:p>
            <a:pPr marL="285750" lvl="0" indent="-285750">
              <a:buFont typeface="Wingdings" pitchFamily="2" charset="2"/>
              <a:buChar char="q"/>
            </a:pPr>
            <a:endParaRPr lang="en-US" dirty="0">
              <a:solidFill>
                <a:srgbClr val="0070C0"/>
              </a:solidFill>
            </a:endParaRPr>
          </a:p>
          <a:p>
            <a:pPr marL="285750" lvl="0" indent="-285750">
              <a:buFont typeface="Wingdings" pitchFamily="2" charset="2"/>
              <a:buChar char="q"/>
            </a:pPr>
            <a:endParaRPr lang="en-US" dirty="0">
              <a:solidFill>
                <a:srgbClr val="0070C0"/>
              </a:solidFill>
            </a:endParaRPr>
          </a:p>
          <a:p>
            <a:pPr marL="285750" lvl="0" indent="-285750">
              <a:buFont typeface="Wingdings" pitchFamily="2" charset="2"/>
              <a:buChar char="q"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Pekerjaan</a:t>
            </a:r>
            <a:endParaRPr lang="en-US" dirty="0"/>
          </a:p>
          <a:p>
            <a:pPr marL="285750" lvl="0" indent="-285750"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riwayat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pekerjaan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instruktur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59152" y="3284984"/>
            <a:ext cx="32633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Contact</a:t>
            </a:r>
            <a:endParaRPr lang="en-US" sz="1400" dirty="0"/>
          </a:p>
          <a:p>
            <a:pPr lvl="0"/>
            <a:r>
              <a:rPr lang="en-US" sz="1400" b="1" dirty="0"/>
              <a:t>HP WA only :</a:t>
            </a:r>
            <a:r>
              <a:rPr lang="en-US" sz="1400" b="1" dirty="0">
                <a:solidFill>
                  <a:srgbClr val="FF0000"/>
                </a:solidFill>
              </a:rPr>
              <a:t>&lt;no </a:t>
            </a:r>
            <a:r>
              <a:rPr lang="en-US" sz="1400" b="1" dirty="0" err="1">
                <a:solidFill>
                  <a:srgbClr val="FF0000"/>
                </a:solidFill>
              </a:rPr>
              <a:t>hp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instruktur</a:t>
            </a:r>
            <a:r>
              <a:rPr lang="en-US" sz="1400" b="1" dirty="0">
                <a:solidFill>
                  <a:srgbClr val="FF0000"/>
                </a:solidFill>
              </a:rPr>
              <a:t>&gt;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b="1" dirty="0"/>
              <a:t>Email	:</a:t>
            </a:r>
            <a:r>
              <a:rPr lang="en-US" sz="1400" b="1" dirty="0">
                <a:solidFill>
                  <a:srgbClr val="FF0000"/>
                </a:solidFill>
              </a:rPr>
              <a:t>&lt;email </a:t>
            </a:r>
            <a:r>
              <a:rPr lang="en-US" sz="1400" b="1" dirty="0" err="1">
                <a:solidFill>
                  <a:srgbClr val="FF0000"/>
                </a:solidFill>
              </a:rPr>
              <a:t>instruktur</a:t>
            </a:r>
            <a:r>
              <a:rPr lang="en-US" sz="1400" b="1" dirty="0">
                <a:solidFill>
                  <a:srgbClr val="FF0000"/>
                </a:solidFill>
              </a:rPr>
              <a:t>&gt;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030547" y="1298377"/>
            <a:ext cx="167640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Foto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Instruktur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706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Memasang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Jaringan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Nirkabel</a:t>
            </a:r>
            <a:r>
              <a:rPr lang="en-US" sz="2400" b="1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3432" y="1987116"/>
            <a:ext cx="106571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000" dirty="0" err="1">
                <a:latin typeface="+mn-lt"/>
              </a:rPr>
              <a:t>Spesifikasi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Jaringan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Nirkabel</a:t>
            </a:r>
            <a:endParaRPr lang="en-US" sz="2000" dirty="0">
              <a:latin typeface="+mn-lt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 err="1">
                <a:latin typeface="+mn-lt"/>
              </a:rPr>
              <a:t>Topologi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jaringan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Nirkabel</a:t>
            </a:r>
            <a:endParaRPr lang="en-US" sz="2000" dirty="0">
              <a:latin typeface="+mn-lt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 err="1">
                <a:latin typeface="+mn-lt"/>
              </a:rPr>
              <a:t>Instalasi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Jaringan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Nirkabel</a:t>
            </a:r>
            <a:endParaRPr lang="en-US" sz="20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3432" y="1298377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Kesimpulan </a:t>
            </a:r>
            <a:r>
              <a:rPr lang="en-US" sz="3600" dirty="0" err="1"/>
              <a:t>Pertemuan</a:t>
            </a:r>
            <a:r>
              <a:rPr lang="en-US" sz="3600" dirty="0"/>
              <a:t> </a:t>
            </a:r>
            <a:r>
              <a:rPr lang="en-US" sz="3600" dirty="0" smtClean="0"/>
              <a:t>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84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Memasang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Jaringan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Nirkabel</a:t>
            </a:r>
            <a:r>
              <a:rPr lang="en-US" sz="2400" b="1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6575" y="1206044"/>
            <a:ext cx="10873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Referensi</a:t>
            </a:r>
            <a:r>
              <a:rPr lang="en-US" sz="3600" dirty="0" smtClean="0"/>
              <a:t>: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30236" y="1988840"/>
            <a:ext cx="105687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400" dirty="0"/>
              <a:t>P. </a:t>
            </a:r>
            <a:r>
              <a:rPr lang="en-US" sz="2400" dirty="0" smtClean="0"/>
              <a:t>Clark, Martin.</a:t>
            </a:r>
            <a:r>
              <a:rPr lang="en-US" sz="2400" dirty="0"/>
              <a:t> </a:t>
            </a:r>
            <a:r>
              <a:rPr lang="en-US" sz="2400" dirty="0" smtClean="0"/>
              <a:t>2003, Data </a:t>
            </a:r>
            <a:r>
              <a:rPr lang="en-US" sz="2400" dirty="0"/>
              <a:t>Networks, </a:t>
            </a:r>
            <a:r>
              <a:rPr lang="en-US" sz="2400" dirty="0" smtClean="0"/>
              <a:t>IP </a:t>
            </a:r>
            <a:r>
              <a:rPr lang="en-US" sz="2400" dirty="0"/>
              <a:t>and the </a:t>
            </a:r>
            <a:r>
              <a:rPr lang="en-US" sz="2400" dirty="0" smtClean="0"/>
              <a:t>Internet</a:t>
            </a:r>
            <a:r>
              <a:rPr lang="en-US" sz="2400" dirty="0"/>
              <a:t>: </a:t>
            </a:r>
            <a:r>
              <a:rPr lang="en-US" sz="2400" dirty="0" smtClean="0"/>
              <a:t>Protocols</a:t>
            </a:r>
            <a:r>
              <a:rPr lang="en-US" sz="2400" dirty="0"/>
              <a:t>, Design and </a:t>
            </a:r>
            <a:r>
              <a:rPr lang="en-US" sz="2400" dirty="0" smtClean="0"/>
              <a:t>Operation, England: John </a:t>
            </a:r>
            <a:r>
              <a:rPr lang="en-US" sz="2400" dirty="0"/>
              <a:t>Wiley &amp; Sons, L td ISBN: </a:t>
            </a:r>
            <a:r>
              <a:rPr lang="en-US" sz="2400" dirty="0" smtClean="0"/>
              <a:t>0-470-84856-1.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 smtClean="0"/>
              <a:t>Hunt, Craig. 2002, TCP/IP </a:t>
            </a:r>
            <a:r>
              <a:rPr lang="en-US" sz="2400" dirty="0"/>
              <a:t>Network Administration, Third </a:t>
            </a:r>
            <a:r>
              <a:rPr lang="en-US" sz="2400" dirty="0" smtClean="0"/>
              <a:t>Edition, United </a:t>
            </a:r>
            <a:r>
              <a:rPr lang="en-US" sz="2400" dirty="0"/>
              <a:t>States of </a:t>
            </a:r>
            <a:r>
              <a:rPr lang="en-US" sz="2400" dirty="0" smtClean="0"/>
              <a:t>America: </a:t>
            </a:r>
            <a:r>
              <a:rPr lang="en-US" sz="2400" dirty="0"/>
              <a:t>O’Reilly Media, Inc. ISBN:  </a:t>
            </a:r>
            <a:r>
              <a:rPr lang="en-US" sz="2400" dirty="0" smtClean="0"/>
              <a:t>978-0-596-00297-8.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/>
              <a:t>Naomi J. </a:t>
            </a:r>
            <a:r>
              <a:rPr lang="en-US" sz="2400" dirty="0" err="1" smtClean="0"/>
              <a:t>Alpern</a:t>
            </a:r>
            <a:r>
              <a:rPr lang="en-US" sz="2400" dirty="0"/>
              <a:t> and Robert J. </a:t>
            </a:r>
            <a:r>
              <a:rPr lang="en-US" sz="2400" dirty="0" err="1" smtClean="0"/>
              <a:t>Shimonski</a:t>
            </a:r>
            <a:r>
              <a:rPr lang="en-US" sz="2400" dirty="0" smtClean="0"/>
              <a:t>. 2010, Eleventh </a:t>
            </a:r>
            <a:r>
              <a:rPr lang="en-US" sz="2400" dirty="0"/>
              <a:t>Hour Network+ Exam N10-004 Study </a:t>
            </a:r>
            <a:r>
              <a:rPr lang="en-US" sz="2400" dirty="0" smtClean="0"/>
              <a:t>Guide, USA: Elsevier </a:t>
            </a:r>
            <a:r>
              <a:rPr lang="en-US" sz="2400" dirty="0"/>
              <a:t>Inc. ISBN: </a:t>
            </a:r>
            <a:r>
              <a:rPr lang="en-US" sz="2400" dirty="0" smtClean="0"/>
              <a:t>978-1-59749-428-1.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/>
              <a:t>Doug Lowe</a:t>
            </a:r>
            <a:r>
              <a:rPr lang="en-US" sz="2400" dirty="0" smtClean="0"/>
              <a:t>.</a:t>
            </a:r>
            <a:r>
              <a:rPr lang="en-US" sz="2400" dirty="0"/>
              <a:t> </a:t>
            </a:r>
            <a:r>
              <a:rPr lang="en-US" sz="2400" dirty="0" smtClean="0"/>
              <a:t>2018, </a:t>
            </a:r>
            <a:r>
              <a:rPr lang="en-US" sz="2400" dirty="0"/>
              <a:t>Networking All-in-One For Dummies®, 7th </a:t>
            </a:r>
            <a:r>
              <a:rPr lang="en-US" sz="2400" dirty="0" smtClean="0"/>
              <a:t>Edition, New Jersey: </a:t>
            </a:r>
            <a:r>
              <a:rPr lang="en-US" sz="2400" dirty="0"/>
              <a:t>John Wiley &amp; Sons, </a:t>
            </a:r>
            <a:r>
              <a:rPr lang="en-US" sz="2400" dirty="0" err="1" smtClean="0"/>
              <a:t>Inc</a:t>
            </a:r>
            <a:r>
              <a:rPr lang="en-US" sz="2400" dirty="0"/>
              <a:t>, ISBN 978-1-119-47160-8 (</a:t>
            </a:r>
            <a:r>
              <a:rPr lang="en-US" sz="2400" dirty="0" err="1"/>
              <a:t>pbk</a:t>
            </a:r>
            <a:r>
              <a:rPr lang="en-US" sz="2400" dirty="0" smtClean="0"/>
              <a:t>).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/>
              <a:t>Craig Hunt</a:t>
            </a:r>
            <a:r>
              <a:rPr lang="en-US" sz="2400" dirty="0" smtClean="0"/>
              <a:t>. </a:t>
            </a:r>
            <a:r>
              <a:rPr lang="en-US" sz="2400" dirty="0" err="1" smtClean="0"/>
              <a:t>Desember</a:t>
            </a:r>
            <a:r>
              <a:rPr lang="en-US" sz="2400" dirty="0"/>
              <a:t> 1997, </a:t>
            </a:r>
            <a:r>
              <a:rPr lang="en-US" sz="2400" dirty="0" smtClean="0"/>
              <a:t>TCP/IP Network </a:t>
            </a:r>
            <a:r>
              <a:rPr lang="en-US" sz="2400" dirty="0" err="1" smtClean="0"/>
              <a:t>Administration,Second</a:t>
            </a:r>
            <a:r>
              <a:rPr lang="en-US" sz="2400" dirty="0"/>
              <a:t> Edition, O'Reilly &amp; </a:t>
            </a:r>
            <a:r>
              <a:rPr lang="en-US" sz="2400" dirty="0" smtClean="0"/>
              <a:t>Associates, ISBN 1-56592-322-7.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2895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7408" y="1225689"/>
            <a:ext cx="105851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+mn-lt"/>
              </a:rPr>
              <a:t>Disusun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dan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diedit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oleh</a:t>
            </a:r>
            <a:r>
              <a:rPr lang="en-US" b="1" dirty="0" smtClean="0">
                <a:latin typeface="+mn-lt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000000"/>
                </a:solidFill>
                <a:latin typeface="+mn-lt"/>
              </a:rPr>
              <a:t>Ir.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Siswanto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, M.M,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M.Kom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(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Universitas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Budi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Luhur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Jakarta /IAII 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Hariyono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Kasiman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, S.T ( PT.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Elnusa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Tbk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. Jakarta /IAII )</a:t>
            </a:r>
          </a:p>
          <a:p>
            <a:r>
              <a:rPr lang="en-US" b="1" dirty="0" err="1" smtClean="0">
                <a:latin typeface="+mn-lt"/>
              </a:rPr>
              <a:t>Kontributor</a:t>
            </a:r>
            <a:r>
              <a:rPr lang="en-US" b="1" dirty="0" smtClean="0">
                <a:latin typeface="+mn-lt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000000"/>
                </a:solidFill>
                <a:latin typeface="+mn-lt"/>
              </a:rPr>
              <a:t>Ferry 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Fachrizal.ST.,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M.Kom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(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Politeknik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Negeri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Medan 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latin typeface="+mn-lt"/>
              </a:rPr>
              <a:t>Alde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Alanda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S.Kom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, MT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(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Politeknik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Negeri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Padang 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0000"/>
                </a:solidFill>
                <a:latin typeface="+mn-lt"/>
              </a:rPr>
              <a:t>Wendhi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Yuniarto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(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Politeknik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Negeri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Pontianak 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0000"/>
                </a:solidFill>
                <a:latin typeface="+mn-lt"/>
              </a:rPr>
              <a:t>Nikson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Fallo,ST.,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M.Eng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(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Politeknik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Negeri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Kupang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0000"/>
                </a:solidFill>
                <a:latin typeface="+mn-lt"/>
              </a:rPr>
              <a:t>Irmawati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, S.T., M.T.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(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Politeknik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Negeri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Ujung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Pandang 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0000"/>
                </a:solidFill>
                <a:latin typeface="+mn-lt"/>
              </a:rPr>
              <a:t>Fachroni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Abi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Murad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S.Kom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.,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M.Kom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(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Politeknik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Negeri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Jakarta 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0000"/>
                </a:solidFill>
                <a:latin typeface="+mn-lt"/>
              </a:rPr>
              <a:t>Indarto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, S.T., M.Cs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(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Politeknik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Negeri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Sriwijaya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0000"/>
                </a:solidFill>
                <a:latin typeface="+mn-lt"/>
              </a:rPr>
              <a:t>Setiadi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Rachmat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(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Politeknik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Negeri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Bandung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da-DK" b="1" dirty="0">
                <a:solidFill>
                  <a:srgbClr val="000000"/>
                </a:solidFill>
                <a:latin typeface="+mn-lt"/>
              </a:rPr>
              <a:t>I Nyoman Gede Arya Astawa, ST., M.Kom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( Politeknik </a:t>
            </a:r>
            <a:r>
              <a:rPr lang="da-DK" b="1" dirty="0">
                <a:solidFill>
                  <a:srgbClr val="000000"/>
                </a:solidFill>
                <a:latin typeface="+mn-lt"/>
              </a:rPr>
              <a:t>Negeri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Bali )</a:t>
            </a:r>
          </a:p>
          <a:p>
            <a:pPr marL="342900" indent="-342900">
              <a:buFont typeface="+mj-lt"/>
              <a:buAutoNum type="arabicPeriod"/>
            </a:pPr>
            <a:r>
              <a:rPr lang="da-DK" b="1" dirty="0" smtClean="0">
                <a:solidFill>
                  <a:srgbClr val="000000"/>
                </a:solidFill>
                <a:latin typeface="+mn-lt"/>
              </a:rPr>
              <a:t> Ari </a:t>
            </a:r>
            <a:r>
              <a:rPr lang="da-DK" b="1" dirty="0">
                <a:solidFill>
                  <a:srgbClr val="000000"/>
                </a:solidFill>
                <a:latin typeface="+mn-lt"/>
              </a:rPr>
              <a:t>Sriyanto Nugroho, ST., MT. MSc.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( Politeknik </a:t>
            </a:r>
            <a:r>
              <a:rPr lang="da-DK" b="1" dirty="0">
                <a:solidFill>
                  <a:srgbClr val="000000"/>
                </a:solidFill>
                <a:latin typeface="+mn-lt"/>
              </a:rPr>
              <a:t>Negeri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Semarang )</a:t>
            </a:r>
          </a:p>
          <a:p>
            <a:pPr marL="342900" indent="-342900">
              <a:buFont typeface="+mj-lt"/>
              <a:buAutoNum type="arabicPeriod"/>
            </a:pPr>
            <a:r>
              <a:rPr lang="da-DK" b="1" dirty="0">
                <a:solidFill>
                  <a:srgbClr val="000000"/>
                </a:solidFill>
                <a:latin typeface="+mn-lt"/>
              </a:rPr>
              <a:t> Idris Winarno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( Politeknik </a:t>
            </a:r>
            <a:r>
              <a:rPr lang="da-DK" b="1" dirty="0">
                <a:solidFill>
                  <a:srgbClr val="000000"/>
                </a:solidFill>
                <a:latin typeface="+mn-lt"/>
              </a:rPr>
              <a:t>Elektronik Negeri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Surabaya )</a:t>
            </a:r>
          </a:p>
          <a:p>
            <a:pPr marL="342900" indent="-342900">
              <a:buFont typeface="+mj-lt"/>
              <a:buAutoNum type="arabicPeriod"/>
            </a:pPr>
            <a:r>
              <a:rPr lang="da-DK" b="1" dirty="0">
                <a:solidFill>
                  <a:srgbClr val="000000"/>
                </a:solidFill>
                <a:latin typeface="+mn-lt"/>
              </a:rPr>
              <a:t> Arief Prasetyo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( Politeknik </a:t>
            </a:r>
            <a:r>
              <a:rPr lang="da-DK" b="1" dirty="0">
                <a:solidFill>
                  <a:srgbClr val="000000"/>
                </a:solidFill>
                <a:latin typeface="+mn-lt"/>
              </a:rPr>
              <a:t>Negeri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Malang )</a:t>
            </a:r>
          </a:p>
          <a:p>
            <a:pPr marL="342900" indent="-342900">
              <a:buFont typeface="+mj-lt"/>
              <a:buAutoNum type="arabicPeriod"/>
            </a:pPr>
            <a:r>
              <a:rPr lang="da-DK" b="1" dirty="0">
                <a:solidFill>
                  <a:srgbClr val="000000"/>
                </a:solidFill>
                <a:latin typeface="+mn-lt"/>
              </a:rPr>
              <a:t> Bekti Maryuni Susanto, S.Pd.T, M.Kom (Politeknik Negeri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Jember )</a:t>
            </a:r>
          </a:p>
          <a:p>
            <a:pPr marL="342900" indent="-342900">
              <a:buFont typeface="+mj-lt"/>
              <a:buAutoNum type="arabicPeriod"/>
            </a:pPr>
            <a:r>
              <a:rPr lang="da-DK" b="1" dirty="0">
                <a:solidFill>
                  <a:srgbClr val="000000"/>
                </a:solidFill>
                <a:latin typeface="+mn-lt"/>
              </a:rPr>
              <a:t> Moh. Dimyati Ayatullah,S.T.,S.Kom (Politeknik Negeri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Banyuwangi )</a:t>
            </a:r>
          </a:p>
          <a:p>
            <a:pPr marL="342900" indent="-342900">
              <a:buFont typeface="+mj-lt"/>
              <a:buAutoNum type="arabicPeriod"/>
            </a:pPr>
            <a:r>
              <a:rPr lang="da-DK" b="1" dirty="0">
                <a:solidFill>
                  <a:srgbClr val="000000"/>
                </a:solidFill>
                <a:latin typeface="+mn-lt"/>
              </a:rPr>
              <a:t> Mulyanto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( Politeknik </a:t>
            </a:r>
            <a:r>
              <a:rPr lang="da-DK" b="1" dirty="0">
                <a:solidFill>
                  <a:srgbClr val="000000"/>
                </a:solidFill>
                <a:latin typeface="+mn-lt"/>
              </a:rPr>
              <a:t>Negeri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Samarinda )</a:t>
            </a:r>
          </a:p>
          <a:p>
            <a:pPr marL="342900" indent="-342900">
              <a:buFont typeface="+mj-lt"/>
              <a:buAutoNum type="arabicPeriod"/>
            </a:pPr>
            <a:r>
              <a:rPr lang="da-DK" b="1" dirty="0">
                <a:solidFill>
                  <a:srgbClr val="000000"/>
                </a:solidFill>
                <a:latin typeface="+mn-lt"/>
              </a:rPr>
              <a:t>Anristus Polii, SST.,MT (Politeknik Negeri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Manado )</a:t>
            </a:r>
            <a:endParaRPr lang="en-US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7408" y="764024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TIM PENYUSUN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0786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Memasang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Jaringan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Nirkabel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idx="1"/>
          </p:nvPr>
        </p:nvSpPr>
        <p:spPr>
          <a:xfrm>
            <a:off x="551384" y="5046857"/>
            <a:ext cx="10363200" cy="953650"/>
          </a:xfrm>
        </p:spPr>
        <p:txBody>
          <a:bodyPr/>
          <a:lstStyle/>
          <a:p>
            <a:pPr algn="ctr"/>
            <a:r>
              <a:rPr lang="en-US" sz="6000" dirty="0" err="1"/>
              <a:t>Terima</a:t>
            </a:r>
            <a:r>
              <a:rPr lang="en-US" sz="6000" dirty="0"/>
              <a:t> </a:t>
            </a:r>
            <a:r>
              <a:rPr lang="en-US" sz="6000" dirty="0" err="1"/>
              <a:t>Kasih</a:t>
            </a:r>
            <a:endParaRPr lang="id-ID" sz="6000" dirty="0"/>
          </a:p>
        </p:txBody>
      </p:sp>
    </p:spTree>
    <p:extLst>
      <p:ext uri="{BB962C8B-B14F-4D97-AF65-F5344CB8AC3E}">
        <p14:creationId xmlns:p14="http://schemas.microsoft.com/office/powerpoint/2010/main" val="245547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Memasang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Jaringan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Nirkabel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25000"/>
                  </a:schemeClr>
                </a:solidFill>
              </a:rPr>
              <a:t>					</a:t>
            </a:r>
            <a:r>
              <a:rPr lang="en-US" sz="2400" b="1" dirty="0" err="1" smtClean="0">
                <a:solidFill>
                  <a:schemeClr val="bg1"/>
                </a:solidFill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1424" y="1772816"/>
            <a:ext cx="103691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Deskripsi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Singkat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mengenai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Topik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Mata </a:t>
            </a:r>
            <a:r>
              <a:rPr lang="en-US" dirty="0" err="1">
                <a:solidFill>
                  <a:srgbClr val="000000"/>
                </a:solidFill>
              </a:rPr>
              <a:t>Pelatihan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ini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memfasilitasi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pembentukan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kompetensi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dalam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memasang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jaringan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nirkabel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Tujuan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Pelatihan</a:t>
            </a:r>
            <a:endParaRPr lang="en-US" dirty="0">
              <a:solidFill>
                <a:srgbClr val="000000"/>
              </a:solidFill>
            </a:endParaRPr>
          </a:p>
          <a:p>
            <a:pPr algn="just"/>
            <a:r>
              <a:rPr lang="en-US" dirty="0">
                <a:solidFill>
                  <a:srgbClr val="000000"/>
                </a:solidFill>
              </a:rPr>
              <a:t>Setelah </a:t>
            </a:r>
            <a:r>
              <a:rPr lang="en-US" dirty="0" err="1">
                <a:solidFill>
                  <a:srgbClr val="000000"/>
                </a:solidFill>
              </a:rPr>
              <a:t>mengikuti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seluruh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rangkaian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pembelajaran</a:t>
            </a:r>
            <a:r>
              <a:rPr lang="en-US" dirty="0">
                <a:solidFill>
                  <a:srgbClr val="000000"/>
                </a:solidFill>
              </a:rPr>
              <a:t> pada </a:t>
            </a:r>
            <a:r>
              <a:rPr lang="en-US" dirty="0" err="1">
                <a:solidFill>
                  <a:srgbClr val="000000"/>
                </a:solidFill>
              </a:rPr>
              <a:t>mata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pelatihan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ini</a:t>
            </a:r>
            <a:r>
              <a:rPr lang="en-US" dirty="0">
                <a:solidFill>
                  <a:srgbClr val="000000"/>
                </a:solidFill>
              </a:rPr>
              <a:t>,  </a:t>
            </a:r>
            <a:r>
              <a:rPr lang="en-US" dirty="0" err="1">
                <a:solidFill>
                  <a:srgbClr val="000000"/>
                </a:solidFill>
              </a:rPr>
              <a:t>peserta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mampu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memasang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jaringan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nirkabel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sesuai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kebutuhan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Materi</a:t>
            </a:r>
            <a:r>
              <a:rPr lang="en-US" dirty="0">
                <a:solidFill>
                  <a:srgbClr val="000000"/>
                </a:solidFill>
              </a:rPr>
              <a:t> Yang </a:t>
            </a:r>
            <a:r>
              <a:rPr lang="en-US" dirty="0" err="1">
                <a:solidFill>
                  <a:srgbClr val="000000"/>
                </a:solidFill>
              </a:rPr>
              <a:t>akan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disampaikan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</a:rPr>
              <a:t>1. </a:t>
            </a:r>
            <a:r>
              <a:rPr lang="en-US" dirty="0" err="1">
                <a:solidFill>
                  <a:srgbClr val="000000"/>
                </a:solidFill>
              </a:rPr>
              <a:t>Spesifikasi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Jaringan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Nirkabel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2. </a:t>
            </a:r>
            <a:r>
              <a:rPr lang="en-US" dirty="0" err="1">
                <a:solidFill>
                  <a:srgbClr val="000000"/>
                </a:solidFill>
              </a:rPr>
              <a:t>Topologi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Jaringan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Nirkabel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3. </a:t>
            </a:r>
            <a:r>
              <a:rPr lang="en-US" dirty="0" err="1">
                <a:solidFill>
                  <a:srgbClr val="000000"/>
                </a:solidFill>
              </a:rPr>
              <a:t>Tahapan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instalasi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Jaringan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Nirkabel</a:t>
            </a:r>
            <a:r>
              <a:rPr lang="en-US" dirty="0">
                <a:solidFill>
                  <a:srgbClr val="000000"/>
                </a:solidFill>
              </a:rPr>
              <a:t> ( </a:t>
            </a:r>
            <a:r>
              <a:rPr lang="en-US" dirty="0" err="1">
                <a:solidFill>
                  <a:srgbClr val="000000"/>
                </a:solidFill>
              </a:rPr>
              <a:t>Infrastruktur</a:t>
            </a:r>
            <a:r>
              <a:rPr lang="en-US" dirty="0">
                <a:solidFill>
                  <a:srgbClr val="000000"/>
                </a:solidFill>
              </a:rPr>
              <a:t> )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Outcome/</a:t>
            </a:r>
            <a:r>
              <a:rPr lang="en-US" dirty="0" err="1">
                <a:solidFill>
                  <a:srgbClr val="000000"/>
                </a:solidFill>
              </a:rPr>
              <a:t>Capaian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Pelatihan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Mampu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menentukan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spesifikasi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perangkat</a:t>
            </a:r>
            <a:r>
              <a:rPr lang="en-US" dirty="0">
                <a:solidFill>
                  <a:srgbClr val="000000"/>
                </a:solidFill>
              </a:rPr>
              <a:t> dan </a:t>
            </a:r>
            <a:r>
              <a:rPr lang="en-US" dirty="0" err="1">
                <a:solidFill>
                  <a:srgbClr val="000000"/>
                </a:solidFill>
              </a:rPr>
              <a:t>menginstalasi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perangkat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jaringan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nirkabel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29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Overview </a:t>
            </a:r>
            <a:r>
              <a:rPr lang="en-US" sz="2400" b="1" kern="0" dirty="0" err="1">
                <a:solidFill>
                  <a:schemeClr val="bg1"/>
                </a:solidFill>
                <a:latin typeface="+mj-lt"/>
              </a:rPr>
              <a:t>Jaringan</a:t>
            </a:r>
            <a:r>
              <a:rPr lang="en-US" sz="2400" b="1" kern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b="1" kern="0" dirty="0" err="1" smtClean="0">
                <a:solidFill>
                  <a:schemeClr val="bg1"/>
                </a:solidFill>
                <a:latin typeface="+mj-lt"/>
              </a:rPr>
              <a:t>Nirkabel</a:t>
            </a:r>
            <a:r>
              <a:rPr lang="en-US" sz="2400" b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25000"/>
                  </a:schemeClr>
                </a:solidFill>
              </a:rPr>
              <a:t>					</a:t>
            </a:r>
            <a:r>
              <a:rPr lang="en-US" sz="2400" b="1" dirty="0" err="1" smtClean="0">
                <a:solidFill>
                  <a:schemeClr val="bg1"/>
                </a:solidFill>
              </a:rPr>
              <a:t>Pelatihan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   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FFC80B88-A14F-4FC8-BD11-60B11278EDA2}"/>
              </a:ext>
            </a:extLst>
          </p:cNvPr>
          <p:cNvSpPr txBox="1">
            <a:spLocks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2000" b="1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800">
                <a:solidFill>
                  <a:schemeClr val="tx1"/>
                </a:solidFill>
                <a:latin typeface="Arial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600">
                <a:solidFill>
                  <a:schemeClr val="tx1"/>
                </a:solidFill>
                <a:latin typeface="Arial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Arial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Arial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kern="0" dirty="0" err="1"/>
              <a:t>Jaringan</a:t>
            </a:r>
            <a:r>
              <a:rPr lang="en-US" kern="0" dirty="0"/>
              <a:t> </a:t>
            </a:r>
            <a:r>
              <a:rPr lang="en-US" kern="0" dirty="0" err="1"/>
              <a:t>nirkabel</a:t>
            </a:r>
            <a:r>
              <a:rPr lang="en-US" kern="0" dirty="0"/>
              <a:t> </a:t>
            </a:r>
            <a:r>
              <a:rPr lang="en-US" kern="0" dirty="0" err="1"/>
              <a:t>adalah</a:t>
            </a:r>
            <a:r>
              <a:rPr lang="en-US" kern="0" dirty="0"/>
              <a:t> </a:t>
            </a:r>
            <a:r>
              <a:rPr lang="en-US" kern="0" dirty="0" err="1"/>
              <a:t>bidang</a:t>
            </a:r>
            <a:r>
              <a:rPr lang="en-US" kern="0" dirty="0"/>
              <a:t> </a:t>
            </a:r>
            <a:r>
              <a:rPr lang="en-US" kern="0" dirty="0" err="1"/>
              <a:t>disiplin</a:t>
            </a:r>
            <a:r>
              <a:rPr lang="en-US" kern="0" dirty="0"/>
              <a:t> yang </a:t>
            </a:r>
            <a:r>
              <a:rPr lang="en-US" kern="0" dirty="0" err="1"/>
              <a:t>berkaitan</a:t>
            </a:r>
            <a:r>
              <a:rPr lang="en-US" kern="0" dirty="0"/>
              <a:t> </a:t>
            </a:r>
            <a:r>
              <a:rPr lang="en-US" kern="0" dirty="0" err="1"/>
              <a:t>dengan</a:t>
            </a:r>
            <a:r>
              <a:rPr lang="en-US" kern="0" dirty="0"/>
              <a:t> </a:t>
            </a:r>
            <a:r>
              <a:rPr lang="en-US" kern="0" dirty="0" err="1"/>
              <a:t>komunikasi</a:t>
            </a:r>
            <a:r>
              <a:rPr lang="en-US" kern="0" dirty="0"/>
              <a:t> </a:t>
            </a:r>
            <a:r>
              <a:rPr lang="en-US" kern="0" dirty="0" err="1"/>
              <a:t>antar</a:t>
            </a:r>
            <a:r>
              <a:rPr lang="en-US" kern="0" dirty="0"/>
              <a:t> </a:t>
            </a:r>
            <a:r>
              <a:rPr lang="en-US" kern="0" dirty="0" err="1"/>
              <a:t>sistem</a:t>
            </a:r>
            <a:r>
              <a:rPr lang="en-US" kern="0" dirty="0"/>
              <a:t> </a:t>
            </a:r>
            <a:r>
              <a:rPr lang="en-US" kern="0" dirty="0" err="1">
                <a:hlinkClick r:id="rId2" tooltip="Komputer"/>
              </a:rPr>
              <a:t>komputer</a:t>
            </a:r>
            <a:r>
              <a:rPr lang="en-US" kern="0" dirty="0"/>
              <a:t> </a:t>
            </a:r>
            <a:r>
              <a:rPr lang="en-US" kern="0" dirty="0" err="1"/>
              <a:t>tanpa</a:t>
            </a:r>
            <a:r>
              <a:rPr lang="en-US" kern="0" dirty="0"/>
              <a:t> </a:t>
            </a:r>
            <a:r>
              <a:rPr lang="en-US" kern="0" dirty="0" err="1"/>
              <a:t>menggunakan</a:t>
            </a:r>
            <a:r>
              <a:rPr lang="en-US" kern="0" dirty="0"/>
              <a:t> </a:t>
            </a:r>
            <a:r>
              <a:rPr lang="en-US" kern="0" dirty="0" err="1"/>
              <a:t>kabel</a:t>
            </a:r>
            <a:r>
              <a:rPr lang="en-US" kern="0" dirty="0"/>
              <a:t>. </a:t>
            </a:r>
            <a:r>
              <a:rPr lang="en-US" kern="0" dirty="0" err="1"/>
              <a:t>Jaringan</a:t>
            </a:r>
            <a:r>
              <a:rPr lang="en-US" kern="0" dirty="0"/>
              <a:t> </a:t>
            </a:r>
            <a:r>
              <a:rPr lang="en-US" kern="0" dirty="0" err="1"/>
              <a:t>nirkabel</a:t>
            </a:r>
            <a:r>
              <a:rPr lang="en-US" kern="0" dirty="0"/>
              <a:t> </a:t>
            </a:r>
            <a:r>
              <a:rPr lang="en-US" kern="0" dirty="0" err="1"/>
              <a:t>ini</a:t>
            </a:r>
            <a:r>
              <a:rPr lang="en-US" kern="0" dirty="0"/>
              <a:t> </a:t>
            </a:r>
            <a:r>
              <a:rPr lang="en-US" kern="0" dirty="0" err="1"/>
              <a:t>sering</a:t>
            </a:r>
            <a:r>
              <a:rPr lang="en-US" kern="0" dirty="0"/>
              <a:t> </a:t>
            </a:r>
            <a:r>
              <a:rPr lang="en-US" kern="0" dirty="0" err="1"/>
              <a:t>dipakai</a:t>
            </a:r>
            <a:r>
              <a:rPr lang="en-US" kern="0" dirty="0"/>
              <a:t> </a:t>
            </a:r>
            <a:r>
              <a:rPr lang="en-US" kern="0" dirty="0" err="1"/>
              <a:t>untuk</a:t>
            </a:r>
            <a:r>
              <a:rPr lang="en-US" kern="0" dirty="0"/>
              <a:t> </a:t>
            </a:r>
            <a:r>
              <a:rPr lang="en-US" kern="0" dirty="0" err="1">
                <a:hlinkClick r:id="rId3" tooltip="Jaringan komputer"/>
              </a:rPr>
              <a:t>jaringan</a:t>
            </a:r>
            <a:r>
              <a:rPr lang="en-US" kern="0" dirty="0">
                <a:hlinkClick r:id="rId3" tooltip="Jaringan komputer"/>
              </a:rPr>
              <a:t> </a:t>
            </a:r>
            <a:r>
              <a:rPr lang="en-US" kern="0" dirty="0" err="1">
                <a:hlinkClick r:id="rId3" tooltip="Jaringan komputer"/>
              </a:rPr>
              <a:t>komputer</a:t>
            </a:r>
            <a:r>
              <a:rPr lang="en-US" kern="0" dirty="0"/>
              <a:t> </a:t>
            </a:r>
            <a:r>
              <a:rPr lang="en-US" kern="0" dirty="0" err="1"/>
              <a:t>baik</a:t>
            </a:r>
            <a:r>
              <a:rPr lang="en-US" kern="0" dirty="0"/>
              <a:t> pada </a:t>
            </a:r>
            <a:r>
              <a:rPr lang="en-US" kern="0" dirty="0" err="1"/>
              <a:t>jarak</a:t>
            </a:r>
            <a:r>
              <a:rPr lang="en-US" kern="0" dirty="0"/>
              <a:t> yang </a:t>
            </a:r>
            <a:r>
              <a:rPr lang="en-US" kern="0" dirty="0" err="1"/>
              <a:t>dekat</a:t>
            </a:r>
            <a:r>
              <a:rPr lang="en-US" kern="0" dirty="0"/>
              <a:t> (</a:t>
            </a:r>
            <a:r>
              <a:rPr lang="en-US" kern="0" dirty="0" err="1"/>
              <a:t>beberapa</a:t>
            </a:r>
            <a:r>
              <a:rPr lang="en-US" kern="0" dirty="0"/>
              <a:t> meter, </a:t>
            </a:r>
            <a:r>
              <a:rPr lang="en-US" kern="0" dirty="0" err="1"/>
              <a:t>memakai</a:t>
            </a:r>
            <a:r>
              <a:rPr lang="en-US" kern="0" dirty="0"/>
              <a:t> </a:t>
            </a:r>
            <a:r>
              <a:rPr lang="en-US" kern="0" dirty="0" err="1"/>
              <a:t>alat</a:t>
            </a:r>
            <a:r>
              <a:rPr lang="en-US" kern="0" dirty="0"/>
              <a:t>/</a:t>
            </a:r>
            <a:r>
              <a:rPr lang="en-US" kern="0" dirty="0" err="1"/>
              <a:t>pemancar</a:t>
            </a:r>
            <a:r>
              <a:rPr lang="en-US" kern="0" dirty="0"/>
              <a:t> </a:t>
            </a:r>
            <a:r>
              <a:rPr lang="en-US" kern="0" dirty="0" err="1">
                <a:hlinkClick r:id="rId4" tooltip="Bluetooth"/>
              </a:rPr>
              <a:t>bluetooth</a:t>
            </a:r>
            <a:r>
              <a:rPr lang="en-US" kern="0" dirty="0"/>
              <a:t>) </a:t>
            </a:r>
            <a:r>
              <a:rPr lang="en-US" kern="0" dirty="0" err="1"/>
              <a:t>maupun</a:t>
            </a:r>
            <a:r>
              <a:rPr lang="en-US" kern="0" dirty="0"/>
              <a:t> pada </a:t>
            </a:r>
            <a:r>
              <a:rPr lang="en-US" kern="0" dirty="0" err="1"/>
              <a:t>jarak</a:t>
            </a:r>
            <a:r>
              <a:rPr lang="en-US" kern="0" dirty="0"/>
              <a:t> </a:t>
            </a:r>
            <a:r>
              <a:rPr lang="en-US" kern="0" dirty="0" err="1"/>
              <a:t>jauh</a:t>
            </a:r>
            <a:r>
              <a:rPr lang="en-US" kern="0" dirty="0"/>
              <a:t> (</a:t>
            </a:r>
            <a:r>
              <a:rPr lang="en-US" kern="0" dirty="0" err="1"/>
              <a:t>lewat</a:t>
            </a:r>
            <a:r>
              <a:rPr lang="en-US" kern="0" dirty="0"/>
              <a:t> </a:t>
            </a:r>
            <a:r>
              <a:rPr lang="en-US" kern="0" dirty="0" err="1">
                <a:hlinkClick r:id="rId5" tooltip="Satelit"/>
              </a:rPr>
              <a:t>satelit</a:t>
            </a:r>
            <a:r>
              <a:rPr lang="en-US" kern="0" dirty="0"/>
              <a:t>). </a:t>
            </a:r>
            <a:r>
              <a:rPr lang="en-US" kern="0" dirty="0" err="1"/>
              <a:t>Bidang</a:t>
            </a:r>
            <a:r>
              <a:rPr lang="en-US" kern="0" dirty="0"/>
              <a:t> </a:t>
            </a:r>
            <a:r>
              <a:rPr lang="en-US" kern="0" dirty="0" err="1"/>
              <a:t>ini</a:t>
            </a:r>
            <a:r>
              <a:rPr lang="en-US" kern="0" dirty="0"/>
              <a:t> </a:t>
            </a:r>
            <a:r>
              <a:rPr lang="en-US" kern="0" dirty="0" err="1"/>
              <a:t>erat</a:t>
            </a:r>
            <a:r>
              <a:rPr lang="en-US" kern="0" dirty="0"/>
              <a:t> </a:t>
            </a:r>
            <a:r>
              <a:rPr lang="en-US" kern="0" dirty="0" err="1"/>
              <a:t>hubungannya</a:t>
            </a:r>
            <a:r>
              <a:rPr lang="en-US" kern="0" dirty="0"/>
              <a:t> </a:t>
            </a:r>
            <a:r>
              <a:rPr lang="en-US" kern="0" dirty="0" err="1"/>
              <a:t>dengan</a:t>
            </a:r>
            <a:r>
              <a:rPr lang="en-US" kern="0" dirty="0"/>
              <a:t> </a:t>
            </a:r>
            <a:r>
              <a:rPr lang="en-US" kern="0" dirty="0" err="1"/>
              <a:t>bidang</a:t>
            </a:r>
            <a:r>
              <a:rPr lang="en-US" kern="0" dirty="0"/>
              <a:t> </a:t>
            </a:r>
            <a:r>
              <a:rPr lang="en-US" kern="0" dirty="0" err="1">
                <a:hlinkClick r:id="rId6" tooltip="Telekomunikasi"/>
              </a:rPr>
              <a:t>telekomunikasi</a:t>
            </a:r>
            <a:r>
              <a:rPr lang="en-US" kern="0" dirty="0"/>
              <a:t>, </a:t>
            </a:r>
            <a:r>
              <a:rPr lang="en-US" kern="0" dirty="0" err="1">
                <a:hlinkClick r:id="rId7" tooltip="Teknologi informasi"/>
              </a:rPr>
              <a:t>teknologi</a:t>
            </a:r>
            <a:r>
              <a:rPr lang="en-US" kern="0" dirty="0">
                <a:hlinkClick r:id="rId7" tooltip="Teknologi informasi"/>
              </a:rPr>
              <a:t> </a:t>
            </a:r>
            <a:r>
              <a:rPr lang="en-US" kern="0" dirty="0" err="1">
                <a:hlinkClick r:id="rId7" tooltip="Teknologi informasi"/>
              </a:rPr>
              <a:t>informasi</a:t>
            </a:r>
            <a:r>
              <a:rPr lang="en-US" kern="0" dirty="0"/>
              <a:t>, dan </a:t>
            </a:r>
            <a:r>
              <a:rPr lang="en-US" kern="0" dirty="0" err="1">
                <a:hlinkClick r:id="rId8" tooltip="Teknik komputer"/>
              </a:rPr>
              <a:t>teknik</a:t>
            </a:r>
            <a:r>
              <a:rPr lang="en-US" kern="0" dirty="0">
                <a:hlinkClick r:id="rId8" tooltip="Teknik komputer"/>
              </a:rPr>
              <a:t> </a:t>
            </a:r>
            <a:r>
              <a:rPr lang="en-US" kern="0" dirty="0" err="1">
                <a:hlinkClick r:id="rId8" tooltip="Teknik komputer"/>
              </a:rPr>
              <a:t>komputer</a:t>
            </a:r>
            <a:r>
              <a:rPr lang="en-US" kern="0" dirty="0"/>
              <a:t>. </a:t>
            </a:r>
            <a:r>
              <a:rPr lang="en-US" kern="0" dirty="0" err="1"/>
              <a:t>Jenis</a:t>
            </a:r>
            <a:r>
              <a:rPr lang="en-US" kern="0" dirty="0"/>
              <a:t> </a:t>
            </a:r>
            <a:r>
              <a:rPr lang="en-US" kern="0" dirty="0" err="1"/>
              <a:t>jaringan</a:t>
            </a:r>
            <a:r>
              <a:rPr lang="en-US" kern="0" dirty="0"/>
              <a:t> yang </a:t>
            </a:r>
            <a:r>
              <a:rPr lang="en-US" kern="0" dirty="0" err="1"/>
              <a:t>populer</a:t>
            </a:r>
            <a:r>
              <a:rPr lang="en-US" kern="0" dirty="0"/>
              <a:t> </a:t>
            </a:r>
            <a:r>
              <a:rPr lang="en-US" kern="0" dirty="0" err="1"/>
              <a:t>dalam</a:t>
            </a:r>
            <a:r>
              <a:rPr lang="en-US" kern="0" dirty="0"/>
              <a:t> </a:t>
            </a:r>
            <a:r>
              <a:rPr lang="en-US" kern="0" dirty="0" err="1"/>
              <a:t>kategori</a:t>
            </a:r>
            <a:r>
              <a:rPr lang="en-US" kern="0" dirty="0"/>
              <a:t> </a:t>
            </a:r>
            <a:r>
              <a:rPr lang="en-US" kern="0" dirty="0" err="1"/>
              <a:t>jaringan</a:t>
            </a:r>
            <a:r>
              <a:rPr lang="en-US" kern="0" dirty="0"/>
              <a:t> </a:t>
            </a:r>
            <a:r>
              <a:rPr lang="en-US" kern="0" dirty="0" err="1"/>
              <a:t>nirkabel</a:t>
            </a:r>
            <a:r>
              <a:rPr lang="en-US" kern="0" dirty="0"/>
              <a:t> </a:t>
            </a:r>
            <a:r>
              <a:rPr lang="en-US" kern="0" dirty="0" err="1"/>
              <a:t>ini</a:t>
            </a:r>
            <a:r>
              <a:rPr lang="en-US" kern="0" dirty="0"/>
              <a:t> </a:t>
            </a:r>
            <a:r>
              <a:rPr lang="en-US" kern="0" dirty="0" err="1"/>
              <a:t>meliputi</a:t>
            </a:r>
            <a:r>
              <a:rPr lang="en-US" kern="0" dirty="0"/>
              <a:t>: </a:t>
            </a:r>
            <a:r>
              <a:rPr lang="en-US" kern="0" dirty="0" err="1">
                <a:hlinkClick r:id="rId9" tooltip="Jaringan lokal nirkabel"/>
              </a:rPr>
              <a:t>Jaringan</a:t>
            </a:r>
            <a:r>
              <a:rPr lang="en-US" kern="0" dirty="0">
                <a:hlinkClick r:id="rId9" tooltip="Jaringan lokal nirkabel"/>
              </a:rPr>
              <a:t> </a:t>
            </a:r>
            <a:r>
              <a:rPr lang="en-US" kern="0" dirty="0" err="1">
                <a:hlinkClick r:id="rId9" tooltip="Jaringan lokal nirkabel"/>
              </a:rPr>
              <a:t>kawasan</a:t>
            </a:r>
            <a:r>
              <a:rPr lang="en-US" kern="0" dirty="0">
                <a:hlinkClick r:id="rId9" tooltip="Jaringan lokal nirkabel"/>
              </a:rPr>
              <a:t> </a:t>
            </a:r>
            <a:r>
              <a:rPr lang="en-US" kern="0" dirty="0" err="1">
                <a:hlinkClick r:id="rId9" tooltip="Jaringan lokal nirkabel"/>
              </a:rPr>
              <a:t>lokal</a:t>
            </a:r>
            <a:r>
              <a:rPr lang="en-US" kern="0" dirty="0">
                <a:hlinkClick r:id="rId9" tooltip="Jaringan lokal nirkabel"/>
              </a:rPr>
              <a:t> </a:t>
            </a:r>
            <a:r>
              <a:rPr lang="en-US" kern="0" dirty="0" err="1">
                <a:hlinkClick r:id="rId9" tooltip="Jaringan lokal nirkabel"/>
              </a:rPr>
              <a:t>nirkabel</a:t>
            </a:r>
            <a:r>
              <a:rPr lang="en-US" kern="0" dirty="0"/>
              <a:t> (</a:t>
            </a:r>
            <a:r>
              <a:rPr lang="en-US" i="1" kern="0" dirty="0"/>
              <a:t>wireless LAN/WLAN</a:t>
            </a:r>
            <a:r>
              <a:rPr lang="en-US" kern="0" dirty="0"/>
              <a:t>), dan </a:t>
            </a:r>
            <a:r>
              <a:rPr lang="en-US" kern="0" dirty="0">
                <a:hlinkClick r:id="rId10" tooltip="Wi-Fi"/>
              </a:rPr>
              <a:t>Wi-Fi</a:t>
            </a:r>
            <a:r>
              <a:rPr lang="en-US" kern="0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kern="0" dirty="0" err="1"/>
              <a:t>Jaringan</a:t>
            </a:r>
            <a:r>
              <a:rPr lang="en-US" kern="0" dirty="0"/>
              <a:t> </a:t>
            </a:r>
            <a:r>
              <a:rPr lang="en-US" kern="0" dirty="0" err="1"/>
              <a:t>nirkabel</a:t>
            </a:r>
            <a:r>
              <a:rPr lang="en-US" kern="0" dirty="0"/>
              <a:t> </a:t>
            </a:r>
            <a:r>
              <a:rPr lang="en-US" kern="0" dirty="0" err="1"/>
              <a:t>biasanya</a:t>
            </a:r>
            <a:r>
              <a:rPr lang="en-US" kern="0" dirty="0"/>
              <a:t> </a:t>
            </a:r>
            <a:r>
              <a:rPr lang="en-US" kern="0" dirty="0" err="1"/>
              <a:t>menghubungkan</a:t>
            </a:r>
            <a:r>
              <a:rPr lang="en-US" kern="0" dirty="0"/>
              <a:t> </a:t>
            </a:r>
            <a:r>
              <a:rPr lang="en-US" kern="0" dirty="0" err="1"/>
              <a:t>satu</a:t>
            </a:r>
            <a:r>
              <a:rPr lang="en-US" kern="0" dirty="0"/>
              <a:t> </a:t>
            </a:r>
            <a:r>
              <a:rPr lang="en-US" kern="0" dirty="0" err="1"/>
              <a:t>sistem</a:t>
            </a:r>
            <a:r>
              <a:rPr lang="en-US" kern="0" dirty="0"/>
              <a:t> </a:t>
            </a:r>
            <a:r>
              <a:rPr lang="en-US" kern="0" dirty="0" err="1"/>
              <a:t>komputer</a:t>
            </a:r>
            <a:r>
              <a:rPr lang="en-US" kern="0" dirty="0"/>
              <a:t> </a:t>
            </a:r>
            <a:r>
              <a:rPr lang="en-US" kern="0" dirty="0" err="1"/>
              <a:t>dengan</a:t>
            </a:r>
            <a:r>
              <a:rPr lang="en-US" kern="0" dirty="0"/>
              <a:t> </a:t>
            </a:r>
            <a:r>
              <a:rPr lang="en-US" kern="0" dirty="0" err="1"/>
              <a:t>sistem</a:t>
            </a:r>
            <a:r>
              <a:rPr lang="en-US" kern="0" dirty="0"/>
              <a:t> yang lain </a:t>
            </a:r>
            <a:r>
              <a:rPr lang="en-US" kern="0" dirty="0" err="1"/>
              <a:t>dengan</a:t>
            </a:r>
            <a:r>
              <a:rPr lang="en-US" kern="0" dirty="0"/>
              <a:t> </a:t>
            </a:r>
            <a:r>
              <a:rPr lang="en-US" kern="0" dirty="0" err="1"/>
              <a:t>menggunakan</a:t>
            </a:r>
            <a:r>
              <a:rPr lang="en-US" kern="0" dirty="0"/>
              <a:t> </a:t>
            </a:r>
            <a:r>
              <a:rPr lang="en-US" kern="0" dirty="0" err="1"/>
              <a:t>beberapa</a:t>
            </a:r>
            <a:r>
              <a:rPr lang="en-US" kern="0" dirty="0"/>
              <a:t> </a:t>
            </a:r>
            <a:r>
              <a:rPr lang="en-US" kern="0" dirty="0" err="1"/>
              <a:t>macam</a:t>
            </a:r>
            <a:r>
              <a:rPr lang="en-US" kern="0" dirty="0"/>
              <a:t> media </a:t>
            </a:r>
            <a:r>
              <a:rPr lang="en-US" kern="0" dirty="0" err="1"/>
              <a:t>transmisi</a:t>
            </a:r>
            <a:r>
              <a:rPr lang="en-US" kern="0" dirty="0"/>
              <a:t> </a:t>
            </a:r>
            <a:r>
              <a:rPr lang="en-US" kern="0" dirty="0" err="1"/>
              <a:t>tanpa</a:t>
            </a:r>
            <a:r>
              <a:rPr lang="en-US" kern="0" dirty="0"/>
              <a:t> </a:t>
            </a:r>
            <a:r>
              <a:rPr lang="en-US" kern="0" dirty="0" err="1"/>
              <a:t>kabel</a:t>
            </a:r>
            <a:r>
              <a:rPr lang="en-US" kern="0" dirty="0"/>
              <a:t>, </a:t>
            </a:r>
            <a:r>
              <a:rPr lang="en-US" kern="0" dirty="0" err="1"/>
              <a:t>seperti</a:t>
            </a:r>
            <a:r>
              <a:rPr lang="en-US" kern="0" dirty="0"/>
              <a:t>: </a:t>
            </a:r>
            <a:r>
              <a:rPr lang="en-US" kern="0" dirty="0" err="1">
                <a:hlinkClick r:id="rId11" tooltip="Gelombang radio"/>
              </a:rPr>
              <a:t>gelombang</a:t>
            </a:r>
            <a:r>
              <a:rPr lang="en-US" kern="0" dirty="0">
                <a:hlinkClick r:id="rId11" tooltip="Gelombang radio"/>
              </a:rPr>
              <a:t> radio</a:t>
            </a:r>
            <a:r>
              <a:rPr lang="en-US" kern="0" dirty="0"/>
              <a:t>, </a:t>
            </a:r>
            <a:r>
              <a:rPr lang="en-US" kern="0" dirty="0" err="1">
                <a:hlinkClick r:id="rId12" tooltip="Gelombang mikro"/>
              </a:rPr>
              <a:t>gelombang</a:t>
            </a:r>
            <a:r>
              <a:rPr lang="en-US" kern="0" dirty="0">
                <a:hlinkClick r:id="rId12" tooltip="Gelombang mikro"/>
              </a:rPr>
              <a:t> </a:t>
            </a:r>
            <a:r>
              <a:rPr lang="en-US" kern="0" dirty="0" err="1">
                <a:hlinkClick r:id="rId12" tooltip="Gelombang mikro"/>
              </a:rPr>
              <a:t>mikro</a:t>
            </a:r>
            <a:r>
              <a:rPr lang="en-US" kern="0" dirty="0"/>
              <a:t>, </a:t>
            </a:r>
            <a:r>
              <a:rPr lang="en-US" kern="0" dirty="0" err="1"/>
              <a:t>maupun</a:t>
            </a:r>
            <a:r>
              <a:rPr lang="en-US" kern="0" dirty="0"/>
              <a:t> </a:t>
            </a:r>
            <a:r>
              <a:rPr lang="en-US" kern="0" dirty="0" err="1"/>
              <a:t>cahaya</a:t>
            </a:r>
            <a:r>
              <a:rPr lang="en-US" kern="0" dirty="0"/>
              <a:t> </a:t>
            </a:r>
            <a:r>
              <a:rPr lang="en-US" kern="0" dirty="0">
                <a:hlinkClick r:id="rId13" tooltip="Infra merah"/>
              </a:rPr>
              <a:t>infra </a:t>
            </a:r>
            <a:r>
              <a:rPr lang="en-US" kern="0" dirty="0" err="1">
                <a:hlinkClick r:id="rId13" tooltip="Infra merah"/>
              </a:rPr>
              <a:t>merah</a:t>
            </a:r>
            <a:r>
              <a:rPr lang="en-US" kern="0" dirty="0"/>
              <a:t>. 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1541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Standar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dan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Spesifikasi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                     </a:t>
            </a:r>
            <a:r>
              <a:rPr lang="en-US" dirty="0">
                <a:solidFill>
                  <a:schemeClr val="bg1"/>
                </a:solidFill>
              </a:rPr>
              <a:t>			</a:t>
            </a:r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420D2736-AED6-484E-9D56-682BDA31788A}"/>
              </a:ext>
            </a:extLst>
          </p:cNvPr>
          <p:cNvSpPr txBox="1">
            <a:spLocks/>
          </p:cNvSpPr>
          <p:nvPr/>
        </p:nvSpPr>
        <p:spPr bwMode="auto">
          <a:xfrm>
            <a:off x="916150" y="1844824"/>
            <a:ext cx="10515600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2000" b="1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800">
                <a:solidFill>
                  <a:schemeClr val="tx1"/>
                </a:solidFill>
                <a:latin typeface="Arial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600">
                <a:solidFill>
                  <a:schemeClr val="tx1"/>
                </a:solidFill>
                <a:latin typeface="Arial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Arial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Arial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nn-NO" kern="0" dirty="0"/>
              <a:t>Wi-Fi memiliki standar dan spesifikasi IEEE 802.11 dan </a:t>
            </a:r>
            <a:r>
              <a:rPr lang="en-US" kern="0" dirty="0" err="1"/>
              <a:t>menggunakan</a:t>
            </a:r>
            <a:r>
              <a:rPr lang="en-US" kern="0" dirty="0"/>
              <a:t> </a:t>
            </a:r>
            <a:r>
              <a:rPr lang="en-US" kern="0" dirty="0" err="1"/>
              <a:t>frekuensi</a:t>
            </a:r>
            <a:r>
              <a:rPr lang="en-US" kern="0" dirty="0"/>
              <a:t> 2,4GHz dan 5GHz</a:t>
            </a:r>
          </a:p>
          <a:p>
            <a:endParaRPr lang="en-US" kern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Standar</a:t>
            </a:r>
            <a:r>
              <a:rPr lang="en-US" kern="0" dirty="0"/>
              <a:t> IEEE 802.11a/b/g/n</a:t>
            </a:r>
          </a:p>
          <a:p>
            <a:pPr lvl="1"/>
            <a:r>
              <a:rPr lang="en-US" kern="0" dirty="0"/>
              <a:t>802.11a – </a:t>
            </a:r>
            <a:r>
              <a:rPr lang="en-US" kern="0" dirty="0" err="1"/>
              <a:t>frekuensi</a:t>
            </a:r>
            <a:r>
              <a:rPr lang="en-US" kern="0" dirty="0"/>
              <a:t> 5GHz</a:t>
            </a:r>
          </a:p>
          <a:p>
            <a:pPr lvl="1"/>
            <a:r>
              <a:rPr lang="en-US" kern="0" dirty="0"/>
              <a:t>802.11b – </a:t>
            </a:r>
            <a:r>
              <a:rPr lang="en-US" kern="0" dirty="0" err="1"/>
              <a:t>frekuensi</a:t>
            </a:r>
            <a:r>
              <a:rPr lang="en-US" kern="0" dirty="0"/>
              <a:t> 2,4GHz</a:t>
            </a:r>
          </a:p>
          <a:p>
            <a:pPr lvl="1"/>
            <a:r>
              <a:rPr lang="en-US" kern="0" dirty="0"/>
              <a:t>802.11g – </a:t>
            </a:r>
            <a:r>
              <a:rPr lang="en-US" kern="0" dirty="0" err="1"/>
              <a:t>frekuensi</a:t>
            </a:r>
            <a:r>
              <a:rPr lang="en-US" kern="0" dirty="0"/>
              <a:t> 2,4GHz</a:t>
            </a:r>
          </a:p>
          <a:p>
            <a:pPr lvl="1"/>
            <a:r>
              <a:rPr lang="en-US" kern="0" dirty="0"/>
              <a:t>802.11n – </a:t>
            </a:r>
            <a:r>
              <a:rPr lang="en-US" kern="0" dirty="0" err="1"/>
              <a:t>frekuensi</a:t>
            </a:r>
            <a:r>
              <a:rPr lang="en-US" kern="0" dirty="0"/>
              <a:t> 2,4GHz </a:t>
            </a:r>
            <a:r>
              <a:rPr lang="en-US" kern="0" dirty="0" err="1"/>
              <a:t>atau</a:t>
            </a:r>
            <a:r>
              <a:rPr lang="en-US" kern="0" dirty="0"/>
              <a:t> 5GHz</a:t>
            </a:r>
          </a:p>
        </p:txBody>
      </p:sp>
    </p:spTree>
    <p:extLst>
      <p:ext uri="{BB962C8B-B14F-4D97-AF65-F5344CB8AC3E}">
        <p14:creationId xmlns:p14="http://schemas.microsoft.com/office/powerpoint/2010/main" val="3169366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Wireless Band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1/2                              </a:t>
            </a:r>
            <a:r>
              <a:rPr lang="en-US" dirty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7B400BD2-B622-4A4F-B2C8-BC65D2DE2F24}"/>
              </a:ext>
            </a:extLst>
          </p:cNvPr>
          <p:cNvSpPr txBox="1">
            <a:spLocks/>
          </p:cNvSpPr>
          <p:nvPr/>
        </p:nvSpPr>
        <p:spPr bwMode="auto">
          <a:xfrm>
            <a:off x="838200" y="1700808"/>
            <a:ext cx="10515600" cy="37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2000" b="1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800">
                <a:solidFill>
                  <a:schemeClr val="tx1"/>
                </a:solidFill>
                <a:latin typeface="Arial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600">
                <a:solidFill>
                  <a:schemeClr val="tx1"/>
                </a:solidFill>
                <a:latin typeface="Arial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Arial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Arial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kern="0" dirty="0"/>
              <a:t>2Ghz-b, </a:t>
            </a:r>
            <a:r>
              <a:rPr lang="en-US" kern="0" dirty="0" err="1"/>
              <a:t>bekerja</a:t>
            </a:r>
            <a:r>
              <a:rPr lang="en-US" kern="0" dirty="0"/>
              <a:t> di </a:t>
            </a:r>
            <a:r>
              <a:rPr lang="en-US" kern="0" dirty="0" err="1"/>
              <a:t>frekuensi</a:t>
            </a:r>
            <a:r>
              <a:rPr lang="en-US" kern="0" dirty="0"/>
              <a:t> 2,4Ghz. </a:t>
            </a:r>
            <a:r>
              <a:rPr lang="en-US" kern="0" dirty="0" err="1"/>
              <a:t>Menggunakan</a:t>
            </a:r>
            <a:r>
              <a:rPr lang="en-US" kern="0" dirty="0"/>
              <a:t> </a:t>
            </a:r>
            <a:r>
              <a:rPr lang="en-US" kern="0" dirty="0" err="1"/>
              <a:t>protokol</a:t>
            </a:r>
            <a:r>
              <a:rPr lang="en-US" kern="0" dirty="0"/>
              <a:t> 802.11b </a:t>
            </a:r>
            <a:r>
              <a:rPr lang="en-US" kern="0" dirty="0" err="1"/>
              <a:t>dengan</a:t>
            </a:r>
            <a:r>
              <a:rPr lang="en-US" kern="0" dirty="0"/>
              <a:t> data rate </a:t>
            </a:r>
            <a:r>
              <a:rPr lang="en-US" kern="0" dirty="0" err="1"/>
              <a:t>maksimum</a:t>
            </a:r>
            <a:r>
              <a:rPr lang="en-US" kern="0" dirty="0"/>
              <a:t> 11 Mbit/s.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kern="0" dirty="0"/>
              <a:t>2Ghz-b/g, juga </a:t>
            </a:r>
            <a:r>
              <a:rPr lang="en-US" kern="0" dirty="0" err="1"/>
              <a:t>bekerja</a:t>
            </a:r>
            <a:r>
              <a:rPr lang="en-US" kern="0" dirty="0"/>
              <a:t> di </a:t>
            </a:r>
            <a:r>
              <a:rPr lang="en-US" kern="0" dirty="0" err="1"/>
              <a:t>frekuensi</a:t>
            </a:r>
            <a:r>
              <a:rPr lang="en-US" kern="0" dirty="0"/>
              <a:t> 2,4Ghz. </a:t>
            </a:r>
            <a:r>
              <a:rPr lang="en-US" kern="0" dirty="0" err="1"/>
              <a:t>Menggunakan</a:t>
            </a:r>
            <a:r>
              <a:rPr lang="en-US" kern="0" dirty="0"/>
              <a:t> </a:t>
            </a:r>
            <a:r>
              <a:rPr lang="en-US" kern="0" dirty="0" err="1"/>
              <a:t>protokol</a:t>
            </a:r>
            <a:r>
              <a:rPr lang="en-US" kern="0" dirty="0"/>
              <a:t> 802.11b dan 802.11g. </a:t>
            </a:r>
            <a:r>
              <a:rPr lang="en-US" kern="0" dirty="0" err="1"/>
              <a:t>protokol</a:t>
            </a:r>
            <a:r>
              <a:rPr lang="en-US" kern="0" dirty="0"/>
              <a:t> 802.11g  data rate </a:t>
            </a:r>
            <a:r>
              <a:rPr lang="en-US" kern="0" dirty="0" err="1"/>
              <a:t>bisa</a:t>
            </a:r>
            <a:r>
              <a:rPr lang="en-US" kern="0" dirty="0"/>
              <a:t> </a:t>
            </a:r>
            <a:r>
              <a:rPr lang="en-US" kern="0" dirty="0" err="1"/>
              <a:t>mencapai</a:t>
            </a:r>
            <a:r>
              <a:rPr lang="en-US" kern="0" dirty="0"/>
              <a:t> 54 Mbit/s.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kern="0" dirty="0"/>
              <a:t>2Ghz-b/g/n, </a:t>
            </a:r>
            <a:r>
              <a:rPr lang="en-US" kern="0" dirty="0" err="1"/>
              <a:t>bekerja</a:t>
            </a:r>
            <a:r>
              <a:rPr lang="en-US" kern="0" dirty="0"/>
              <a:t> di </a:t>
            </a:r>
            <a:r>
              <a:rPr lang="en-US" kern="0" dirty="0" err="1"/>
              <a:t>frekuensi</a:t>
            </a:r>
            <a:r>
              <a:rPr lang="en-US" kern="0" dirty="0"/>
              <a:t> 2,4Ghz. </a:t>
            </a:r>
            <a:r>
              <a:rPr lang="en-US" kern="0" dirty="0" err="1"/>
              <a:t>Menggunakan</a:t>
            </a:r>
            <a:r>
              <a:rPr lang="en-US" kern="0" dirty="0"/>
              <a:t> </a:t>
            </a:r>
            <a:r>
              <a:rPr lang="en-US" kern="0" dirty="0" err="1"/>
              <a:t>protokol</a:t>
            </a:r>
            <a:r>
              <a:rPr lang="en-US" kern="0" dirty="0"/>
              <a:t> 802.11b, 802.11g dan 802.11n. </a:t>
            </a:r>
            <a:r>
              <a:rPr lang="en-US" kern="0" dirty="0" err="1"/>
              <a:t>Secara</a:t>
            </a:r>
            <a:r>
              <a:rPr lang="en-US" kern="0" dirty="0"/>
              <a:t> </a:t>
            </a:r>
            <a:r>
              <a:rPr lang="en-US" kern="0" dirty="0" err="1"/>
              <a:t>teori</a:t>
            </a:r>
            <a:r>
              <a:rPr lang="en-US" kern="0" dirty="0"/>
              <a:t> </a:t>
            </a:r>
            <a:r>
              <a:rPr lang="en-US" kern="0" dirty="0" err="1"/>
              <a:t>maksimal</a:t>
            </a:r>
            <a:r>
              <a:rPr lang="en-US" kern="0" dirty="0"/>
              <a:t> data rate yang </a:t>
            </a:r>
            <a:r>
              <a:rPr lang="en-US" kern="0" dirty="0" err="1"/>
              <a:t>bisa</a:t>
            </a:r>
            <a:r>
              <a:rPr lang="en-US" kern="0" dirty="0"/>
              <a:t> </a:t>
            </a:r>
            <a:r>
              <a:rPr lang="en-US" kern="0" dirty="0" err="1"/>
              <a:t>dicapai</a:t>
            </a:r>
            <a:r>
              <a:rPr lang="en-US" kern="0" dirty="0"/>
              <a:t> </a:t>
            </a:r>
            <a:r>
              <a:rPr lang="en-US" kern="0" dirty="0" err="1"/>
              <a:t>adalah</a:t>
            </a:r>
            <a:r>
              <a:rPr lang="en-US" kern="0" dirty="0"/>
              <a:t> 300 Mbit/s.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kern="0" dirty="0"/>
              <a:t>2Ghz-only G, </a:t>
            </a:r>
            <a:r>
              <a:rPr lang="en-US" kern="0" dirty="0" err="1"/>
              <a:t>bekerja</a:t>
            </a:r>
            <a:r>
              <a:rPr lang="en-US" kern="0" dirty="0"/>
              <a:t> di </a:t>
            </a:r>
            <a:r>
              <a:rPr lang="en-US" kern="0" dirty="0" err="1"/>
              <a:t>frekuensi</a:t>
            </a:r>
            <a:r>
              <a:rPr lang="en-US" kern="0" dirty="0"/>
              <a:t> 2,4Ghz, </a:t>
            </a:r>
            <a:r>
              <a:rPr lang="en-US" kern="0" dirty="0" err="1"/>
              <a:t>hanya</a:t>
            </a:r>
            <a:r>
              <a:rPr lang="en-US" kern="0" dirty="0"/>
              <a:t> </a:t>
            </a:r>
            <a:r>
              <a:rPr lang="en-US" kern="0" dirty="0" err="1"/>
              <a:t>menggunakan</a:t>
            </a:r>
            <a:r>
              <a:rPr lang="en-US" kern="0" dirty="0"/>
              <a:t> </a:t>
            </a:r>
            <a:r>
              <a:rPr lang="en-US" kern="0" dirty="0" err="1"/>
              <a:t>protokol</a:t>
            </a:r>
            <a:r>
              <a:rPr lang="en-US" kern="0" dirty="0"/>
              <a:t>  802.11g.</a:t>
            </a:r>
          </a:p>
        </p:txBody>
      </p:sp>
    </p:spTree>
    <p:extLst>
      <p:ext uri="{BB962C8B-B14F-4D97-AF65-F5344CB8AC3E}">
        <p14:creationId xmlns:p14="http://schemas.microsoft.com/office/powerpoint/2010/main" val="316936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EA663C7-1A9D-4A78-BABD-EC15AD33C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416" y="764705"/>
            <a:ext cx="10945216" cy="43204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Wireless Band </a:t>
            </a:r>
            <a:r>
              <a:rPr lang="en-US" dirty="0" smtClean="0">
                <a:solidFill>
                  <a:schemeClr val="bg1"/>
                </a:solidFill>
              </a:rPr>
              <a:t>2/2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</a:rPr>
              <a:t>							</a:t>
            </a:r>
            <a:r>
              <a:rPr lang="en-US" dirty="0" err="1" smtClean="0">
                <a:solidFill>
                  <a:schemeClr val="bg1"/>
                </a:solidFill>
              </a:rPr>
              <a:t>Pelatihan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A449AE29-339E-44FE-83A3-5971E533E28A}"/>
              </a:ext>
            </a:extLst>
          </p:cNvPr>
          <p:cNvSpPr txBox="1">
            <a:spLocks/>
          </p:cNvSpPr>
          <p:nvPr/>
        </p:nvSpPr>
        <p:spPr bwMode="auto">
          <a:xfrm>
            <a:off x="838200" y="1825625"/>
            <a:ext cx="10515600" cy="2683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2000" b="1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800">
                <a:solidFill>
                  <a:schemeClr val="tx1"/>
                </a:solidFill>
                <a:latin typeface="Arial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600">
                <a:solidFill>
                  <a:schemeClr val="tx1"/>
                </a:solidFill>
                <a:latin typeface="Arial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Arial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Arial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kern="0" dirty="0"/>
              <a:t>2Ghz-only N, </a:t>
            </a:r>
            <a:r>
              <a:rPr lang="en-US" kern="0" dirty="0" err="1"/>
              <a:t>bekerja</a:t>
            </a:r>
            <a:r>
              <a:rPr lang="en-US" kern="0" dirty="0"/>
              <a:t> di </a:t>
            </a:r>
            <a:r>
              <a:rPr lang="en-US" kern="0" dirty="0" err="1"/>
              <a:t>frekuensi</a:t>
            </a:r>
            <a:r>
              <a:rPr lang="en-US" kern="0" dirty="0"/>
              <a:t> 2,4Ghz, </a:t>
            </a:r>
            <a:r>
              <a:rPr lang="en-US" kern="0" dirty="0" err="1"/>
              <a:t>hanya</a:t>
            </a:r>
            <a:r>
              <a:rPr lang="en-US" kern="0" dirty="0"/>
              <a:t> </a:t>
            </a:r>
            <a:r>
              <a:rPr lang="en-US" kern="0" dirty="0" err="1"/>
              <a:t>menggunakan</a:t>
            </a:r>
            <a:r>
              <a:rPr lang="en-US" kern="0" dirty="0"/>
              <a:t> </a:t>
            </a:r>
            <a:r>
              <a:rPr lang="en-US" kern="0" dirty="0" err="1"/>
              <a:t>protokol</a:t>
            </a:r>
            <a:r>
              <a:rPr lang="en-US" kern="0" dirty="0"/>
              <a:t>  802.11n.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kern="0" dirty="0"/>
              <a:t>5Ghz-a, </a:t>
            </a:r>
            <a:r>
              <a:rPr lang="en-US" kern="0" dirty="0" err="1"/>
              <a:t>bekerja</a:t>
            </a:r>
            <a:r>
              <a:rPr lang="en-US" kern="0" dirty="0"/>
              <a:t> di </a:t>
            </a:r>
            <a:r>
              <a:rPr lang="en-US" kern="0" dirty="0" err="1"/>
              <a:t>frekuensi</a:t>
            </a:r>
            <a:r>
              <a:rPr lang="en-US" kern="0" dirty="0"/>
              <a:t> 5 </a:t>
            </a:r>
            <a:r>
              <a:rPr lang="en-US" kern="0" dirty="0" err="1"/>
              <a:t>Ghz.</a:t>
            </a:r>
            <a:r>
              <a:rPr lang="en-US" kern="0" dirty="0"/>
              <a:t> </a:t>
            </a:r>
            <a:r>
              <a:rPr lang="en-US" kern="0" dirty="0" err="1"/>
              <a:t>Menggunakan</a:t>
            </a:r>
            <a:r>
              <a:rPr lang="en-US" kern="0" dirty="0"/>
              <a:t> </a:t>
            </a:r>
            <a:r>
              <a:rPr lang="en-US" kern="0" dirty="0" err="1"/>
              <a:t>protokol</a:t>
            </a:r>
            <a:r>
              <a:rPr lang="en-US" kern="0" dirty="0"/>
              <a:t> 802.11a, maximum data rate yang </a:t>
            </a:r>
            <a:r>
              <a:rPr lang="en-US" kern="0" dirty="0" err="1"/>
              <a:t>bisa</a:t>
            </a:r>
            <a:r>
              <a:rPr lang="en-US" kern="0" dirty="0"/>
              <a:t> </a:t>
            </a:r>
            <a:r>
              <a:rPr lang="en-US" kern="0" dirty="0" err="1"/>
              <a:t>dicapai</a:t>
            </a:r>
            <a:r>
              <a:rPr lang="en-US" kern="0" dirty="0"/>
              <a:t> </a:t>
            </a:r>
            <a:r>
              <a:rPr lang="en-US" kern="0" dirty="0" err="1"/>
              <a:t>adalah</a:t>
            </a:r>
            <a:r>
              <a:rPr lang="en-US" kern="0" dirty="0"/>
              <a:t> 54 Mbit/s.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kern="0" dirty="0"/>
              <a:t>5Ghz-a/n, </a:t>
            </a:r>
            <a:r>
              <a:rPr lang="en-US" kern="0" dirty="0" err="1"/>
              <a:t>bekerja</a:t>
            </a:r>
            <a:r>
              <a:rPr lang="en-US" kern="0" dirty="0"/>
              <a:t> di </a:t>
            </a:r>
            <a:r>
              <a:rPr lang="en-US" kern="0" dirty="0" err="1"/>
              <a:t>frekuensi</a:t>
            </a:r>
            <a:r>
              <a:rPr lang="en-US" kern="0" dirty="0"/>
              <a:t> 5 </a:t>
            </a:r>
            <a:r>
              <a:rPr lang="en-US" kern="0" dirty="0" err="1"/>
              <a:t>Ghz.</a:t>
            </a:r>
            <a:r>
              <a:rPr lang="en-US" kern="0" dirty="0"/>
              <a:t> </a:t>
            </a:r>
            <a:r>
              <a:rPr lang="en-US" kern="0" dirty="0" err="1"/>
              <a:t>Menggunakan</a:t>
            </a:r>
            <a:r>
              <a:rPr lang="en-US" kern="0" dirty="0"/>
              <a:t> </a:t>
            </a:r>
            <a:r>
              <a:rPr lang="en-US" kern="0" dirty="0" err="1"/>
              <a:t>protokol</a:t>
            </a:r>
            <a:r>
              <a:rPr lang="en-US" kern="0" dirty="0"/>
              <a:t> 802.11a dan 802.11n.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kern="0" dirty="0"/>
              <a:t>5Ghz-only N, </a:t>
            </a:r>
            <a:r>
              <a:rPr lang="en-US" kern="0" dirty="0" err="1"/>
              <a:t>bekerja</a:t>
            </a:r>
            <a:r>
              <a:rPr lang="en-US" kern="0" dirty="0"/>
              <a:t> di </a:t>
            </a:r>
            <a:r>
              <a:rPr lang="en-US" kern="0" dirty="0" err="1"/>
              <a:t>frekuensi</a:t>
            </a:r>
            <a:r>
              <a:rPr lang="en-US" kern="0" dirty="0"/>
              <a:t> 5 </a:t>
            </a:r>
            <a:r>
              <a:rPr lang="en-US" kern="0" dirty="0" err="1"/>
              <a:t>Ghz</a:t>
            </a:r>
            <a:r>
              <a:rPr lang="en-US" kern="0" dirty="0"/>
              <a:t> dan </a:t>
            </a:r>
            <a:r>
              <a:rPr lang="en-US" kern="0" dirty="0" err="1"/>
              <a:t>hanya</a:t>
            </a:r>
            <a:r>
              <a:rPr lang="en-US" kern="0" dirty="0"/>
              <a:t> </a:t>
            </a:r>
            <a:r>
              <a:rPr lang="en-US" kern="0" dirty="0" err="1"/>
              <a:t>menggunakan</a:t>
            </a:r>
            <a:r>
              <a:rPr lang="en-US" kern="0" dirty="0"/>
              <a:t> </a:t>
            </a:r>
            <a:r>
              <a:rPr lang="en-US" kern="0" dirty="0" err="1"/>
              <a:t>protokol</a:t>
            </a:r>
            <a:r>
              <a:rPr lang="en-US" kern="0" dirty="0"/>
              <a:t>  802.11n. </a:t>
            </a:r>
          </a:p>
        </p:txBody>
      </p:sp>
    </p:spTree>
    <p:extLst>
      <p:ext uri="{BB962C8B-B14F-4D97-AF65-F5344CB8AC3E}">
        <p14:creationId xmlns:p14="http://schemas.microsoft.com/office/powerpoint/2010/main" val="219259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7DEC8E9-A18A-4371-8FD0-26FAFF10F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1424" y="764704"/>
            <a:ext cx="10873208" cy="45027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2.4 GHz </a:t>
            </a:r>
            <a:r>
              <a:rPr lang="en-US" dirty="0" err="1">
                <a:solidFill>
                  <a:schemeClr val="bg1"/>
                </a:solidFill>
              </a:rPr>
              <a:t>atau</a:t>
            </a:r>
            <a:r>
              <a:rPr lang="en-US" dirty="0">
                <a:solidFill>
                  <a:schemeClr val="bg1"/>
                </a:solidFill>
              </a:rPr>
              <a:t> 5 GHz 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</a:rPr>
              <a:t>							</a:t>
            </a:r>
            <a:r>
              <a:rPr lang="en-US" dirty="0" err="1" smtClean="0">
                <a:solidFill>
                  <a:schemeClr val="bg1"/>
                </a:solidFill>
              </a:rPr>
              <a:t>Pelatihan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998D8D6A-C860-4F7A-B1B1-1C727AC7F7F9}"/>
              </a:ext>
            </a:extLst>
          </p:cNvPr>
          <p:cNvSpPr txBox="1">
            <a:spLocks/>
          </p:cNvSpPr>
          <p:nvPr/>
        </p:nvSpPr>
        <p:spPr bwMode="auto">
          <a:xfrm>
            <a:off x="693482" y="1844824"/>
            <a:ext cx="10515600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2000" b="1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800">
                <a:solidFill>
                  <a:schemeClr val="tx1"/>
                </a:solidFill>
                <a:latin typeface="Arial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600">
                <a:solidFill>
                  <a:schemeClr val="tx1"/>
                </a:solidFill>
                <a:latin typeface="Arial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Arial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Arial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Bila</a:t>
            </a:r>
            <a:r>
              <a:rPr lang="en-US" kern="0" dirty="0"/>
              <a:t> </a:t>
            </a:r>
            <a:r>
              <a:rPr lang="en-US" kern="0" dirty="0" err="1"/>
              <a:t>luas</a:t>
            </a:r>
            <a:r>
              <a:rPr lang="en-US" kern="0" dirty="0"/>
              <a:t> </a:t>
            </a:r>
            <a:r>
              <a:rPr lang="en-US" kern="0" dirty="0" err="1"/>
              <a:t>jangkauan</a:t>
            </a:r>
            <a:r>
              <a:rPr lang="en-US" kern="0" dirty="0"/>
              <a:t> yang </a:t>
            </a:r>
            <a:r>
              <a:rPr lang="en-US" kern="0" dirty="0" err="1"/>
              <a:t>disasar</a:t>
            </a:r>
            <a:r>
              <a:rPr lang="en-US" kern="0" dirty="0"/>
              <a:t>, </a:t>
            </a:r>
            <a:r>
              <a:rPr lang="en-US" kern="0" dirty="0" err="1"/>
              <a:t>gunakan</a:t>
            </a:r>
            <a:r>
              <a:rPr lang="en-US" kern="0" dirty="0"/>
              <a:t> </a:t>
            </a:r>
            <a:r>
              <a:rPr lang="en-US" kern="0" dirty="0" err="1"/>
              <a:t>Akses</a:t>
            </a:r>
            <a:r>
              <a:rPr lang="en-US" kern="0" dirty="0"/>
              <a:t> </a:t>
            </a:r>
            <a:r>
              <a:rPr lang="en-US" kern="0" dirty="0" err="1"/>
              <a:t>Poin</a:t>
            </a:r>
            <a:r>
              <a:rPr lang="en-US" kern="0" dirty="0"/>
              <a:t> 2.4 GHz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Bila</a:t>
            </a:r>
            <a:r>
              <a:rPr lang="en-US" kern="0" dirty="0"/>
              <a:t> </a:t>
            </a:r>
            <a:r>
              <a:rPr lang="en-US" kern="0" dirty="0" err="1"/>
              <a:t>kecepatan</a:t>
            </a:r>
            <a:r>
              <a:rPr lang="en-US" kern="0" dirty="0"/>
              <a:t> </a:t>
            </a:r>
            <a:r>
              <a:rPr lang="en-US" kern="0" dirty="0" err="1"/>
              <a:t>tranfer</a:t>
            </a:r>
            <a:r>
              <a:rPr lang="en-US" kern="0" dirty="0"/>
              <a:t> data, </a:t>
            </a:r>
            <a:r>
              <a:rPr lang="en-US" kern="0" dirty="0" err="1"/>
              <a:t>gunakan</a:t>
            </a:r>
            <a:r>
              <a:rPr lang="en-US" kern="0" dirty="0"/>
              <a:t> </a:t>
            </a:r>
            <a:r>
              <a:rPr lang="en-US" kern="0" dirty="0" err="1"/>
              <a:t>Akses</a:t>
            </a:r>
            <a:r>
              <a:rPr lang="en-US" kern="0" dirty="0"/>
              <a:t> </a:t>
            </a:r>
            <a:r>
              <a:rPr lang="en-US" kern="0" dirty="0" err="1"/>
              <a:t>Poin</a:t>
            </a:r>
            <a:r>
              <a:rPr lang="en-US" kern="0" dirty="0"/>
              <a:t> 5 GHz </a:t>
            </a:r>
          </a:p>
        </p:txBody>
      </p:sp>
    </p:spTree>
    <p:extLst>
      <p:ext uri="{BB962C8B-B14F-4D97-AF65-F5344CB8AC3E}">
        <p14:creationId xmlns:p14="http://schemas.microsoft.com/office/powerpoint/2010/main" val="2255872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0CFAF3F-9A23-446E-AE65-953F8465A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764705"/>
            <a:ext cx="10870232" cy="43204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Wireless - </a:t>
            </a:r>
            <a:r>
              <a:rPr lang="en-US" dirty="0" err="1">
                <a:solidFill>
                  <a:schemeClr val="bg1"/>
                </a:solidFill>
              </a:rPr>
              <a:t>Lebar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Channel	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</a:rPr>
              <a:t>						</a:t>
            </a:r>
            <a:r>
              <a:rPr lang="en-US" dirty="0" err="1" smtClean="0">
                <a:solidFill>
                  <a:schemeClr val="bg1"/>
                </a:solidFill>
              </a:rPr>
              <a:t>Pelatihan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21F0C0AF-C6E1-4C6A-BA02-5E20DFA1EADB}"/>
              </a:ext>
            </a:extLst>
          </p:cNvPr>
          <p:cNvSpPr txBox="1">
            <a:spLocks/>
          </p:cNvSpPr>
          <p:nvPr/>
        </p:nvSpPr>
        <p:spPr bwMode="auto">
          <a:xfrm>
            <a:off x="838200" y="1825625"/>
            <a:ext cx="10515600" cy="261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lnSpcReduction="10000"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2000" b="1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800">
                <a:solidFill>
                  <a:schemeClr val="tx1"/>
                </a:solidFill>
                <a:latin typeface="Arial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600">
                <a:solidFill>
                  <a:schemeClr val="tx1"/>
                </a:solidFill>
                <a:latin typeface="Arial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Arial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Arial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Lebar</a:t>
            </a:r>
            <a:r>
              <a:rPr lang="en-US" kern="0" dirty="0"/>
              <a:t> channel </a:t>
            </a:r>
            <a:r>
              <a:rPr lang="en-US" kern="0" dirty="0" err="1"/>
              <a:t>adalah</a:t>
            </a:r>
            <a:r>
              <a:rPr lang="en-US" kern="0" dirty="0"/>
              <a:t> </a:t>
            </a:r>
            <a:r>
              <a:rPr lang="en-US" kern="0" dirty="0" err="1"/>
              <a:t>rentang</a:t>
            </a:r>
            <a:r>
              <a:rPr lang="en-US" kern="0" dirty="0"/>
              <a:t> </a:t>
            </a:r>
            <a:r>
              <a:rPr lang="en-US" kern="0" dirty="0" err="1"/>
              <a:t>frekuensi</a:t>
            </a:r>
            <a:r>
              <a:rPr lang="en-US" kern="0" dirty="0"/>
              <a:t> </a:t>
            </a:r>
            <a:r>
              <a:rPr lang="en-US" kern="0" dirty="0" err="1"/>
              <a:t>batas</a:t>
            </a:r>
            <a:r>
              <a:rPr lang="en-US" kern="0" dirty="0"/>
              <a:t> </a:t>
            </a:r>
            <a:r>
              <a:rPr lang="en-US" kern="0" dirty="0" err="1"/>
              <a:t>bawah</a:t>
            </a:r>
            <a:r>
              <a:rPr lang="en-US" kern="0" dirty="0"/>
              <a:t> dan </a:t>
            </a:r>
            <a:r>
              <a:rPr lang="en-US" kern="0" dirty="0" err="1"/>
              <a:t>batas</a:t>
            </a:r>
            <a:r>
              <a:rPr lang="en-US" kern="0" dirty="0"/>
              <a:t> </a:t>
            </a:r>
            <a:r>
              <a:rPr lang="en-US" kern="0" dirty="0" err="1"/>
              <a:t>atas</a:t>
            </a:r>
            <a:r>
              <a:rPr lang="en-US" kern="0" dirty="0"/>
              <a:t> </a:t>
            </a:r>
            <a:r>
              <a:rPr lang="en-US" kern="0" dirty="0" err="1"/>
              <a:t>dalam</a:t>
            </a:r>
            <a:r>
              <a:rPr lang="en-US" kern="0" dirty="0"/>
              <a:t> 1 channel.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 dirty="0"/>
              <a:t>Default </a:t>
            </a:r>
            <a:r>
              <a:rPr lang="en-US" kern="0" dirty="0" err="1"/>
              <a:t>lebar</a:t>
            </a:r>
            <a:r>
              <a:rPr lang="en-US" kern="0" dirty="0"/>
              <a:t> channel yang </a:t>
            </a:r>
            <a:r>
              <a:rPr lang="en-US" kern="0" dirty="0" err="1"/>
              <a:t>digunakan</a:t>
            </a:r>
            <a:r>
              <a:rPr lang="en-US" kern="0" dirty="0"/>
              <a:t> </a:t>
            </a:r>
            <a:r>
              <a:rPr lang="en-US" kern="0" dirty="0" err="1"/>
              <a:t>adalah</a:t>
            </a:r>
            <a:r>
              <a:rPr lang="en-US" kern="0" dirty="0"/>
              <a:t> 22Mhz (</a:t>
            </a:r>
            <a:r>
              <a:rPr lang="en-US" kern="0" dirty="0" err="1"/>
              <a:t>ditulis</a:t>
            </a:r>
            <a:r>
              <a:rPr lang="en-US" kern="0" dirty="0"/>
              <a:t> 20MHz).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Lebar</a:t>
            </a:r>
            <a:r>
              <a:rPr lang="en-US" kern="0" dirty="0"/>
              <a:t> channel </a:t>
            </a:r>
            <a:r>
              <a:rPr lang="en-US" kern="0" dirty="0" err="1"/>
              <a:t>dapat</a:t>
            </a:r>
            <a:r>
              <a:rPr lang="en-US" kern="0" dirty="0"/>
              <a:t> </a:t>
            </a:r>
            <a:r>
              <a:rPr lang="en-US" kern="0" dirty="0" err="1"/>
              <a:t>dikecilkan</a:t>
            </a:r>
            <a:r>
              <a:rPr lang="en-US" kern="0" dirty="0"/>
              <a:t> (5MHz) </a:t>
            </a:r>
            <a:r>
              <a:rPr lang="en-US" kern="0" dirty="0" err="1"/>
              <a:t>untuk</a:t>
            </a:r>
            <a:r>
              <a:rPr lang="en-US" kern="0" dirty="0"/>
              <a:t> </a:t>
            </a:r>
            <a:r>
              <a:rPr lang="en-US" kern="0" dirty="0" err="1"/>
              <a:t>meminimasil</a:t>
            </a:r>
            <a:r>
              <a:rPr lang="en-US" kern="0" dirty="0"/>
              <a:t> </a:t>
            </a:r>
            <a:r>
              <a:rPr lang="en-US" kern="0" dirty="0" err="1"/>
              <a:t>frekuensi</a:t>
            </a:r>
            <a:r>
              <a:rPr lang="en-US" kern="0" dirty="0"/>
              <a:t>, </a:t>
            </a:r>
            <a:r>
              <a:rPr lang="en-US" kern="0" dirty="0" err="1"/>
              <a:t>atau</a:t>
            </a:r>
            <a:r>
              <a:rPr lang="en-US" kern="0" dirty="0"/>
              <a:t> </a:t>
            </a:r>
            <a:r>
              <a:rPr lang="en-US" kern="0" dirty="0" err="1"/>
              <a:t>dibesarkan</a:t>
            </a:r>
            <a:r>
              <a:rPr lang="en-US" kern="0" dirty="0"/>
              <a:t> (40MHz) </a:t>
            </a:r>
            <a:r>
              <a:rPr lang="en-US" kern="0" dirty="0" err="1"/>
              <a:t>untuk</a:t>
            </a:r>
            <a:r>
              <a:rPr lang="en-US" kern="0" dirty="0"/>
              <a:t> </a:t>
            </a:r>
            <a:r>
              <a:rPr lang="en-US" kern="0" dirty="0" err="1"/>
              <a:t>mendapatkan</a:t>
            </a:r>
            <a:r>
              <a:rPr lang="en-US" kern="0" dirty="0"/>
              <a:t> </a:t>
            </a:r>
            <a:r>
              <a:rPr lang="en-US" kern="0" dirty="0" err="1"/>
              <a:t>troughtput</a:t>
            </a:r>
            <a:r>
              <a:rPr lang="en-US" kern="0" dirty="0"/>
              <a:t> yang </a:t>
            </a:r>
            <a:r>
              <a:rPr lang="en-US" kern="0" dirty="0" err="1"/>
              <a:t>lebih</a:t>
            </a:r>
            <a:r>
              <a:rPr lang="en-US" kern="0" dirty="0"/>
              <a:t> </a:t>
            </a:r>
            <a:r>
              <a:rPr lang="en-US" kern="0" dirty="0" err="1"/>
              <a:t>besar</a:t>
            </a:r>
            <a:r>
              <a:rPr lang="en-US" kern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4323600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powerpoint-template-apr7</Template>
  <TotalTime>20179267</TotalTime>
  <Words>1306</Words>
  <Application>Microsoft Office PowerPoint</Application>
  <PresentationFormat>Custom</PresentationFormat>
  <Paragraphs>155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powerpoint-template-apr7</vt:lpstr>
      <vt:lpstr>3_Custom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Siswanto</cp:lastModifiedBy>
  <cp:revision>548</cp:revision>
  <dcterms:created xsi:type="dcterms:W3CDTF">2011-05-21T14:11:58Z</dcterms:created>
  <dcterms:modified xsi:type="dcterms:W3CDTF">2019-06-18T10:13:10Z</dcterms:modified>
</cp:coreProperties>
</file>