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33"/>
  </p:notesMasterIdLst>
  <p:handoutMasterIdLst>
    <p:handoutMasterId r:id="rId34"/>
  </p:handoutMasterIdLst>
  <p:sldIdLst>
    <p:sldId id="324" r:id="rId3"/>
    <p:sldId id="443" r:id="rId4"/>
    <p:sldId id="410" r:id="rId5"/>
    <p:sldId id="419" r:id="rId6"/>
    <p:sldId id="426" r:id="rId7"/>
    <p:sldId id="415" r:id="rId8"/>
    <p:sldId id="422" r:id="rId9"/>
    <p:sldId id="421" r:id="rId10"/>
    <p:sldId id="420" r:id="rId11"/>
    <p:sldId id="423" r:id="rId12"/>
    <p:sldId id="424" r:id="rId13"/>
    <p:sldId id="425" r:id="rId14"/>
    <p:sldId id="427" r:id="rId15"/>
    <p:sldId id="429" r:id="rId16"/>
    <p:sldId id="428" r:id="rId17"/>
    <p:sldId id="432" r:id="rId18"/>
    <p:sldId id="433" r:id="rId19"/>
    <p:sldId id="430" r:id="rId20"/>
    <p:sldId id="431" r:id="rId21"/>
    <p:sldId id="434" r:id="rId22"/>
    <p:sldId id="435" r:id="rId23"/>
    <p:sldId id="436" r:id="rId24"/>
    <p:sldId id="437" r:id="rId25"/>
    <p:sldId id="438" r:id="rId26"/>
    <p:sldId id="439" r:id="rId27"/>
    <p:sldId id="441" r:id="rId28"/>
    <p:sldId id="442" r:id="rId29"/>
    <p:sldId id="412" r:id="rId30"/>
    <p:sldId id="414" r:id="rId31"/>
    <p:sldId id="413" r:id="rId32"/>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xmlns:mv="urn:schemas-microsoft-com:mac:vml" xmlns:mc="http://schemas.openxmlformats.org/markup-compatibility/2006">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xmlns:mv="urn:schemas-microsoft-com:mac:vml" xmlns:mc="http://schemas.openxmlformats.org/markup-compatibility/2006"/>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E7420"/>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660"/>
  </p:normalViewPr>
  <p:slideViewPr>
    <p:cSldViewPr>
      <p:cViewPr>
        <p:scale>
          <a:sx n="70" d="100"/>
          <a:sy n="70" d="100"/>
        </p:scale>
        <p:origin x="-552" y="102"/>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pPr/>
              <a:t>18/06/2019</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pPr/>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18/06/2019</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Tipe</a:t>
            </a:r>
            <a:r>
              <a:rPr lang="en-US" dirty="0" smtClean="0"/>
              <a:t> </a:t>
            </a:r>
            <a:r>
              <a:rPr lang="en-US" dirty="0" err="1" smtClean="0"/>
              <a:t>dan</a:t>
            </a:r>
            <a:r>
              <a:rPr lang="en-US" dirty="0" smtClean="0"/>
              <a:t> </a:t>
            </a:r>
            <a:r>
              <a:rPr lang="en-US" dirty="0" err="1" smtClean="0"/>
              <a:t>komponen</a:t>
            </a:r>
            <a:r>
              <a:rPr lang="en-US" dirty="0" smtClean="0"/>
              <a:t> </a:t>
            </a:r>
            <a:r>
              <a:rPr lang="en-US" dirty="0" err="1" smtClean="0"/>
              <a:t>utama</a:t>
            </a:r>
            <a:r>
              <a:rPr lang="en-US" dirty="0" smtClean="0"/>
              <a:t> router</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4</a:t>
            </a:fld>
            <a:endParaRPr lang="id-ID"/>
          </a:p>
        </p:txBody>
      </p:sp>
    </p:spTree>
    <p:extLst>
      <p:ext uri="{BB962C8B-B14F-4D97-AF65-F5344CB8AC3E}">
        <p14:creationId xmlns:p14="http://schemas.microsoft.com/office/powerpoint/2010/main" val="1529073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Dua</a:t>
            </a:r>
            <a:r>
              <a:rPr lang="en-US" dirty="0" smtClean="0"/>
              <a:t> level </a:t>
            </a:r>
            <a:r>
              <a:rPr lang="en-US" dirty="0" err="1" smtClean="0"/>
              <a:t>akses</a:t>
            </a:r>
            <a:r>
              <a:rPr lang="en-US" dirty="0" smtClean="0"/>
              <a:t> Cisco IOS</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16</a:t>
            </a:fld>
            <a:endParaRPr lang="id-ID"/>
          </a:p>
        </p:txBody>
      </p:sp>
    </p:spTree>
    <p:extLst>
      <p:ext uri="{BB962C8B-B14F-4D97-AF65-F5344CB8AC3E}">
        <p14:creationId xmlns:p14="http://schemas.microsoft.com/office/powerpoint/2010/main" val="263177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17347D"/>
                </a:solidFill>
              </a:rPr>
              <a:t>Privileged EXEC mode </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17</a:t>
            </a:fld>
            <a:endParaRPr lang="id-ID"/>
          </a:p>
        </p:txBody>
      </p:sp>
    </p:spTree>
    <p:extLst>
      <p:ext uri="{BB962C8B-B14F-4D97-AF65-F5344CB8AC3E}">
        <p14:creationId xmlns:p14="http://schemas.microsoft.com/office/powerpoint/2010/main" val="1414408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Dengan</a:t>
            </a:r>
            <a:r>
              <a:rPr lang="en-US" baseline="0" dirty="0" smtClean="0"/>
              <a:t> </a:t>
            </a:r>
            <a:r>
              <a:rPr lang="en-US" baseline="0" dirty="0" err="1" smtClean="0"/>
              <a:t>konfigurasi</a:t>
            </a:r>
            <a:r>
              <a:rPr lang="en-US" baseline="0" dirty="0" smtClean="0"/>
              <a:t> 3 router</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23</a:t>
            </a:fld>
            <a:endParaRPr lang="id-ID"/>
          </a:p>
        </p:txBody>
      </p:sp>
    </p:spTree>
    <p:extLst>
      <p:ext uri="{BB962C8B-B14F-4D97-AF65-F5344CB8AC3E}">
        <p14:creationId xmlns:p14="http://schemas.microsoft.com/office/powerpoint/2010/main" val="227756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Motherboard</a:t>
            </a:r>
            <a:r>
              <a:rPr lang="en-US" baseline="0" dirty="0" smtClean="0"/>
              <a:t> router </a:t>
            </a:r>
            <a:r>
              <a:rPr lang="en-US" baseline="0" dirty="0" err="1" smtClean="0"/>
              <a:t>dan</a:t>
            </a:r>
            <a:r>
              <a:rPr lang="en-US" baseline="0" dirty="0" smtClean="0"/>
              <a:t> </a:t>
            </a:r>
            <a:r>
              <a:rPr lang="en-US" baseline="0" dirty="0" err="1" smtClean="0"/>
              <a:t>arsitektur</a:t>
            </a:r>
            <a:r>
              <a:rPr lang="en-US" baseline="0" dirty="0" smtClean="0"/>
              <a:t> </a:t>
            </a:r>
            <a:r>
              <a:rPr lang="en-US" baseline="0" dirty="0" err="1" smtClean="0"/>
              <a:t>tata</a:t>
            </a:r>
            <a:r>
              <a:rPr lang="en-US" baseline="0" dirty="0" smtClean="0"/>
              <a:t> </a:t>
            </a:r>
            <a:r>
              <a:rPr lang="en-US" baseline="0" dirty="0" err="1" smtClean="0"/>
              <a:t>letak</a:t>
            </a:r>
            <a:r>
              <a:rPr lang="en-US" baseline="0" dirty="0" smtClean="0"/>
              <a:t> </a:t>
            </a:r>
            <a:r>
              <a:rPr lang="en-US" baseline="0" dirty="0" err="1" smtClean="0"/>
              <a:t>komponen</a:t>
            </a:r>
            <a:r>
              <a:rPr lang="en-US" baseline="0" dirty="0" smtClean="0"/>
              <a:t> </a:t>
            </a:r>
            <a:r>
              <a:rPr lang="en-US" baseline="0" dirty="0" err="1" smtClean="0"/>
              <a:t>utama</a:t>
            </a:r>
            <a:r>
              <a:rPr lang="en-US" baseline="0" dirty="0" smtClean="0"/>
              <a:t> router</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8</a:t>
            </a:fld>
            <a:endParaRPr lang="id-ID"/>
          </a:p>
        </p:txBody>
      </p:sp>
    </p:spTree>
    <p:extLst>
      <p:ext uri="{BB962C8B-B14F-4D97-AF65-F5344CB8AC3E}">
        <p14:creationId xmlns:p14="http://schemas.microsoft.com/office/powerpoint/2010/main" val="150267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a:t>
            </a:r>
            <a:r>
              <a:rPr lang="en-US" baseline="0" dirty="0" smtClean="0"/>
              <a:t> </a:t>
            </a:r>
            <a:r>
              <a:rPr lang="en-US" baseline="0" dirty="0" err="1" smtClean="0"/>
              <a:t>dan</a:t>
            </a:r>
            <a:r>
              <a:rPr lang="en-US" baseline="0" dirty="0" smtClean="0"/>
              <a:t> switch on/off router</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9</a:t>
            </a:fld>
            <a:endParaRPr lang="id-ID"/>
          </a:p>
        </p:txBody>
      </p:sp>
    </p:spTree>
    <p:extLst>
      <p:ext uri="{BB962C8B-B14F-4D97-AF65-F5344CB8AC3E}">
        <p14:creationId xmlns:p14="http://schemas.microsoft.com/office/powerpoint/2010/main" val="1727330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Bentuk</a:t>
            </a:r>
            <a:r>
              <a:rPr lang="en-US" dirty="0" smtClean="0"/>
              <a:t> </a:t>
            </a:r>
            <a:r>
              <a:rPr lang="en-US" dirty="0" err="1" smtClean="0"/>
              <a:t>fisik</a:t>
            </a:r>
            <a:r>
              <a:rPr lang="en-US" baseline="0" dirty="0" smtClean="0"/>
              <a:t> </a:t>
            </a:r>
            <a:r>
              <a:rPr lang="en-US" dirty="0" smtClean="0"/>
              <a:t>Router </a:t>
            </a:r>
            <a:r>
              <a:rPr lang="en-US" dirty="0" err="1" smtClean="0"/>
              <a:t>Mikrotik</a:t>
            </a:r>
            <a:r>
              <a:rPr lang="en-US" dirty="0" smtClean="0"/>
              <a:t> X2 </a:t>
            </a:r>
            <a:r>
              <a:rPr lang="en-US" dirty="0" err="1" smtClean="0"/>
              <a:t>Router</a:t>
            </a:r>
            <a:r>
              <a:rPr lang="en-US" baseline="0" dirty="0" err="1" smtClean="0"/>
              <a:t>Board</a:t>
            </a:r>
            <a:r>
              <a:rPr lang="en-US" baseline="0" dirty="0" smtClean="0"/>
              <a:t> 1100  H</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10</a:t>
            </a:fld>
            <a:endParaRPr lang="id-ID"/>
          </a:p>
        </p:txBody>
      </p:sp>
    </p:spTree>
    <p:extLst>
      <p:ext uri="{BB962C8B-B14F-4D97-AF65-F5344CB8AC3E}">
        <p14:creationId xmlns:p14="http://schemas.microsoft.com/office/powerpoint/2010/main" val="4253727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Tata</a:t>
            </a:r>
            <a:r>
              <a:rPr lang="en-US" baseline="0" dirty="0" smtClean="0"/>
              <a:t> </a:t>
            </a:r>
            <a:r>
              <a:rPr lang="en-US" baseline="0" dirty="0" err="1" smtClean="0"/>
              <a:t>letak</a:t>
            </a:r>
            <a:r>
              <a:rPr lang="en-US" baseline="0" dirty="0" smtClean="0"/>
              <a:t> </a:t>
            </a:r>
            <a:r>
              <a:rPr lang="en-US" baseline="0" dirty="0" err="1" smtClean="0"/>
              <a:t>komponen</a:t>
            </a:r>
            <a:r>
              <a:rPr lang="en-US" baseline="0" dirty="0" smtClean="0"/>
              <a:t> </a:t>
            </a:r>
            <a:r>
              <a:rPr lang="en-US" baseline="0" dirty="0" err="1" smtClean="0"/>
              <a:t>utama</a:t>
            </a:r>
            <a:r>
              <a:rPr lang="en-US" baseline="0" dirty="0" smtClean="0"/>
              <a:t> Router</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11</a:t>
            </a:fld>
            <a:endParaRPr lang="id-ID"/>
          </a:p>
        </p:txBody>
      </p:sp>
    </p:spTree>
    <p:extLst>
      <p:ext uri="{BB962C8B-B14F-4D97-AF65-F5344CB8AC3E}">
        <p14:creationId xmlns:p14="http://schemas.microsoft.com/office/powerpoint/2010/main" val="1946690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dirty="0" smtClean="0">
                <a:solidFill>
                  <a:schemeClr val="tx1"/>
                </a:solidFill>
                <a:latin typeface="Arial"/>
                <a:cs typeface="Arial"/>
              </a:rPr>
              <a:t>Algoritma routing </a:t>
            </a:r>
            <a:r>
              <a:rPr lang="en-US" dirty="0" smtClean="0"/>
              <a:t> </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12</a:t>
            </a:fld>
            <a:endParaRPr lang="id-ID"/>
          </a:p>
        </p:txBody>
      </p:sp>
    </p:spTree>
    <p:extLst>
      <p:ext uri="{BB962C8B-B14F-4D97-AF65-F5344CB8AC3E}">
        <p14:creationId xmlns:p14="http://schemas.microsoft.com/office/powerpoint/2010/main" val="269644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b="0" dirty="0" smtClean="0">
                <a:solidFill>
                  <a:srgbClr val="17347D"/>
                </a:solidFill>
                <a:latin typeface="Arial"/>
                <a:cs typeface="Arial"/>
              </a:rPr>
              <a:t>routing table</a:t>
            </a:r>
          </a:p>
          <a:p>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13</a:t>
            </a:fld>
            <a:endParaRPr lang="id-ID"/>
          </a:p>
        </p:txBody>
      </p:sp>
    </p:spTree>
    <p:extLst>
      <p:ext uri="{BB962C8B-B14F-4D97-AF65-F5344CB8AC3E}">
        <p14:creationId xmlns:p14="http://schemas.microsoft.com/office/powerpoint/2010/main" val="376167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b="0" dirty="0" smtClean="0">
                <a:solidFill>
                  <a:srgbClr val="17347D"/>
                </a:solidFill>
                <a:effectLst>
                  <a:outerShdw blurRad="38100" dist="38100" dir="2700000" algn="tl">
                    <a:srgbClr val="000000"/>
                  </a:outerShdw>
                </a:effectLst>
                <a:latin typeface="Arial"/>
                <a:cs typeface="Arial"/>
              </a:rPr>
              <a:t>Routing</a:t>
            </a:r>
            <a:r>
              <a:rPr lang="en-US" sz="1200" b="0" dirty="0" smtClean="0">
                <a:solidFill>
                  <a:srgbClr val="17347D"/>
                </a:solidFill>
                <a:effectLst>
                  <a:outerShdw blurRad="38100" dist="38100" dir="2700000" algn="tl">
                    <a:srgbClr val="000000"/>
                  </a:outerShdw>
                </a:effectLst>
                <a:latin typeface="Arial"/>
                <a:cs typeface="Arial"/>
              </a:rPr>
              <a:t>  </a:t>
            </a:r>
            <a:r>
              <a:rPr lang="en-US" sz="1200" b="0" dirty="0" err="1" smtClean="0">
                <a:solidFill>
                  <a:srgbClr val="17347D"/>
                </a:solidFill>
                <a:effectLst>
                  <a:outerShdw blurRad="38100" dist="38100" dir="2700000" algn="tl">
                    <a:srgbClr val="000000"/>
                  </a:outerShdw>
                </a:effectLst>
                <a:latin typeface="Arial"/>
                <a:cs typeface="Arial"/>
              </a:rPr>
              <a:t>Statis</a:t>
            </a:r>
            <a:r>
              <a:rPr lang="en-US" sz="1200" b="0" baseline="0" dirty="0" smtClean="0">
                <a:solidFill>
                  <a:srgbClr val="17347D"/>
                </a:solidFill>
                <a:effectLst>
                  <a:outerShdw blurRad="38100" dist="38100" dir="2700000" algn="tl">
                    <a:srgbClr val="000000"/>
                  </a:outerShdw>
                </a:effectLst>
                <a:latin typeface="Arial"/>
                <a:cs typeface="Arial"/>
              </a:rPr>
              <a:t> </a:t>
            </a:r>
            <a:r>
              <a:rPr lang="en-US" sz="1200" b="0" baseline="0" dirty="0" err="1" smtClean="0">
                <a:solidFill>
                  <a:srgbClr val="17347D"/>
                </a:solidFill>
                <a:effectLst>
                  <a:outerShdw blurRad="38100" dist="38100" dir="2700000" algn="tl">
                    <a:srgbClr val="000000"/>
                  </a:outerShdw>
                </a:effectLst>
                <a:latin typeface="Arial"/>
                <a:cs typeface="Arial"/>
              </a:rPr>
              <a:t>dan</a:t>
            </a:r>
            <a:r>
              <a:rPr lang="en-US" sz="1200" b="0" baseline="0" dirty="0" smtClean="0">
                <a:solidFill>
                  <a:srgbClr val="17347D"/>
                </a:solidFill>
                <a:effectLst>
                  <a:outerShdw blurRad="38100" dist="38100" dir="2700000" algn="tl">
                    <a:srgbClr val="000000"/>
                  </a:outerShdw>
                </a:effectLst>
                <a:latin typeface="Arial"/>
                <a:cs typeface="Arial"/>
              </a:rPr>
              <a:t> </a:t>
            </a:r>
            <a:r>
              <a:rPr lang="id-ID" sz="1200" b="0" dirty="0" smtClean="0">
                <a:solidFill>
                  <a:srgbClr val="17347D"/>
                </a:solidFill>
                <a:effectLst>
                  <a:outerShdw blurRad="38100" dist="38100" dir="2700000" algn="tl">
                    <a:srgbClr val="000000"/>
                  </a:outerShdw>
                </a:effectLst>
                <a:latin typeface="Arial"/>
                <a:cs typeface="Arial"/>
              </a:rPr>
              <a:t>Routing</a:t>
            </a:r>
            <a:r>
              <a:rPr lang="en-US" sz="1200" b="0" dirty="0" smtClean="0">
                <a:solidFill>
                  <a:srgbClr val="17347D"/>
                </a:solidFill>
                <a:effectLst>
                  <a:outerShdw blurRad="38100" dist="38100" dir="2700000" algn="tl">
                    <a:srgbClr val="000000"/>
                  </a:outerShdw>
                </a:effectLst>
                <a:latin typeface="Arial"/>
                <a:cs typeface="Arial"/>
              </a:rPr>
              <a:t> </a:t>
            </a:r>
            <a:r>
              <a:rPr lang="en-US" sz="1200" b="0" dirty="0" err="1" smtClean="0">
                <a:solidFill>
                  <a:srgbClr val="17347D"/>
                </a:solidFill>
                <a:effectLst>
                  <a:outerShdw blurRad="38100" dist="38100" dir="2700000" algn="tl">
                    <a:srgbClr val="000000"/>
                  </a:outerShdw>
                </a:effectLst>
                <a:latin typeface="Arial"/>
                <a:cs typeface="Arial"/>
              </a:rPr>
              <a:t>dinamis</a:t>
            </a:r>
            <a:endParaRPr lang="en-US" dirty="0" smtClean="0"/>
          </a:p>
          <a:p>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14</a:t>
            </a:fld>
            <a:endParaRPr lang="id-ID"/>
          </a:p>
        </p:txBody>
      </p:sp>
    </p:spTree>
    <p:extLst>
      <p:ext uri="{BB962C8B-B14F-4D97-AF65-F5344CB8AC3E}">
        <p14:creationId xmlns:p14="http://schemas.microsoft.com/office/powerpoint/2010/main" val="2859452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Sistem</a:t>
            </a:r>
            <a:r>
              <a:rPr lang="en-US" baseline="0" dirty="0" smtClean="0"/>
              <a:t> </a:t>
            </a:r>
            <a:r>
              <a:rPr lang="en-US" baseline="0" dirty="0" err="1" smtClean="0"/>
              <a:t>Operasi</a:t>
            </a:r>
            <a:r>
              <a:rPr lang="en-US" baseline="0" dirty="0" smtClean="0"/>
              <a:t> </a:t>
            </a:r>
            <a:r>
              <a:rPr lang="en-US" dirty="0" smtClean="0"/>
              <a:t>Router Cisco </a:t>
            </a:r>
            <a:r>
              <a:rPr lang="en-US" dirty="0" err="1" smtClean="0"/>
              <a:t>dan</a:t>
            </a:r>
            <a:r>
              <a:rPr lang="en-US" dirty="0" smtClean="0"/>
              <a:t> Router </a:t>
            </a:r>
            <a:r>
              <a:rPr lang="en-US" dirty="0" err="1" smtClean="0"/>
              <a:t>Mikrotik</a:t>
            </a:r>
            <a:endParaRPr lang="en-US" dirty="0"/>
          </a:p>
        </p:txBody>
      </p:sp>
      <p:sp>
        <p:nvSpPr>
          <p:cNvPr id="4" name="Slide Number Placeholder 3"/>
          <p:cNvSpPr>
            <a:spLocks noGrp="1"/>
          </p:cNvSpPr>
          <p:nvPr>
            <p:ph type="sldNum" sz="quarter" idx="10"/>
          </p:nvPr>
        </p:nvSpPr>
        <p:spPr/>
        <p:txBody>
          <a:bodyPr/>
          <a:lstStyle/>
          <a:p>
            <a:fld id="{D11351D7-7B69-40B9-8EEA-B4FEF26EED31}" type="slidenum">
              <a:rPr lang="id-ID" smtClean="0"/>
              <a:pPr/>
              <a:t>15</a:t>
            </a:fld>
            <a:endParaRPr lang="id-ID"/>
          </a:p>
        </p:txBody>
      </p:sp>
    </p:spTree>
    <p:extLst>
      <p:ext uri="{BB962C8B-B14F-4D97-AF65-F5344CB8AC3E}">
        <p14:creationId xmlns:p14="http://schemas.microsoft.com/office/powerpoint/2010/main" val="41118438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r>
              <a:rPr lang="en-US" sz="2400" b="1" dirty="0" smtClean="0">
                <a:solidFill>
                  <a:schemeClr val="bg1"/>
                </a:solidFill>
                <a:latin typeface="+mj-lt"/>
              </a:rPr>
              <a:t>JUNIOR NETWORK ADMINISTRATOR</a:t>
            </a:r>
            <a:endParaRPr lang="id-ID" sz="2400" b="1" dirty="0">
              <a:solidFill>
                <a:schemeClr val="bg1"/>
              </a:solidFill>
              <a:latin typeface="+mj-lt"/>
            </a:endParaRPr>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pic>
        <p:nvPicPr>
          <p:cNvPr id="3142" name="Picture 70"/>
          <p:cNvPicPr>
            <a:picLocks noChangeAspect="1" noChangeArrowheads="1"/>
          </p:cNvPicPr>
          <p:nvPr/>
        </p:nvPicPr>
        <p:blipFill>
          <a:blip r:embed="rId2"/>
          <a:srcRect/>
          <a:stretch>
            <a:fillRect/>
          </a:stretch>
        </p:blipFill>
        <p:spPr bwMode="auto">
          <a:xfrm>
            <a:off x="9211733" y="1"/>
            <a:ext cx="2980267" cy="3127375"/>
          </a:xfrm>
          <a:prstGeom prst="rect">
            <a:avLst/>
          </a:prstGeom>
          <a:noFill/>
        </p:spPr>
      </p:pic>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sp>
        <p:nvSpPr>
          <p:cNvPr id="2" name="AutoShape 768" descr="Hasil gambar untuk logo kominfo"/>
          <p:cNvSpPr>
            <a:spLocks noChangeAspect="1" noChangeArrowheads="1"/>
          </p:cNvSpPr>
          <p:nvPr userDrawn="1"/>
        </p:nvSpPr>
        <p:spPr bwMode="auto">
          <a:xfrm>
            <a:off x="155575" y="-16081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770" descr="Hasil gambar untuk logo kominfo"/>
          <p:cNvSpPr>
            <a:spLocks noChangeAspect="1" noChangeArrowheads="1"/>
          </p:cNvSpPr>
          <p:nvPr userDrawn="1"/>
        </p:nvSpPr>
        <p:spPr bwMode="auto">
          <a:xfrm>
            <a:off x="307975" y="-14557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72" descr="Hasil gambar untuk logo kominfo"/>
          <p:cNvSpPr>
            <a:spLocks noChangeAspect="1" noChangeArrowheads="1"/>
          </p:cNvSpPr>
          <p:nvPr userDrawn="1"/>
        </p:nvSpPr>
        <p:spPr bwMode="auto">
          <a:xfrm>
            <a:off x="460375" y="-13033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774" descr="Hasil gambar untuk logo kominfo"/>
          <p:cNvSpPr>
            <a:spLocks noChangeAspect="1" noChangeArrowheads="1"/>
          </p:cNvSpPr>
          <p:nvPr userDrawn="1"/>
        </p:nvSpPr>
        <p:spPr bwMode="auto">
          <a:xfrm>
            <a:off x="612775" y="-11509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76" descr="Hasil gambar untuk logo kominfo"/>
          <p:cNvSpPr>
            <a:spLocks noChangeAspect="1" noChangeArrowheads="1"/>
          </p:cNvSpPr>
          <p:nvPr userDrawn="1"/>
        </p:nvSpPr>
        <p:spPr bwMode="auto">
          <a:xfrm>
            <a:off x="155575" y="-579438"/>
            <a:ext cx="1343025" cy="1219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78" descr="Hasil gambar untuk logo kominfo"/>
          <p:cNvSpPr>
            <a:spLocks noChangeAspect="1" noChangeArrowheads="1"/>
          </p:cNvSpPr>
          <p:nvPr userDrawn="1"/>
        </p:nvSpPr>
        <p:spPr bwMode="auto">
          <a:xfrm>
            <a:off x="307975" y="-427038"/>
            <a:ext cx="1343025" cy="1219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854" name="Picture 782" descr="Hasil gambar untuk logo kominf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73837" y="242603"/>
            <a:ext cx="3240360" cy="121761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08453" y="1754188"/>
            <a:ext cx="1513793"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282270" y="1762438"/>
            <a:ext cx="1333500" cy="56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text styles</a:t>
            </a:r>
          </a:p>
        </p:txBody>
      </p:sp>
      <p:pic>
        <p:nvPicPr>
          <p:cNvPr id="1447" name="Picture 423" descr="Hasil gambar untuk logo kominf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07368" y="32813"/>
            <a:ext cx="2024083" cy="57606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663952" y="102758"/>
            <a:ext cx="1333500" cy="56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3071664" y="126648"/>
            <a:ext cx="2088232" cy="48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6/18/2019</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56137" y="4052633"/>
            <a:ext cx="10513168" cy="2616727"/>
          </a:xfrm>
        </p:spPr>
        <p:txBody>
          <a:bodyPr/>
          <a:lstStyle/>
          <a:p>
            <a:r>
              <a:rPr lang="en-US" sz="3200" b="1" dirty="0" smtClean="0">
                <a:solidFill>
                  <a:schemeClr val="accent5">
                    <a:lumMod val="25000"/>
                  </a:schemeClr>
                </a:solidFill>
                <a:latin typeface="+mj-lt"/>
              </a:rPr>
              <a:t>Slide </a:t>
            </a:r>
            <a:r>
              <a:rPr lang="en-US" sz="3200" b="1" dirty="0" err="1" smtClean="0">
                <a:solidFill>
                  <a:schemeClr val="accent5">
                    <a:lumMod val="25000"/>
                  </a:schemeClr>
                </a:solidFill>
                <a:latin typeface="+mj-lt"/>
              </a:rPr>
              <a:t>Pertemuan</a:t>
            </a:r>
            <a:r>
              <a:rPr lang="en-US" sz="3200" b="1" dirty="0" smtClean="0">
                <a:solidFill>
                  <a:schemeClr val="accent5">
                    <a:lumMod val="25000"/>
                  </a:schemeClr>
                </a:solidFill>
                <a:latin typeface="+mj-lt"/>
              </a:rPr>
              <a:t> 8 &amp; </a:t>
            </a:r>
            <a:r>
              <a:rPr lang="en-US" sz="3200" b="1" dirty="0" smtClean="0">
                <a:solidFill>
                  <a:schemeClr val="accent5">
                    <a:lumMod val="25000"/>
                  </a:schemeClr>
                </a:solidFill>
                <a:latin typeface="+mj-lt"/>
              </a:rPr>
              <a:t>9</a:t>
            </a:r>
          </a:p>
          <a:p>
            <a:r>
              <a:rPr lang="en-US" sz="3200" b="1" dirty="0" err="1" smtClean="0"/>
              <a:t>Mengkonfigurasi</a:t>
            </a:r>
            <a:r>
              <a:rPr lang="en-US" sz="3200" b="1" dirty="0" smtClean="0"/>
              <a:t> </a:t>
            </a:r>
            <a:r>
              <a:rPr lang="en-US" sz="3200" b="1" dirty="0" smtClean="0"/>
              <a:t>Routing </a:t>
            </a:r>
            <a:r>
              <a:rPr lang="en-US" sz="3200" b="1" dirty="0" err="1" smtClean="0"/>
              <a:t>pada</a:t>
            </a:r>
            <a:r>
              <a:rPr lang="en-US" sz="3200" b="1" dirty="0" smtClean="0"/>
              <a:t> </a:t>
            </a:r>
            <a:r>
              <a:rPr lang="en-US" sz="3200" b="1" dirty="0" err="1" smtClean="0"/>
              <a:t>Perangkat</a:t>
            </a:r>
            <a:r>
              <a:rPr lang="en-US" sz="3200" b="1" dirty="0" smtClean="0"/>
              <a:t> </a:t>
            </a:r>
            <a:r>
              <a:rPr lang="en-US" sz="3200" b="1" dirty="0" err="1" smtClean="0"/>
              <a:t>Dalam</a:t>
            </a:r>
            <a:r>
              <a:rPr lang="en-US" sz="3200" b="1" dirty="0" smtClean="0"/>
              <a:t> </a:t>
            </a:r>
            <a:r>
              <a:rPr lang="en-US" sz="3200" b="1" dirty="0" err="1" smtClean="0"/>
              <a:t>Satu</a:t>
            </a:r>
            <a:r>
              <a:rPr lang="en-US" sz="3200" b="1" dirty="0" smtClean="0"/>
              <a:t> Autonomous </a:t>
            </a:r>
            <a:r>
              <a:rPr lang="en-US" sz="3200" b="1" dirty="0" smtClean="0"/>
              <a:t>System </a:t>
            </a:r>
          </a:p>
          <a:p>
            <a:r>
              <a:rPr lang="en-US" sz="2800" b="1" dirty="0" smtClean="0">
                <a:latin typeface="+mj-lt"/>
              </a:rPr>
              <a:t>……..</a:t>
            </a:r>
          </a:p>
          <a:p>
            <a:r>
              <a:rPr lang="en-US" b="1" smtClean="0">
                <a:latin typeface="+mj-lt"/>
              </a:rPr>
              <a:t> </a:t>
            </a:r>
            <a:endParaRPr lang="id-ID" b="1" dirty="0">
              <a:latin typeface="+mj-lt"/>
            </a:endParaRPr>
          </a:p>
        </p:txBody>
      </p:sp>
      <p:sp>
        <p:nvSpPr>
          <p:cNvPr id="2" name="AutoShape 2" descr="Hasil gambar untuk logo elnusa"/>
          <p:cNvSpPr>
            <a:spLocks noChangeAspect="1" noChangeArrowheads="1"/>
          </p:cNvSpPr>
          <p:nvPr/>
        </p:nvSpPr>
        <p:spPr bwMode="auto">
          <a:xfrm>
            <a:off x="155575" y="-5635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asil gambar untuk logo elnusa"/>
          <p:cNvSpPr>
            <a:spLocks noChangeAspect="1" noChangeArrowheads="1"/>
          </p:cNvSpPr>
          <p:nvPr/>
        </p:nvSpPr>
        <p:spPr bwMode="auto">
          <a:xfrm>
            <a:off x="307975" y="-4111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asil gambar untuk logo elnusa"/>
          <p:cNvSpPr>
            <a:spLocks noChangeAspect="1" noChangeArrowheads="1"/>
          </p:cNvSpPr>
          <p:nvPr/>
        </p:nvSpPr>
        <p:spPr bwMode="auto">
          <a:xfrm>
            <a:off x="460375" y="-2587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1705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676400"/>
            <a:ext cx="10363200" cy="4800600"/>
          </a:xfrm>
        </p:spPr>
        <p:txBody>
          <a:bodyPr/>
          <a:lstStyle/>
          <a:p>
            <a:endParaRPr lang="en-US" dirty="0" smtClean="0"/>
          </a:p>
          <a:p>
            <a:endParaRPr lang="en-US" dirty="0"/>
          </a:p>
        </p:txBody>
      </p:sp>
      <p:pic>
        <p:nvPicPr>
          <p:cNvPr id="4" name="Picture 3" descr="maxresdefault.jpg"/>
          <p:cNvPicPr>
            <a:picLocks noChangeAspect="1"/>
          </p:cNvPicPr>
          <p:nvPr/>
        </p:nvPicPr>
        <p:blipFill>
          <a:blip r:embed="rId3"/>
          <a:stretch>
            <a:fillRect/>
          </a:stretch>
        </p:blipFill>
        <p:spPr>
          <a:xfrm>
            <a:off x="1447800" y="1676400"/>
            <a:ext cx="9982200" cy="4572000"/>
          </a:xfrm>
          <a:prstGeom prst="rect">
            <a:avLst/>
          </a:prstGeom>
        </p:spPr>
      </p:pic>
      <p:sp>
        <p:nvSpPr>
          <p:cNvPr id="5" name="Rectangle 4"/>
          <p:cNvSpPr/>
          <p:nvPr/>
        </p:nvSpPr>
        <p:spPr>
          <a:xfrm>
            <a:off x="911424" y="836712"/>
            <a:ext cx="6624736" cy="461665"/>
          </a:xfrm>
          <a:prstGeom prst="rect">
            <a:avLst/>
          </a:prstGeom>
        </p:spPr>
        <p:txBody>
          <a:bodyPr wrap="square">
            <a:spAutoFit/>
          </a:bodyPr>
          <a:lstStyle/>
          <a:p>
            <a:r>
              <a:rPr lang="en-US" sz="2800" b="1" baseline="30000" dirty="0" err="1" smtClean="0">
                <a:solidFill>
                  <a:schemeClr val="bg1"/>
                </a:solidFill>
                <a:latin typeface="+mj-lt"/>
              </a:rPr>
              <a:t>Arsitektur</a:t>
            </a:r>
            <a:r>
              <a:rPr lang="en-US" sz="2800" b="1" baseline="30000" dirty="0" smtClean="0">
                <a:solidFill>
                  <a:schemeClr val="bg1"/>
                </a:solidFill>
                <a:latin typeface="+mj-lt"/>
              </a:rPr>
              <a:t> Router</a:t>
            </a:r>
            <a:r>
              <a:rPr lang="en-US" sz="2400" dirty="0" smtClean="0">
                <a:solidFill>
                  <a:schemeClr val="bg1"/>
                </a:solidFill>
                <a:latin typeface="+mj-lt"/>
              </a:rPr>
              <a:t> </a:t>
            </a:r>
            <a:endParaRPr lang="en-US" sz="2400" dirty="0">
              <a:solidFill>
                <a:schemeClr val="bg1"/>
              </a:solidFill>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iTi_Router_Board.jpg"/>
          <p:cNvPicPr>
            <a:picLocks noChangeAspect="1"/>
          </p:cNvPicPr>
          <p:nvPr/>
        </p:nvPicPr>
        <p:blipFill>
          <a:blip r:embed="rId3"/>
          <a:stretch>
            <a:fillRect/>
          </a:stretch>
        </p:blipFill>
        <p:spPr>
          <a:xfrm>
            <a:off x="1676400" y="1600200"/>
            <a:ext cx="7950200" cy="4693631"/>
          </a:xfrm>
          <a:prstGeom prst="rect">
            <a:avLst/>
          </a:prstGeom>
        </p:spPr>
      </p:pic>
      <p:sp>
        <p:nvSpPr>
          <p:cNvPr id="3" name="Rectangle 2"/>
          <p:cNvSpPr/>
          <p:nvPr/>
        </p:nvSpPr>
        <p:spPr>
          <a:xfrm>
            <a:off x="911424" y="836712"/>
            <a:ext cx="6624736" cy="461665"/>
          </a:xfrm>
          <a:prstGeom prst="rect">
            <a:avLst/>
          </a:prstGeom>
        </p:spPr>
        <p:txBody>
          <a:bodyPr wrap="square">
            <a:spAutoFit/>
          </a:bodyPr>
          <a:lstStyle/>
          <a:p>
            <a:r>
              <a:rPr lang="en-US" sz="2800" b="1" baseline="30000" dirty="0" err="1" smtClean="0">
                <a:solidFill>
                  <a:schemeClr val="bg1"/>
                </a:solidFill>
                <a:latin typeface="+mj-lt"/>
              </a:rPr>
              <a:t>Arsitektur</a:t>
            </a:r>
            <a:r>
              <a:rPr lang="en-US" sz="2800" b="1" baseline="30000" dirty="0" smtClean="0">
                <a:solidFill>
                  <a:schemeClr val="bg1"/>
                </a:solidFill>
                <a:latin typeface="+mj-lt"/>
              </a:rPr>
              <a:t> Router</a:t>
            </a:r>
            <a:r>
              <a:rPr lang="en-US" sz="2400" dirty="0" smtClean="0">
                <a:solidFill>
                  <a:schemeClr val="bg1"/>
                </a:solidFill>
                <a:latin typeface="+mj-lt"/>
              </a:rPr>
              <a:t> </a:t>
            </a:r>
            <a:endParaRPr lang="en-US" sz="2400" dirty="0">
              <a:solidFill>
                <a:schemeClr val="bg1"/>
              </a:solidFill>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416" y="1628800"/>
            <a:ext cx="10945216" cy="4435885"/>
          </a:xfrm>
        </p:spPr>
        <p:txBody>
          <a:bodyPr/>
          <a:lstStyle/>
          <a:p>
            <a:pPr marL="92075" indent="-9525" algn="just">
              <a:lnSpc>
                <a:spcPct val="90000"/>
              </a:lnSpc>
            </a:pPr>
            <a:r>
              <a:rPr lang="id-ID" sz="2800" b="0" dirty="0" smtClean="0">
                <a:solidFill>
                  <a:schemeClr val="tx1"/>
                </a:solidFill>
                <a:cs typeface="Arial"/>
              </a:rPr>
              <a:t>Routing adalah proses dimana suatu router memforward paket data dari satu network ke network lain yang dituju. Suatu router membuat keputusan berdasarkan IP </a:t>
            </a:r>
            <a:r>
              <a:rPr lang="sv-SE" sz="2800" b="0" dirty="0" err="1" smtClean="0">
                <a:solidFill>
                  <a:schemeClr val="tx1"/>
                </a:solidFill>
                <a:cs typeface="Arial"/>
              </a:rPr>
              <a:t>address</a:t>
            </a:r>
            <a:r>
              <a:rPr lang="sv-SE" sz="2800" b="0" dirty="0" smtClean="0">
                <a:solidFill>
                  <a:schemeClr val="tx1"/>
                </a:solidFill>
                <a:cs typeface="Arial"/>
              </a:rPr>
              <a:t> </a:t>
            </a:r>
            <a:r>
              <a:rPr lang="sv-SE" sz="2800" b="0" dirty="0" err="1" smtClean="0">
                <a:solidFill>
                  <a:schemeClr val="tx1"/>
                </a:solidFill>
                <a:cs typeface="Arial"/>
              </a:rPr>
              <a:t>yang</a:t>
            </a:r>
            <a:r>
              <a:rPr lang="sv-SE" sz="2800" b="0" dirty="0" smtClean="0">
                <a:solidFill>
                  <a:schemeClr val="tx1"/>
                </a:solidFill>
                <a:cs typeface="Arial"/>
              </a:rPr>
              <a:t> </a:t>
            </a:r>
            <a:r>
              <a:rPr lang="sv-SE" sz="2800" b="0" dirty="0" err="1" smtClean="0">
                <a:solidFill>
                  <a:schemeClr val="tx1"/>
                </a:solidFill>
                <a:cs typeface="Arial"/>
              </a:rPr>
              <a:t>dituju</a:t>
            </a:r>
            <a:r>
              <a:rPr lang="sv-SE" sz="2800" b="0" dirty="0" smtClean="0">
                <a:solidFill>
                  <a:schemeClr val="tx1"/>
                </a:solidFill>
                <a:cs typeface="Arial"/>
              </a:rPr>
              <a:t> </a:t>
            </a:r>
            <a:r>
              <a:rPr lang="sv-SE" sz="2800" b="0" dirty="0" err="1" smtClean="0">
                <a:solidFill>
                  <a:schemeClr val="tx1"/>
                </a:solidFill>
                <a:cs typeface="Arial"/>
              </a:rPr>
              <a:t>oleh</a:t>
            </a:r>
            <a:r>
              <a:rPr lang="sv-SE" sz="2800" b="0" dirty="0" smtClean="0">
                <a:solidFill>
                  <a:schemeClr val="tx1"/>
                </a:solidFill>
                <a:cs typeface="Arial"/>
              </a:rPr>
              <a:t> </a:t>
            </a:r>
            <a:r>
              <a:rPr lang="sv-SE" sz="2800" b="0" dirty="0" err="1" smtClean="0">
                <a:solidFill>
                  <a:schemeClr val="tx1"/>
                </a:solidFill>
                <a:cs typeface="Arial"/>
              </a:rPr>
              <a:t>suatu</a:t>
            </a:r>
            <a:r>
              <a:rPr lang="sv-SE" sz="2800" b="0" dirty="0" smtClean="0">
                <a:solidFill>
                  <a:schemeClr val="tx1"/>
                </a:solidFill>
                <a:cs typeface="Arial"/>
              </a:rPr>
              <a:t> paket. </a:t>
            </a:r>
            <a:r>
              <a:rPr lang="id-ID" sz="2800" b="0" dirty="0" smtClean="0">
                <a:solidFill>
                  <a:schemeClr val="tx1"/>
                </a:solidFill>
                <a:cs typeface="Arial"/>
              </a:rPr>
              <a:t>	</a:t>
            </a:r>
          </a:p>
          <a:p>
            <a:pPr marL="92075" indent="-9525" algn="just">
              <a:lnSpc>
                <a:spcPct val="90000"/>
              </a:lnSpc>
            </a:pPr>
            <a:r>
              <a:rPr lang="id-ID" sz="2800" b="0" dirty="0" smtClean="0">
                <a:solidFill>
                  <a:schemeClr val="tx1"/>
                </a:solidFill>
                <a:cs typeface="Arial"/>
              </a:rPr>
              <a:t>Algoritma routing pada suatu jaringan adalah suatu mekanisme untuk menentukan rute yang harus dilalui oleh paket yang berasal dari suatu node sumber ke node </a:t>
            </a:r>
            <a:r>
              <a:rPr lang="en-US" sz="2800" b="0" dirty="0" smtClean="0">
                <a:solidFill>
                  <a:schemeClr val="tx1"/>
                </a:solidFill>
                <a:cs typeface="Arial"/>
              </a:rPr>
              <a:t>tujuan</a:t>
            </a:r>
            <a:r>
              <a:rPr lang="id-ID" sz="2800" b="0" dirty="0" smtClean="0">
                <a:solidFill>
                  <a:schemeClr val="tx1"/>
                </a:solidFill>
                <a:cs typeface="Arial"/>
              </a:rPr>
              <a:t> pada jaringan tersebut. </a:t>
            </a:r>
            <a:r>
              <a:rPr lang="en-US" sz="2800" b="0" dirty="0" smtClean="0">
                <a:solidFill>
                  <a:schemeClr val="tx1"/>
                </a:solidFill>
                <a:cs typeface="Arial"/>
              </a:rPr>
              <a:t>	</a:t>
            </a:r>
          </a:p>
          <a:p>
            <a:pPr marL="92075" indent="-9525" algn="just">
              <a:lnSpc>
                <a:spcPct val="90000"/>
              </a:lnSpc>
            </a:pPr>
            <a:r>
              <a:rPr lang="id-ID" sz="2800" b="0" dirty="0" smtClean="0">
                <a:solidFill>
                  <a:schemeClr val="tx1"/>
                </a:solidFill>
                <a:cs typeface="Arial"/>
              </a:rPr>
              <a:t>Tujuan utama dari algoritma routing adalah memilih rute, yang menghubungkan node </a:t>
            </a:r>
            <a:r>
              <a:rPr lang="en-US" sz="2800" b="0" dirty="0" err="1" smtClean="0">
                <a:solidFill>
                  <a:schemeClr val="tx1"/>
                </a:solidFill>
                <a:cs typeface="Arial"/>
              </a:rPr>
              <a:t>awal</a:t>
            </a:r>
            <a:r>
              <a:rPr lang="id-ID" sz="2800" b="0" dirty="0" smtClean="0">
                <a:solidFill>
                  <a:schemeClr val="tx1"/>
                </a:solidFill>
                <a:cs typeface="Arial"/>
              </a:rPr>
              <a:t> dengan node </a:t>
            </a:r>
            <a:r>
              <a:rPr lang="en-US" sz="2800" b="0" dirty="0" err="1" smtClean="0">
                <a:solidFill>
                  <a:schemeClr val="tx1"/>
                </a:solidFill>
                <a:cs typeface="Arial"/>
              </a:rPr>
              <a:t>akhir</a:t>
            </a:r>
            <a:r>
              <a:rPr lang="id-ID" sz="2800" b="0" dirty="0" smtClean="0">
                <a:solidFill>
                  <a:schemeClr val="tx1"/>
                </a:solidFill>
                <a:cs typeface="Arial"/>
              </a:rPr>
              <a:t>, dengan total delay setiap paket </a:t>
            </a:r>
            <a:r>
              <a:rPr lang="en-US" sz="2800" b="0" dirty="0" smtClean="0">
                <a:solidFill>
                  <a:schemeClr val="tx1"/>
                </a:solidFill>
                <a:cs typeface="Arial"/>
              </a:rPr>
              <a:t>paling </a:t>
            </a:r>
            <a:r>
              <a:rPr lang="id-ID" sz="2800" b="0" dirty="0" smtClean="0">
                <a:solidFill>
                  <a:schemeClr val="tx1"/>
                </a:solidFill>
                <a:cs typeface="Arial"/>
              </a:rPr>
              <a:t>minimal</a:t>
            </a:r>
            <a:r>
              <a:rPr lang="id-ID" sz="2800" b="0" dirty="0" smtClean="0">
                <a:solidFill>
                  <a:schemeClr val="tx1"/>
                </a:solidFill>
                <a:latin typeface="Arial"/>
                <a:cs typeface="Arial"/>
              </a:rPr>
              <a:t>.</a:t>
            </a:r>
            <a:endParaRPr lang="en-US" dirty="0"/>
          </a:p>
        </p:txBody>
      </p:sp>
      <p:sp>
        <p:nvSpPr>
          <p:cNvPr id="5" name="Rectangle 4"/>
          <p:cNvSpPr/>
          <p:nvPr/>
        </p:nvSpPr>
        <p:spPr>
          <a:xfrm>
            <a:off x="767408" y="764704"/>
            <a:ext cx="3853940" cy="480131"/>
          </a:xfrm>
          <a:prstGeom prst="rect">
            <a:avLst/>
          </a:prstGeom>
        </p:spPr>
        <p:txBody>
          <a:bodyPr wrap="none">
            <a:spAutoFit/>
          </a:bodyPr>
          <a:lstStyle/>
          <a:p>
            <a:pPr marL="92075" lvl="0" indent="-9525" algn="just">
              <a:lnSpc>
                <a:spcPct val="90000"/>
              </a:lnSpc>
              <a:spcBef>
                <a:spcPct val="20000"/>
              </a:spcBef>
              <a:buClr>
                <a:srgbClr val="002060"/>
              </a:buClr>
            </a:pPr>
            <a:r>
              <a:rPr lang="id-ID" sz="2800" b="1" dirty="0">
                <a:solidFill>
                  <a:schemeClr val="bg1"/>
                </a:solidFill>
                <a:latin typeface="+mj-lt"/>
                <a:cs typeface="Arial"/>
              </a:rPr>
              <a:t>Algoritma routing</a:t>
            </a:r>
            <a:endParaRPr lang="id-ID" sz="2800" b="1" kern="0" dirty="0">
              <a:solidFill>
                <a:schemeClr val="bg1"/>
              </a:solidFill>
              <a:latin typeface="+mj-lt"/>
              <a:cs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4385" y="1556792"/>
            <a:ext cx="10363200" cy="3410123"/>
          </a:xfrm>
        </p:spPr>
        <p:txBody>
          <a:bodyPr/>
          <a:lstStyle/>
          <a:p>
            <a:pPr algn="just"/>
            <a:r>
              <a:rPr lang="id-ID" sz="2800" b="0" dirty="0" smtClean="0">
                <a:solidFill>
                  <a:srgbClr val="17347D"/>
                </a:solidFill>
                <a:latin typeface="Arial"/>
                <a:cs typeface="Arial"/>
              </a:rPr>
              <a:t>Router menyimpan routing table</a:t>
            </a:r>
            <a:r>
              <a:rPr lang="en-US" sz="2800" b="0" dirty="0" smtClean="0">
                <a:solidFill>
                  <a:srgbClr val="17347D"/>
                </a:solidFill>
                <a:latin typeface="Arial"/>
                <a:cs typeface="Arial"/>
              </a:rPr>
              <a:t>, u</a:t>
            </a:r>
            <a:r>
              <a:rPr lang="id-ID" sz="2800" b="0" dirty="0" smtClean="0">
                <a:solidFill>
                  <a:srgbClr val="17347D"/>
                </a:solidFill>
                <a:latin typeface="Arial"/>
                <a:cs typeface="Arial"/>
              </a:rPr>
              <a:t>ntuk bisa  melakukan routing paket, ada hal-hal yang harus</a:t>
            </a:r>
            <a:r>
              <a:rPr lang="en-US" sz="2800" b="0" dirty="0" smtClean="0">
                <a:solidFill>
                  <a:srgbClr val="17347D"/>
                </a:solidFill>
                <a:latin typeface="Arial"/>
                <a:cs typeface="Arial"/>
              </a:rPr>
              <a:t> </a:t>
            </a:r>
            <a:r>
              <a:rPr lang="id-ID" sz="2800" b="0" dirty="0" smtClean="0">
                <a:solidFill>
                  <a:srgbClr val="17347D"/>
                </a:solidFill>
                <a:latin typeface="Arial"/>
                <a:cs typeface="Arial"/>
              </a:rPr>
              <a:t>diketahui yaitu:</a:t>
            </a:r>
          </a:p>
          <a:p>
            <a:pPr marL="365125" indent="-365125">
              <a:buFont typeface="Arial"/>
              <a:buChar char="•"/>
            </a:pPr>
            <a:r>
              <a:rPr lang="id-ID" sz="2800" b="0" dirty="0" smtClean="0">
                <a:solidFill>
                  <a:srgbClr val="17347D"/>
                </a:solidFill>
                <a:latin typeface="Arial"/>
                <a:cs typeface="Arial"/>
              </a:rPr>
              <a:t>Alamat tujuan</a:t>
            </a:r>
          </a:p>
          <a:p>
            <a:pPr marL="365125" indent="-365125" algn="just">
              <a:buFont typeface="Arial"/>
              <a:buChar char="•"/>
            </a:pPr>
            <a:r>
              <a:rPr lang="id-ID" sz="2800" b="0" dirty="0" smtClean="0">
                <a:solidFill>
                  <a:srgbClr val="17347D"/>
                </a:solidFill>
                <a:latin typeface="Arial"/>
                <a:cs typeface="Arial"/>
              </a:rPr>
              <a:t>Router-router tetangga dari mana sebuah router bisa mempelajari tentang </a:t>
            </a:r>
            <a:r>
              <a:rPr lang="id-ID" sz="2800" b="0" i="1" dirty="0" smtClean="0">
                <a:solidFill>
                  <a:srgbClr val="17347D"/>
                </a:solidFill>
                <a:latin typeface="Arial"/>
                <a:cs typeface="Arial"/>
              </a:rPr>
              <a:t>network remote</a:t>
            </a:r>
          </a:p>
          <a:p>
            <a:pPr marL="365125" indent="-365125" algn="just">
              <a:buFont typeface="Arial"/>
              <a:buChar char="•"/>
            </a:pPr>
            <a:r>
              <a:rPr lang="id-ID" sz="2800" b="0" dirty="0" smtClean="0">
                <a:solidFill>
                  <a:srgbClr val="17347D"/>
                </a:solidFill>
                <a:latin typeface="Arial"/>
                <a:cs typeface="Arial"/>
              </a:rPr>
              <a:t>Route yang mungkin ke semua </a:t>
            </a:r>
            <a:r>
              <a:rPr lang="id-ID" sz="2800" b="0" i="1" dirty="0" smtClean="0">
                <a:solidFill>
                  <a:srgbClr val="17347D"/>
                </a:solidFill>
                <a:latin typeface="Arial"/>
                <a:cs typeface="Arial"/>
              </a:rPr>
              <a:t>network remote</a:t>
            </a:r>
          </a:p>
          <a:p>
            <a:pPr marL="365125" indent="-365125" algn="just">
              <a:buFont typeface="Arial"/>
              <a:buChar char="•"/>
            </a:pPr>
            <a:r>
              <a:rPr lang="id-ID" sz="2800" b="0" dirty="0" smtClean="0">
                <a:solidFill>
                  <a:srgbClr val="17347D"/>
                </a:solidFill>
                <a:latin typeface="Arial"/>
                <a:cs typeface="Arial"/>
              </a:rPr>
              <a:t>Route terbaik untuk setiap </a:t>
            </a:r>
            <a:r>
              <a:rPr lang="id-ID" sz="2800" b="0" i="1" dirty="0" smtClean="0">
                <a:solidFill>
                  <a:srgbClr val="17347D"/>
                </a:solidFill>
                <a:latin typeface="Arial"/>
                <a:cs typeface="Arial"/>
              </a:rPr>
              <a:t>network remote</a:t>
            </a:r>
            <a:endParaRPr lang="en-US" dirty="0"/>
          </a:p>
        </p:txBody>
      </p:sp>
      <p:sp>
        <p:nvSpPr>
          <p:cNvPr id="2" name="Rectangle 1"/>
          <p:cNvSpPr/>
          <p:nvPr/>
        </p:nvSpPr>
        <p:spPr>
          <a:xfrm>
            <a:off x="1055440" y="764704"/>
            <a:ext cx="2986715" cy="523220"/>
          </a:xfrm>
          <a:prstGeom prst="rect">
            <a:avLst/>
          </a:prstGeom>
        </p:spPr>
        <p:txBody>
          <a:bodyPr wrap="none">
            <a:spAutoFit/>
          </a:bodyPr>
          <a:lstStyle/>
          <a:p>
            <a:pPr marL="365125" indent="-365125"/>
            <a:r>
              <a:rPr lang="id-ID" sz="2800" b="1" dirty="0" smtClean="0">
                <a:solidFill>
                  <a:schemeClr val="bg1"/>
                </a:solidFill>
                <a:latin typeface="+mj-lt"/>
                <a:cs typeface="Arial"/>
              </a:rPr>
              <a:t>Routing Table</a:t>
            </a:r>
            <a:endParaRPr lang="id-ID" sz="2800" b="1" dirty="0">
              <a:solidFill>
                <a:schemeClr val="bg1"/>
              </a:solidFill>
              <a:latin typeface="+mj-lt"/>
              <a:cs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633526" y="1556792"/>
            <a:ext cx="11247967" cy="3744416"/>
          </a:xfrm>
        </p:spPr>
        <p:txBody>
          <a:bodyPr/>
          <a:lstStyle/>
          <a:p>
            <a:pPr marL="627063" indent="-627063" algn="just" eaLnBrk="1" hangingPunct="1">
              <a:lnSpc>
                <a:spcPct val="80000"/>
              </a:lnSpc>
              <a:buFont typeface="+mj-lt"/>
              <a:buAutoNum type="arabicPeriod"/>
            </a:pPr>
            <a:r>
              <a:rPr lang="id-ID" dirty="0" smtClean="0">
                <a:solidFill>
                  <a:srgbClr val="17347D"/>
                </a:solidFill>
                <a:cs typeface="Arial"/>
              </a:rPr>
              <a:t>Routing </a:t>
            </a:r>
            <a:r>
              <a:rPr lang="id-ID" dirty="0">
                <a:solidFill>
                  <a:srgbClr val="17347D"/>
                </a:solidFill>
                <a:cs typeface="Arial"/>
              </a:rPr>
              <a:t>Statis</a:t>
            </a:r>
            <a:r>
              <a:rPr lang="id-ID" b="0" dirty="0">
                <a:cs typeface="Arial"/>
              </a:rPr>
              <a:t>: Routing statis terjadi jika Admin secara manual menambahkan route-route di </a:t>
            </a:r>
            <a:r>
              <a:rPr lang="id-ID" b="0" i="1" dirty="0">
                <a:cs typeface="Arial"/>
              </a:rPr>
              <a:t>routing table </a:t>
            </a:r>
            <a:r>
              <a:rPr lang="id-ID" b="0" dirty="0">
                <a:cs typeface="Arial"/>
              </a:rPr>
              <a:t>dari setiap router. </a:t>
            </a:r>
          </a:p>
          <a:p>
            <a:pPr marL="627063" indent="-627063" algn="just" eaLnBrk="1" hangingPunct="1">
              <a:lnSpc>
                <a:spcPct val="80000"/>
              </a:lnSpc>
              <a:buFont typeface="+mj-lt"/>
              <a:buAutoNum type="arabicPeriod"/>
            </a:pPr>
            <a:endParaRPr lang="id-ID" b="0" dirty="0" smtClean="0">
              <a:solidFill>
                <a:schemeClr val="accent2"/>
              </a:solidFill>
              <a:cs typeface="Arial"/>
            </a:endParaRPr>
          </a:p>
          <a:p>
            <a:pPr marL="627063" indent="-627063" algn="just" eaLnBrk="1" hangingPunct="1">
              <a:lnSpc>
                <a:spcPct val="80000"/>
              </a:lnSpc>
              <a:buFont typeface="+mj-lt"/>
              <a:buAutoNum type="arabicPeriod"/>
            </a:pPr>
            <a:r>
              <a:rPr lang="id-ID" dirty="0" smtClean="0">
                <a:solidFill>
                  <a:srgbClr val="17347D"/>
                </a:solidFill>
                <a:cs typeface="Arial"/>
              </a:rPr>
              <a:t>Routing </a:t>
            </a:r>
            <a:r>
              <a:rPr lang="id-ID" dirty="0">
                <a:solidFill>
                  <a:srgbClr val="17347D"/>
                </a:solidFill>
                <a:cs typeface="Arial"/>
              </a:rPr>
              <a:t>Dinamis </a:t>
            </a:r>
            <a:r>
              <a:rPr lang="id-ID" b="0" dirty="0">
                <a:cs typeface="Arial"/>
              </a:rPr>
              <a:t>: Routing dinamis  adalah ketika routing protocol digunakan untuk menemukan </a:t>
            </a:r>
            <a:r>
              <a:rPr lang="id-ID" b="0" i="1" dirty="0">
                <a:cs typeface="Arial"/>
              </a:rPr>
              <a:t>network</a:t>
            </a:r>
            <a:r>
              <a:rPr lang="id-ID" b="0" dirty="0">
                <a:cs typeface="Arial"/>
              </a:rPr>
              <a:t> dan melakukan update </a:t>
            </a:r>
            <a:r>
              <a:rPr lang="id-ID" b="0" i="1" dirty="0">
                <a:cs typeface="Arial"/>
              </a:rPr>
              <a:t>routing table </a:t>
            </a:r>
            <a:r>
              <a:rPr lang="id-ID" b="0" dirty="0">
                <a:cs typeface="Arial"/>
              </a:rPr>
              <a:t>pada router. Dan ini lebih mudah daripada menggunakan routing statis dan default, yang membedakan dalam hal proses-proses di CPU router dan penggunaan bandwidth dari </a:t>
            </a:r>
            <a:r>
              <a:rPr lang="id-ID" b="0" dirty="0" smtClean="0">
                <a:cs typeface="Arial"/>
              </a:rPr>
              <a:t>link jaringan</a:t>
            </a:r>
            <a:r>
              <a:rPr lang="en-US" b="0" dirty="0" smtClean="0">
                <a:cs typeface="Arial"/>
              </a:rPr>
              <a:t>.</a:t>
            </a:r>
            <a:endParaRPr lang="en-US" b="0" dirty="0">
              <a:cs typeface="Arial"/>
            </a:endParaRPr>
          </a:p>
        </p:txBody>
      </p:sp>
      <p:sp>
        <p:nvSpPr>
          <p:cNvPr id="2" name="Rectangle 1"/>
          <p:cNvSpPr/>
          <p:nvPr/>
        </p:nvSpPr>
        <p:spPr>
          <a:xfrm>
            <a:off x="896747" y="792429"/>
            <a:ext cx="5360763" cy="523220"/>
          </a:xfrm>
          <a:prstGeom prst="rect">
            <a:avLst/>
          </a:prstGeom>
        </p:spPr>
        <p:txBody>
          <a:bodyPr wrap="none">
            <a:spAutoFit/>
          </a:bodyPr>
          <a:lstStyle/>
          <a:p>
            <a:r>
              <a:rPr lang="id-ID" sz="2800" b="1" dirty="0">
                <a:solidFill>
                  <a:schemeClr val="bg1"/>
                </a:solidFill>
                <a:effectLst>
                  <a:outerShdw blurRad="38100" dist="38100" dir="2700000" algn="tl">
                    <a:srgbClr val="000000"/>
                  </a:outerShdw>
                </a:effectLst>
                <a:latin typeface="+mj-lt"/>
                <a:cs typeface="Arial"/>
              </a:rPr>
              <a:t>Jenis Konfigurasi Routing</a:t>
            </a:r>
            <a:endParaRPr lang="en-US" sz="2800" b="1" dirty="0">
              <a:solidFill>
                <a:schemeClr val="bg1"/>
              </a:solidFill>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5018" y="1340768"/>
            <a:ext cx="11205638" cy="5242461"/>
          </a:xfrm>
          <a:prstGeom prst="rect">
            <a:avLst/>
          </a:prstGeom>
        </p:spPr>
        <p:txBody>
          <a:bodyPr wrap="square">
            <a:spAutoFit/>
          </a:bodyPr>
          <a:lstStyle/>
          <a:p>
            <a:r>
              <a:rPr lang="en-US" sz="2800" baseline="30000" dirty="0" err="1" smtClean="0">
                <a:latin typeface="+mn-lt"/>
              </a:rPr>
              <a:t>Sebuah</a:t>
            </a:r>
            <a:r>
              <a:rPr lang="en-US" sz="2800" dirty="0" smtClean="0">
                <a:latin typeface="+mn-lt"/>
              </a:rPr>
              <a:t> </a:t>
            </a:r>
            <a:r>
              <a:rPr lang="en-US" sz="2800" baseline="30000" dirty="0" smtClean="0">
                <a:latin typeface="+mn-lt"/>
              </a:rPr>
              <a:t>router  </a:t>
            </a:r>
            <a:r>
              <a:rPr lang="en-US" sz="2800" b="1" baseline="30000" dirty="0" smtClean="0">
                <a:latin typeface="+mn-lt"/>
              </a:rPr>
              <a:t>tidak akan berfungsi </a:t>
            </a:r>
            <a:r>
              <a:rPr lang="en-US" sz="2800" b="1" baseline="30000" dirty="0" err="1" smtClean="0">
                <a:latin typeface="+mn-lt"/>
              </a:rPr>
              <a:t>tanpa</a:t>
            </a:r>
            <a:r>
              <a:rPr lang="en-US" sz="2800" b="1" baseline="30000" dirty="0" smtClean="0">
                <a:latin typeface="+mn-lt"/>
              </a:rPr>
              <a:t> </a:t>
            </a:r>
            <a:r>
              <a:rPr lang="en-US" sz="2800" baseline="30000" dirty="0" err="1" smtClean="0">
                <a:latin typeface="+mn-lt"/>
              </a:rPr>
              <a:t>sistem</a:t>
            </a:r>
            <a:r>
              <a:rPr lang="en-US" sz="2800" baseline="30000" dirty="0" smtClean="0">
                <a:latin typeface="+mn-lt"/>
              </a:rPr>
              <a:t> </a:t>
            </a:r>
            <a:r>
              <a:rPr lang="en-US" sz="2800" baseline="30000" dirty="0" err="1" smtClean="0">
                <a:latin typeface="+mn-lt"/>
              </a:rPr>
              <a:t>operasi</a:t>
            </a:r>
            <a:r>
              <a:rPr lang="en-US" sz="2800" baseline="30000" dirty="0" smtClean="0">
                <a:latin typeface="+mn-lt"/>
              </a:rPr>
              <a:t>. </a:t>
            </a:r>
          </a:p>
          <a:p>
            <a:r>
              <a:rPr lang="en-US" sz="2800" b="1" baseline="30000" dirty="0" smtClean="0">
                <a:latin typeface="+mn-lt"/>
              </a:rPr>
              <a:t>Router</a:t>
            </a:r>
            <a:r>
              <a:rPr lang="en-US" sz="2800" b="1" dirty="0" smtClean="0">
                <a:latin typeface="+mn-lt"/>
              </a:rPr>
              <a:t> </a:t>
            </a:r>
            <a:r>
              <a:rPr lang="en-US" sz="2800" b="1" baseline="30000" dirty="0" smtClean="0">
                <a:latin typeface="+mn-lt"/>
              </a:rPr>
              <a:t>Cisco </a:t>
            </a:r>
            <a:r>
              <a:rPr lang="en-US" sz="2800" baseline="30000" dirty="0" err="1" smtClean="0">
                <a:latin typeface="+mn-lt"/>
              </a:rPr>
              <a:t>memiliki</a:t>
            </a:r>
            <a:r>
              <a:rPr lang="en-US" sz="2800" baseline="30000" dirty="0" smtClean="0">
                <a:latin typeface="+mn-lt"/>
              </a:rPr>
              <a:t> </a:t>
            </a:r>
            <a:r>
              <a:rPr lang="en-US" sz="2800" baseline="30000" dirty="0" err="1" smtClean="0">
                <a:latin typeface="+mn-lt"/>
              </a:rPr>
              <a:t>Sistem</a:t>
            </a:r>
            <a:r>
              <a:rPr lang="en-US" sz="2800" baseline="30000" dirty="0" smtClean="0">
                <a:latin typeface="+mn-lt"/>
              </a:rPr>
              <a:t> Operasi yang disebut </a:t>
            </a:r>
            <a:r>
              <a:rPr lang="en-US" sz="2800" b="1" baseline="30000" dirty="0" smtClean="0">
                <a:latin typeface="+mn-lt"/>
              </a:rPr>
              <a:t>IOS</a:t>
            </a:r>
            <a:r>
              <a:rPr lang="en-US" sz="2800" baseline="30000" dirty="0" smtClean="0">
                <a:latin typeface="+mn-lt"/>
              </a:rPr>
              <a:t>, Internetwork Operating System. IOS</a:t>
            </a:r>
            <a:r>
              <a:rPr lang="en-US" sz="2800" dirty="0" smtClean="0">
                <a:latin typeface="+mn-lt"/>
              </a:rPr>
              <a:t> </a:t>
            </a:r>
            <a:r>
              <a:rPr lang="en-US" sz="2800" baseline="30000" dirty="0" smtClean="0">
                <a:latin typeface="+mn-lt"/>
              </a:rPr>
              <a:t>mempunyai </a:t>
            </a:r>
            <a:r>
              <a:rPr lang="en-US" sz="2800" b="1" baseline="30000" dirty="0" err="1" smtClean="0">
                <a:latin typeface="+mn-lt"/>
              </a:rPr>
              <a:t>kemampuan</a:t>
            </a:r>
            <a:r>
              <a:rPr lang="en-US" sz="2800" baseline="30000" dirty="0" smtClean="0">
                <a:latin typeface="+mn-lt"/>
              </a:rPr>
              <a:t>:</a:t>
            </a:r>
          </a:p>
          <a:p>
            <a:pPr marL="914400" lvl="1" indent="-457200">
              <a:buFont typeface="Arial" pitchFamily="34" charset="0"/>
              <a:buChar char="•"/>
            </a:pPr>
            <a:r>
              <a:rPr lang="en-US" sz="2800" baseline="30000" dirty="0" err="1" smtClean="0">
                <a:latin typeface="+mn-lt"/>
              </a:rPr>
              <a:t>Dasar</a:t>
            </a:r>
            <a:r>
              <a:rPr lang="en-US" sz="2800" baseline="30000" dirty="0" smtClean="0">
                <a:latin typeface="+mn-lt"/>
              </a:rPr>
              <a:t> routing dan fungsi switching</a:t>
            </a:r>
          </a:p>
          <a:p>
            <a:pPr marL="914400" lvl="1" indent="-457200">
              <a:buFont typeface="Arial" pitchFamily="34" charset="0"/>
              <a:buChar char="•"/>
            </a:pPr>
            <a:r>
              <a:rPr lang="en-US" sz="2800" baseline="30000" dirty="0" err="1" smtClean="0">
                <a:latin typeface="+mn-lt"/>
              </a:rPr>
              <a:t>Akses</a:t>
            </a:r>
            <a:r>
              <a:rPr lang="en-US" sz="2800" baseline="30000" dirty="0" smtClean="0">
                <a:latin typeface="+mn-lt"/>
              </a:rPr>
              <a:t> ke jaringan dijamin keamannya</a:t>
            </a:r>
          </a:p>
          <a:p>
            <a:pPr marL="914400" lvl="1" indent="-457200">
              <a:buFont typeface="Arial" pitchFamily="34" charset="0"/>
              <a:buChar char="•"/>
            </a:pPr>
            <a:r>
              <a:rPr lang="en-US" sz="2800" baseline="30000" dirty="0" err="1" smtClean="0">
                <a:latin typeface="+mn-lt"/>
              </a:rPr>
              <a:t>Beroperasi</a:t>
            </a:r>
            <a:r>
              <a:rPr lang="en-US" sz="2800" baseline="30000" dirty="0" smtClean="0">
                <a:latin typeface="+mn-lt"/>
              </a:rPr>
              <a:t> di </a:t>
            </a:r>
            <a:r>
              <a:rPr lang="en-US" sz="2800" baseline="30000" dirty="0" err="1" smtClean="0">
                <a:latin typeface="+mn-lt"/>
              </a:rPr>
              <a:t>skala</a:t>
            </a:r>
            <a:r>
              <a:rPr lang="en-US" sz="2800" baseline="30000" dirty="0" smtClean="0">
                <a:latin typeface="+mn-lt"/>
              </a:rPr>
              <a:t> </a:t>
            </a:r>
            <a:r>
              <a:rPr lang="en-US" sz="2800" baseline="30000" dirty="0" err="1" smtClean="0">
                <a:latin typeface="+mn-lt"/>
              </a:rPr>
              <a:t>jaringan</a:t>
            </a:r>
            <a:r>
              <a:rPr lang="en-US" sz="2800" baseline="30000" dirty="0" smtClean="0">
                <a:latin typeface="+mn-lt"/>
              </a:rPr>
              <a:t> CLI dapat diakses dengan beberapa cara. </a:t>
            </a:r>
          </a:p>
          <a:p>
            <a:endParaRPr lang="en-US" sz="2800" b="1" baseline="30000" dirty="0" smtClean="0">
              <a:latin typeface="+mn-lt"/>
            </a:endParaRPr>
          </a:p>
          <a:p>
            <a:r>
              <a:rPr lang="en-US" sz="2800" b="1" baseline="30000" dirty="0" smtClean="0">
                <a:latin typeface="+mn-lt"/>
              </a:rPr>
              <a:t>Router Mikrotik </a:t>
            </a:r>
            <a:r>
              <a:rPr lang="en-US" sz="2800" baseline="30000" dirty="0" err="1" smtClean="0">
                <a:latin typeface="+mn-lt"/>
              </a:rPr>
              <a:t>memiliki</a:t>
            </a:r>
            <a:r>
              <a:rPr lang="en-US" sz="2800" baseline="30000" dirty="0" smtClean="0">
                <a:latin typeface="+mn-lt"/>
              </a:rPr>
              <a:t> </a:t>
            </a:r>
            <a:r>
              <a:rPr lang="en-US" sz="2800" baseline="30000" dirty="0" err="1" smtClean="0">
                <a:latin typeface="+mn-lt"/>
              </a:rPr>
              <a:t>Sistem</a:t>
            </a:r>
            <a:r>
              <a:rPr lang="en-US" sz="2800" baseline="30000" dirty="0" smtClean="0">
                <a:latin typeface="+mn-lt"/>
              </a:rPr>
              <a:t> Operasi yang berbasis Unix</a:t>
            </a:r>
          </a:p>
          <a:p>
            <a:endParaRPr lang="en-US" sz="2800" baseline="30000" dirty="0" smtClean="0">
              <a:latin typeface="+mn-lt"/>
            </a:endParaRPr>
          </a:p>
          <a:p>
            <a:r>
              <a:rPr lang="en-US" sz="2800" baseline="30000" dirty="0" smtClean="0">
                <a:latin typeface="+mn-lt"/>
              </a:rPr>
              <a:t>Secara umum, CLI diakses melalui:</a:t>
            </a:r>
          </a:p>
          <a:p>
            <a:pPr marL="457200" indent="-457200">
              <a:buSzPct val="97000"/>
              <a:buFont typeface="+mj-lt"/>
              <a:buAutoNum type="arabicPeriod"/>
            </a:pPr>
            <a:r>
              <a:rPr lang="en-US" sz="2000" dirty="0" smtClean="0">
                <a:latin typeface="+mn-lt"/>
              </a:rPr>
              <a:t>terminal console, Console </a:t>
            </a:r>
            <a:r>
              <a:rPr lang="en-US" sz="2000" dirty="0" err="1" smtClean="0">
                <a:latin typeface="+mn-lt"/>
              </a:rPr>
              <a:t>menggunakan</a:t>
            </a:r>
            <a:r>
              <a:rPr lang="en-US" sz="2000" dirty="0" smtClean="0">
                <a:latin typeface="+mn-lt"/>
              </a:rPr>
              <a:t> </a:t>
            </a:r>
            <a:r>
              <a:rPr lang="en-US" sz="2000" dirty="0" err="1" smtClean="0">
                <a:latin typeface="+mn-lt"/>
              </a:rPr>
              <a:t>koneksi</a:t>
            </a:r>
            <a:r>
              <a:rPr lang="en-US" sz="2000" dirty="0" smtClean="0">
                <a:latin typeface="+mn-lt"/>
              </a:rPr>
              <a:t> serial </a:t>
            </a:r>
            <a:r>
              <a:rPr lang="en-US" sz="2000" dirty="0" err="1" smtClean="0">
                <a:latin typeface="+mn-lt"/>
              </a:rPr>
              <a:t>kecepatan</a:t>
            </a:r>
            <a:r>
              <a:rPr lang="en-US" sz="2000" dirty="0" smtClean="0">
                <a:latin typeface="+mn-lt"/>
              </a:rPr>
              <a:t> </a:t>
            </a:r>
            <a:r>
              <a:rPr lang="en-US" sz="2000" dirty="0" err="1" smtClean="0">
                <a:latin typeface="+mn-lt"/>
              </a:rPr>
              <a:t>rendah</a:t>
            </a:r>
            <a:r>
              <a:rPr lang="en-US" sz="2000" dirty="0" smtClean="0">
                <a:latin typeface="+mn-lt"/>
              </a:rPr>
              <a:t> yang </a:t>
            </a:r>
            <a:r>
              <a:rPr lang="en-US" sz="2000" dirty="0" err="1" smtClean="0">
                <a:latin typeface="+mn-lt"/>
              </a:rPr>
              <a:t>dihubungkan</a:t>
            </a:r>
            <a:r>
              <a:rPr lang="en-US" sz="2000" dirty="0" smtClean="0">
                <a:latin typeface="+mn-lt"/>
              </a:rPr>
              <a:t> </a:t>
            </a:r>
            <a:r>
              <a:rPr lang="en-US" sz="2000" dirty="0" err="1" smtClean="0">
                <a:latin typeface="+mn-lt"/>
              </a:rPr>
              <a:t>langsung</a:t>
            </a:r>
            <a:r>
              <a:rPr lang="en-US" sz="2000" dirty="0" smtClean="0">
                <a:latin typeface="+mn-lt"/>
              </a:rPr>
              <a:t> </a:t>
            </a:r>
            <a:r>
              <a:rPr lang="en-US" sz="2000" dirty="0" err="1" smtClean="0">
                <a:latin typeface="+mn-lt"/>
              </a:rPr>
              <a:t>dari</a:t>
            </a:r>
            <a:r>
              <a:rPr lang="en-US" sz="2000" dirty="0" smtClean="0">
                <a:latin typeface="+mn-lt"/>
              </a:rPr>
              <a:t> router </a:t>
            </a:r>
            <a:r>
              <a:rPr lang="en-US" sz="2000" dirty="0" err="1" smtClean="0">
                <a:latin typeface="+mn-lt"/>
              </a:rPr>
              <a:t>ke</a:t>
            </a:r>
            <a:r>
              <a:rPr lang="en-US" sz="2000" dirty="0" smtClean="0">
                <a:latin typeface="+mn-lt"/>
              </a:rPr>
              <a:t> PC. </a:t>
            </a:r>
          </a:p>
          <a:p>
            <a:pPr marL="457200" indent="-457200">
              <a:buSzPct val="97000"/>
              <a:buFont typeface="+mj-lt"/>
              <a:buAutoNum type="arabicPeriod"/>
            </a:pPr>
            <a:r>
              <a:rPr lang="en-US" sz="2000" dirty="0" smtClean="0">
                <a:latin typeface="+mn-lt"/>
              </a:rPr>
              <a:t>remote </a:t>
            </a:r>
            <a:r>
              <a:rPr lang="en-US" sz="2000" dirty="0" err="1" smtClean="0">
                <a:latin typeface="+mn-lt"/>
              </a:rPr>
              <a:t>koneksi</a:t>
            </a:r>
            <a:r>
              <a:rPr lang="en-US" sz="2000" dirty="0" smtClean="0">
                <a:latin typeface="+mn-lt"/>
              </a:rPr>
              <a:t> dialup modem </a:t>
            </a:r>
            <a:r>
              <a:rPr lang="en-US" sz="2000" dirty="0" err="1" smtClean="0">
                <a:latin typeface="+mn-lt"/>
              </a:rPr>
              <a:t>ke</a:t>
            </a:r>
            <a:r>
              <a:rPr lang="en-US" sz="2000" dirty="0" smtClean="0">
                <a:latin typeface="+mn-lt"/>
              </a:rPr>
              <a:t> router </a:t>
            </a:r>
            <a:r>
              <a:rPr lang="en-US" sz="2000" dirty="0" err="1" smtClean="0">
                <a:latin typeface="+mn-lt"/>
              </a:rPr>
              <a:t>lewat</a:t>
            </a:r>
            <a:r>
              <a:rPr lang="en-US" sz="2000" dirty="0" smtClean="0">
                <a:latin typeface="+mn-lt"/>
              </a:rPr>
              <a:t> AUX port. </a:t>
            </a:r>
          </a:p>
          <a:p>
            <a:pPr marL="457200" indent="-457200" algn="just">
              <a:buSzPct val="97000"/>
              <a:buFont typeface="+mj-lt"/>
              <a:buAutoNum type="arabicPeriod"/>
            </a:pPr>
            <a:r>
              <a:rPr lang="en-US" sz="2000" dirty="0" err="1" smtClean="0">
                <a:latin typeface="+mn-lt"/>
              </a:rPr>
              <a:t>melalui</a:t>
            </a:r>
            <a:r>
              <a:rPr lang="en-US" sz="2000" dirty="0" smtClean="0">
                <a:latin typeface="+mn-lt"/>
              </a:rPr>
              <a:t> telnet ke router. Untuk akses melalui telnet ini, paling tidak satu interface router sudah dikonfigurasi alamat jaringannya (IP address), dan virtual terminal harus dikonfigurasi untuk login dan password.</a:t>
            </a:r>
            <a:endParaRPr lang="en-US" sz="2000" dirty="0">
              <a:latin typeface="+mn-lt"/>
            </a:endParaRPr>
          </a:p>
        </p:txBody>
      </p:sp>
      <p:sp>
        <p:nvSpPr>
          <p:cNvPr id="2" name="Rectangle 1"/>
          <p:cNvSpPr/>
          <p:nvPr/>
        </p:nvSpPr>
        <p:spPr>
          <a:xfrm>
            <a:off x="911424" y="836712"/>
            <a:ext cx="3634328" cy="420628"/>
          </a:xfrm>
          <a:prstGeom prst="rect">
            <a:avLst/>
          </a:prstGeom>
        </p:spPr>
        <p:txBody>
          <a:bodyPr wrap="none">
            <a:spAutoFit/>
          </a:bodyPr>
          <a:lstStyle/>
          <a:p>
            <a:r>
              <a:rPr lang="en-US" sz="3200" b="1" baseline="30000" dirty="0" err="1">
                <a:solidFill>
                  <a:schemeClr val="bg1"/>
                </a:solidFill>
                <a:latin typeface="+mj-lt"/>
              </a:rPr>
              <a:t>Sistem</a:t>
            </a:r>
            <a:r>
              <a:rPr lang="en-US" sz="3200" b="1" baseline="30000" dirty="0">
                <a:solidFill>
                  <a:schemeClr val="bg1"/>
                </a:solidFill>
                <a:latin typeface="+mj-lt"/>
              </a:rPr>
              <a:t> </a:t>
            </a:r>
            <a:r>
              <a:rPr lang="en-US" sz="3200" b="1" baseline="30000" dirty="0" err="1">
                <a:solidFill>
                  <a:schemeClr val="bg1"/>
                </a:solidFill>
                <a:latin typeface="+mj-lt"/>
              </a:rPr>
              <a:t>Operasi</a:t>
            </a:r>
            <a:r>
              <a:rPr lang="en-US" sz="3200" b="1" baseline="30000" dirty="0">
                <a:solidFill>
                  <a:schemeClr val="bg1"/>
                </a:solidFill>
                <a:latin typeface="+mj-lt"/>
              </a:rPr>
              <a:t> Router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55440" y="1628800"/>
            <a:ext cx="10801200" cy="4332907"/>
          </a:xfrm>
        </p:spPr>
        <p:txBody>
          <a:bodyPr/>
          <a:lstStyle/>
          <a:p>
            <a:r>
              <a:rPr lang="en-US" sz="2800" b="0" dirty="0"/>
              <a:t>Cisco IOS </a:t>
            </a:r>
            <a:r>
              <a:rPr lang="en-US" sz="2800" b="0" dirty="0" err="1" smtClean="0"/>
              <a:t>dibagi</a:t>
            </a:r>
            <a:r>
              <a:rPr lang="en-US" sz="2800" b="0" dirty="0" smtClean="0"/>
              <a:t> menjadi </a:t>
            </a:r>
            <a:r>
              <a:rPr lang="en-US" sz="2800" b="0" dirty="0" err="1" smtClean="0"/>
              <a:t>dua</a:t>
            </a:r>
            <a:r>
              <a:rPr lang="en-US" sz="2800" b="0" dirty="0" smtClean="0"/>
              <a:t> level </a:t>
            </a:r>
            <a:r>
              <a:rPr lang="en-US" sz="2800" b="0" dirty="0" err="1" smtClean="0"/>
              <a:t>akses</a:t>
            </a:r>
            <a:r>
              <a:rPr lang="en-US" sz="2800" b="0" dirty="0" smtClean="0"/>
              <a:t>: </a:t>
            </a:r>
          </a:p>
          <a:p>
            <a:pPr marL="457200" indent="-457200" algn="just">
              <a:buFont typeface="Arial" pitchFamily="34" charset="0"/>
              <a:buChar char="•"/>
            </a:pPr>
            <a:r>
              <a:rPr lang="en-US" sz="2800" b="0" dirty="0" smtClean="0"/>
              <a:t>EXEC mode </a:t>
            </a:r>
          </a:p>
          <a:p>
            <a:pPr marL="457200" indent="-457200" algn="just">
              <a:buFont typeface="Arial" pitchFamily="34" charset="0"/>
              <a:buChar char="•"/>
            </a:pPr>
            <a:r>
              <a:rPr lang="en-US" sz="2800" b="0" dirty="0" smtClean="0"/>
              <a:t>privileged EXEC mode, Privileged EXEC mode juga dikenal sebagai enable mode. </a:t>
            </a:r>
          </a:p>
          <a:p>
            <a:pPr algn="just"/>
            <a:r>
              <a:rPr lang="en-US" sz="2800" b="0" dirty="0" smtClean="0"/>
              <a:t>EXEC mode hanya memiliki perintah-perintah </a:t>
            </a:r>
            <a:r>
              <a:rPr lang="en-US" sz="2800" b="0" dirty="0" err="1" smtClean="0"/>
              <a:t>terbatas</a:t>
            </a:r>
            <a:r>
              <a:rPr lang="en-US" sz="2800" b="0" dirty="0" smtClean="0"/>
              <a:t> </a:t>
            </a:r>
            <a:r>
              <a:rPr lang="en-US" sz="2800" b="0" dirty="0" err="1" smtClean="0"/>
              <a:t>meliputi</a:t>
            </a:r>
            <a:r>
              <a:rPr lang="en-US" sz="2800" b="0" dirty="0" smtClean="0"/>
              <a:t> perintah yang bersifat monitoring atau view. </a:t>
            </a:r>
          </a:p>
          <a:p>
            <a:pPr algn="just"/>
            <a:r>
              <a:rPr lang="en-US" sz="2800" b="0" dirty="0" smtClean="0"/>
              <a:t>User EXEC tidak </a:t>
            </a:r>
            <a:r>
              <a:rPr lang="en-US" sz="2800" b="0" dirty="0" err="1" smtClean="0"/>
              <a:t>mengijinkan</a:t>
            </a:r>
            <a:r>
              <a:rPr lang="en-US" sz="2800" b="0" dirty="0" smtClean="0"/>
              <a:t> user untuk </a:t>
            </a:r>
            <a:r>
              <a:rPr lang="en-US" sz="2800" b="0" dirty="0" err="1" smtClean="0"/>
              <a:t>melakukan</a:t>
            </a:r>
            <a:r>
              <a:rPr lang="en-US" sz="2800" b="0" dirty="0" smtClean="0"/>
              <a:t> </a:t>
            </a:r>
            <a:r>
              <a:rPr lang="en-US" sz="2800" b="0" dirty="0" err="1" smtClean="0"/>
              <a:t>perubahan</a:t>
            </a:r>
            <a:r>
              <a:rPr lang="en-US" sz="2800" b="0" dirty="0" smtClean="0"/>
              <a:t> </a:t>
            </a:r>
            <a:r>
              <a:rPr lang="en-US" sz="2800" b="0" dirty="0" err="1" smtClean="0"/>
              <a:t>konfigurasi</a:t>
            </a:r>
            <a:r>
              <a:rPr lang="en-US" sz="2800" b="0" dirty="0" smtClean="0"/>
              <a:t> pada router. </a:t>
            </a:r>
          </a:p>
          <a:p>
            <a:r>
              <a:rPr lang="en-US" sz="2800" b="0" dirty="0" smtClean="0"/>
              <a:t>User EXEC mode ini ditandai dengan </a:t>
            </a:r>
            <a:r>
              <a:rPr lang="en-US" sz="2800" i="1" dirty="0" smtClean="0"/>
              <a:t>prompt &gt; </a:t>
            </a:r>
          </a:p>
        </p:txBody>
      </p:sp>
      <p:sp>
        <p:nvSpPr>
          <p:cNvPr id="2" name="Rectangle 1"/>
          <p:cNvSpPr/>
          <p:nvPr/>
        </p:nvSpPr>
        <p:spPr>
          <a:xfrm>
            <a:off x="1055440" y="692696"/>
            <a:ext cx="2448272" cy="584775"/>
          </a:xfrm>
          <a:prstGeom prst="rect">
            <a:avLst/>
          </a:prstGeom>
        </p:spPr>
        <p:txBody>
          <a:bodyPr wrap="square">
            <a:spAutoFit/>
          </a:bodyPr>
          <a:lstStyle/>
          <a:p>
            <a:r>
              <a:rPr lang="en-US" sz="3200" dirty="0">
                <a:solidFill>
                  <a:schemeClr val="bg1"/>
                </a:solidFill>
                <a:latin typeface="+mj-lt"/>
              </a:rPr>
              <a:t>Cisco IOS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676400"/>
            <a:ext cx="11049000" cy="4401205"/>
          </a:xfrm>
          <a:prstGeom prst="rect">
            <a:avLst/>
          </a:prstGeom>
        </p:spPr>
        <p:txBody>
          <a:bodyPr wrap="square">
            <a:spAutoFit/>
          </a:bodyPr>
          <a:lstStyle/>
          <a:p>
            <a:pPr algn="just"/>
            <a:r>
              <a:rPr lang="en-US" sz="2800" b="1" dirty="0" smtClean="0">
                <a:solidFill>
                  <a:srgbClr val="17347D"/>
                </a:solidFill>
              </a:rPr>
              <a:t>Privileged EXEC mode</a:t>
            </a:r>
            <a:r>
              <a:rPr lang="en-US" sz="2800" dirty="0" smtClean="0">
                <a:solidFill>
                  <a:srgbClr val="17347D"/>
                </a:solidFill>
              </a:rPr>
              <a:t> berisi perintah-perintah untuk akses ke router. Mode ini dapat digunakan untuk mengkonfigurasi password. Dan biasanya mode ini sering digunakan oleh administrator untuk perintah- perintah yang bersifat konfigurasi dan manajemen. </a:t>
            </a:r>
          </a:p>
          <a:p>
            <a:endParaRPr lang="en-US" sz="2800" dirty="0" smtClean="0">
              <a:solidFill>
                <a:srgbClr val="17347D"/>
              </a:solidFill>
            </a:endParaRPr>
          </a:p>
          <a:p>
            <a:pPr algn="just"/>
            <a:r>
              <a:rPr lang="en-US" sz="2800" dirty="0" smtClean="0">
                <a:solidFill>
                  <a:srgbClr val="17347D"/>
                </a:solidFill>
              </a:rPr>
              <a:t>Global configuration mode dan mode konfigurasi lainnya hanya dapat dilakukan melalui mode ini. </a:t>
            </a:r>
          </a:p>
          <a:p>
            <a:endParaRPr lang="en-US" sz="2800" dirty="0" smtClean="0">
              <a:solidFill>
                <a:srgbClr val="17347D"/>
              </a:solidFill>
            </a:endParaRPr>
          </a:p>
          <a:p>
            <a:r>
              <a:rPr lang="en-US" sz="2800" dirty="0" smtClean="0">
                <a:solidFill>
                  <a:srgbClr val="17347D"/>
                </a:solidFill>
              </a:rPr>
              <a:t>Privileged EXEC mode ditandai dengan </a:t>
            </a:r>
          </a:p>
          <a:p>
            <a:r>
              <a:rPr lang="en-US" sz="2800" b="1" dirty="0" smtClean="0">
                <a:solidFill>
                  <a:srgbClr val="17347D"/>
                </a:solidFill>
              </a:rPr>
              <a:t>prompt #</a:t>
            </a:r>
          </a:p>
        </p:txBody>
      </p:sp>
      <p:sp>
        <p:nvSpPr>
          <p:cNvPr id="3" name="Rectangle 2"/>
          <p:cNvSpPr/>
          <p:nvPr/>
        </p:nvSpPr>
        <p:spPr>
          <a:xfrm>
            <a:off x="746412" y="764704"/>
            <a:ext cx="2241319" cy="523220"/>
          </a:xfrm>
          <a:prstGeom prst="rect">
            <a:avLst/>
          </a:prstGeom>
        </p:spPr>
        <p:txBody>
          <a:bodyPr wrap="none">
            <a:spAutoFit/>
          </a:bodyPr>
          <a:lstStyle/>
          <a:p>
            <a:r>
              <a:rPr lang="en-US" sz="2800" b="1" dirty="0">
                <a:solidFill>
                  <a:schemeClr val="bg1"/>
                </a:solidFill>
                <a:latin typeface="+mn-lt"/>
              </a:rPr>
              <a:t>Cisco IOS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416" y="1844824"/>
            <a:ext cx="10363200" cy="3702347"/>
          </a:xfrm>
        </p:spPr>
        <p:txBody>
          <a:bodyPr/>
          <a:lstStyle/>
          <a:p>
            <a:r>
              <a:rPr lang="en-US" sz="2400" dirty="0" smtClean="0">
                <a:cs typeface="Arial"/>
              </a:rPr>
              <a:t>Konfigurasi interface </a:t>
            </a:r>
            <a:r>
              <a:rPr lang="en-US" sz="2400" dirty="0" err="1" smtClean="0">
                <a:cs typeface="Arial"/>
              </a:rPr>
              <a:t>ethernet</a:t>
            </a:r>
            <a:r>
              <a:rPr lang="en-US" sz="2400" dirty="0" smtClean="0">
                <a:cs typeface="Arial"/>
              </a:rPr>
              <a:t> </a:t>
            </a:r>
          </a:p>
          <a:p>
            <a:r>
              <a:rPr lang="en-US" sz="2400" b="0" dirty="0" err="1" smtClean="0">
                <a:cs typeface="Arial"/>
              </a:rPr>
              <a:t>Setiap</a:t>
            </a:r>
            <a:r>
              <a:rPr lang="en-US" sz="2400" b="0" dirty="0" smtClean="0">
                <a:cs typeface="Arial"/>
              </a:rPr>
              <a:t> interface </a:t>
            </a:r>
            <a:r>
              <a:rPr lang="en-US" sz="2400" b="0" dirty="0" err="1" smtClean="0">
                <a:cs typeface="Arial"/>
              </a:rPr>
              <a:t>ethernet</a:t>
            </a:r>
            <a:r>
              <a:rPr lang="en-US" sz="2400" b="0" dirty="0" smtClean="0">
                <a:cs typeface="Arial"/>
              </a:rPr>
              <a:t> harus memiliki IP address dan subnet mask untuk routing paket IP.</a:t>
            </a:r>
            <a:br>
              <a:rPr lang="en-US" sz="2400" b="0" dirty="0" smtClean="0">
                <a:cs typeface="Arial"/>
              </a:rPr>
            </a:br>
            <a:r>
              <a:rPr lang="en-US" sz="2400" b="0" dirty="0" smtClean="0">
                <a:cs typeface="Arial"/>
              </a:rPr>
              <a:t>Untuk mengkonfigurasi interface Ethernet dengan cara sebagai berikut: </a:t>
            </a:r>
          </a:p>
          <a:p>
            <a:r>
              <a:rPr lang="en-US" sz="2400" b="0" dirty="0" smtClean="0">
                <a:cs typeface="Arial"/>
              </a:rPr>
              <a:t>-  Masuk ke global config </a:t>
            </a:r>
          </a:p>
          <a:p>
            <a:r>
              <a:rPr lang="en-US" sz="2400" b="0" dirty="0" smtClean="0">
                <a:cs typeface="Arial"/>
              </a:rPr>
              <a:t>-  Masuk ke interface config </a:t>
            </a:r>
          </a:p>
          <a:p>
            <a:r>
              <a:rPr lang="en-US" sz="2400" b="0" dirty="0" smtClean="0">
                <a:cs typeface="Arial"/>
              </a:rPr>
              <a:t>-  Tentukan interface address dan subnet mask </a:t>
            </a:r>
          </a:p>
          <a:p>
            <a:r>
              <a:rPr lang="en-US" sz="2400" b="0" dirty="0" smtClean="0">
                <a:cs typeface="Arial"/>
              </a:rPr>
              <a:t>-  Enable interface  </a:t>
            </a:r>
          </a:p>
        </p:txBody>
      </p:sp>
      <p:sp>
        <p:nvSpPr>
          <p:cNvPr id="4" name="Rectangle 3"/>
          <p:cNvSpPr/>
          <p:nvPr/>
        </p:nvSpPr>
        <p:spPr>
          <a:xfrm>
            <a:off x="839416" y="799967"/>
            <a:ext cx="5680466" cy="523220"/>
          </a:xfrm>
          <a:prstGeom prst="rect">
            <a:avLst/>
          </a:prstGeom>
        </p:spPr>
        <p:txBody>
          <a:bodyPr wrap="none">
            <a:spAutoFit/>
          </a:bodyPr>
          <a:lstStyle/>
          <a:p>
            <a:r>
              <a:rPr lang="en-US" sz="2800" dirty="0" err="1">
                <a:solidFill>
                  <a:schemeClr val="bg1"/>
                </a:solidFill>
                <a:latin typeface="+mj-lt"/>
                <a:cs typeface="Arial"/>
              </a:rPr>
              <a:t>Konfigurasi</a:t>
            </a:r>
            <a:r>
              <a:rPr lang="en-US" sz="2800" dirty="0">
                <a:solidFill>
                  <a:schemeClr val="bg1"/>
                </a:solidFill>
                <a:latin typeface="+mj-lt"/>
                <a:cs typeface="Arial"/>
              </a:rPr>
              <a:t> interface </a:t>
            </a:r>
            <a:r>
              <a:rPr lang="en-US" sz="2800" dirty="0" err="1">
                <a:solidFill>
                  <a:schemeClr val="bg1"/>
                </a:solidFill>
                <a:latin typeface="+mj-lt"/>
                <a:cs typeface="Arial"/>
              </a:rPr>
              <a:t>ethernet</a:t>
            </a:r>
            <a:r>
              <a:rPr lang="en-US" sz="2800" dirty="0">
                <a:solidFill>
                  <a:schemeClr val="bg1"/>
                </a:solidFill>
                <a:latin typeface="+mj-lt"/>
                <a:cs typeface="Arial"/>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3733800"/>
            <a:ext cx="10363200" cy="1500187"/>
          </a:xfrm>
        </p:spPr>
        <p:txBody>
          <a:bodyPr/>
          <a:lstStyle/>
          <a:p>
            <a:r>
              <a:rPr lang="en-US" sz="2800" b="0" dirty="0" smtClean="0">
                <a:latin typeface="Arial"/>
                <a:cs typeface="Arial"/>
              </a:rPr>
              <a:t>Secara default, interface Ethernet dalam </a:t>
            </a:r>
            <a:r>
              <a:rPr lang="en-US" sz="2800" b="0" dirty="0" err="1" smtClean="0">
                <a:latin typeface="Arial"/>
                <a:cs typeface="Arial"/>
              </a:rPr>
              <a:t>keadaan</a:t>
            </a:r>
            <a:r>
              <a:rPr lang="en-US" sz="2800" b="0" dirty="0" smtClean="0">
                <a:latin typeface="Arial"/>
                <a:cs typeface="Arial"/>
              </a:rPr>
              <a:t> off atau disabled. Untuk meng-on-kan dengan perintah no shutdown. Jika </a:t>
            </a:r>
            <a:r>
              <a:rPr lang="en-US" sz="2800" b="0" dirty="0" err="1" smtClean="0">
                <a:latin typeface="Arial"/>
                <a:cs typeface="Arial"/>
              </a:rPr>
              <a:t>ingin</a:t>
            </a:r>
            <a:r>
              <a:rPr lang="en-US" sz="2800" b="0" dirty="0" smtClean="0">
                <a:latin typeface="Arial"/>
                <a:cs typeface="Arial"/>
              </a:rPr>
              <a:t> </a:t>
            </a:r>
            <a:r>
              <a:rPr lang="en-US" sz="2800" b="0" dirty="0" err="1" smtClean="0">
                <a:latin typeface="Arial"/>
                <a:cs typeface="Arial"/>
              </a:rPr>
              <a:t>dikembalikan</a:t>
            </a:r>
            <a:r>
              <a:rPr lang="en-US" sz="2800" b="0" dirty="0" smtClean="0">
                <a:latin typeface="Arial"/>
                <a:cs typeface="Arial"/>
              </a:rPr>
              <a:t> off dengan perintah shutdown:</a:t>
            </a:r>
          </a:p>
          <a:p>
            <a:r>
              <a:rPr lang="en-US" sz="2800" b="0" dirty="0" smtClean="0">
                <a:latin typeface="Arial"/>
                <a:cs typeface="Arial"/>
              </a:rPr>
              <a:t>Router (config) #</a:t>
            </a:r>
            <a:r>
              <a:rPr lang="en-US" sz="2800" dirty="0" smtClean="0">
                <a:latin typeface="Arial"/>
                <a:cs typeface="Arial"/>
              </a:rPr>
              <a:t>interface e0</a:t>
            </a:r>
          </a:p>
          <a:p>
            <a:r>
              <a:rPr lang="en-US" sz="2800" b="0" dirty="0" smtClean="0">
                <a:latin typeface="Arial"/>
                <a:cs typeface="Arial"/>
              </a:rPr>
              <a:t>Router (config-if) # </a:t>
            </a:r>
            <a:r>
              <a:rPr lang="en-US" sz="2800" dirty="0" smtClean="0">
                <a:latin typeface="Arial"/>
                <a:cs typeface="Arial"/>
              </a:rPr>
              <a:t>ip address 202.55.31.4 255.255.255.0</a:t>
            </a:r>
          </a:p>
          <a:p>
            <a:r>
              <a:rPr lang="en-US" sz="2800" b="0" dirty="0" smtClean="0">
                <a:latin typeface="Arial"/>
                <a:cs typeface="Arial"/>
              </a:rPr>
              <a:t>Router (config-if) # </a:t>
            </a:r>
            <a:r>
              <a:rPr lang="en-US" sz="2800" dirty="0" smtClean="0">
                <a:latin typeface="Arial"/>
                <a:cs typeface="Arial"/>
              </a:rPr>
              <a:t>no shutdown </a:t>
            </a:r>
          </a:p>
          <a:p>
            <a:endParaRPr lang="en-US" b="0" dirty="0" smtClean="0">
              <a:latin typeface="Arial"/>
              <a:cs typeface="Arial"/>
            </a:endParaRPr>
          </a:p>
          <a:p>
            <a:endParaRPr lang="en-US" dirty="0"/>
          </a:p>
        </p:txBody>
      </p:sp>
      <p:sp>
        <p:nvSpPr>
          <p:cNvPr id="4" name="Rectangle 3"/>
          <p:cNvSpPr/>
          <p:nvPr/>
        </p:nvSpPr>
        <p:spPr>
          <a:xfrm>
            <a:off x="839416" y="799967"/>
            <a:ext cx="5680466" cy="523220"/>
          </a:xfrm>
          <a:prstGeom prst="rect">
            <a:avLst/>
          </a:prstGeom>
        </p:spPr>
        <p:txBody>
          <a:bodyPr wrap="none">
            <a:spAutoFit/>
          </a:bodyPr>
          <a:lstStyle/>
          <a:p>
            <a:r>
              <a:rPr lang="en-US" sz="2800" dirty="0" err="1">
                <a:solidFill>
                  <a:schemeClr val="bg1"/>
                </a:solidFill>
                <a:latin typeface="+mj-lt"/>
                <a:cs typeface="Arial"/>
              </a:rPr>
              <a:t>Konfigurasi</a:t>
            </a:r>
            <a:r>
              <a:rPr lang="en-US" sz="2800" dirty="0">
                <a:solidFill>
                  <a:schemeClr val="bg1"/>
                </a:solidFill>
                <a:latin typeface="+mj-lt"/>
                <a:cs typeface="Arial"/>
              </a:rPr>
              <a:t> interface </a:t>
            </a:r>
            <a:r>
              <a:rPr lang="en-US" sz="2800" dirty="0" err="1">
                <a:solidFill>
                  <a:schemeClr val="bg1"/>
                </a:solidFill>
                <a:latin typeface="+mj-lt"/>
                <a:cs typeface="Arial"/>
              </a:rPr>
              <a:t>ethernet</a:t>
            </a:r>
            <a:r>
              <a:rPr lang="en-US" sz="2800" dirty="0">
                <a:solidFill>
                  <a:schemeClr val="bg1"/>
                </a:solidFill>
                <a:latin typeface="+mj-lt"/>
                <a:cs typeface="Aria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en-US" sz="2400" b="1" dirty="0" err="1">
                <a:solidFill>
                  <a:schemeClr val="bg1"/>
                </a:solidFill>
                <a:latin typeface="+mj-lt"/>
              </a:rPr>
              <a:t>Profil</a:t>
            </a:r>
            <a:r>
              <a:rPr lang="en-US" sz="2400" b="1" dirty="0">
                <a:solidFill>
                  <a:schemeClr val="bg1"/>
                </a:solidFill>
                <a:latin typeface="+mj-lt"/>
              </a:rPr>
              <a:t> {</a:t>
            </a:r>
            <a:r>
              <a:rPr lang="en-US" sz="2400" b="1" dirty="0" err="1">
                <a:solidFill>
                  <a:schemeClr val="bg1"/>
                </a:solidFill>
                <a:latin typeface="+mj-lt"/>
              </a:rPr>
              <a:t>Nama_Instruktur</a:t>
            </a:r>
            <a:r>
              <a:rPr lang="en-US" sz="2400" dirty="0">
                <a:solidFill>
                  <a:schemeClr val="bg1"/>
                </a:solidFill>
                <a:latin typeface="+mj-lt"/>
              </a:rPr>
              <a:t>}</a:t>
            </a:r>
            <a:r>
              <a:rPr lang="en-US" dirty="0">
                <a:solidFill>
                  <a:schemeClr val="bg1"/>
                </a:solidFill>
              </a:rPr>
              <a:t>				</a:t>
            </a:r>
          </a:p>
        </p:txBody>
      </p:sp>
      <p:sp>
        <p:nvSpPr>
          <p:cNvPr id="5" name="TextBox 4"/>
          <p:cNvSpPr txBox="1"/>
          <p:nvPr/>
        </p:nvSpPr>
        <p:spPr>
          <a:xfrm flipH="1">
            <a:off x="6604767" y="5013176"/>
            <a:ext cx="571353" cy="369332"/>
          </a:xfrm>
          <a:prstGeom prst="rect">
            <a:avLst/>
          </a:prstGeom>
          <a:noFill/>
        </p:spPr>
        <p:txBody>
          <a:bodyPr wrap="square" rtlCol="0">
            <a:spAutoFit/>
          </a:bodyPr>
          <a:lstStyle/>
          <a:p>
            <a:endParaRPr lang="en-US"/>
          </a:p>
        </p:txBody>
      </p:sp>
      <p:sp>
        <p:nvSpPr>
          <p:cNvPr id="7" name="Rectangle 6"/>
          <p:cNvSpPr/>
          <p:nvPr/>
        </p:nvSpPr>
        <p:spPr>
          <a:xfrm>
            <a:off x="780926" y="1412776"/>
            <a:ext cx="9203506" cy="2308324"/>
          </a:xfrm>
          <a:prstGeom prst="rect">
            <a:avLst/>
          </a:prstGeom>
        </p:spPr>
        <p:txBody>
          <a:bodyPr wrap="square">
            <a:spAutoFit/>
          </a:bodyPr>
          <a:lstStyle/>
          <a:p>
            <a:pPr marL="0" lvl="0" indent="0">
              <a:buNone/>
            </a:pPr>
            <a:r>
              <a:rPr lang="en-US" dirty="0" err="1"/>
              <a:t>Jabatan</a:t>
            </a:r>
            <a:r>
              <a:rPr lang="en-US" dirty="0"/>
              <a:t> </a:t>
            </a:r>
            <a:r>
              <a:rPr lang="en-US" dirty="0" err="1"/>
              <a:t>Akademik</a:t>
            </a:r>
            <a:r>
              <a:rPr lang="en-US" dirty="0"/>
              <a:t> </a:t>
            </a:r>
            <a:r>
              <a:rPr lang="en-US" dirty="0">
                <a:solidFill>
                  <a:srgbClr val="FF0000"/>
                </a:solidFill>
              </a:rPr>
              <a:t>&lt;</a:t>
            </a:r>
            <a:r>
              <a:rPr lang="en-US" dirty="0" err="1">
                <a:solidFill>
                  <a:srgbClr val="FF0000"/>
                </a:solidFill>
              </a:rPr>
              <a:t>tahun</a:t>
            </a:r>
            <a:r>
              <a:rPr lang="en-US" dirty="0">
                <a:solidFill>
                  <a:srgbClr val="FF0000"/>
                </a:solidFill>
              </a:rPr>
              <a:t> </a:t>
            </a:r>
            <a:r>
              <a:rPr lang="en-US" dirty="0" err="1">
                <a:solidFill>
                  <a:srgbClr val="FF0000"/>
                </a:solidFill>
              </a:rPr>
              <a:t>dan</a:t>
            </a:r>
            <a:r>
              <a:rPr lang="en-US" dirty="0">
                <a:solidFill>
                  <a:srgbClr val="FF0000"/>
                </a:solidFill>
              </a:rPr>
              <a:t> </a:t>
            </a:r>
            <a:r>
              <a:rPr lang="en-US" dirty="0" err="1">
                <a:solidFill>
                  <a:srgbClr val="FF0000"/>
                </a:solidFill>
              </a:rPr>
              <a:t>jabatan</a:t>
            </a:r>
            <a:r>
              <a:rPr lang="en-US" dirty="0">
                <a:solidFill>
                  <a:srgbClr val="FF0000"/>
                </a:solidFill>
              </a:rPr>
              <a:t> </a:t>
            </a:r>
            <a:r>
              <a:rPr lang="en-US" dirty="0" err="1">
                <a:solidFill>
                  <a:srgbClr val="FF0000"/>
                </a:solidFill>
              </a:rPr>
              <a:t>terakhir</a:t>
            </a:r>
            <a:r>
              <a:rPr lang="en-US" dirty="0">
                <a:solidFill>
                  <a:srgbClr val="FF0000"/>
                </a:solidFill>
              </a:rPr>
              <a:t> </a:t>
            </a:r>
            <a:r>
              <a:rPr lang="en-US" dirty="0" err="1">
                <a:solidFill>
                  <a:srgbClr val="FF0000"/>
                </a:solidFill>
              </a:rPr>
              <a:t>instruktur</a:t>
            </a:r>
            <a:r>
              <a:rPr lang="en-US" dirty="0">
                <a:solidFill>
                  <a:srgbClr val="FF0000"/>
                </a:solidFill>
              </a:rPr>
              <a:t>&gt;</a:t>
            </a:r>
          </a:p>
          <a:p>
            <a:pPr marL="0" indent="0">
              <a:buNone/>
            </a:pPr>
            <a:r>
              <a:rPr lang="en-US" dirty="0" err="1">
                <a:solidFill>
                  <a:srgbClr val="0070C0"/>
                </a:solidFill>
              </a:rPr>
              <a:t>Pendidikan</a:t>
            </a:r>
            <a:endParaRPr lang="en-US" dirty="0">
              <a:solidFill>
                <a:srgbClr val="0070C0"/>
              </a:solidFill>
            </a:endParaRPr>
          </a:p>
          <a:p>
            <a:pPr marL="285750" lvl="0" indent="-285750">
              <a:buFont typeface="Wingdings" pitchFamily="2" charset="2"/>
              <a:buChar char="q"/>
            </a:pPr>
            <a:r>
              <a:rPr lang="en-US" dirty="0">
                <a:solidFill>
                  <a:srgbClr val="FF0000"/>
                </a:solidFill>
              </a:rPr>
              <a:t>&lt;</a:t>
            </a:r>
            <a:r>
              <a:rPr lang="en-US" dirty="0" err="1">
                <a:solidFill>
                  <a:srgbClr val="FF0000"/>
                </a:solidFill>
              </a:rPr>
              <a:t>riwayat</a:t>
            </a:r>
            <a:r>
              <a:rPr lang="en-US" dirty="0">
                <a:solidFill>
                  <a:srgbClr val="FF0000"/>
                </a:solidFill>
              </a:rPr>
              <a:t> </a:t>
            </a:r>
            <a:r>
              <a:rPr lang="en-US" dirty="0" err="1">
                <a:solidFill>
                  <a:srgbClr val="FF0000"/>
                </a:solidFill>
              </a:rPr>
              <a:t>pendidikan</a:t>
            </a:r>
            <a:r>
              <a:rPr lang="en-US" dirty="0">
                <a:solidFill>
                  <a:srgbClr val="FF0000"/>
                </a:solidFill>
              </a:rPr>
              <a:t> </a:t>
            </a:r>
            <a:r>
              <a:rPr lang="en-US" dirty="0" err="1">
                <a:solidFill>
                  <a:srgbClr val="FF0000"/>
                </a:solidFill>
              </a:rPr>
              <a:t>instruktur</a:t>
            </a:r>
            <a:r>
              <a:rPr lang="en-US" dirty="0">
                <a:solidFill>
                  <a:srgbClr val="FF0000"/>
                </a:solidFill>
              </a:rPr>
              <a:t>&gt;  </a:t>
            </a:r>
          </a:p>
          <a:p>
            <a:pPr marL="285750" lvl="0" indent="-285750">
              <a:buFont typeface="Wingdings" pitchFamily="2" charset="2"/>
              <a:buChar char="q"/>
            </a:pPr>
            <a:endParaRPr lang="en-US" dirty="0">
              <a:solidFill>
                <a:srgbClr val="0070C0"/>
              </a:solidFill>
            </a:endParaRPr>
          </a:p>
          <a:p>
            <a:pPr marL="285750" lvl="0" indent="-285750">
              <a:buFont typeface="Wingdings" pitchFamily="2" charset="2"/>
              <a:buChar char="q"/>
            </a:pPr>
            <a:endParaRPr lang="en-US" dirty="0">
              <a:solidFill>
                <a:srgbClr val="0070C0"/>
              </a:solidFill>
            </a:endParaRPr>
          </a:p>
          <a:p>
            <a:pPr marL="285750" lvl="0" indent="-285750">
              <a:buFont typeface="Wingdings" pitchFamily="2" charset="2"/>
              <a:buChar char="q"/>
            </a:pPr>
            <a:endParaRPr lang="en-US" dirty="0">
              <a:solidFill>
                <a:srgbClr val="0070C0"/>
              </a:solidFill>
            </a:endParaRPr>
          </a:p>
          <a:p>
            <a:pPr marL="0" indent="0">
              <a:buNone/>
            </a:pPr>
            <a:r>
              <a:rPr lang="en-US" dirty="0" err="1"/>
              <a:t>Riwayat</a:t>
            </a:r>
            <a:r>
              <a:rPr lang="en-US" dirty="0"/>
              <a:t> </a:t>
            </a:r>
            <a:r>
              <a:rPr lang="en-US" dirty="0" err="1"/>
              <a:t>Pekerjaan</a:t>
            </a:r>
            <a:endParaRPr lang="en-US" dirty="0"/>
          </a:p>
          <a:p>
            <a:pPr marL="285750" lvl="0" indent="-285750">
              <a:buFont typeface="Wingdings" pitchFamily="2" charset="2"/>
              <a:buChar char="q"/>
            </a:pPr>
            <a:r>
              <a:rPr lang="en-US" dirty="0">
                <a:solidFill>
                  <a:srgbClr val="FF0000"/>
                </a:solidFill>
              </a:rPr>
              <a:t>&lt;</a:t>
            </a:r>
            <a:r>
              <a:rPr lang="en-US" dirty="0" err="1">
                <a:solidFill>
                  <a:srgbClr val="FF0000"/>
                </a:solidFill>
              </a:rPr>
              <a:t>riwayat</a:t>
            </a:r>
            <a:r>
              <a:rPr lang="en-US" dirty="0">
                <a:solidFill>
                  <a:srgbClr val="FF0000"/>
                </a:solidFill>
              </a:rPr>
              <a:t> </a:t>
            </a:r>
            <a:r>
              <a:rPr lang="en-US" dirty="0" err="1">
                <a:solidFill>
                  <a:srgbClr val="FF0000"/>
                </a:solidFill>
              </a:rPr>
              <a:t>pekerjaan</a:t>
            </a:r>
            <a:r>
              <a:rPr lang="en-US" dirty="0">
                <a:solidFill>
                  <a:srgbClr val="FF0000"/>
                </a:solidFill>
              </a:rPr>
              <a:t> </a:t>
            </a:r>
            <a:r>
              <a:rPr lang="en-US" dirty="0" err="1">
                <a:solidFill>
                  <a:srgbClr val="FF0000"/>
                </a:solidFill>
              </a:rPr>
              <a:t>instruktur</a:t>
            </a:r>
            <a:r>
              <a:rPr lang="en-US" dirty="0">
                <a:solidFill>
                  <a:srgbClr val="FF0000"/>
                </a:solidFill>
              </a:rPr>
              <a:t>&gt;</a:t>
            </a:r>
          </a:p>
        </p:txBody>
      </p:sp>
      <p:sp>
        <p:nvSpPr>
          <p:cNvPr id="10" name="Rectangle 9"/>
          <p:cNvSpPr/>
          <p:nvPr/>
        </p:nvSpPr>
        <p:spPr>
          <a:xfrm>
            <a:off x="8959152" y="3284984"/>
            <a:ext cx="3263382" cy="738664"/>
          </a:xfrm>
          <a:prstGeom prst="rect">
            <a:avLst/>
          </a:prstGeom>
        </p:spPr>
        <p:txBody>
          <a:bodyPr wrap="square">
            <a:spAutoFit/>
          </a:bodyPr>
          <a:lstStyle/>
          <a:p>
            <a:r>
              <a:rPr lang="en-US" sz="1400" b="1" dirty="0"/>
              <a:t>Contact</a:t>
            </a:r>
            <a:endParaRPr lang="en-US" sz="1400" dirty="0"/>
          </a:p>
          <a:p>
            <a:pPr lvl="0"/>
            <a:r>
              <a:rPr lang="en-US" sz="1400" b="1" dirty="0"/>
              <a:t>HP WA only :</a:t>
            </a:r>
            <a:r>
              <a:rPr lang="en-US" sz="1400" b="1" dirty="0">
                <a:solidFill>
                  <a:srgbClr val="FF0000"/>
                </a:solidFill>
              </a:rPr>
              <a:t>&lt;no </a:t>
            </a:r>
            <a:r>
              <a:rPr lang="en-US" sz="1400" b="1" dirty="0" err="1">
                <a:solidFill>
                  <a:srgbClr val="FF0000"/>
                </a:solidFill>
              </a:rPr>
              <a:t>hp</a:t>
            </a:r>
            <a:r>
              <a:rPr lang="en-US" sz="1400" b="1" dirty="0">
                <a:solidFill>
                  <a:srgbClr val="FF0000"/>
                </a:solidFill>
              </a:rPr>
              <a:t> </a:t>
            </a:r>
            <a:r>
              <a:rPr lang="en-US" sz="1400" b="1" dirty="0" err="1">
                <a:solidFill>
                  <a:srgbClr val="FF0000"/>
                </a:solidFill>
              </a:rPr>
              <a:t>instruktur</a:t>
            </a:r>
            <a:r>
              <a:rPr lang="en-US" sz="1400" b="1" dirty="0">
                <a:solidFill>
                  <a:srgbClr val="FF0000"/>
                </a:solidFill>
              </a:rPr>
              <a:t>&gt;</a:t>
            </a:r>
            <a:endParaRPr lang="en-US" sz="1400" dirty="0">
              <a:solidFill>
                <a:srgbClr val="FF0000"/>
              </a:solidFill>
            </a:endParaRPr>
          </a:p>
          <a:p>
            <a:r>
              <a:rPr lang="en-US" sz="1400" b="1" dirty="0"/>
              <a:t>Email	:</a:t>
            </a:r>
            <a:r>
              <a:rPr lang="en-US" sz="1400" b="1" dirty="0">
                <a:solidFill>
                  <a:srgbClr val="FF0000"/>
                </a:solidFill>
              </a:rPr>
              <a:t>&lt;email </a:t>
            </a:r>
            <a:r>
              <a:rPr lang="en-US" sz="1400" b="1" dirty="0" err="1">
                <a:solidFill>
                  <a:srgbClr val="FF0000"/>
                </a:solidFill>
              </a:rPr>
              <a:t>instruktur</a:t>
            </a:r>
            <a:r>
              <a:rPr lang="en-US" sz="1400" b="1" dirty="0">
                <a:solidFill>
                  <a:srgbClr val="FF0000"/>
                </a:solidFill>
              </a:rPr>
              <a:t>&gt;</a:t>
            </a:r>
            <a:endParaRPr lang="en-US" sz="1400" dirty="0">
              <a:solidFill>
                <a:srgbClr val="FF0000"/>
              </a:solidFill>
            </a:endParaRPr>
          </a:p>
        </p:txBody>
      </p:sp>
      <p:sp>
        <p:nvSpPr>
          <p:cNvPr id="2" name="Rectangle 1"/>
          <p:cNvSpPr/>
          <p:nvPr/>
        </p:nvSpPr>
        <p:spPr>
          <a:xfrm>
            <a:off x="10030547" y="1298377"/>
            <a:ext cx="1676400"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Foto</a:t>
            </a:r>
            <a:r>
              <a:rPr lang="en-US" dirty="0">
                <a:solidFill>
                  <a:srgbClr val="FF0000"/>
                </a:solidFill>
              </a:rPr>
              <a:t> </a:t>
            </a:r>
            <a:r>
              <a:rPr lang="en-US" dirty="0" err="1">
                <a:solidFill>
                  <a:srgbClr val="FF0000"/>
                </a:solidFill>
              </a:rPr>
              <a:t>Instruktur</a:t>
            </a:r>
            <a:endParaRPr lang="en-US" dirty="0">
              <a:solidFill>
                <a:srgbClr val="FF0000"/>
              </a:solidFill>
            </a:endParaRPr>
          </a:p>
        </p:txBody>
      </p:sp>
    </p:spTree>
    <p:extLst>
      <p:ext uri="{BB962C8B-B14F-4D97-AF65-F5344CB8AC3E}">
        <p14:creationId xmlns:p14="http://schemas.microsoft.com/office/powerpoint/2010/main" val="1964317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987" y="1484784"/>
            <a:ext cx="10363200" cy="4595787"/>
          </a:xfrm>
        </p:spPr>
        <p:txBody>
          <a:bodyPr/>
          <a:lstStyle/>
          <a:p>
            <a:pPr algn="just"/>
            <a:r>
              <a:rPr lang="en-US" sz="2400" b="0" dirty="0" err="1" smtClean="0">
                <a:latin typeface="Arial"/>
                <a:cs typeface="Arial"/>
              </a:rPr>
              <a:t>Konfigurasi</a:t>
            </a:r>
            <a:r>
              <a:rPr lang="en-US" sz="2400" b="0" dirty="0" smtClean="0">
                <a:latin typeface="Arial"/>
                <a:cs typeface="Arial"/>
              </a:rPr>
              <a:t> </a:t>
            </a:r>
            <a:r>
              <a:rPr lang="en-US" sz="2400" b="0" dirty="0" err="1" smtClean="0">
                <a:latin typeface="Arial"/>
                <a:cs typeface="Arial"/>
              </a:rPr>
              <a:t>seharusnya</a:t>
            </a:r>
            <a:r>
              <a:rPr lang="en-US" sz="2400" b="0" dirty="0" smtClean="0">
                <a:latin typeface="Arial"/>
                <a:cs typeface="Arial"/>
              </a:rPr>
              <a:t> </a:t>
            </a:r>
            <a:r>
              <a:rPr lang="en-US" sz="2400" b="0" dirty="0" err="1" smtClean="0">
                <a:latin typeface="Arial"/>
                <a:cs typeface="Arial"/>
              </a:rPr>
              <a:t>disimpan</a:t>
            </a:r>
            <a:r>
              <a:rPr lang="en-US" sz="2400" b="0" dirty="0" smtClean="0">
                <a:latin typeface="Arial"/>
                <a:cs typeface="Arial"/>
              </a:rPr>
              <a:t> dan di-</a:t>
            </a:r>
            <a:r>
              <a:rPr lang="en-US" sz="2400" b="0" i="1" dirty="0" smtClean="0">
                <a:latin typeface="Arial"/>
                <a:cs typeface="Arial"/>
              </a:rPr>
              <a:t>backup</a:t>
            </a:r>
            <a:r>
              <a:rPr lang="en-US" sz="2400" b="0" dirty="0" smtClean="0">
                <a:latin typeface="Arial"/>
                <a:cs typeface="Arial"/>
              </a:rPr>
              <a:t> untuk </a:t>
            </a:r>
            <a:r>
              <a:rPr lang="en-US" sz="2400" b="0" dirty="0" err="1" smtClean="0">
                <a:latin typeface="Arial"/>
                <a:cs typeface="Arial"/>
              </a:rPr>
              <a:t>keperluan</a:t>
            </a:r>
            <a:r>
              <a:rPr lang="en-US" sz="2400" b="0" dirty="0" smtClean="0">
                <a:latin typeface="Arial"/>
                <a:cs typeface="Arial"/>
              </a:rPr>
              <a:t> </a:t>
            </a:r>
            <a:r>
              <a:rPr lang="en-US" sz="2400" b="0" dirty="0" err="1" smtClean="0">
                <a:latin typeface="Arial"/>
                <a:cs typeface="Arial"/>
              </a:rPr>
              <a:t>seandainya</a:t>
            </a:r>
            <a:r>
              <a:rPr lang="en-US" sz="2400" b="0" dirty="0" smtClean="0">
                <a:latin typeface="Arial"/>
                <a:cs typeface="Arial"/>
              </a:rPr>
              <a:t> </a:t>
            </a:r>
            <a:r>
              <a:rPr lang="en-US" sz="2400" b="0" dirty="0" err="1" smtClean="0">
                <a:latin typeface="Arial"/>
                <a:cs typeface="Arial"/>
              </a:rPr>
              <a:t>nantinya</a:t>
            </a:r>
            <a:r>
              <a:rPr lang="en-US" sz="2400" b="0" dirty="0" smtClean="0">
                <a:latin typeface="Arial"/>
                <a:cs typeface="Arial"/>
              </a:rPr>
              <a:t> </a:t>
            </a:r>
            <a:r>
              <a:rPr lang="en-US" sz="2400" b="0" dirty="0" err="1" smtClean="0">
                <a:latin typeface="Arial"/>
                <a:cs typeface="Arial"/>
              </a:rPr>
              <a:t>terjadi</a:t>
            </a:r>
            <a:r>
              <a:rPr lang="en-US" sz="2400" b="0" dirty="0" smtClean="0">
                <a:latin typeface="Arial"/>
                <a:cs typeface="Arial"/>
              </a:rPr>
              <a:t> masalah dengan sistem. </a:t>
            </a:r>
          </a:p>
          <a:p>
            <a:pPr algn="just"/>
            <a:r>
              <a:rPr lang="en-US" sz="2400" b="0" dirty="0" smtClean="0">
                <a:latin typeface="Arial"/>
                <a:cs typeface="Arial"/>
              </a:rPr>
              <a:t>Konfigurasi dapat </a:t>
            </a:r>
            <a:r>
              <a:rPr lang="en-US" sz="2400" b="0" dirty="0" err="1" smtClean="0">
                <a:latin typeface="Arial"/>
                <a:cs typeface="Arial"/>
              </a:rPr>
              <a:t>disimpan</a:t>
            </a:r>
            <a:r>
              <a:rPr lang="en-US" sz="2400" b="0" dirty="0" smtClean="0">
                <a:latin typeface="Arial"/>
                <a:cs typeface="Arial"/>
              </a:rPr>
              <a:t> di server jaringan (TFTP server) atau dalam disk yang </a:t>
            </a:r>
            <a:r>
              <a:rPr lang="en-US" sz="2400" b="0" dirty="0" err="1" smtClean="0">
                <a:latin typeface="Arial"/>
                <a:cs typeface="Arial"/>
              </a:rPr>
              <a:t>tersimpan</a:t>
            </a:r>
            <a:r>
              <a:rPr lang="en-US" sz="2400" b="0" dirty="0" smtClean="0">
                <a:latin typeface="Arial"/>
                <a:cs typeface="Arial"/>
              </a:rPr>
              <a:t> </a:t>
            </a:r>
            <a:r>
              <a:rPr lang="en-US" sz="2400" b="0" dirty="0" err="1" smtClean="0">
                <a:latin typeface="Arial"/>
                <a:cs typeface="Arial"/>
              </a:rPr>
              <a:t>aman</a:t>
            </a:r>
            <a:r>
              <a:rPr lang="en-US" sz="2400" b="0" dirty="0" smtClean="0">
                <a:latin typeface="Arial"/>
                <a:cs typeface="Arial"/>
              </a:rPr>
              <a:t> di suatu </a:t>
            </a:r>
            <a:r>
              <a:rPr lang="en-US" sz="2400" b="0" dirty="0" err="1" smtClean="0">
                <a:latin typeface="Arial"/>
                <a:cs typeface="Arial"/>
              </a:rPr>
              <a:t>tempat</a:t>
            </a:r>
            <a:r>
              <a:rPr lang="en-US" sz="2400" b="0" dirty="0" smtClean="0">
                <a:latin typeface="Arial"/>
                <a:cs typeface="Arial"/>
              </a:rPr>
              <a:t>. </a:t>
            </a:r>
          </a:p>
          <a:p>
            <a:pPr algn="just"/>
            <a:r>
              <a:rPr lang="en-US" sz="2400" b="0" dirty="0" smtClean="0">
                <a:latin typeface="Arial"/>
                <a:cs typeface="Arial"/>
              </a:rPr>
              <a:t>Untuk menyimpan konfigurasi yang sedang jalan ke TFTP server gunakan perintah copy running-config </a:t>
            </a:r>
            <a:r>
              <a:rPr lang="en-US" sz="2400" b="0" dirty="0" err="1" smtClean="0">
                <a:latin typeface="Arial"/>
                <a:cs typeface="Arial"/>
              </a:rPr>
              <a:t>tftp</a:t>
            </a:r>
            <a:r>
              <a:rPr lang="en-US" sz="2400" b="0" dirty="0" smtClean="0">
                <a:latin typeface="Arial"/>
                <a:cs typeface="Arial"/>
              </a:rPr>
              <a:t>, seperti langkah-langkah berikut </a:t>
            </a:r>
            <a:r>
              <a:rPr lang="en-US" sz="2400" b="0" dirty="0" err="1" smtClean="0">
                <a:latin typeface="Arial"/>
                <a:cs typeface="Arial"/>
              </a:rPr>
              <a:t>ini</a:t>
            </a:r>
            <a:r>
              <a:rPr lang="en-US" sz="2400" b="0" dirty="0" smtClean="0">
                <a:latin typeface="Arial"/>
                <a:cs typeface="Arial"/>
              </a:rPr>
              <a:t> :</a:t>
            </a:r>
          </a:p>
          <a:p>
            <a:pPr marL="457200" indent="-457200">
              <a:buFont typeface="+mj-lt"/>
              <a:buAutoNum type="arabicPeriod"/>
            </a:pPr>
            <a:r>
              <a:rPr lang="en-US" sz="2400" b="0" dirty="0" err="1" smtClean="0">
                <a:latin typeface="Arial"/>
                <a:cs typeface="Arial"/>
              </a:rPr>
              <a:t>Ketik</a:t>
            </a:r>
            <a:r>
              <a:rPr lang="en-US" sz="2400" b="0" dirty="0" smtClean="0">
                <a:latin typeface="Arial"/>
                <a:cs typeface="Arial"/>
              </a:rPr>
              <a:t> perintah copy running-config </a:t>
            </a:r>
            <a:r>
              <a:rPr lang="en-US" sz="2400" b="0" dirty="0" err="1" smtClean="0">
                <a:latin typeface="Arial"/>
                <a:cs typeface="Arial"/>
              </a:rPr>
              <a:t>tftp</a:t>
            </a:r>
            <a:r>
              <a:rPr lang="en-US" sz="2400" b="0" dirty="0" smtClean="0">
                <a:latin typeface="Arial"/>
                <a:cs typeface="Arial"/>
              </a:rPr>
              <a:t> </a:t>
            </a:r>
          </a:p>
          <a:p>
            <a:pPr marL="457200" indent="-457200">
              <a:buFont typeface="+mj-lt"/>
              <a:buAutoNum type="arabicPeriod"/>
            </a:pPr>
            <a:r>
              <a:rPr lang="en-US" sz="2400" b="0" dirty="0" err="1" smtClean="0">
                <a:latin typeface="Arial"/>
                <a:cs typeface="Arial"/>
              </a:rPr>
              <a:t>Masukkan</a:t>
            </a:r>
            <a:r>
              <a:rPr lang="en-US" sz="2400" b="0" dirty="0" smtClean="0">
                <a:latin typeface="Arial"/>
                <a:cs typeface="Arial"/>
              </a:rPr>
              <a:t> IP address dari TFTP server </a:t>
            </a:r>
          </a:p>
          <a:p>
            <a:pPr marL="457200" indent="-457200">
              <a:buFont typeface="+mj-lt"/>
              <a:buAutoNum type="arabicPeriod"/>
            </a:pPr>
            <a:r>
              <a:rPr lang="en-US" sz="2400" b="0" dirty="0" err="1" smtClean="0">
                <a:latin typeface="Arial"/>
                <a:cs typeface="Arial"/>
              </a:rPr>
              <a:t>Masukkan</a:t>
            </a:r>
            <a:r>
              <a:rPr lang="en-US" sz="2400" b="0" dirty="0" smtClean="0">
                <a:latin typeface="Arial"/>
                <a:cs typeface="Arial"/>
              </a:rPr>
              <a:t> nama file konfigurasi </a:t>
            </a:r>
          </a:p>
          <a:p>
            <a:pPr marL="457200" indent="-457200">
              <a:buFont typeface="+mj-lt"/>
              <a:buAutoNum type="arabicPeriod"/>
            </a:pPr>
            <a:r>
              <a:rPr lang="en-US" sz="2400" b="0" dirty="0" err="1" smtClean="0">
                <a:latin typeface="Arial"/>
                <a:cs typeface="Arial"/>
              </a:rPr>
              <a:t>Jawab</a:t>
            </a:r>
            <a:r>
              <a:rPr lang="en-US" sz="2400" b="0" dirty="0" smtClean="0">
                <a:latin typeface="Arial"/>
                <a:cs typeface="Arial"/>
              </a:rPr>
              <a:t> yes untuk </a:t>
            </a:r>
            <a:r>
              <a:rPr lang="en-US" sz="2400" b="0" dirty="0" err="1" smtClean="0">
                <a:latin typeface="Arial"/>
                <a:cs typeface="Arial"/>
              </a:rPr>
              <a:t>konfirmasi</a:t>
            </a:r>
            <a:r>
              <a:rPr lang="en-US" sz="2400" b="0" dirty="0" smtClean="0">
                <a:latin typeface="Arial"/>
                <a:cs typeface="Arial"/>
              </a:rPr>
              <a:t> </a:t>
            </a:r>
          </a:p>
          <a:p>
            <a:endParaRPr lang="en-US" dirty="0"/>
          </a:p>
        </p:txBody>
      </p:sp>
      <p:sp>
        <p:nvSpPr>
          <p:cNvPr id="4" name="Rectangle 3"/>
          <p:cNvSpPr/>
          <p:nvPr/>
        </p:nvSpPr>
        <p:spPr>
          <a:xfrm>
            <a:off x="1127448" y="764704"/>
            <a:ext cx="4264309" cy="461665"/>
          </a:xfrm>
          <a:prstGeom prst="rect">
            <a:avLst/>
          </a:prstGeom>
        </p:spPr>
        <p:txBody>
          <a:bodyPr wrap="none">
            <a:spAutoFit/>
          </a:bodyPr>
          <a:lstStyle/>
          <a:p>
            <a:r>
              <a:rPr lang="en-US" sz="2400" b="1" dirty="0">
                <a:solidFill>
                  <a:srgbClr val="FFFFFF"/>
                </a:solidFill>
                <a:latin typeface="+mj-lt"/>
                <a:cs typeface="Arial"/>
              </a:rPr>
              <a:t>Backup file </a:t>
            </a:r>
            <a:r>
              <a:rPr lang="en-US" sz="2400" b="1" dirty="0" err="1">
                <a:solidFill>
                  <a:srgbClr val="FFFFFF"/>
                </a:solidFill>
                <a:latin typeface="+mj-lt"/>
                <a:cs typeface="Arial"/>
              </a:rPr>
              <a:t>konfigurasi</a:t>
            </a:r>
            <a:r>
              <a:rPr lang="en-US" sz="2400" b="1" dirty="0">
                <a:solidFill>
                  <a:srgbClr val="FFFFFF"/>
                </a:solidFill>
                <a:latin typeface="+mj-lt"/>
                <a:cs typeface="Arial"/>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828800"/>
            <a:ext cx="10972800" cy="3375283"/>
          </a:xfrm>
          <a:prstGeom prst="rect">
            <a:avLst/>
          </a:prstGeom>
        </p:spPr>
        <p:txBody>
          <a:bodyPr wrap="square">
            <a:spAutoFit/>
          </a:bodyPr>
          <a:lstStyle/>
          <a:p>
            <a:r>
              <a:rPr lang="en-US" sz="3200" b="1" baseline="30000" dirty="0" smtClean="0">
                <a:latin typeface="+mn-lt"/>
              </a:rPr>
              <a:t>Routing Statis</a:t>
            </a:r>
            <a:endParaRPr lang="en-US" sz="3200" b="1" dirty="0" smtClean="0">
              <a:latin typeface="+mn-lt"/>
            </a:endParaRPr>
          </a:p>
          <a:p>
            <a:r>
              <a:rPr lang="en-US" sz="3200" baseline="30000" dirty="0" smtClean="0">
                <a:latin typeface="+mn-lt"/>
              </a:rPr>
              <a:t>Cara kerja routing statis dapat dibagi menjadi 3 bagian:</a:t>
            </a:r>
          </a:p>
          <a:p>
            <a:pPr marL="514350" indent="-514350"/>
            <a:r>
              <a:rPr lang="en-US" sz="3200" baseline="30000" dirty="0" smtClean="0">
                <a:latin typeface="+mn-lt"/>
              </a:rPr>
              <a:t>1. Administrator jaringan yang mengkonfigurasi router</a:t>
            </a:r>
          </a:p>
          <a:p>
            <a:pPr marL="514350" indent="-514350"/>
            <a:r>
              <a:rPr lang="en-US" sz="3200" baseline="30000" dirty="0" smtClean="0">
                <a:latin typeface="+mn-lt"/>
              </a:rPr>
              <a:t>2. Router melakukan routing berdasarkan informasi dalam tabel routing</a:t>
            </a:r>
          </a:p>
          <a:p>
            <a:pPr marL="514350" indent="-514350"/>
            <a:r>
              <a:rPr lang="en-US" sz="3200" baseline="30000" dirty="0" smtClean="0">
                <a:latin typeface="+mn-lt"/>
              </a:rPr>
              <a:t>3. Routing statis digunakan untuk melewatkan paket data.</a:t>
            </a:r>
          </a:p>
          <a:p>
            <a:pPr marL="514350" indent="-514350"/>
            <a:endParaRPr lang="en-US" sz="3200" baseline="30000" dirty="0" smtClean="0">
              <a:latin typeface="+mn-lt"/>
            </a:endParaRPr>
          </a:p>
          <a:p>
            <a:pPr marL="514350" indent="-514350"/>
            <a:endParaRPr lang="en-US" sz="3200" baseline="30000" dirty="0" smtClean="0">
              <a:latin typeface="+mn-lt"/>
            </a:endParaRPr>
          </a:p>
          <a:p>
            <a:pPr algn="just"/>
            <a:r>
              <a:rPr lang="en-US" sz="3200" baseline="30000" dirty="0" smtClean="0">
                <a:latin typeface="+mn-lt"/>
              </a:rPr>
              <a:t>Seorang administrator harus menggunakan perintah </a:t>
            </a:r>
            <a:r>
              <a:rPr lang="en-US" sz="3200" b="1" baseline="30000" dirty="0" smtClean="0">
                <a:latin typeface="+mn-lt"/>
              </a:rPr>
              <a:t>ip route </a:t>
            </a:r>
            <a:r>
              <a:rPr lang="en-US" sz="3200" baseline="30000" dirty="0" smtClean="0">
                <a:latin typeface="+mn-lt"/>
              </a:rPr>
              <a:t>secara manual </a:t>
            </a:r>
            <a:r>
              <a:rPr lang="en-US" sz="3200" baseline="30000" dirty="0" err="1" smtClean="0">
                <a:latin typeface="+mn-lt"/>
              </a:rPr>
              <a:t>untuk</a:t>
            </a:r>
            <a:r>
              <a:rPr lang="en-US" sz="3200" baseline="30000" dirty="0" smtClean="0">
                <a:latin typeface="+mn-lt"/>
              </a:rPr>
              <a:t> </a:t>
            </a:r>
            <a:r>
              <a:rPr lang="en-US" sz="3200" baseline="30000" dirty="0" err="1" smtClean="0">
                <a:latin typeface="+mn-lt"/>
              </a:rPr>
              <a:t>mengkonfigurasi</a:t>
            </a:r>
            <a:r>
              <a:rPr lang="en-US" sz="3200" baseline="30000" dirty="0" smtClean="0">
                <a:latin typeface="+mn-lt"/>
              </a:rPr>
              <a:t> router dengan routing statis</a:t>
            </a:r>
            <a:r>
              <a:rPr lang="en-US" sz="3200" b="1" baseline="30000" dirty="0" smtClean="0">
                <a:latin typeface="+mn-lt"/>
              </a:rPr>
              <a:t>.</a:t>
            </a:r>
            <a:endParaRPr lang="en-US" sz="3200" dirty="0">
              <a:latin typeface="+mn-lt"/>
            </a:endParaRPr>
          </a:p>
        </p:txBody>
      </p:sp>
      <p:sp>
        <p:nvSpPr>
          <p:cNvPr id="2" name="Rectangle 1"/>
          <p:cNvSpPr/>
          <p:nvPr/>
        </p:nvSpPr>
        <p:spPr>
          <a:xfrm>
            <a:off x="983432" y="836712"/>
            <a:ext cx="2089033" cy="523220"/>
          </a:xfrm>
          <a:prstGeom prst="rect">
            <a:avLst/>
          </a:prstGeom>
        </p:spPr>
        <p:txBody>
          <a:bodyPr wrap="none">
            <a:spAutoFit/>
          </a:bodyPr>
          <a:lstStyle/>
          <a:p>
            <a:r>
              <a:rPr lang="en-US" sz="2800" b="1" baseline="30000" dirty="0">
                <a:solidFill>
                  <a:srgbClr val="FFFFFF"/>
                </a:solidFill>
                <a:latin typeface="+mj-lt"/>
              </a:rPr>
              <a:t>Routing </a:t>
            </a:r>
            <a:r>
              <a:rPr lang="en-US" sz="2800" b="1" baseline="30000" dirty="0" err="1">
                <a:solidFill>
                  <a:srgbClr val="FFFFFF"/>
                </a:solidFill>
                <a:latin typeface="+mj-lt"/>
              </a:rPr>
              <a:t>Statis</a:t>
            </a:r>
            <a:endParaRPr lang="en-US" sz="2800" b="1" dirty="0">
              <a:solidFill>
                <a:srgbClr val="FFFFFF"/>
              </a:solidFill>
              <a:latin typeface="+mj-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600200"/>
            <a:ext cx="10972800" cy="2616101"/>
          </a:xfrm>
          <a:prstGeom prst="rect">
            <a:avLst/>
          </a:prstGeom>
        </p:spPr>
        <p:txBody>
          <a:bodyPr wrap="square">
            <a:spAutoFit/>
          </a:bodyPr>
          <a:lstStyle/>
          <a:p>
            <a:r>
              <a:rPr lang="en-US" sz="2800" baseline="30000" dirty="0" err="1" smtClean="0">
                <a:solidFill>
                  <a:srgbClr val="17347D"/>
                </a:solidFill>
              </a:rPr>
              <a:t>Langkah-langkah</a:t>
            </a:r>
            <a:r>
              <a:rPr lang="en-US" sz="2800" baseline="30000" dirty="0" smtClean="0">
                <a:solidFill>
                  <a:srgbClr val="17347D"/>
                </a:solidFill>
              </a:rPr>
              <a:t> untuk melakukan konfigurasi routing statis adalah sebagai berikut:</a:t>
            </a:r>
          </a:p>
          <a:p>
            <a:pPr marL="531813" indent="-531813" algn="just"/>
            <a:r>
              <a:rPr lang="en-US" sz="3200" baseline="30000" dirty="0" smtClean="0">
                <a:solidFill>
                  <a:srgbClr val="17347D"/>
                </a:solidFill>
                <a:latin typeface="+mj-lt"/>
              </a:rPr>
              <a:t>1.</a:t>
            </a:r>
            <a:r>
              <a:rPr lang="en-US" sz="3200" dirty="0" smtClean="0">
                <a:solidFill>
                  <a:srgbClr val="17347D"/>
                </a:solidFill>
                <a:latin typeface="+mj-lt"/>
              </a:rPr>
              <a:t> </a:t>
            </a:r>
            <a:r>
              <a:rPr lang="en-US" sz="3200" baseline="30000" dirty="0" err="1" smtClean="0">
                <a:solidFill>
                  <a:srgbClr val="17347D"/>
                </a:solidFill>
                <a:latin typeface="+mj-lt"/>
              </a:rPr>
              <a:t>Langkah</a:t>
            </a:r>
            <a:r>
              <a:rPr lang="en-US" sz="3200" baseline="30000" dirty="0" smtClean="0">
                <a:solidFill>
                  <a:srgbClr val="17347D"/>
                </a:solidFill>
                <a:latin typeface="+mj-lt"/>
              </a:rPr>
              <a:t> 1 tentukan dahulu prefix jaringan, subnet mask dan address. Address bisa saja interface local atau next hop address yang menuju tujuan.</a:t>
            </a:r>
          </a:p>
          <a:p>
            <a:pPr marL="355600" indent="-355600" algn="just"/>
            <a:r>
              <a:rPr lang="en-US" sz="3200" baseline="30000" dirty="0" smtClean="0">
                <a:solidFill>
                  <a:srgbClr val="17347D"/>
                </a:solidFill>
                <a:latin typeface="+mj-lt"/>
              </a:rPr>
              <a:t>2.   </a:t>
            </a:r>
            <a:r>
              <a:rPr lang="en-US" sz="3200" baseline="30000" dirty="0" err="1" smtClean="0">
                <a:solidFill>
                  <a:srgbClr val="17347D"/>
                </a:solidFill>
                <a:latin typeface="+mj-lt"/>
              </a:rPr>
              <a:t>Langkah</a:t>
            </a:r>
            <a:r>
              <a:rPr lang="en-US" sz="3200" baseline="30000" dirty="0" smtClean="0">
                <a:solidFill>
                  <a:srgbClr val="17347D"/>
                </a:solidFill>
                <a:latin typeface="+mj-lt"/>
              </a:rPr>
              <a:t> 2 – masuk ke mode global configuration.</a:t>
            </a:r>
          </a:p>
          <a:p>
            <a:pPr marL="531813" indent="-531813" algn="just">
              <a:tabLst>
                <a:tab pos="531813" algn="l"/>
              </a:tabLst>
            </a:pPr>
            <a:r>
              <a:rPr lang="en-US" sz="3200" baseline="30000" dirty="0" smtClean="0">
                <a:solidFill>
                  <a:srgbClr val="17347D"/>
                </a:solidFill>
                <a:latin typeface="+mj-lt"/>
              </a:rPr>
              <a:t>3.  </a:t>
            </a:r>
            <a:r>
              <a:rPr lang="en-US" sz="3200" baseline="30000" dirty="0" err="1" smtClean="0">
                <a:solidFill>
                  <a:srgbClr val="17347D"/>
                </a:solidFill>
                <a:latin typeface="+mj-lt"/>
              </a:rPr>
              <a:t>Langkah</a:t>
            </a:r>
            <a:r>
              <a:rPr lang="en-US" sz="3200" baseline="30000" dirty="0" smtClean="0">
                <a:solidFill>
                  <a:srgbClr val="17347D"/>
                </a:solidFill>
                <a:latin typeface="+mj-lt"/>
              </a:rPr>
              <a:t> 3 – ketik perintah ip route dengan prefix dam mask yangdiikuti dengan address seperti </a:t>
            </a:r>
            <a:r>
              <a:rPr lang="en-US" sz="2800" baseline="30000" dirty="0" smtClean="0">
                <a:solidFill>
                  <a:srgbClr val="17347D"/>
                </a:solidFill>
              </a:rPr>
              <a:t>yang sudah ditentukan di langkah 1.</a:t>
            </a:r>
            <a:endParaRPr lang="en-US" sz="2800" dirty="0">
              <a:solidFill>
                <a:srgbClr val="17347D"/>
              </a:solidFill>
            </a:endParaRPr>
          </a:p>
        </p:txBody>
      </p:sp>
      <p:sp>
        <p:nvSpPr>
          <p:cNvPr id="2" name="Rectangle 1"/>
          <p:cNvSpPr/>
          <p:nvPr/>
        </p:nvSpPr>
        <p:spPr>
          <a:xfrm>
            <a:off x="795536" y="836712"/>
            <a:ext cx="4107215" cy="420628"/>
          </a:xfrm>
          <a:prstGeom prst="rect">
            <a:avLst/>
          </a:prstGeom>
        </p:spPr>
        <p:txBody>
          <a:bodyPr wrap="none">
            <a:spAutoFit/>
          </a:bodyPr>
          <a:lstStyle/>
          <a:p>
            <a:r>
              <a:rPr lang="en-US" sz="3200" b="1" baseline="30000" dirty="0" err="1">
                <a:solidFill>
                  <a:schemeClr val="bg1"/>
                </a:solidFill>
                <a:latin typeface="+mj-lt"/>
              </a:rPr>
              <a:t>Konfigurasi</a:t>
            </a:r>
            <a:r>
              <a:rPr lang="en-US" sz="3200" b="1" baseline="30000" dirty="0">
                <a:solidFill>
                  <a:schemeClr val="bg1"/>
                </a:solidFill>
                <a:latin typeface="+mj-lt"/>
              </a:rPr>
              <a:t> routing </a:t>
            </a:r>
            <a:r>
              <a:rPr lang="en-US" sz="3200" b="1" baseline="30000" dirty="0" err="1">
                <a:solidFill>
                  <a:schemeClr val="bg1"/>
                </a:solidFill>
                <a:latin typeface="+mj-lt"/>
              </a:rPr>
              <a:t>statis</a:t>
            </a:r>
            <a:endParaRPr lang="en-US" sz="3200" b="1" baseline="30000" dirty="0">
              <a:solidFill>
                <a:schemeClr val="bg1"/>
              </a:solidFill>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ikrotic3.jpeg.jpg"/>
          <p:cNvPicPr>
            <a:picLocks noChangeAspect="1"/>
          </p:cNvPicPr>
          <p:nvPr/>
        </p:nvPicPr>
        <p:blipFill>
          <a:blip r:embed="rId3"/>
          <a:stretch>
            <a:fillRect/>
          </a:stretch>
        </p:blipFill>
        <p:spPr>
          <a:xfrm>
            <a:off x="1619302" y="1819275"/>
            <a:ext cx="7177087" cy="4308802"/>
          </a:xfrm>
          <a:prstGeom prst="rect">
            <a:avLst/>
          </a:prstGeom>
        </p:spPr>
      </p:pic>
      <p:sp>
        <p:nvSpPr>
          <p:cNvPr id="3" name="Rectangle 2"/>
          <p:cNvSpPr/>
          <p:nvPr/>
        </p:nvSpPr>
        <p:spPr>
          <a:xfrm>
            <a:off x="795536" y="836712"/>
            <a:ext cx="5086649" cy="502702"/>
          </a:xfrm>
          <a:prstGeom prst="rect">
            <a:avLst/>
          </a:prstGeom>
        </p:spPr>
        <p:txBody>
          <a:bodyPr wrap="none">
            <a:spAutoFit/>
          </a:bodyPr>
          <a:lstStyle/>
          <a:p>
            <a:r>
              <a:rPr lang="en-US" sz="4000" b="1" baseline="30000" dirty="0" err="1">
                <a:solidFill>
                  <a:schemeClr val="bg1"/>
                </a:solidFill>
                <a:latin typeface="+mj-lt"/>
              </a:rPr>
              <a:t>Konfigurasi</a:t>
            </a:r>
            <a:r>
              <a:rPr lang="en-US" sz="4000" b="1" baseline="30000" dirty="0">
                <a:solidFill>
                  <a:schemeClr val="bg1"/>
                </a:solidFill>
                <a:latin typeface="+mj-lt"/>
              </a:rPr>
              <a:t> routing </a:t>
            </a:r>
            <a:r>
              <a:rPr lang="en-US" sz="4000" b="1" baseline="30000" dirty="0" err="1">
                <a:solidFill>
                  <a:schemeClr val="bg1"/>
                </a:solidFill>
                <a:latin typeface="+mj-lt"/>
              </a:rPr>
              <a:t>statis</a:t>
            </a:r>
            <a:endParaRPr lang="en-US" sz="4000" b="1" baseline="30000" dirty="0">
              <a:solidFill>
                <a:schemeClr val="bg1"/>
              </a:solidFill>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524000"/>
            <a:ext cx="10514384" cy="2554545"/>
          </a:xfrm>
          <a:prstGeom prst="rect">
            <a:avLst/>
          </a:prstGeom>
        </p:spPr>
        <p:txBody>
          <a:bodyPr wrap="square">
            <a:spAutoFit/>
          </a:bodyPr>
          <a:lstStyle/>
          <a:p>
            <a:pPr algn="just"/>
            <a:r>
              <a:rPr lang="en-US" sz="3200" b="1" i="1" baseline="30000" dirty="0" smtClean="0">
                <a:latin typeface="+mn-lt"/>
              </a:rPr>
              <a:t>Routing </a:t>
            </a:r>
            <a:r>
              <a:rPr lang="en-US" sz="3200" b="1" i="1" baseline="30000" dirty="0">
                <a:latin typeface="+mn-lt"/>
              </a:rPr>
              <a:t>Default </a:t>
            </a:r>
            <a:r>
              <a:rPr lang="en-US" sz="3200" baseline="30000" dirty="0" smtClean="0">
                <a:latin typeface="+mn-lt"/>
              </a:rPr>
              <a:t>digunakan untuk </a:t>
            </a:r>
            <a:r>
              <a:rPr lang="en-US" sz="3200" baseline="30000" dirty="0" err="1" smtClean="0">
                <a:latin typeface="+mn-lt"/>
              </a:rPr>
              <a:t>merutekan</a:t>
            </a:r>
            <a:r>
              <a:rPr lang="en-US" sz="3200" baseline="30000" dirty="0" smtClean="0">
                <a:latin typeface="+mn-lt"/>
              </a:rPr>
              <a:t> paket dengan tujuan yang tidak sama dengan routing yang ada dalam </a:t>
            </a:r>
            <a:r>
              <a:rPr lang="en-US" sz="3200" i="1" baseline="30000" dirty="0" smtClean="0">
                <a:latin typeface="+mn-lt"/>
              </a:rPr>
              <a:t>table routing. </a:t>
            </a:r>
          </a:p>
          <a:p>
            <a:endParaRPr lang="en-US" sz="3200" baseline="30000" dirty="0" smtClean="0">
              <a:latin typeface="+mn-lt"/>
            </a:endParaRPr>
          </a:p>
          <a:p>
            <a:pPr algn="just"/>
            <a:r>
              <a:rPr lang="en-US" sz="3200" baseline="30000" dirty="0" smtClean="0">
                <a:latin typeface="+mn-lt"/>
              </a:rPr>
              <a:t>Secara </a:t>
            </a:r>
            <a:r>
              <a:rPr lang="en-US" sz="3200" baseline="30000" dirty="0" err="1" smtClean="0">
                <a:latin typeface="+mn-lt"/>
              </a:rPr>
              <a:t>tipikal</a:t>
            </a:r>
            <a:r>
              <a:rPr lang="en-US" sz="3200" baseline="30000" dirty="0" smtClean="0">
                <a:latin typeface="+mn-lt"/>
              </a:rPr>
              <a:t> router dikonfigurasi dengan cara routing default untuk </a:t>
            </a:r>
            <a:r>
              <a:rPr lang="en-US" sz="3200" baseline="30000" dirty="0" err="1" smtClean="0">
                <a:latin typeface="+mn-lt"/>
              </a:rPr>
              <a:t>trafik</a:t>
            </a:r>
            <a:r>
              <a:rPr lang="en-US" sz="3200" baseline="30000" dirty="0" smtClean="0">
                <a:latin typeface="+mn-lt"/>
              </a:rPr>
              <a:t> internet. </a:t>
            </a:r>
            <a:r>
              <a:rPr lang="en-US" sz="3200" i="1" baseline="30000" dirty="0" smtClean="0">
                <a:latin typeface="+mn-lt"/>
              </a:rPr>
              <a:t>Routing default </a:t>
            </a:r>
            <a:r>
              <a:rPr lang="en-US" sz="3200" baseline="30000" dirty="0" smtClean="0">
                <a:latin typeface="+mn-lt"/>
              </a:rPr>
              <a:t>secara actual menggunakan format:</a:t>
            </a:r>
          </a:p>
          <a:p>
            <a:endParaRPr lang="en-US" sz="3200" baseline="30000" dirty="0" smtClean="0">
              <a:latin typeface="+mn-lt"/>
            </a:endParaRPr>
          </a:p>
          <a:p>
            <a:r>
              <a:rPr lang="en-US" sz="3200" b="1" i="1" baseline="30000" dirty="0" smtClean="0">
                <a:latin typeface="+mn-lt"/>
              </a:rPr>
              <a:t>ip route 0.0.0.0 0.0.0.0 [next-hop-address | outgoing interface ]</a:t>
            </a:r>
            <a:endParaRPr lang="en-US" sz="3200" b="1" i="1" dirty="0">
              <a:latin typeface="+mn-lt"/>
            </a:endParaRPr>
          </a:p>
        </p:txBody>
      </p:sp>
      <p:sp>
        <p:nvSpPr>
          <p:cNvPr id="2" name="Rectangle 1"/>
          <p:cNvSpPr/>
          <p:nvPr/>
        </p:nvSpPr>
        <p:spPr>
          <a:xfrm>
            <a:off x="838200" y="895502"/>
            <a:ext cx="2600392" cy="420628"/>
          </a:xfrm>
          <a:prstGeom prst="rect">
            <a:avLst/>
          </a:prstGeom>
        </p:spPr>
        <p:txBody>
          <a:bodyPr wrap="none">
            <a:spAutoFit/>
          </a:bodyPr>
          <a:lstStyle/>
          <a:p>
            <a:r>
              <a:rPr lang="en-US" sz="3200" b="1" baseline="30000" dirty="0">
                <a:solidFill>
                  <a:schemeClr val="bg1"/>
                </a:solidFill>
                <a:latin typeface="+mj-lt"/>
              </a:rPr>
              <a:t>Routing Default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600200"/>
            <a:ext cx="10972800" cy="4688463"/>
          </a:xfrm>
          <a:prstGeom prst="rect">
            <a:avLst/>
          </a:prstGeom>
        </p:spPr>
        <p:txBody>
          <a:bodyPr wrap="square">
            <a:spAutoFit/>
          </a:bodyPr>
          <a:lstStyle/>
          <a:p>
            <a:r>
              <a:rPr lang="en-US" sz="2800" baseline="30000" dirty="0" smtClean="0">
                <a:latin typeface="+mn-lt"/>
              </a:rPr>
              <a:t>Mask 0.0.0.0, secara logika jika kita AND-kan dengan IP address tujuan selalu menunjuk ke jaringan 0.0.0.0. </a:t>
            </a:r>
          </a:p>
          <a:p>
            <a:endParaRPr lang="en-US" sz="2800" baseline="30000" dirty="0" smtClean="0">
              <a:latin typeface="+mn-lt"/>
            </a:endParaRPr>
          </a:p>
          <a:p>
            <a:r>
              <a:rPr lang="en-US" sz="2800" baseline="30000" dirty="0" smtClean="0">
                <a:latin typeface="+mn-lt"/>
              </a:rPr>
              <a:t>Jika paket tidak cocok dengan rute yang ada dalam table routing, maka paket akan dirutekan ke jaringan 0.0.0.0.</a:t>
            </a:r>
          </a:p>
          <a:p>
            <a:endParaRPr lang="en-US" sz="2800" baseline="30000" dirty="0" smtClean="0">
              <a:latin typeface="+mn-lt"/>
            </a:endParaRPr>
          </a:p>
          <a:p>
            <a:pPr algn="just"/>
            <a:r>
              <a:rPr lang="en-US" sz="2800" baseline="30000" dirty="0" smtClean="0">
                <a:latin typeface="+mn-lt"/>
              </a:rPr>
              <a:t>Di bawah ini adalah langkah-langkah untuk mengkonfigurasi </a:t>
            </a:r>
            <a:r>
              <a:rPr lang="en-US" sz="2800" i="1" baseline="30000" dirty="0" smtClean="0">
                <a:latin typeface="+mn-lt"/>
              </a:rPr>
              <a:t>routing default</a:t>
            </a:r>
            <a:r>
              <a:rPr lang="en-US" sz="2800" baseline="30000" dirty="0" smtClean="0">
                <a:latin typeface="+mn-lt"/>
              </a:rPr>
              <a:t>:</a:t>
            </a:r>
          </a:p>
          <a:p>
            <a:pPr marL="514350" indent="-514350" algn="just"/>
            <a:r>
              <a:rPr lang="en-US" sz="2800" baseline="30000" dirty="0" smtClean="0">
                <a:latin typeface="+mn-lt"/>
              </a:rPr>
              <a:t>1. Langkah 1 – masuk mode global configuration.</a:t>
            </a:r>
          </a:p>
          <a:p>
            <a:pPr marL="355600" indent="-355600" algn="just"/>
            <a:r>
              <a:rPr lang="en-US" sz="2800" baseline="30000" dirty="0" smtClean="0">
                <a:latin typeface="+mn-lt"/>
              </a:rPr>
              <a:t>2. Langkah 2 – ketik perintah ip route dengan 0.0.0.0 sebagi prefix </a:t>
            </a:r>
            <a:r>
              <a:rPr lang="en-US" sz="2800" baseline="30000" dirty="0" err="1" smtClean="0">
                <a:latin typeface="+mn-lt"/>
              </a:rPr>
              <a:t>dan</a:t>
            </a:r>
            <a:r>
              <a:rPr lang="en-US" sz="2800" baseline="30000" dirty="0" smtClean="0">
                <a:latin typeface="+mn-lt"/>
              </a:rPr>
              <a:t> 0.0.0.0 sebagai mask. Alamat tambahan untuk routing default dapat berupa address dari local interface yang terhubung langsung ke jaringan luar atau IP address dari next-hop router.</a:t>
            </a:r>
          </a:p>
          <a:p>
            <a:pPr marL="355600" indent="-355600" algn="just"/>
            <a:r>
              <a:rPr lang="en-US" sz="2800" baseline="30000" dirty="0" smtClean="0">
                <a:latin typeface="+mn-lt"/>
              </a:rPr>
              <a:t>3.</a:t>
            </a:r>
            <a:r>
              <a:rPr lang="en-US" sz="2800" dirty="0" smtClean="0">
                <a:latin typeface="+mn-lt"/>
              </a:rPr>
              <a:t> </a:t>
            </a:r>
            <a:r>
              <a:rPr lang="en-US" sz="2800" baseline="30000" dirty="0" smtClean="0">
                <a:latin typeface="+mn-lt"/>
              </a:rPr>
              <a:t>Langkah 3 – keluar dari mode global config.- Langkah 4 – gunakan perintah copy running-config startup-</a:t>
            </a:r>
            <a:r>
              <a:rPr lang="en-US" sz="2800" baseline="30000" dirty="0" err="1" smtClean="0">
                <a:latin typeface="+mn-lt"/>
              </a:rPr>
              <a:t>config</a:t>
            </a:r>
            <a:r>
              <a:rPr lang="en-US" sz="2800" baseline="30000" dirty="0" smtClean="0">
                <a:latin typeface="+mn-lt"/>
              </a:rPr>
              <a:t> </a:t>
            </a:r>
            <a:r>
              <a:rPr lang="en-US" sz="2800" baseline="30000" dirty="0" err="1" smtClean="0">
                <a:latin typeface="+mn-lt"/>
              </a:rPr>
              <a:t>untuk</a:t>
            </a:r>
            <a:r>
              <a:rPr lang="en-US" sz="2800" baseline="30000" dirty="0" smtClean="0">
                <a:latin typeface="+mn-lt"/>
              </a:rPr>
              <a:t> </a:t>
            </a:r>
            <a:r>
              <a:rPr lang="en-US" sz="2800" baseline="30000" dirty="0" err="1" smtClean="0">
                <a:latin typeface="+mn-lt"/>
              </a:rPr>
              <a:t>menyimpan</a:t>
            </a:r>
            <a:r>
              <a:rPr lang="en-US" sz="2800" baseline="30000" dirty="0" smtClean="0">
                <a:latin typeface="+mn-lt"/>
              </a:rPr>
              <a:t> konfigurasi yang sedang jalan ke NVRAM.</a:t>
            </a:r>
            <a:endParaRPr lang="en-US" sz="2800" dirty="0">
              <a:latin typeface="+mn-lt"/>
            </a:endParaRPr>
          </a:p>
        </p:txBody>
      </p:sp>
      <p:sp>
        <p:nvSpPr>
          <p:cNvPr id="3" name="Rectangle 2"/>
          <p:cNvSpPr/>
          <p:nvPr/>
        </p:nvSpPr>
        <p:spPr>
          <a:xfrm>
            <a:off x="838200" y="895502"/>
            <a:ext cx="2600392" cy="420628"/>
          </a:xfrm>
          <a:prstGeom prst="rect">
            <a:avLst/>
          </a:prstGeom>
        </p:spPr>
        <p:txBody>
          <a:bodyPr wrap="none">
            <a:spAutoFit/>
          </a:bodyPr>
          <a:lstStyle/>
          <a:p>
            <a:r>
              <a:rPr lang="en-US" sz="3200" b="1" baseline="30000" dirty="0">
                <a:solidFill>
                  <a:schemeClr val="bg1"/>
                </a:solidFill>
                <a:latin typeface="+mj-lt"/>
              </a:rPr>
              <a:t>Routing Default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908720"/>
            <a:ext cx="4731968" cy="360041"/>
          </a:xfrm>
        </p:spPr>
        <p:txBody>
          <a:bodyPr/>
          <a:lstStyle/>
          <a:p>
            <a:r>
              <a:rPr lang="en-US" sz="2800" dirty="0" smtClean="0">
                <a:solidFill>
                  <a:schemeClr val="bg1"/>
                </a:solidFill>
                <a:latin typeface="+mj-lt"/>
              </a:rPr>
              <a:t>PENGUJIAN ROUTING</a:t>
            </a:r>
            <a:endParaRPr lang="en-US" sz="2800" dirty="0">
              <a:solidFill>
                <a:schemeClr val="bg1"/>
              </a:solidFill>
              <a:latin typeface="+mj-lt"/>
            </a:endParaRPr>
          </a:p>
        </p:txBody>
      </p:sp>
      <p:sp>
        <p:nvSpPr>
          <p:cNvPr id="4" name="Rectangle 3"/>
          <p:cNvSpPr/>
          <p:nvPr/>
        </p:nvSpPr>
        <p:spPr>
          <a:xfrm>
            <a:off x="685800" y="1916832"/>
            <a:ext cx="11353800" cy="3539430"/>
          </a:xfrm>
          <a:prstGeom prst="rect">
            <a:avLst/>
          </a:prstGeom>
        </p:spPr>
        <p:txBody>
          <a:bodyPr wrap="square">
            <a:spAutoFit/>
          </a:bodyPr>
          <a:lstStyle/>
          <a:p>
            <a:pPr algn="just"/>
            <a:r>
              <a:rPr lang="en-US" sz="3200" baseline="30000" dirty="0" smtClean="0">
                <a:latin typeface="+mj-lt"/>
              </a:rPr>
              <a:t>Dasar testing jaringan harus diproses secara sequence dari OSI layer. </a:t>
            </a:r>
          </a:p>
          <a:p>
            <a:pPr algn="just"/>
            <a:r>
              <a:rPr lang="en-US" sz="3200" baseline="30000" dirty="0" smtClean="0">
                <a:latin typeface="+mj-lt"/>
              </a:rPr>
              <a:t>Dimulai dari layer 1 sampai ke layer 7, jika perlu. </a:t>
            </a:r>
          </a:p>
          <a:p>
            <a:pPr algn="just"/>
            <a:r>
              <a:rPr lang="en-US" sz="3200" baseline="30000" dirty="0" smtClean="0">
                <a:latin typeface="+mj-lt"/>
              </a:rPr>
              <a:t>Pada layer 1, kelihatan seperti masalah sederhana seperti power cord pada dinding dan koneksi fisik lainnya. </a:t>
            </a:r>
          </a:p>
          <a:p>
            <a:pPr algn="just"/>
            <a:endParaRPr lang="en-US" sz="3200" baseline="30000" dirty="0" smtClean="0">
              <a:latin typeface="+mj-lt"/>
            </a:endParaRPr>
          </a:p>
          <a:p>
            <a:pPr algn="just"/>
            <a:r>
              <a:rPr lang="en-US" sz="3200" baseline="30000" dirty="0" smtClean="0">
                <a:latin typeface="+mj-lt"/>
              </a:rPr>
              <a:t>Melakukan testing konfigurasi alamat sebelum meneruskan dengan langkah konfigurasi berikutnya.</a:t>
            </a:r>
            <a:endParaRPr lang="en-US" sz="3200" b="1" baseline="30000" dirty="0" smtClean="0">
              <a:latin typeface="+mj-lt"/>
            </a:endParaRPr>
          </a:p>
          <a:p>
            <a:pPr algn="just"/>
            <a:endParaRPr lang="en-US" sz="3200" b="1" baseline="30000" dirty="0" smtClean="0">
              <a:latin typeface="+mj-lt"/>
            </a:endParaRPr>
          </a:p>
          <a:p>
            <a:pPr algn="just"/>
            <a:r>
              <a:rPr lang="en-US" sz="3200" baseline="30000" dirty="0" smtClean="0">
                <a:latin typeface="+mj-lt"/>
              </a:rPr>
              <a:t>Pada layer 3 test dilakukan dengan cara memberikan perintah telnet </a:t>
            </a:r>
            <a:r>
              <a:rPr lang="en-US" sz="3200" baseline="30000" dirty="0" err="1" smtClean="0">
                <a:latin typeface="+mj-lt"/>
              </a:rPr>
              <a:t>dan</a:t>
            </a:r>
            <a:r>
              <a:rPr lang="en-US" sz="3200" baseline="30000" dirty="0" smtClean="0">
                <a:latin typeface="+mj-lt"/>
              </a:rPr>
              <a:t> ping digunakan untuk test jaringan.</a:t>
            </a:r>
            <a:endParaRPr lang="en-US" sz="3200"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1424" y="1484784"/>
            <a:ext cx="10363200" cy="4892203"/>
          </a:xfrm>
        </p:spPr>
        <p:txBody>
          <a:bodyPr/>
          <a:lstStyle/>
          <a:p>
            <a:endParaRPr lang="en-US" sz="2800" b="0" dirty="0" smtClean="0"/>
          </a:p>
          <a:p>
            <a:r>
              <a:rPr lang="en-US" sz="2800" b="0" dirty="0" smtClean="0"/>
              <a:t>Layer 3 error bisa berupa: </a:t>
            </a:r>
          </a:p>
          <a:p>
            <a:r>
              <a:rPr lang="en-US" sz="2800" b="0" dirty="0" smtClean="0"/>
              <a:t>-  Routing </a:t>
            </a:r>
            <a:r>
              <a:rPr lang="en-US" sz="2800" b="0" dirty="0" err="1" smtClean="0"/>
              <a:t>protokol</a:t>
            </a:r>
            <a:r>
              <a:rPr lang="en-US" sz="2800" b="0" dirty="0" smtClean="0"/>
              <a:t> tidak enable </a:t>
            </a:r>
          </a:p>
          <a:p>
            <a:r>
              <a:rPr lang="en-US" sz="2800" b="0" dirty="0" smtClean="0"/>
              <a:t>-  </a:t>
            </a:r>
            <a:r>
              <a:rPr lang="en-US" sz="2800" b="0" dirty="0" err="1" smtClean="0"/>
              <a:t>Kesalahan</a:t>
            </a:r>
            <a:r>
              <a:rPr lang="en-US" sz="2800" b="0" dirty="0" smtClean="0"/>
              <a:t> meng-enable-kan routing </a:t>
            </a:r>
            <a:r>
              <a:rPr lang="en-US" sz="2800" b="0" dirty="0" err="1" smtClean="0"/>
              <a:t>protokol</a:t>
            </a:r>
            <a:r>
              <a:rPr lang="en-US" sz="2800" b="0" dirty="0" smtClean="0"/>
              <a:t> </a:t>
            </a:r>
          </a:p>
          <a:p>
            <a:r>
              <a:rPr lang="en-US" sz="2800" b="0" dirty="0" smtClean="0"/>
              <a:t>-  </a:t>
            </a:r>
            <a:r>
              <a:rPr lang="en-US" sz="2800" b="0" dirty="0" err="1" smtClean="0"/>
              <a:t>Kesalahan</a:t>
            </a:r>
            <a:r>
              <a:rPr lang="en-US" sz="2800" b="0" dirty="0" smtClean="0"/>
              <a:t> alamat IP </a:t>
            </a:r>
          </a:p>
          <a:p>
            <a:r>
              <a:rPr lang="en-US" sz="2800" b="0" dirty="0" smtClean="0"/>
              <a:t>-  </a:t>
            </a:r>
            <a:r>
              <a:rPr lang="en-US" sz="2800" b="0" dirty="0" err="1" smtClean="0"/>
              <a:t>Kesalahan</a:t>
            </a:r>
            <a:r>
              <a:rPr lang="en-US" sz="2800" b="0" dirty="0" smtClean="0"/>
              <a:t> subnet mask </a:t>
            </a:r>
          </a:p>
          <a:p>
            <a:pPr algn="just"/>
            <a:r>
              <a:rPr lang="en-US" sz="2800" b="0" dirty="0" smtClean="0"/>
              <a:t>Jika error </a:t>
            </a:r>
            <a:r>
              <a:rPr lang="en-US" sz="2800" b="0" dirty="0" err="1" smtClean="0"/>
              <a:t>terlihat</a:t>
            </a:r>
            <a:r>
              <a:rPr lang="en-US" sz="2800" b="0" dirty="0" smtClean="0"/>
              <a:t> di jaringan, proses testing melalui layer OSI </a:t>
            </a:r>
            <a:r>
              <a:rPr lang="en-US" sz="2800" b="0" dirty="0" err="1" smtClean="0"/>
              <a:t>dimulai</a:t>
            </a:r>
            <a:r>
              <a:rPr lang="en-US" sz="2800" b="0" dirty="0" smtClean="0"/>
              <a:t>. Perintah ping digunakan di layer 3 untuk test </a:t>
            </a:r>
            <a:r>
              <a:rPr lang="en-US" sz="2800" b="0" dirty="0" err="1" smtClean="0"/>
              <a:t>konektivitas</a:t>
            </a:r>
            <a:r>
              <a:rPr lang="en-US" sz="2800" b="0" dirty="0" smtClean="0"/>
              <a:t>. </a:t>
            </a:r>
          </a:p>
          <a:p>
            <a:pPr algn="just"/>
            <a:r>
              <a:rPr lang="en-US" sz="2800" b="0" dirty="0" smtClean="0"/>
              <a:t>Pada layer 7 dengan perintah telnet untuk </a:t>
            </a:r>
            <a:r>
              <a:rPr lang="en-US" sz="2800" b="0" dirty="0" err="1" smtClean="0"/>
              <a:t>verifikasi</a:t>
            </a:r>
            <a:r>
              <a:rPr lang="en-US" sz="2800" b="0" dirty="0" smtClean="0"/>
              <a:t> </a:t>
            </a:r>
            <a:r>
              <a:rPr lang="en-US" sz="2800" b="0" dirty="0" err="1" smtClean="0"/>
              <a:t>aplikasi</a:t>
            </a:r>
            <a:r>
              <a:rPr lang="en-US" sz="2800" b="0" dirty="0" smtClean="0"/>
              <a:t>. </a:t>
            </a:r>
          </a:p>
        </p:txBody>
      </p:sp>
      <p:sp>
        <p:nvSpPr>
          <p:cNvPr id="2" name="Rectangle 1"/>
          <p:cNvSpPr/>
          <p:nvPr/>
        </p:nvSpPr>
        <p:spPr>
          <a:xfrm>
            <a:off x="911424" y="764704"/>
            <a:ext cx="4596130" cy="523220"/>
          </a:xfrm>
          <a:prstGeom prst="rect">
            <a:avLst/>
          </a:prstGeom>
        </p:spPr>
        <p:txBody>
          <a:bodyPr wrap="none">
            <a:spAutoFit/>
          </a:bodyPr>
          <a:lstStyle/>
          <a:p>
            <a:r>
              <a:rPr lang="en-US" sz="2800" b="1" dirty="0">
                <a:solidFill>
                  <a:schemeClr val="bg1"/>
                </a:solidFill>
                <a:latin typeface="+mj-lt"/>
              </a:rPr>
              <a:t>PENGUJIAN ROUTING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Rectangle 1"/>
          <p:cNvSpPr/>
          <p:nvPr/>
        </p:nvSpPr>
        <p:spPr>
          <a:xfrm>
            <a:off x="983432" y="1925603"/>
            <a:ext cx="10657184" cy="4339650"/>
          </a:xfrm>
          <a:prstGeom prst="rect">
            <a:avLst/>
          </a:prstGeom>
        </p:spPr>
        <p:txBody>
          <a:bodyPr wrap="square">
            <a:spAutoFit/>
          </a:bodyPr>
          <a:lstStyle/>
          <a:p>
            <a:pPr marL="355600" indent="-355600" algn="just">
              <a:buSzPct val="75000"/>
              <a:buFont typeface="+mj-lt"/>
              <a:buAutoNum type="arabicPeriod"/>
            </a:pPr>
            <a:r>
              <a:rPr lang="id-ID" sz="2800" dirty="0" smtClean="0">
                <a:cs typeface="Arial"/>
              </a:rPr>
              <a:t>Algoritma routing pada suatu jaringan adalah suatu mekanisme untuk menentukan rute yang harus dilalui oleh paket yang berasal dari suatu node sumber ke node </a:t>
            </a:r>
            <a:r>
              <a:rPr lang="en-US" sz="2800" dirty="0" err="1" smtClean="0">
                <a:cs typeface="Arial"/>
              </a:rPr>
              <a:t>tujuan</a:t>
            </a:r>
            <a:r>
              <a:rPr lang="id-ID" sz="2800" dirty="0" smtClean="0">
                <a:cs typeface="Arial"/>
              </a:rPr>
              <a:t> pada jaringan tersebut. </a:t>
            </a:r>
            <a:endParaRPr lang="en-US" sz="2800" dirty="0" smtClean="0">
              <a:cs typeface="Arial"/>
            </a:endParaRPr>
          </a:p>
          <a:p>
            <a:pPr marL="355600" indent="-355600" algn="just">
              <a:buSzPct val="75000"/>
              <a:buFont typeface="+mj-lt"/>
              <a:buAutoNum type="arabicPeriod"/>
            </a:pPr>
            <a:r>
              <a:rPr lang="en-US" sz="2800" dirty="0" smtClean="0">
                <a:latin typeface="+mn-lt"/>
              </a:rPr>
              <a:t>Routing </a:t>
            </a:r>
            <a:r>
              <a:rPr lang="en-US" sz="2800" dirty="0">
                <a:latin typeface="+mn-lt"/>
              </a:rPr>
              <a:t>Default </a:t>
            </a:r>
            <a:r>
              <a:rPr lang="en-US" sz="2800" dirty="0" err="1">
                <a:latin typeface="+mn-lt"/>
              </a:rPr>
              <a:t>digunakan</a:t>
            </a:r>
            <a:r>
              <a:rPr lang="en-US" sz="2800" dirty="0">
                <a:latin typeface="+mn-lt"/>
              </a:rPr>
              <a:t> </a:t>
            </a:r>
            <a:r>
              <a:rPr lang="en-US" sz="2800" dirty="0" err="1">
                <a:latin typeface="+mn-lt"/>
              </a:rPr>
              <a:t>untuk</a:t>
            </a:r>
            <a:r>
              <a:rPr lang="en-US" sz="2800" dirty="0">
                <a:latin typeface="+mn-lt"/>
              </a:rPr>
              <a:t> </a:t>
            </a:r>
            <a:r>
              <a:rPr lang="en-US" sz="2800" dirty="0" err="1">
                <a:latin typeface="+mn-lt"/>
              </a:rPr>
              <a:t>merutekan</a:t>
            </a:r>
            <a:r>
              <a:rPr lang="en-US" sz="2800" dirty="0">
                <a:latin typeface="+mn-lt"/>
              </a:rPr>
              <a:t> </a:t>
            </a:r>
            <a:r>
              <a:rPr lang="en-US" sz="2800" dirty="0" err="1">
                <a:latin typeface="+mn-lt"/>
              </a:rPr>
              <a:t>paket</a:t>
            </a:r>
            <a:r>
              <a:rPr lang="en-US" sz="2800" dirty="0">
                <a:latin typeface="+mn-lt"/>
              </a:rPr>
              <a:t> </a:t>
            </a:r>
            <a:r>
              <a:rPr lang="en-US" sz="2800" dirty="0" err="1">
                <a:latin typeface="+mn-lt"/>
              </a:rPr>
              <a:t>dengan</a:t>
            </a:r>
            <a:r>
              <a:rPr lang="en-US" sz="2800" dirty="0">
                <a:latin typeface="+mn-lt"/>
              </a:rPr>
              <a:t> </a:t>
            </a:r>
            <a:r>
              <a:rPr lang="en-US" sz="2800" dirty="0" err="1">
                <a:latin typeface="+mn-lt"/>
              </a:rPr>
              <a:t>tujuan</a:t>
            </a:r>
            <a:r>
              <a:rPr lang="en-US" sz="2800" dirty="0">
                <a:latin typeface="+mn-lt"/>
              </a:rPr>
              <a:t> yang </a:t>
            </a:r>
            <a:r>
              <a:rPr lang="en-US" sz="2800" dirty="0" err="1">
                <a:latin typeface="+mn-lt"/>
              </a:rPr>
              <a:t>tidak</a:t>
            </a:r>
            <a:r>
              <a:rPr lang="en-US" sz="2800" dirty="0">
                <a:latin typeface="+mn-lt"/>
              </a:rPr>
              <a:t> </a:t>
            </a:r>
            <a:r>
              <a:rPr lang="en-US" sz="2800" dirty="0" err="1">
                <a:latin typeface="+mn-lt"/>
              </a:rPr>
              <a:t>sama</a:t>
            </a:r>
            <a:r>
              <a:rPr lang="en-US" sz="2800" dirty="0">
                <a:latin typeface="+mn-lt"/>
              </a:rPr>
              <a:t> </a:t>
            </a:r>
            <a:r>
              <a:rPr lang="en-US" sz="2800" dirty="0" err="1">
                <a:latin typeface="+mn-lt"/>
              </a:rPr>
              <a:t>dengan</a:t>
            </a:r>
            <a:r>
              <a:rPr lang="en-US" sz="2800" dirty="0">
                <a:latin typeface="+mn-lt"/>
              </a:rPr>
              <a:t> routing yang </a:t>
            </a:r>
            <a:r>
              <a:rPr lang="en-US" sz="2800" dirty="0" err="1">
                <a:latin typeface="+mn-lt"/>
              </a:rPr>
              <a:t>ada</a:t>
            </a:r>
            <a:r>
              <a:rPr lang="en-US" sz="2800" dirty="0">
                <a:latin typeface="+mn-lt"/>
              </a:rPr>
              <a:t> </a:t>
            </a:r>
            <a:r>
              <a:rPr lang="en-US" sz="2800" dirty="0" err="1">
                <a:latin typeface="+mn-lt"/>
              </a:rPr>
              <a:t>dalam</a:t>
            </a:r>
            <a:r>
              <a:rPr lang="en-US" sz="2800" dirty="0">
                <a:latin typeface="+mn-lt"/>
              </a:rPr>
              <a:t> table routing. </a:t>
            </a:r>
          </a:p>
          <a:p>
            <a:pPr marL="355600" indent="-355600" algn="just">
              <a:buSzPct val="75000"/>
              <a:buFont typeface="+mj-lt"/>
              <a:buAutoNum type="arabicPeriod"/>
            </a:pPr>
            <a:r>
              <a:rPr lang="en-US" sz="2800" dirty="0" smtClean="0">
                <a:latin typeface="+mn-lt"/>
              </a:rPr>
              <a:t>Testing (</a:t>
            </a:r>
            <a:r>
              <a:rPr lang="en-US" sz="2800" dirty="0" err="1" smtClean="0">
                <a:latin typeface="+mn-lt"/>
              </a:rPr>
              <a:t>Pengujian</a:t>
            </a:r>
            <a:r>
              <a:rPr lang="en-US" sz="2800" dirty="0" smtClean="0">
                <a:latin typeface="+mn-lt"/>
              </a:rPr>
              <a:t>) </a:t>
            </a:r>
            <a:r>
              <a:rPr lang="en-US" sz="2800" dirty="0" err="1" smtClean="0">
                <a:latin typeface="+mn-lt"/>
              </a:rPr>
              <a:t>jaringan</a:t>
            </a:r>
            <a:r>
              <a:rPr lang="en-US" sz="2800" dirty="0" smtClean="0">
                <a:latin typeface="+mn-lt"/>
              </a:rPr>
              <a:t> </a:t>
            </a:r>
            <a:r>
              <a:rPr lang="en-US" sz="2800" dirty="0" err="1">
                <a:latin typeface="+mn-lt"/>
              </a:rPr>
              <a:t>harus</a:t>
            </a:r>
            <a:r>
              <a:rPr lang="en-US" sz="2800" dirty="0">
                <a:latin typeface="+mn-lt"/>
              </a:rPr>
              <a:t> </a:t>
            </a:r>
            <a:r>
              <a:rPr lang="en-US" sz="2800" dirty="0" err="1">
                <a:latin typeface="+mn-lt"/>
              </a:rPr>
              <a:t>diproses</a:t>
            </a:r>
            <a:r>
              <a:rPr lang="en-US" sz="2800" dirty="0">
                <a:latin typeface="+mn-lt"/>
              </a:rPr>
              <a:t> </a:t>
            </a:r>
            <a:r>
              <a:rPr lang="en-US" sz="2800" dirty="0" err="1">
                <a:latin typeface="+mn-lt"/>
              </a:rPr>
              <a:t>secara</a:t>
            </a:r>
            <a:r>
              <a:rPr lang="en-US" sz="2800" dirty="0">
                <a:latin typeface="+mn-lt"/>
              </a:rPr>
              <a:t> sequence </a:t>
            </a:r>
            <a:r>
              <a:rPr lang="en-US" sz="2800" dirty="0" err="1">
                <a:latin typeface="+mn-lt"/>
              </a:rPr>
              <a:t>dari</a:t>
            </a:r>
            <a:r>
              <a:rPr lang="en-US" sz="2800" dirty="0">
                <a:latin typeface="+mn-lt"/>
              </a:rPr>
              <a:t> OSI layer. </a:t>
            </a:r>
          </a:p>
          <a:p>
            <a:pPr marL="342900" indent="-342900" algn="just">
              <a:buFont typeface="+mj-lt"/>
              <a:buAutoNum type="arabicPeriod"/>
            </a:pPr>
            <a:endParaRPr lang="en-US" sz="2400" dirty="0" smtClean="0">
              <a:latin typeface="+mn-lt"/>
            </a:endParaRPr>
          </a:p>
        </p:txBody>
      </p:sp>
      <p:sp>
        <p:nvSpPr>
          <p:cNvPr id="5" name="TextBox 4"/>
          <p:cNvSpPr txBox="1"/>
          <p:nvPr/>
        </p:nvSpPr>
        <p:spPr>
          <a:xfrm>
            <a:off x="983432" y="1298377"/>
            <a:ext cx="10873208" cy="646331"/>
          </a:xfrm>
          <a:prstGeom prst="rect">
            <a:avLst/>
          </a:prstGeom>
          <a:noFill/>
        </p:spPr>
        <p:txBody>
          <a:bodyPr wrap="square" rtlCol="0">
            <a:spAutoFit/>
          </a:bodyPr>
          <a:lstStyle/>
          <a:p>
            <a:r>
              <a:rPr lang="en-US" sz="3600" dirty="0" smtClean="0"/>
              <a:t>Kesimpulan </a:t>
            </a:r>
            <a:r>
              <a:rPr lang="en-US" sz="3600" dirty="0" err="1" smtClean="0"/>
              <a:t>Pertemuan</a:t>
            </a:r>
            <a:r>
              <a:rPr lang="en-US" sz="3600" dirty="0" smtClean="0"/>
              <a:t> </a:t>
            </a:r>
            <a:r>
              <a:rPr lang="en-US" sz="3600" dirty="0" smtClean="0">
                <a:solidFill>
                  <a:srgbClr val="FF0000"/>
                </a:solidFill>
              </a:rPr>
              <a:t>8 &amp; 9</a:t>
            </a:r>
            <a:r>
              <a:rPr lang="en-US" sz="3600" dirty="0" smtClean="0"/>
              <a:t> </a:t>
            </a:r>
            <a:endParaRPr lang="en-US" dirty="0"/>
          </a:p>
        </p:txBody>
      </p:sp>
      <p:sp>
        <p:nvSpPr>
          <p:cNvPr id="6" name="Rectangle 5"/>
          <p:cNvSpPr/>
          <p:nvPr/>
        </p:nvSpPr>
        <p:spPr>
          <a:xfrm>
            <a:off x="803412" y="723809"/>
            <a:ext cx="11017224" cy="461665"/>
          </a:xfrm>
          <a:prstGeom prst="rect">
            <a:avLst/>
          </a:prstGeom>
        </p:spPr>
        <p:txBody>
          <a:bodyPr wrap="square">
            <a:spAutoFit/>
          </a:bodyPr>
          <a:lstStyle/>
          <a:p>
            <a:r>
              <a:rPr lang="en-US" sz="2000" b="1" dirty="0" err="1">
                <a:solidFill>
                  <a:schemeClr val="bg1"/>
                </a:solidFill>
                <a:latin typeface="+mj-lt"/>
              </a:rPr>
              <a:t>Konfigurasi</a:t>
            </a:r>
            <a:r>
              <a:rPr lang="en-US" sz="2000" b="1" dirty="0">
                <a:solidFill>
                  <a:schemeClr val="bg1"/>
                </a:solidFill>
                <a:latin typeface="+mj-lt"/>
              </a:rPr>
              <a:t> Routing </a:t>
            </a:r>
            <a:r>
              <a:rPr lang="en-US" sz="2000" b="1" dirty="0" err="1">
                <a:solidFill>
                  <a:schemeClr val="bg1"/>
                </a:solidFill>
                <a:latin typeface="+mj-lt"/>
              </a:rPr>
              <a:t>pada</a:t>
            </a:r>
            <a:r>
              <a:rPr lang="en-US" sz="2000" b="1" dirty="0">
                <a:solidFill>
                  <a:schemeClr val="bg1"/>
                </a:solidFill>
                <a:latin typeface="+mj-lt"/>
              </a:rPr>
              <a:t> </a:t>
            </a:r>
            <a:r>
              <a:rPr lang="en-US" sz="2000" b="1" dirty="0" err="1">
                <a:solidFill>
                  <a:schemeClr val="bg1"/>
                </a:solidFill>
                <a:latin typeface="+mj-lt"/>
              </a:rPr>
              <a:t>perangkat</a:t>
            </a:r>
            <a:r>
              <a:rPr lang="en-US" sz="2000" b="1" dirty="0">
                <a:solidFill>
                  <a:schemeClr val="bg1"/>
                </a:solidFill>
                <a:latin typeface="+mj-lt"/>
              </a:rPr>
              <a:t> </a:t>
            </a:r>
            <a:r>
              <a:rPr lang="en-US" sz="2000" b="1" dirty="0" err="1">
                <a:solidFill>
                  <a:schemeClr val="bg1"/>
                </a:solidFill>
                <a:latin typeface="+mj-lt"/>
              </a:rPr>
              <a:t>Dalam</a:t>
            </a:r>
            <a:r>
              <a:rPr lang="en-US" sz="2000" b="1" dirty="0">
                <a:solidFill>
                  <a:schemeClr val="bg1"/>
                </a:solidFill>
                <a:latin typeface="+mj-lt"/>
              </a:rPr>
              <a:t> </a:t>
            </a:r>
            <a:r>
              <a:rPr lang="en-US" sz="2000" b="1" dirty="0" err="1">
                <a:solidFill>
                  <a:schemeClr val="bg1"/>
                </a:solidFill>
                <a:latin typeface="+mj-lt"/>
              </a:rPr>
              <a:t>Satu</a:t>
            </a:r>
            <a:r>
              <a:rPr lang="en-US" sz="2000" b="1" dirty="0">
                <a:solidFill>
                  <a:schemeClr val="bg1"/>
                </a:solidFill>
                <a:latin typeface="+mj-lt"/>
              </a:rPr>
              <a:t> Autonomous </a:t>
            </a:r>
            <a:r>
              <a:rPr lang="en-US" sz="2000" b="1" dirty="0" smtClean="0">
                <a:solidFill>
                  <a:schemeClr val="bg1"/>
                </a:solidFill>
                <a:latin typeface="+mj-lt"/>
              </a:rPr>
              <a:t>System</a:t>
            </a:r>
            <a:r>
              <a:rPr lang="en-US" dirty="0" smtClean="0">
                <a:solidFill>
                  <a:schemeClr val="bg1"/>
                </a:solidFill>
              </a:rPr>
              <a:t>	</a:t>
            </a:r>
            <a:endParaRPr lang="en-US" sz="2400" dirty="0">
              <a:solidFill>
                <a:schemeClr val="bg1"/>
              </a:solidFill>
              <a:latin typeface="+mj-lt"/>
            </a:endParaRPr>
          </a:p>
        </p:txBody>
      </p:sp>
    </p:spTree>
    <p:extLst>
      <p:ext uri="{BB962C8B-B14F-4D97-AF65-F5344CB8AC3E}">
        <p14:creationId xmlns:p14="http://schemas.microsoft.com/office/powerpoint/2010/main" val="4152898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864378" y="836712"/>
            <a:ext cx="11017224" cy="461665"/>
          </a:xfrm>
          <a:prstGeom prst="rect">
            <a:avLst/>
          </a:prstGeom>
        </p:spPr>
        <p:txBody>
          <a:bodyPr wrap="square">
            <a:spAutoFit/>
          </a:bodyPr>
          <a:lstStyle/>
          <a:p>
            <a:r>
              <a:rPr lang="en-US" sz="2000" b="1" dirty="0" err="1">
                <a:solidFill>
                  <a:schemeClr val="bg1"/>
                </a:solidFill>
                <a:latin typeface="+mj-lt"/>
              </a:rPr>
              <a:t>Konfigurasi</a:t>
            </a:r>
            <a:r>
              <a:rPr lang="en-US" sz="2000" b="1" dirty="0">
                <a:solidFill>
                  <a:schemeClr val="bg1"/>
                </a:solidFill>
                <a:latin typeface="+mj-lt"/>
              </a:rPr>
              <a:t> Routing </a:t>
            </a:r>
            <a:r>
              <a:rPr lang="en-US" sz="2000" b="1" dirty="0" err="1">
                <a:solidFill>
                  <a:schemeClr val="bg1"/>
                </a:solidFill>
                <a:latin typeface="+mj-lt"/>
              </a:rPr>
              <a:t>pada</a:t>
            </a:r>
            <a:r>
              <a:rPr lang="en-US" sz="2000" b="1" dirty="0">
                <a:solidFill>
                  <a:schemeClr val="bg1"/>
                </a:solidFill>
                <a:latin typeface="+mj-lt"/>
              </a:rPr>
              <a:t> </a:t>
            </a:r>
            <a:r>
              <a:rPr lang="en-US" sz="2000" b="1" dirty="0" err="1">
                <a:solidFill>
                  <a:schemeClr val="bg1"/>
                </a:solidFill>
                <a:latin typeface="+mj-lt"/>
              </a:rPr>
              <a:t>perangkat</a:t>
            </a:r>
            <a:r>
              <a:rPr lang="en-US" sz="2000" b="1" dirty="0">
                <a:solidFill>
                  <a:schemeClr val="bg1"/>
                </a:solidFill>
                <a:latin typeface="+mj-lt"/>
              </a:rPr>
              <a:t> </a:t>
            </a:r>
            <a:r>
              <a:rPr lang="en-US" sz="2000" b="1" dirty="0" err="1">
                <a:solidFill>
                  <a:schemeClr val="bg1"/>
                </a:solidFill>
                <a:latin typeface="+mj-lt"/>
              </a:rPr>
              <a:t>Dalam</a:t>
            </a:r>
            <a:r>
              <a:rPr lang="en-US" sz="2000" b="1" dirty="0">
                <a:solidFill>
                  <a:schemeClr val="bg1"/>
                </a:solidFill>
                <a:latin typeface="+mj-lt"/>
              </a:rPr>
              <a:t> </a:t>
            </a:r>
            <a:r>
              <a:rPr lang="en-US" sz="2000" b="1" dirty="0" err="1">
                <a:solidFill>
                  <a:schemeClr val="bg1"/>
                </a:solidFill>
                <a:latin typeface="+mj-lt"/>
              </a:rPr>
              <a:t>Satu</a:t>
            </a:r>
            <a:r>
              <a:rPr lang="en-US" sz="2000" b="1" dirty="0">
                <a:solidFill>
                  <a:schemeClr val="bg1"/>
                </a:solidFill>
                <a:latin typeface="+mj-lt"/>
              </a:rPr>
              <a:t> Autonomous </a:t>
            </a:r>
            <a:r>
              <a:rPr lang="en-US" sz="2000" b="1" dirty="0" smtClean="0">
                <a:solidFill>
                  <a:schemeClr val="bg1"/>
                </a:solidFill>
                <a:latin typeface="+mj-lt"/>
              </a:rPr>
              <a:t>System</a:t>
            </a:r>
            <a:r>
              <a:rPr lang="en-US" dirty="0" smtClean="0">
                <a:solidFill>
                  <a:schemeClr val="bg1"/>
                </a:solidFill>
              </a:rPr>
              <a:t>	</a:t>
            </a:r>
            <a:endParaRPr lang="en-US" sz="2400" dirty="0">
              <a:solidFill>
                <a:schemeClr val="bg1"/>
              </a:solidFill>
              <a:latin typeface="+mj-lt"/>
            </a:endParaRPr>
          </a:p>
        </p:txBody>
      </p:sp>
      <p:sp>
        <p:nvSpPr>
          <p:cNvPr id="2" name="Rectangle 1"/>
          <p:cNvSpPr/>
          <p:nvPr/>
        </p:nvSpPr>
        <p:spPr>
          <a:xfrm>
            <a:off x="983432" y="1987116"/>
            <a:ext cx="10657184" cy="3170099"/>
          </a:xfrm>
          <a:prstGeom prst="rect">
            <a:avLst/>
          </a:prstGeom>
        </p:spPr>
        <p:txBody>
          <a:bodyPr wrap="square">
            <a:spAutoFit/>
          </a:bodyPr>
          <a:lstStyle/>
          <a:p>
            <a:pPr marL="342900" lvl="0" indent="-342900" algn="just">
              <a:buFont typeface="+mj-lt"/>
              <a:buAutoNum type="arabicPeriod"/>
            </a:pPr>
            <a:r>
              <a:rPr lang="en-US" sz="2000" dirty="0">
                <a:latin typeface="+mn-lt"/>
              </a:rPr>
              <a:t>P. Clark, Martin. 2003, Data Networks, IP and the Internet: Protocols, Design and Operation, England: John Wiley &amp; Sons, L td ISBN: 0-470-84856-1.</a:t>
            </a:r>
          </a:p>
          <a:p>
            <a:pPr marL="342900" lvl="0" indent="-342900" algn="just">
              <a:buFont typeface="+mj-lt"/>
              <a:buAutoNum type="arabicPeriod"/>
            </a:pPr>
            <a:r>
              <a:rPr lang="en-US" sz="2000" dirty="0">
                <a:latin typeface="+mn-lt"/>
              </a:rPr>
              <a:t>Hunt, Craig. 2002, TCP/IP Network Administration, Third Edition, United States of America: O’Reilly Media, Inc. ISBN:  978-0-596-00297-8.</a:t>
            </a:r>
          </a:p>
          <a:p>
            <a:pPr marL="342900" lvl="0" indent="-342900" algn="just">
              <a:buFont typeface="+mj-lt"/>
              <a:buAutoNum type="arabicPeriod"/>
            </a:pPr>
            <a:r>
              <a:rPr lang="en-US" sz="2000" dirty="0">
                <a:latin typeface="+mn-lt"/>
              </a:rPr>
              <a:t>Naomi J. </a:t>
            </a:r>
            <a:r>
              <a:rPr lang="en-US" sz="2000" dirty="0" err="1">
                <a:latin typeface="+mn-lt"/>
              </a:rPr>
              <a:t>Alpern</a:t>
            </a:r>
            <a:r>
              <a:rPr lang="en-US" sz="2000" dirty="0">
                <a:latin typeface="+mn-lt"/>
              </a:rPr>
              <a:t> and Robert J. </a:t>
            </a:r>
            <a:r>
              <a:rPr lang="en-US" sz="2000" dirty="0" err="1">
                <a:latin typeface="+mn-lt"/>
              </a:rPr>
              <a:t>Shimonski</a:t>
            </a:r>
            <a:r>
              <a:rPr lang="en-US" sz="2000" dirty="0">
                <a:latin typeface="+mn-lt"/>
              </a:rPr>
              <a:t>. 2010, Eleventh Hour Network+ Exam N10-004 Study Guide, USA: Elsevier Inc. ISBN: 978-1-59749-428-1.</a:t>
            </a:r>
          </a:p>
          <a:p>
            <a:pPr marL="342900" lvl="0" indent="-342900" algn="just">
              <a:buFont typeface="+mj-lt"/>
              <a:buAutoNum type="arabicPeriod"/>
            </a:pPr>
            <a:r>
              <a:rPr lang="en-US" sz="2000" dirty="0">
                <a:latin typeface="+mn-lt"/>
              </a:rPr>
              <a:t>Doug Lowe. 2018, Networking All-in-One For Dummies®, 7th Edition, New Jersey: John Wiley &amp; Sons, </a:t>
            </a:r>
            <a:r>
              <a:rPr lang="en-US" sz="2000" dirty="0" err="1">
                <a:latin typeface="+mn-lt"/>
              </a:rPr>
              <a:t>Inc</a:t>
            </a:r>
            <a:r>
              <a:rPr lang="en-US" sz="2000" dirty="0">
                <a:latin typeface="+mn-lt"/>
              </a:rPr>
              <a:t>, ISBN 978-1-119-47160-8 (</a:t>
            </a:r>
            <a:r>
              <a:rPr lang="en-US" sz="2000" dirty="0" err="1">
                <a:latin typeface="+mn-lt"/>
              </a:rPr>
              <a:t>pbk</a:t>
            </a:r>
            <a:r>
              <a:rPr lang="en-US" sz="2000" dirty="0">
                <a:latin typeface="+mn-lt"/>
              </a:rPr>
              <a:t>).</a:t>
            </a:r>
          </a:p>
          <a:p>
            <a:pPr marL="342900" indent="-342900" algn="just">
              <a:buFont typeface="+mj-lt"/>
              <a:buAutoNum type="arabicPeriod"/>
            </a:pPr>
            <a:r>
              <a:rPr lang="en-US" sz="2000" dirty="0">
                <a:latin typeface="+mn-lt"/>
              </a:rPr>
              <a:t>Craig Hunt. </a:t>
            </a:r>
            <a:r>
              <a:rPr lang="en-US" sz="2000" dirty="0" err="1">
                <a:latin typeface="+mn-lt"/>
              </a:rPr>
              <a:t>Desember</a:t>
            </a:r>
            <a:r>
              <a:rPr lang="en-US" sz="2000" dirty="0">
                <a:latin typeface="+mn-lt"/>
              </a:rPr>
              <a:t> 1997, TCP/IP Network </a:t>
            </a:r>
            <a:r>
              <a:rPr lang="en-US" sz="2000" dirty="0" err="1">
                <a:latin typeface="+mn-lt"/>
              </a:rPr>
              <a:t>Administration,Second</a:t>
            </a:r>
            <a:r>
              <a:rPr lang="en-US" sz="2000" dirty="0">
                <a:latin typeface="+mn-lt"/>
              </a:rPr>
              <a:t> Edition, O'Reilly &amp; Associates, ISBN 1-56592-322-7. </a:t>
            </a:r>
          </a:p>
        </p:txBody>
      </p:sp>
      <p:sp>
        <p:nvSpPr>
          <p:cNvPr id="5" name="TextBox 4"/>
          <p:cNvSpPr txBox="1"/>
          <p:nvPr/>
        </p:nvSpPr>
        <p:spPr>
          <a:xfrm>
            <a:off x="983432" y="1298377"/>
            <a:ext cx="10873208" cy="646331"/>
          </a:xfrm>
          <a:prstGeom prst="rect">
            <a:avLst/>
          </a:prstGeom>
          <a:noFill/>
        </p:spPr>
        <p:txBody>
          <a:bodyPr wrap="square" rtlCol="0">
            <a:spAutoFit/>
          </a:bodyPr>
          <a:lstStyle/>
          <a:p>
            <a:r>
              <a:rPr lang="en-US" sz="3600" dirty="0" err="1" smtClean="0"/>
              <a:t>Referensi</a:t>
            </a:r>
            <a:r>
              <a:rPr lang="en-US" sz="3600" dirty="0" smtClean="0"/>
              <a:t>:</a:t>
            </a:r>
            <a:endParaRPr lang="en-US" dirty="0"/>
          </a:p>
        </p:txBody>
      </p:sp>
    </p:spTree>
    <p:extLst>
      <p:ext uri="{BB962C8B-B14F-4D97-AF65-F5344CB8AC3E}">
        <p14:creationId xmlns:p14="http://schemas.microsoft.com/office/powerpoint/2010/main" val="537873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280576" cy="769441"/>
          </a:xfrm>
          <a:prstGeom prst="rect">
            <a:avLst/>
          </a:prstGeom>
        </p:spPr>
        <p:txBody>
          <a:bodyPr wrap="square">
            <a:spAutoFit/>
          </a:bodyPr>
          <a:lstStyle/>
          <a:p>
            <a:r>
              <a:rPr lang="en-US" sz="2000" b="1" dirty="0" err="1">
                <a:solidFill>
                  <a:srgbClr val="FFFFFF"/>
                </a:solidFill>
                <a:latin typeface="+mj-lt"/>
              </a:rPr>
              <a:t>MengKonfigurasi</a:t>
            </a:r>
            <a:r>
              <a:rPr lang="en-US" sz="2000" b="1" dirty="0">
                <a:solidFill>
                  <a:srgbClr val="FFFFFF"/>
                </a:solidFill>
                <a:latin typeface="+mj-lt"/>
              </a:rPr>
              <a:t> Routing </a:t>
            </a:r>
            <a:r>
              <a:rPr lang="en-US" sz="2000" b="1" dirty="0" err="1">
                <a:solidFill>
                  <a:srgbClr val="FFFFFF"/>
                </a:solidFill>
                <a:latin typeface="+mj-lt"/>
              </a:rPr>
              <a:t>pada</a:t>
            </a:r>
            <a:r>
              <a:rPr lang="en-US" sz="2000" b="1" dirty="0">
                <a:solidFill>
                  <a:srgbClr val="FFFFFF"/>
                </a:solidFill>
                <a:latin typeface="+mj-lt"/>
              </a:rPr>
              <a:t> </a:t>
            </a:r>
            <a:r>
              <a:rPr lang="en-US" sz="2000" b="1" dirty="0" err="1">
                <a:solidFill>
                  <a:srgbClr val="FFFFFF"/>
                </a:solidFill>
                <a:latin typeface="+mj-lt"/>
              </a:rPr>
              <a:t>perangkat</a:t>
            </a:r>
            <a:r>
              <a:rPr lang="en-US" sz="2000" b="1" dirty="0">
                <a:solidFill>
                  <a:srgbClr val="FFFFFF"/>
                </a:solidFill>
                <a:latin typeface="+mj-lt"/>
              </a:rPr>
              <a:t> </a:t>
            </a:r>
            <a:r>
              <a:rPr lang="en-US" sz="2000" b="1" dirty="0" err="1">
                <a:solidFill>
                  <a:srgbClr val="FFFFFF"/>
                </a:solidFill>
                <a:latin typeface="+mj-lt"/>
              </a:rPr>
              <a:t>Dalam</a:t>
            </a:r>
            <a:r>
              <a:rPr lang="en-US" sz="2000" b="1" dirty="0">
                <a:solidFill>
                  <a:srgbClr val="FFFFFF"/>
                </a:solidFill>
                <a:latin typeface="+mj-lt"/>
              </a:rPr>
              <a:t> </a:t>
            </a:r>
            <a:r>
              <a:rPr lang="en-US" sz="2000" b="1" dirty="0" err="1">
                <a:solidFill>
                  <a:srgbClr val="FFFFFF"/>
                </a:solidFill>
                <a:latin typeface="+mj-lt"/>
              </a:rPr>
              <a:t>Satu</a:t>
            </a:r>
            <a:r>
              <a:rPr lang="en-US" sz="2000" b="1" dirty="0">
                <a:solidFill>
                  <a:srgbClr val="FFFFFF"/>
                </a:solidFill>
                <a:latin typeface="+mj-lt"/>
              </a:rPr>
              <a:t> Autonomous System </a:t>
            </a:r>
          </a:p>
          <a:p>
            <a:r>
              <a:rPr lang="en-US" sz="2400" dirty="0" smtClean="0">
                <a:solidFill>
                  <a:srgbClr val="FFFFFF"/>
                </a:solidFill>
                <a:latin typeface="+mj-lt"/>
              </a:rPr>
              <a:t>	</a:t>
            </a:r>
            <a:r>
              <a:rPr lang="en-US" dirty="0" smtClean="0">
                <a:solidFill>
                  <a:srgbClr val="FFFFFF"/>
                </a:solidFill>
                <a:latin typeface="+mj-lt"/>
              </a:rPr>
              <a:t>	</a:t>
            </a:r>
            <a:r>
              <a:rPr lang="en-US" dirty="0" smtClean="0">
                <a:solidFill>
                  <a:schemeClr val="bg1"/>
                </a:solidFill>
              </a:rPr>
              <a:t>			</a:t>
            </a:r>
            <a:r>
              <a:rPr lang="en-US" b="1" dirty="0" smtClean="0">
                <a:solidFill>
                  <a:schemeClr val="accent5">
                    <a:lumMod val="25000"/>
                  </a:schemeClr>
                </a:solidFill>
              </a:rPr>
              <a:t> </a:t>
            </a:r>
            <a:endParaRPr lang="en-US" sz="2400" dirty="0">
              <a:solidFill>
                <a:schemeClr val="bg1"/>
              </a:solidFill>
              <a:latin typeface="+mj-lt"/>
            </a:endParaRPr>
          </a:p>
        </p:txBody>
      </p:sp>
      <p:sp>
        <p:nvSpPr>
          <p:cNvPr id="6" name="TextBox 5"/>
          <p:cNvSpPr txBox="1"/>
          <p:nvPr/>
        </p:nvSpPr>
        <p:spPr>
          <a:xfrm>
            <a:off x="1219200" y="1502687"/>
            <a:ext cx="10369152" cy="5355313"/>
          </a:xfrm>
          <a:prstGeom prst="rect">
            <a:avLst/>
          </a:prstGeom>
          <a:noFill/>
        </p:spPr>
        <p:txBody>
          <a:bodyPr wrap="square" rtlCol="0">
            <a:spAutoFit/>
          </a:bodyPr>
          <a:lstStyle/>
          <a:p>
            <a:r>
              <a:rPr lang="en-US" b="1" dirty="0" err="1">
                <a:latin typeface="+mj-lt"/>
              </a:rPr>
              <a:t>Deskripsi</a:t>
            </a:r>
            <a:r>
              <a:rPr lang="en-US" b="1" dirty="0">
                <a:latin typeface="+mj-lt"/>
              </a:rPr>
              <a:t> </a:t>
            </a:r>
            <a:r>
              <a:rPr lang="en-US" b="1" dirty="0" err="1">
                <a:latin typeface="+mj-lt"/>
              </a:rPr>
              <a:t>Singkat</a:t>
            </a:r>
            <a:r>
              <a:rPr lang="en-US" b="1" dirty="0">
                <a:latin typeface="+mj-lt"/>
              </a:rPr>
              <a:t> </a:t>
            </a:r>
            <a:r>
              <a:rPr lang="en-US" b="1" dirty="0" err="1">
                <a:latin typeface="+mj-lt"/>
              </a:rPr>
              <a:t>mengenai</a:t>
            </a:r>
            <a:r>
              <a:rPr lang="en-US" b="1" dirty="0">
                <a:latin typeface="+mj-lt"/>
              </a:rPr>
              <a:t> </a:t>
            </a:r>
            <a:r>
              <a:rPr lang="en-US" b="1" dirty="0" smtClean="0">
                <a:latin typeface="+mj-lt"/>
              </a:rPr>
              <a:t>Topik</a:t>
            </a:r>
          </a:p>
          <a:p>
            <a:r>
              <a:rPr lang="en-US" dirty="0" smtClean="0"/>
              <a:t>Materi  </a:t>
            </a:r>
            <a:r>
              <a:rPr lang="en-US" dirty="0" err="1" smtClean="0"/>
              <a:t>pertemuan</a:t>
            </a:r>
            <a:r>
              <a:rPr lang="en-US" dirty="0" smtClean="0"/>
              <a:t> ini </a:t>
            </a:r>
            <a:r>
              <a:rPr lang="en-US" dirty="0" err="1" smtClean="0"/>
              <a:t>memberi</a:t>
            </a:r>
            <a:r>
              <a:rPr lang="en-US" dirty="0" smtClean="0"/>
              <a:t> </a:t>
            </a:r>
            <a:r>
              <a:rPr lang="en-US" dirty="0" err="1" smtClean="0"/>
              <a:t>pengetahuan</a:t>
            </a:r>
            <a:r>
              <a:rPr lang="en-US" dirty="0" smtClean="0"/>
              <a:t> </a:t>
            </a:r>
            <a:r>
              <a:rPr lang="en-US" dirty="0" err="1" smtClean="0"/>
              <a:t>kepada</a:t>
            </a:r>
            <a:r>
              <a:rPr lang="en-US" dirty="0" smtClean="0"/>
              <a:t> </a:t>
            </a:r>
            <a:r>
              <a:rPr lang="en-US" dirty="0" err="1" smtClean="0"/>
              <a:t>peserta</a:t>
            </a:r>
            <a:r>
              <a:rPr lang="en-US" dirty="0" smtClean="0"/>
              <a:t> </a:t>
            </a:r>
            <a:r>
              <a:rPr lang="en-US" dirty="0" err="1" smtClean="0"/>
              <a:t>perangkat</a:t>
            </a:r>
            <a:r>
              <a:rPr lang="en-US" dirty="0" smtClean="0"/>
              <a:t> yang </a:t>
            </a:r>
            <a:r>
              <a:rPr lang="en-US" dirty="0" err="1" smtClean="0"/>
              <a:t>diperlukan</a:t>
            </a:r>
            <a:r>
              <a:rPr lang="en-US" dirty="0" smtClean="0"/>
              <a:t> untuk melakukan sebuah Routing, cara mengkonfigurasi Router, </a:t>
            </a:r>
            <a:r>
              <a:rPr lang="en-US" dirty="0" err="1" smtClean="0"/>
              <a:t>menguji</a:t>
            </a:r>
            <a:r>
              <a:rPr lang="en-US" dirty="0" smtClean="0"/>
              <a:t> koneksi antar Routing </a:t>
            </a:r>
            <a:r>
              <a:rPr lang="en-US" dirty="0" err="1" smtClean="0"/>
              <a:t>serta</a:t>
            </a:r>
            <a:r>
              <a:rPr lang="en-US" dirty="0" smtClean="0"/>
              <a:t> </a:t>
            </a:r>
            <a:r>
              <a:rPr lang="en-US" dirty="0" err="1" smtClean="0"/>
              <a:t>mendokumentasikan</a:t>
            </a:r>
            <a:r>
              <a:rPr lang="en-US" dirty="0" smtClean="0"/>
              <a:t> konfigurasi Routing pada sebuah Jaringan </a:t>
            </a:r>
            <a:r>
              <a:rPr lang="en-US" dirty="0" err="1" smtClean="0"/>
              <a:t>Komputer</a:t>
            </a:r>
            <a:endParaRPr lang="en-US" dirty="0" smtClean="0"/>
          </a:p>
          <a:p>
            <a:endParaRPr lang="en-US" dirty="0" smtClean="0">
              <a:solidFill>
                <a:srgbClr val="FF0000"/>
              </a:solidFill>
            </a:endParaRPr>
          </a:p>
          <a:p>
            <a:r>
              <a:rPr lang="en-US" b="1" dirty="0" smtClean="0">
                <a:latin typeface="+mj-lt"/>
              </a:rPr>
              <a:t>Tujuan Pelatihan</a:t>
            </a:r>
            <a:endParaRPr lang="en-US" b="1" dirty="0" smtClean="0">
              <a:solidFill>
                <a:srgbClr val="FF0000"/>
              </a:solidFill>
              <a:latin typeface="+mj-lt"/>
            </a:endParaRPr>
          </a:p>
          <a:p>
            <a:r>
              <a:rPr lang="en-US" dirty="0" err="1" smtClean="0"/>
              <a:t>Mempu</a:t>
            </a:r>
            <a:r>
              <a:rPr lang="en-US" dirty="0" smtClean="0"/>
              <a:t> </a:t>
            </a:r>
            <a:r>
              <a:rPr lang="en-US" dirty="0" err="1" smtClean="0"/>
              <a:t>menyiapkan</a:t>
            </a:r>
            <a:r>
              <a:rPr lang="en-US" dirty="0" smtClean="0"/>
              <a:t>, mengkonfigurasi, </a:t>
            </a:r>
            <a:r>
              <a:rPr lang="en-US" dirty="0" err="1" smtClean="0"/>
              <a:t>menguji</a:t>
            </a:r>
            <a:r>
              <a:rPr lang="en-US" dirty="0" smtClean="0"/>
              <a:t> dan </a:t>
            </a:r>
            <a:r>
              <a:rPr lang="en-US" dirty="0" err="1" smtClean="0"/>
              <a:t>mendokumentasi</a:t>
            </a:r>
            <a:r>
              <a:rPr lang="en-US" dirty="0" smtClean="0"/>
              <a:t> Routing di Jaringan.</a:t>
            </a:r>
          </a:p>
          <a:p>
            <a:r>
              <a:rPr lang="en-US" dirty="0" smtClean="0"/>
              <a:t> </a:t>
            </a:r>
          </a:p>
          <a:p>
            <a:r>
              <a:rPr lang="en-US" b="1" dirty="0" smtClean="0">
                <a:latin typeface="+mj-lt"/>
              </a:rPr>
              <a:t>Materi Yang akan </a:t>
            </a:r>
            <a:r>
              <a:rPr lang="en-US" b="1" dirty="0" err="1" smtClean="0">
                <a:latin typeface="+mj-lt"/>
              </a:rPr>
              <a:t>disampaikan</a:t>
            </a:r>
            <a:r>
              <a:rPr lang="en-US" b="1" dirty="0" smtClean="0"/>
              <a:t>:</a:t>
            </a:r>
          </a:p>
          <a:p>
            <a:r>
              <a:rPr lang="en-US" dirty="0" smtClean="0"/>
              <a:t>1. &lt; </a:t>
            </a:r>
            <a:r>
              <a:rPr lang="en-US" dirty="0" err="1" smtClean="0"/>
              <a:t>Perangkat</a:t>
            </a:r>
            <a:r>
              <a:rPr lang="en-US" dirty="0" smtClean="0"/>
              <a:t> Jaringan&gt;</a:t>
            </a:r>
          </a:p>
          <a:p>
            <a:r>
              <a:rPr lang="en-US" dirty="0" smtClean="0"/>
              <a:t>2</a:t>
            </a:r>
            <a:r>
              <a:rPr lang="en-US" dirty="0"/>
              <a:t>. &lt;</a:t>
            </a:r>
            <a:r>
              <a:rPr lang="en-US" dirty="0" smtClean="0"/>
              <a:t> </a:t>
            </a:r>
            <a:r>
              <a:rPr lang="en-US" dirty="0" err="1" smtClean="0"/>
              <a:t>Pendahuluan</a:t>
            </a:r>
            <a:r>
              <a:rPr lang="en-US" dirty="0" smtClean="0"/>
              <a:t> Routing </a:t>
            </a:r>
            <a:r>
              <a:rPr lang="en-US" dirty="0"/>
              <a:t>&gt;</a:t>
            </a:r>
          </a:p>
          <a:p>
            <a:r>
              <a:rPr lang="en-US" dirty="0" smtClean="0"/>
              <a:t>3</a:t>
            </a:r>
            <a:r>
              <a:rPr lang="en-US" dirty="0"/>
              <a:t>. </a:t>
            </a:r>
            <a:r>
              <a:rPr lang="en-US" dirty="0" smtClean="0"/>
              <a:t>&lt; Konfigurasi Router&gt;</a:t>
            </a:r>
          </a:p>
          <a:p>
            <a:r>
              <a:rPr lang="en-US" dirty="0" smtClean="0"/>
              <a:t>4. &lt; </a:t>
            </a:r>
            <a:r>
              <a:rPr lang="en-US" dirty="0" err="1" smtClean="0"/>
              <a:t>Uji</a:t>
            </a:r>
            <a:r>
              <a:rPr lang="en-US" dirty="0" smtClean="0"/>
              <a:t> Koneksi &gt;</a:t>
            </a:r>
          </a:p>
          <a:p>
            <a:endParaRPr lang="en-US" dirty="0" smtClean="0"/>
          </a:p>
          <a:p>
            <a:r>
              <a:rPr lang="en-US" b="1" dirty="0" smtClean="0"/>
              <a:t>Tugas </a:t>
            </a:r>
            <a:r>
              <a:rPr lang="en-US" b="1" dirty="0"/>
              <a:t>:</a:t>
            </a:r>
            <a:r>
              <a:rPr lang="en-US" b="1" dirty="0" smtClean="0"/>
              <a:t> </a:t>
            </a:r>
            <a:r>
              <a:rPr lang="en-US" dirty="0" smtClean="0"/>
              <a:t>Project Routing </a:t>
            </a:r>
            <a:endParaRPr lang="en-US" b="1" i="1" dirty="0" smtClean="0">
              <a:solidFill>
                <a:srgbClr val="FF0000"/>
              </a:solidFill>
            </a:endParaRPr>
          </a:p>
          <a:p>
            <a:endParaRPr lang="en-US" dirty="0"/>
          </a:p>
          <a:p>
            <a:r>
              <a:rPr lang="en-US" b="1" dirty="0" smtClean="0"/>
              <a:t>Outcome/</a:t>
            </a:r>
            <a:r>
              <a:rPr lang="en-US" b="1" dirty="0" err="1" smtClean="0"/>
              <a:t>Capaian</a:t>
            </a:r>
            <a:r>
              <a:rPr lang="en-US" b="1" dirty="0" smtClean="0"/>
              <a:t> </a:t>
            </a:r>
            <a:r>
              <a:rPr lang="en-US" b="1" dirty="0" err="1" smtClean="0"/>
              <a:t>Pelatihan</a:t>
            </a:r>
            <a:r>
              <a:rPr lang="en-US" b="1" dirty="0" smtClean="0"/>
              <a:t>:</a:t>
            </a:r>
          </a:p>
          <a:p>
            <a:r>
              <a:rPr lang="en-US" dirty="0" smtClean="0"/>
              <a:t>Kemampuan </a:t>
            </a:r>
            <a:r>
              <a:rPr lang="en-US" dirty="0" err="1" smtClean="0"/>
              <a:t>untuk</a:t>
            </a:r>
            <a:r>
              <a:rPr lang="en-US" dirty="0" smtClean="0"/>
              <a:t> </a:t>
            </a:r>
            <a:r>
              <a:rPr lang="en-US" dirty="0" err="1" smtClean="0"/>
              <a:t>menyiapkan</a:t>
            </a:r>
            <a:r>
              <a:rPr lang="en-US" dirty="0" smtClean="0"/>
              <a:t> </a:t>
            </a:r>
            <a:r>
              <a:rPr lang="en-US" dirty="0" err="1" smtClean="0"/>
              <a:t>perangkat</a:t>
            </a:r>
            <a:r>
              <a:rPr lang="en-US" dirty="0" smtClean="0"/>
              <a:t>, mengkonfigurasi dan </a:t>
            </a:r>
            <a:r>
              <a:rPr lang="en-US" dirty="0" err="1" smtClean="0"/>
              <a:t>menguji</a:t>
            </a:r>
            <a:r>
              <a:rPr lang="en-US" dirty="0" smtClean="0"/>
              <a:t> </a:t>
            </a:r>
            <a:r>
              <a:rPr lang="en-US" dirty="0" err="1" smtClean="0"/>
              <a:t>hasil</a:t>
            </a:r>
            <a:r>
              <a:rPr lang="en-US" dirty="0" smtClean="0"/>
              <a:t> Routing</a:t>
            </a:r>
          </a:p>
          <a:p>
            <a:endParaRPr lang="en-US" dirty="0"/>
          </a:p>
        </p:txBody>
      </p:sp>
    </p:spTree>
    <p:extLst>
      <p:ext uri="{BB962C8B-B14F-4D97-AF65-F5344CB8AC3E}">
        <p14:creationId xmlns:p14="http://schemas.microsoft.com/office/powerpoint/2010/main" val="846829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 Placeholder 3"/>
          <p:cNvSpPr>
            <a:spLocks noGrp="1"/>
          </p:cNvSpPr>
          <p:nvPr>
            <p:ph type="body" idx="1"/>
          </p:nvPr>
        </p:nvSpPr>
        <p:spPr>
          <a:xfrm>
            <a:off x="551384" y="5046857"/>
            <a:ext cx="10363200" cy="953650"/>
          </a:xfrm>
        </p:spPr>
        <p:txBody>
          <a:bodyPr/>
          <a:lstStyle/>
          <a:p>
            <a:pPr algn="ctr"/>
            <a:r>
              <a:rPr lang="en-US" sz="6000" dirty="0" err="1" smtClean="0"/>
              <a:t>Terima</a:t>
            </a:r>
            <a:r>
              <a:rPr lang="en-US" sz="6000" dirty="0" smtClean="0"/>
              <a:t> </a:t>
            </a:r>
            <a:r>
              <a:rPr lang="en-US" sz="6000" dirty="0" err="1" smtClean="0"/>
              <a:t>Kasih</a:t>
            </a:r>
            <a:endParaRPr lang="id-ID" sz="6000" dirty="0"/>
          </a:p>
        </p:txBody>
      </p:sp>
      <p:sp>
        <p:nvSpPr>
          <p:cNvPr id="11" name="Rectangle 10"/>
          <p:cNvSpPr/>
          <p:nvPr/>
        </p:nvSpPr>
        <p:spPr>
          <a:xfrm>
            <a:off x="864378" y="836712"/>
            <a:ext cx="11017224" cy="461665"/>
          </a:xfrm>
          <a:prstGeom prst="rect">
            <a:avLst/>
          </a:prstGeom>
        </p:spPr>
        <p:txBody>
          <a:bodyPr wrap="square">
            <a:spAutoFit/>
          </a:bodyPr>
          <a:lstStyle/>
          <a:p>
            <a:r>
              <a:rPr lang="en-US" sz="2000" b="1" dirty="0" err="1">
                <a:solidFill>
                  <a:schemeClr val="bg1"/>
                </a:solidFill>
                <a:latin typeface="+mj-lt"/>
              </a:rPr>
              <a:t>Konfigurasi</a:t>
            </a:r>
            <a:r>
              <a:rPr lang="en-US" sz="2000" b="1" dirty="0">
                <a:solidFill>
                  <a:schemeClr val="bg1"/>
                </a:solidFill>
                <a:latin typeface="+mj-lt"/>
              </a:rPr>
              <a:t> Routing </a:t>
            </a:r>
            <a:r>
              <a:rPr lang="en-US" sz="2000" b="1" dirty="0" err="1">
                <a:solidFill>
                  <a:schemeClr val="bg1"/>
                </a:solidFill>
                <a:latin typeface="+mj-lt"/>
              </a:rPr>
              <a:t>pada</a:t>
            </a:r>
            <a:r>
              <a:rPr lang="en-US" sz="2000" b="1" dirty="0">
                <a:solidFill>
                  <a:schemeClr val="bg1"/>
                </a:solidFill>
                <a:latin typeface="+mj-lt"/>
              </a:rPr>
              <a:t> </a:t>
            </a:r>
            <a:r>
              <a:rPr lang="en-US" sz="2000" b="1" dirty="0" err="1">
                <a:solidFill>
                  <a:schemeClr val="bg1"/>
                </a:solidFill>
                <a:latin typeface="+mj-lt"/>
              </a:rPr>
              <a:t>perangkat</a:t>
            </a:r>
            <a:r>
              <a:rPr lang="en-US" sz="2000" b="1" dirty="0">
                <a:solidFill>
                  <a:schemeClr val="bg1"/>
                </a:solidFill>
                <a:latin typeface="+mj-lt"/>
              </a:rPr>
              <a:t> </a:t>
            </a:r>
            <a:r>
              <a:rPr lang="en-US" sz="2000" b="1" dirty="0" err="1">
                <a:solidFill>
                  <a:schemeClr val="bg1"/>
                </a:solidFill>
                <a:latin typeface="+mj-lt"/>
              </a:rPr>
              <a:t>Dalam</a:t>
            </a:r>
            <a:r>
              <a:rPr lang="en-US" sz="2000" b="1" dirty="0">
                <a:solidFill>
                  <a:schemeClr val="bg1"/>
                </a:solidFill>
                <a:latin typeface="+mj-lt"/>
              </a:rPr>
              <a:t> </a:t>
            </a:r>
            <a:r>
              <a:rPr lang="en-US" sz="2000" b="1" dirty="0" err="1">
                <a:solidFill>
                  <a:schemeClr val="bg1"/>
                </a:solidFill>
                <a:latin typeface="+mj-lt"/>
              </a:rPr>
              <a:t>Satu</a:t>
            </a:r>
            <a:r>
              <a:rPr lang="en-US" sz="2000" b="1" dirty="0">
                <a:solidFill>
                  <a:schemeClr val="bg1"/>
                </a:solidFill>
                <a:latin typeface="+mj-lt"/>
              </a:rPr>
              <a:t> Autonomous </a:t>
            </a:r>
            <a:r>
              <a:rPr lang="en-US" sz="2000" b="1" dirty="0" smtClean="0">
                <a:solidFill>
                  <a:schemeClr val="bg1"/>
                </a:solidFill>
                <a:latin typeface="+mj-lt"/>
              </a:rPr>
              <a:t>System</a:t>
            </a:r>
            <a:r>
              <a:rPr lang="en-US" dirty="0" smtClean="0">
                <a:solidFill>
                  <a:schemeClr val="bg1"/>
                </a:solidFill>
              </a:rPr>
              <a:t>	</a:t>
            </a:r>
            <a:endParaRPr lang="en-US" sz="2400" dirty="0">
              <a:solidFill>
                <a:schemeClr val="bg1"/>
              </a:solidFill>
              <a:latin typeface="+mj-lt"/>
            </a:endParaRPr>
          </a:p>
        </p:txBody>
      </p:sp>
    </p:spTree>
    <p:extLst>
      <p:ext uri="{BB962C8B-B14F-4D97-AF65-F5344CB8AC3E}">
        <p14:creationId xmlns:p14="http://schemas.microsoft.com/office/powerpoint/2010/main" val="415289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868429" y="836712"/>
            <a:ext cx="11017224" cy="461665"/>
          </a:xfrm>
          <a:prstGeom prst="rect">
            <a:avLst/>
          </a:prstGeom>
        </p:spPr>
        <p:txBody>
          <a:bodyPr wrap="square">
            <a:spAutoFit/>
          </a:bodyPr>
          <a:lstStyle/>
          <a:p>
            <a:r>
              <a:rPr lang="en-US" sz="2400" b="1" dirty="0" smtClean="0">
                <a:solidFill>
                  <a:schemeClr val="bg1"/>
                </a:solidFill>
                <a:latin typeface="+mj-lt"/>
              </a:rPr>
              <a:t>Routing</a:t>
            </a:r>
            <a:r>
              <a:rPr lang="en-US" sz="2400" dirty="0" smtClean="0">
                <a:solidFill>
                  <a:schemeClr val="bg1"/>
                </a:solidFill>
                <a:latin typeface="+mj-lt"/>
              </a:rPr>
              <a:t>                               </a:t>
            </a:r>
            <a:r>
              <a:rPr lang="en-US" dirty="0" smtClean="0">
                <a:solidFill>
                  <a:schemeClr val="bg1"/>
                </a:solidFill>
              </a:rPr>
              <a:t>			</a:t>
            </a:r>
            <a:endParaRPr lang="en-US" sz="2400" dirty="0">
              <a:solidFill>
                <a:schemeClr val="bg1"/>
              </a:solidFill>
              <a:latin typeface="+mj-lt"/>
            </a:endParaRPr>
          </a:p>
        </p:txBody>
      </p:sp>
      <p:sp>
        <p:nvSpPr>
          <p:cNvPr id="9" name="Rectangle 8"/>
          <p:cNvSpPr/>
          <p:nvPr/>
        </p:nvSpPr>
        <p:spPr>
          <a:xfrm>
            <a:off x="457200" y="1307765"/>
            <a:ext cx="11430000" cy="5550235"/>
          </a:xfrm>
          <a:prstGeom prst="rect">
            <a:avLst/>
          </a:prstGeom>
        </p:spPr>
        <p:txBody>
          <a:bodyPr wrap="square">
            <a:spAutoFit/>
          </a:bodyPr>
          <a:lstStyle/>
          <a:p>
            <a:endParaRPr lang="en-US" sz="2800" baseline="30000" dirty="0" smtClean="0"/>
          </a:p>
          <a:p>
            <a:endParaRPr lang="en-US" sz="2800" baseline="30000" dirty="0" smtClean="0"/>
          </a:p>
          <a:p>
            <a:endParaRPr lang="en-US" sz="2800" baseline="30000" dirty="0" smtClean="0"/>
          </a:p>
          <a:p>
            <a:endParaRPr lang="en-US" sz="2800" baseline="30000" dirty="0" smtClean="0"/>
          </a:p>
          <a:p>
            <a:endParaRPr lang="en-US" sz="2800" baseline="30000" dirty="0" smtClean="0"/>
          </a:p>
          <a:p>
            <a:endParaRPr lang="en-US" sz="2800" baseline="30000" dirty="0" smtClean="0"/>
          </a:p>
          <a:p>
            <a:r>
              <a:rPr lang="en-US" sz="2800" b="1" baseline="30000" dirty="0" smtClean="0">
                <a:latin typeface="+mn-lt"/>
              </a:rPr>
              <a:t>Komponen utama Dari router </a:t>
            </a:r>
          </a:p>
          <a:p>
            <a:r>
              <a:rPr lang="en-US" sz="2800" b="1" i="1" baseline="30000" dirty="0" smtClean="0"/>
              <a:t>CPU </a:t>
            </a:r>
            <a:r>
              <a:rPr lang="en-US" sz="2800" i="1" baseline="30000" dirty="0" smtClean="0"/>
              <a:t>– </a:t>
            </a:r>
            <a:r>
              <a:rPr lang="en-US" sz="2800" baseline="30000" dirty="0" smtClean="0"/>
              <a:t>Central Processing Unit </a:t>
            </a:r>
            <a:r>
              <a:rPr lang="en-US" sz="2800" baseline="30000" dirty="0" err="1" smtClean="0"/>
              <a:t>Bertugas</a:t>
            </a:r>
            <a:r>
              <a:rPr lang="en-US" sz="2800" baseline="30000" dirty="0" smtClean="0"/>
              <a:t> menjalankan perintah-perintah dalam operating system. Beberapa fungsi yang dilaukan oleh CPU seperti: inisialisasi sistem, routing, dan kontrol interface jaringan. CPU router merupakan sebuah microprocessor.</a:t>
            </a:r>
          </a:p>
          <a:p>
            <a:endParaRPr lang="en-US" sz="2800" baseline="30000" dirty="0" smtClean="0"/>
          </a:p>
          <a:p>
            <a:r>
              <a:rPr lang="en-US" sz="2800" b="1" baseline="30000" dirty="0" smtClean="0"/>
              <a:t>RAM</a:t>
            </a:r>
            <a:r>
              <a:rPr lang="en-US" sz="2800" baseline="30000" dirty="0" smtClean="0"/>
              <a:t> – RAM digunakan untuk informasi table routing, cache fast switching, konfigurasi yang sedang jalan, dan mengatur antrian paket. Pada kebanyakan router RAM meyediakan space memory untuk menjalankan fungsi router. Secara logik RAM dibagi menjadi memory prosesor utama dan memory share input/output (I/O). Memory share I/O merupakan share diantara interface-interface router untuk penyimpanan paket sementara. Isi dari RAM akan hilang kalau router dimatikan atau di-restart. RAM biasanya bertipe dynamic random-access memory (DRAM) dan dapat di-upgrade dengan menambahkan suatu module memori yan disebut dengan dual in-line memory module (DIMM)</a:t>
            </a:r>
          </a:p>
          <a:p>
            <a:endParaRPr lang="en-US" sz="2800" baseline="30000" dirty="0" smtClean="0"/>
          </a:p>
        </p:txBody>
      </p:sp>
      <p:sp>
        <p:nvSpPr>
          <p:cNvPr id="11" name="Rectangle 10"/>
          <p:cNvSpPr/>
          <p:nvPr/>
        </p:nvSpPr>
        <p:spPr>
          <a:xfrm>
            <a:off x="533400" y="1447800"/>
            <a:ext cx="11277600" cy="1482457"/>
          </a:xfrm>
          <a:prstGeom prst="rect">
            <a:avLst/>
          </a:prstGeom>
        </p:spPr>
        <p:txBody>
          <a:bodyPr wrap="square">
            <a:spAutoFit/>
          </a:bodyPr>
          <a:lstStyle/>
          <a:p>
            <a:pPr eaLnBrk="1" hangingPunct="1">
              <a:lnSpc>
                <a:spcPct val="90000"/>
              </a:lnSpc>
            </a:pPr>
            <a:r>
              <a:rPr lang="en-US" sz="2000" b="1" dirty="0" smtClean="0"/>
              <a:t>Router</a:t>
            </a:r>
            <a:r>
              <a:rPr lang="en-US" sz="2000" dirty="0" smtClean="0"/>
              <a:t> merupakan “</a:t>
            </a:r>
            <a:r>
              <a:rPr lang="en-US" sz="2000" i="1" dirty="0" smtClean="0"/>
              <a:t>network device”</a:t>
            </a:r>
            <a:r>
              <a:rPr lang="en-US" sz="2000" dirty="0" smtClean="0"/>
              <a:t> yang melakukan fungsi Routing.</a:t>
            </a:r>
            <a:r>
              <a:rPr lang="en-US" sz="2000" b="1" dirty="0" smtClean="0"/>
              <a:t> Routing </a:t>
            </a:r>
            <a:r>
              <a:rPr lang="en-US" sz="2000" dirty="0" smtClean="0"/>
              <a:t>adalah melewatkan paket data Dari satu network ke network lainnya.</a:t>
            </a:r>
          </a:p>
          <a:p>
            <a:pPr eaLnBrk="1" hangingPunct="1">
              <a:lnSpc>
                <a:spcPct val="90000"/>
              </a:lnSpc>
            </a:pPr>
            <a:r>
              <a:rPr lang="en-US" sz="2000" b="1" dirty="0" smtClean="0"/>
              <a:t>Type router </a:t>
            </a:r>
            <a:r>
              <a:rPr lang="en-US" sz="2000" dirty="0" smtClean="0"/>
              <a:t>:</a:t>
            </a:r>
          </a:p>
          <a:p>
            <a:pPr marL="800100" lvl="1" indent="-342900" eaLnBrk="1" hangingPunct="1">
              <a:lnSpc>
                <a:spcPct val="90000"/>
              </a:lnSpc>
              <a:buFont typeface="Wingdings" pitchFamily="2" charset="2"/>
              <a:buChar char="Ø"/>
            </a:pPr>
            <a:r>
              <a:rPr lang="en-US" sz="2000" dirty="0" err="1" smtClean="0"/>
              <a:t>Komputer</a:t>
            </a:r>
            <a:r>
              <a:rPr lang="en-US" sz="2000" dirty="0" smtClean="0"/>
              <a:t> yang </a:t>
            </a:r>
            <a:r>
              <a:rPr lang="en-US" sz="2000" dirty="0" err="1" smtClean="0"/>
              <a:t>difungsikan</a:t>
            </a:r>
            <a:r>
              <a:rPr lang="en-US" sz="2000" dirty="0" smtClean="0"/>
              <a:t> untuk melakukan routing</a:t>
            </a:r>
          </a:p>
          <a:p>
            <a:pPr marL="800100" lvl="1" indent="-342900" eaLnBrk="1" hangingPunct="1">
              <a:lnSpc>
                <a:spcPct val="90000"/>
              </a:lnSpc>
              <a:buFont typeface="Wingdings" pitchFamily="2" charset="2"/>
              <a:buChar char="Ø"/>
            </a:pPr>
            <a:r>
              <a:rPr lang="en-US" sz="2000" dirty="0" err="1" smtClean="0"/>
              <a:t>Peralatan</a:t>
            </a:r>
            <a:r>
              <a:rPr lang="en-US" sz="2000" dirty="0" smtClean="0"/>
              <a:t> </a:t>
            </a:r>
            <a:r>
              <a:rPr lang="en-US" sz="2000" dirty="0" err="1" smtClean="0"/>
              <a:t>khusus</a:t>
            </a:r>
            <a:r>
              <a:rPr lang="en-US" sz="2000" dirty="0" smtClean="0"/>
              <a:t> yang </a:t>
            </a:r>
            <a:r>
              <a:rPr lang="en-US" sz="2000" dirty="0" err="1" smtClean="0"/>
              <a:t>dirancang</a:t>
            </a:r>
            <a:r>
              <a:rPr lang="en-US" sz="2000" dirty="0" smtClean="0"/>
              <a:t> sebagai Router</a:t>
            </a:r>
          </a:p>
        </p:txBody>
      </p:sp>
    </p:spTree>
    <p:extLst>
      <p:ext uri="{BB962C8B-B14F-4D97-AF65-F5344CB8AC3E}">
        <p14:creationId xmlns:p14="http://schemas.microsoft.com/office/powerpoint/2010/main" val="3169366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94014" y="1484784"/>
            <a:ext cx="10363200" cy="3792611"/>
          </a:xfrm>
        </p:spPr>
        <p:txBody>
          <a:bodyPr/>
          <a:lstStyle/>
          <a:p>
            <a:pPr algn="just"/>
            <a:r>
              <a:rPr lang="en-US" sz="2800" baseline="30000" dirty="0">
                <a:cs typeface="Arial"/>
              </a:rPr>
              <a:t>Flash</a:t>
            </a:r>
            <a:r>
              <a:rPr lang="en-US" sz="2800" b="0" baseline="30000" dirty="0">
                <a:cs typeface="Arial"/>
              </a:rPr>
              <a:t> – flash </a:t>
            </a:r>
            <a:r>
              <a:rPr lang="en-US" sz="2800" b="0" baseline="30000" dirty="0" err="1">
                <a:cs typeface="Arial"/>
              </a:rPr>
              <a:t>memori</a:t>
            </a:r>
            <a:r>
              <a:rPr lang="en-US" sz="2800" b="0" baseline="30000" dirty="0">
                <a:cs typeface="Arial"/>
              </a:rPr>
              <a:t> </a:t>
            </a:r>
            <a:r>
              <a:rPr lang="en-US" sz="2800" b="0" baseline="30000" dirty="0" err="1">
                <a:cs typeface="Arial"/>
              </a:rPr>
              <a:t>digunakan</a:t>
            </a:r>
            <a:r>
              <a:rPr lang="en-US" sz="2800" b="0" baseline="30000" dirty="0">
                <a:cs typeface="Arial"/>
              </a:rPr>
              <a:t> </a:t>
            </a:r>
            <a:r>
              <a:rPr lang="en-US" sz="2800" b="0" baseline="30000" dirty="0" err="1">
                <a:cs typeface="Arial"/>
              </a:rPr>
              <a:t>untuk</a:t>
            </a:r>
            <a:r>
              <a:rPr lang="en-US" sz="2800" b="0" baseline="30000" dirty="0">
                <a:cs typeface="Arial"/>
              </a:rPr>
              <a:t> </a:t>
            </a:r>
            <a:r>
              <a:rPr lang="en-US" sz="2800" b="0" baseline="30000" dirty="0" err="1">
                <a:cs typeface="Arial"/>
              </a:rPr>
              <a:t>menyimpan</a:t>
            </a:r>
            <a:r>
              <a:rPr lang="en-US" sz="2800" b="0" baseline="30000" dirty="0">
                <a:cs typeface="Arial"/>
              </a:rPr>
              <a:t> image </a:t>
            </a:r>
            <a:r>
              <a:rPr lang="en-US" sz="2800" b="0" baseline="30000" dirty="0" err="1">
                <a:cs typeface="Arial"/>
              </a:rPr>
              <a:t>dari</a:t>
            </a:r>
            <a:r>
              <a:rPr lang="en-US" sz="2800" b="0" baseline="30000" dirty="0">
                <a:cs typeface="Arial"/>
              </a:rPr>
              <a:t> IOS. Router </a:t>
            </a:r>
            <a:r>
              <a:rPr lang="en-US" sz="2800" b="0" baseline="30000" dirty="0" err="1">
                <a:cs typeface="Arial"/>
              </a:rPr>
              <a:t>normalnya</a:t>
            </a:r>
            <a:r>
              <a:rPr lang="en-US" sz="2800" b="0" baseline="30000" dirty="0">
                <a:cs typeface="Arial"/>
              </a:rPr>
              <a:t> </a:t>
            </a:r>
            <a:r>
              <a:rPr lang="en-US" sz="2800" b="0" baseline="30000" dirty="0" err="1">
                <a:cs typeface="Arial"/>
              </a:rPr>
              <a:t>membutuhkan</a:t>
            </a:r>
            <a:r>
              <a:rPr lang="en-US" sz="2800" b="0" baseline="30000" dirty="0">
                <a:cs typeface="Arial"/>
              </a:rPr>
              <a:t> IOS default </a:t>
            </a:r>
            <a:r>
              <a:rPr lang="en-US" sz="2800" b="0" baseline="30000" dirty="0" err="1">
                <a:cs typeface="Arial"/>
              </a:rPr>
              <a:t>dari</a:t>
            </a:r>
            <a:r>
              <a:rPr lang="en-US" sz="2800" b="0" baseline="30000" dirty="0">
                <a:cs typeface="Arial"/>
              </a:rPr>
              <a:t> flash. Image </a:t>
            </a:r>
            <a:r>
              <a:rPr lang="en-US" sz="2800" b="0" baseline="30000" dirty="0" err="1">
                <a:cs typeface="Arial"/>
              </a:rPr>
              <a:t>dapat</a:t>
            </a:r>
            <a:r>
              <a:rPr lang="en-US" sz="2800" b="0" baseline="30000" dirty="0">
                <a:cs typeface="Arial"/>
              </a:rPr>
              <a:t> di-upgrade </a:t>
            </a:r>
            <a:r>
              <a:rPr lang="en-US" sz="2800" b="0" baseline="30000" dirty="0" err="1">
                <a:cs typeface="Arial"/>
              </a:rPr>
              <a:t>dengan</a:t>
            </a:r>
            <a:r>
              <a:rPr lang="en-US" sz="2800" b="0" baseline="30000" dirty="0">
                <a:cs typeface="Arial"/>
              </a:rPr>
              <a:t> </a:t>
            </a:r>
            <a:r>
              <a:rPr lang="en-US" sz="2800" b="0" baseline="30000" dirty="0" err="1">
                <a:cs typeface="Arial"/>
              </a:rPr>
              <a:t>cara</a:t>
            </a:r>
            <a:r>
              <a:rPr lang="en-US" sz="2800" b="0" baseline="30000" dirty="0">
                <a:cs typeface="Arial"/>
              </a:rPr>
              <a:t> men-download image </a:t>
            </a:r>
            <a:r>
              <a:rPr lang="en-US" sz="2800" b="0" baseline="30000" dirty="0" err="1">
                <a:cs typeface="Arial"/>
              </a:rPr>
              <a:t>baru</a:t>
            </a:r>
            <a:r>
              <a:rPr lang="en-US" sz="2800" b="0" baseline="30000" dirty="0">
                <a:cs typeface="Arial"/>
              </a:rPr>
              <a:t> </a:t>
            </a:r>
            <a:r>
              <a:rPr lang="en-US" sz="2800" b="0" baseline="30000" dirty="0" err="1">
                <a:cs typeface="Arial"/>
              </a:rPr>
              <a:t>ke</a:t>
            </a:r>
            <a:r>
              <a:rPr lang="en-US" sz="2800" b="0" baseline="30000" dirty="0">
                <a:cs typeface="Arial"/>
              </a:rPr>
              <a:t> </a:t>
            </a:r>
            <a:r>
              <a:rPr lang="en-US" sz="2800" b="0" baseline="30000" dirty="0" err="1">
                <a:cs typeface="Arial"/>
              </a:rPr>
              <a:t>dalam</a:t>
            </a:r>
            <a:r>
              <a:rPr lang="en-US" sz="2800" b="0" baseline="30000" dirty="0">
                <a:cs typeface="Arial"/>
              </a:rPr>
              <a:t> flash. IOS </a:t>
            </a:r>
            <a:r>
              <a:rPr lang="en-US" sz="2800" b="0" baseline="30000" dirty="0" err="1">
                <a:cs typeface="Arial"/>
              </a:rPr>
              <a:t>bisa</a:t>
            </a:r>
            <a:r>
              <a:rPr lang="en-US" sz="2800" b="0" baseline="30000" dirty="0">
                <a:cs typeface="Arial"/>
              </a:rPr>
              <a:t> </a:t>
            </a:r>
            <a:r>
              <a:rPr lang="en-US" sz="2800" b="0" baseline="30000" dirty="0" err="1">
                <a:cs typeface="Arial"/>
              </a:rPr>
              <a:t>jadi</a:t>
            </a:r>
            <a:r>
              <a:rPr lang="en-US" sz="2800" b="0" baseline="30000" dirty="0">
                <a:cs typeface="Arial"/>
              </a:rPr>
              <a:t> </a:t>
            </a:r>
            <a:r>
              <a:rPr lang="en-US" sz="2800" b="0" baseline="30000" dirty="0" err="1">
                <a:cs typeface="Arial"/>
              </a:rPr>
              <a:t>ter-kompresi</a:t>
            </a:r>
            <a:r>
              <a:rPr lang="en-US" sz="2800" b="0" baseline="30000" dirty="0">
                <a:cs typeface="Arial"/>
              </a:rPr>
              <a:t> </a:t>
            </a:r>
            <a:r>
              <a:rPr lang="en-US" sz="2800" b="0" baseline="30000" dirty="0" err="1">
                <a:cs typeface="Arial"/>
              </a:rPr>
              <a:t>maupun</a:t>
            </a:r>
            <a:r>
              <a:rPr lang="en-US" sz="2800" b="0" baseline="30000" dirty="0">
                <a:cs typeface="Arial"/>
              </a:rPr>
              <a:t> </a:t>
            </a:r>
            <a:r>
              <a:rPr lang="en-US" sz="2800" b="0" baseline="30000" dirty="0" err="1">
                <a:cs typeface="Arial"/>
              </a:rPr>
              <a:t>tidak</a:t>
            </a:r>
            <a:r>
              <a:rPr lang="en-US" sz="2800" b="0" baseline="30000" dirty="0">
                <a:cs typeface="Arial"/>
              </a:rPr>
              <a:t>. </a:t>
            </a:r>
            <a:r>
              <a:rPr lang="en-US" sz="2800" b="0" baseline="30000" dirty="0" err="1">
                <a:cs typeface="Arial"/>
              </a:rPr>
              <a:t>Pada</a:t>
            </a:r>
            <a:r>
              <a:rPr lang="en-US" sz="2800" b="0" baseline="30000" dirty="0">
                <a:cs typeface="Arial"/>
              </a:rPr>
              <a:t> </a:t>
            </a:r>
            <a:r>
              <a:rPr lang="en-US" sz="2800" b="0" baseline="30000" dirty="0" err="1">
                <a:cs typeface="Arial"/>
              </a:rPr>
              <a:t>kebanyakan</a:t>
            </a:r>
            <a:r>
              <a:rPr lang="en-US" sz="2800" b="0" baseline="30000" dirty="0">
                <a:cs typeface="Arial"/>
              </a:rPr>
              <a:t> router </a:t>
            </a:r>
            <a:r>
              <a:rPr lang="en-US" sz="2800" b="0" baseline="30000" dirty="0" err="1">
                <a:cs typeface="Arial"/>
              </a:rPr>
              <a:t>untuk</a:t>
            </a:r>
            <a:r>
              <a:rPr lang="en-US" sz="2800" b="0" baseline="30000" dirty="0">
                <a:cs typeface="Arial"/>
              </a:rPr>
              <a:t> </a:t>
            </a:r>
            <a:r>
              <a:rPr lang="en-US" sz="2800" b="0" baseline="30000" dirty="0" err="1">
                <a:cs typeface="Arial"/>
              </a:rPr>
              <a:t>meng</a:t>
            </a:r>
            <a:r>
              <a:rPr lang="en-US" sz="2800" b="0" baseline="30000" dirty="0">
                <a:cs typeface="Arial"/>
              </a:rPr>
              <a:t>-copy IOS </a:t>
            </a:r>
            <a:r>
              <a:rPr lang="en-US" sz="2800" b="0" baseline="30000" dirty="0" err="1">
                <a:cs typeface="Arial"/>
              </a:rPr>
              <a:t>ditansfer</a:t>
            </a:r>
            <a:r>
              <a:rPr lang="en-US" sz="2800" b="0" baseline="30000" dirty="0">
                <a:cs typeface="Arial"/>
              </a:rPr>
              <a:t> </a:t>
            </a:r>
            <a:r>
              <a:rPr lang="en-US" sz="2800" b="0" baseline="30000" dirty="0" err="1">
                <a:cs typeface="Arial"/>
              </a:rPr>
              <a:t>ke</a:t>
            </a:r>
            <a:r>
              <a:rPr lang="en-US" sz="2800" b="0" baseline="30000" dirty="0">
                <a:cs typeface="Arial"/>
              </a:rPr>
              <a:t> RAM </a:t>
            </a:r>
            <a:r>
              <a:rPr lang="en-US" sz="2800" b="0" baseline="30000" dirty="0" err="1">
                <a:cs typeface="Arial"/>
              </a:rPr>
              <a:t>selama</a:t>
            </a:r>
            <a:r>
              <a:rPr lang="en-US" sz="2800" b="0" baseline="30000" dirty="0">
                <a:cs typeface="Arial"/>
              </a:rPr>
              <a:t> proses booting. </a:t>
            </a:r>
            <a:r>
              <a:rPr lang="en-US" sz="2800" b="0" baseline="30000" dirty="0" err="1">
                <a:cs typeface="Arial"/>
              </a:rPr>
              <a:t>Pada</a:t>
            </a:r>
            <a:r>
              <a:rPr lang="en-US" sz="2800" b="0" baseline="30000" dirty="0">
                <a:cs typeface="Arial"/>
              </a:rPr>
              <a:t> router yang lain IOS </a:t>
            </a:r>
            <a:r>
              <a:rPr lang="en-US" sz="2800" b="0" baseline="30000" dirty="0" err="1">
                <a:cs typeface="Arial"/>
              </a:rPr>
              <a:t>mungkin</a:t>
            </a:r>
            <a:r>
              <a:rPr lang="en-US" sz="2800" b="0" baseline="30000" dirty="0">
                <a:cs typeface="Arial"/>
              </a:rPr>
              <a:t> </a:t>
            </a:r>
            <a:r>
              <a:rPr lang="en-US" sz="2800" b="0" baseline="30000" dirty="0" err="1">
                <a:cs typeface="Arial"/>
              </a:rPr>
              <a:t>dapat</a:t>
            </a:r>
            <a:r>
              <a:rPr lang="en-US" sz="2800" b="0" baseline="30000" dirty="0">
                <a:cs typeface="Arial"/>
              </a:rPr>
              <a:t> </a:t>
            </a:r>
            <a:r>
              <a:rPr lang="en-US" sz="2800" b="0" baseline="30000" dirty="0" err="1">
                <a:cs typeface="Arial"/>
              </a:rPr>
              <a:t>dijalankan</a:t>
            </a:r>
            <a:r>
              <a:rPr lang="en-US" sz="2800" b="0" baseline="30000" dirty="0">
                <a:cs typeface="Arial"/>
              </a:rPr>
              <a:t> </a:t>
            </a:r>
            <a:r>
              <a:rPr lang="en-US" sz="2800" b="0" baseline="30000" dirty="0" err="1">
                <a:cs typeface="Arial"/>
              </a:rPr>
              <a:t>langsung</a:t>
            </a:r>
            <a:r>
              <a:rPr lang="en-US" sz="2800" b="0" baseline="30000" dirty="0">
                <a:cs typeface="Arial"/>
              </a:rPr>
              <a:t> </a:t>
            </a:r>
            <a:r>
              <a:rPr lang="en-US" sz="2800" b="0" baseline="30000" dirty="0" err="1">
                <a:cs typeface="Arial"/>
              </a:rPr>
              <a:t>dari</a:t>
            </a:r>
            <a:r>
              <a:rPr lang="en-US" sz="2800" b="0" baseline="30000" dirty="0">
                <a:cs typeface="Arial"/>
              </a:rPr>
              <a:t> flash. </a:t>
            </a:r>
            <a:endParaRPr lang="en-US" sz="2800" b="0" baseline="30000" dirty="0" smtClean="0">
              <a:cs typeface="Arial"/>
            </a:endParaRPr>
          </a:p>
          <a:p>
            <a:pPr algn="just"/>
            <a:r>
              <a:rPr lang="en-US" sz="2800" baseline="30000" dirty="0"/>
              <a:t>NVRAM</a:t>
            </a:r>
            <a:r>
              <a:rPr lang="en-US" sz="2800" b="0" baseline="30000" dirty="0"/>
              <a:t>,</a:t>
            </a:r>
            <a:r>
              <a:rPr lang="en-US" sz="2800" b="0" dirty="0"/>
              <a:t> </a:t>
            </a:r>
            <a:r>
              <a:rPr lang="en-US" sz="2800" b="0" baseline="30000" dirty="0"/>
              <a:t>NVRAM </a:t>
            </a:r>
            <a:r>
              <a:rPr lang="en-US" sz="2800" b="0" baseline="30000" dirty="0" err="1"/>
              <a:t>digunakan</a:t>
            </a:r>
            <a:r>
              <a:rPr lang="en-US" sz="2800" b="0" baseline="30000" dirty="0"/>
              <a:t> </a:t>
            </a:r>
            <a:r>
              <a:rPr lang="en-US" sz="2800" b="0" baseline="30000" dirty="0" err="1"/>
              <a:t>untuk</a:t>
            </a:r>
            <a:r>
              <a:rPr lang="en-US" sz="2800" b="0" baseline="30000" dirty="0"/>
              <a:t> </a:t>
            </a:r>
            <a:r>
              <a:rPr lang="en-US" sz="2800" b="0" baseline="30000" dirty="0" err="1"/>
              <a:t>menyimpan</a:t>
            </a:r>
            <a:r>
              <a:rPr lang="en-US" sz="2800" b="0" baseline="30000" dirty="0"/>
              <a:t> startup configuration. </a:t>
            </a:r>
            <a:r>
              <a:rPr lang="en-US" sz="2800" b="0" baseline="30000" dirty="0" err="1"/>
              <a:t>Pada</a:t>
            </a:r>
            <a:r>
              <a:rPr lang="en-US" sz="2800" b="0" baseline="30000" dirty="0"/>
              <a:t> device yang </a:t>
            </a:r>
            <a:r>
              <a:rPr lang="en-US" sz="2800" b="0" baseline="30000" dirty="0" err="1"/>
              <a:t>sama</a:t>
            </a:r>
            <a:r>
              <a:rPr lang="en-US" sz="2800" b="0" baseline="30000" dirty="0"/>
              <a:t> EEPROM </a:t>
            </a:r>
            <a:r>
              <a:rPr lang="en-US" sz="2800" b="0" baseline="30000" dirty="0" err="1"/>
              <a:t>dapat</a:t>
            </a:r>
            <a:r>
              <a:rPr lang="en-US" sz="2800" b="0" baseline="30000" dirty="0"/>
              <a:t> </a:t>
            </a:r>
            <a:r>
              <a:rPr lang="en-US" sz="2800" b="0" baseline="30000" dirty="0" err="1"/>
              <a:t>digunakan</a:t>
            </a:r>
            <a:r>
              <a:rPr lang="en-US" sz="2800" b="0" baseline="30000" dirty="0"/>
              <a:t> </a:t>
            </a:r>
            <a:r>
              <a:rPr lang="en-US" sz="2800" b="0" baseline="30000" dirty="0" err="1"/>
              <a:t>sebagai</a:t>
            </a:r>
            <a:r>
              <a:rPr lang="en-US" sz="2800" b="0" baseline="30000" dirty="0"/>
              <a:t> </a:t>
            </a:r>
            <a:r>
              <a:rPr lang="en-US" sz="2800" b="0" baseline="30000" dirty="0" err="1"/>
              <a:t>fungsi</a:t>
            </a:r>
            <a:r>
              <a:rPr lang="en-US" sz="2800" b="0" baseline="30000" dirty="0"/>
              <a:t> NVRAM. </a:t>
            </a:r>
            <a:r>
              <a:rPr lang="en-US" sz="2800" b="0" baseline="30000" dirty="0" err="1"/>
              <a:t>Pada</a:t>
            </a:r>
            <a:r>
              <a:rPr lang="en-US" sz="2800" b="0" baseline="30000" dirty="0"/>
              <a:t> device yang lain </a:t>
            </a:r>
            <a:r>
              <a:rPr lang="en-US" sz="2800" b="0" baseline="30000" dirty="0" err="1"/>
              <a:t>dipakai</a:t>
            </a:r>
            <a:r>
              <a:rPr lang="en-US" sz="2800" b="0" baseline="30000" dirty="0"/>
              <a:t> </a:t>
            </a:r>
            <a:r>
              <a:rPr lang="en-US" sz="2800" b="0" baseline="30000" dirty="0" err="1"/>
              <a:t>untuk</a:t>
            </a:r>
            <a:r>
              <a:rPr lang="en-US" sz="2800" b="0" baseline="30000" dirty="0"/>
              <a:t> </a:t>
            </a:r>
            <a:r>
              <a:rPr lang="en-US" sz="2800" b="0" baseline="30000" dirty="0" err="1"/>
              <a:t>sebagai</a:t>
            </a:r>
            <a:r>
              <a:rPr lang="en-US" sz="2800" b="0" baseline="30000" dirty="0"/>
              <a:t> flash </a:t>
            </a:r>
            <a:r>
              <a:rPr lang="en-US" sz="2800" b="0" baseline="30000" dirty="0" err="1"/>
              <a:t>untuk</a:t>
            </a:r>
            <a:r>
              <a:rPr lang="en-US" sz="2800" b="0" baseline="30000" dirty="0"/>
              <a:t> </a:t>
            </a:r>
            <a:r>
              <a:rPr lang="en-US" sz="2800" b="0" baseline="30000" dirty="0" err="1"/>
              <a:t>melaukan</a:t>
            </a:r>
            <a:r>
              <a:rPr lang="en-US" sz="2800" b="0" baseline="30000" dirty="0"/>
              <a:t> booting. Isi </a:t>
            </a:r>
            <a:r>
              <a:rPr lang="en-US" sz="2800" b="0" baseline="30000" dirty="0" err="1"/>
              <a:t>dari</a:t>
            </a:r>
            <a:r>
              <a:rPr lang="en-US" sz="2800" b="0" baseline="30000" dirty="0"/>
              <a:t> NVRAM </a:t>
            </a:r>
            <a:r>
              <a:rPr lang="en-US" sz="2800" b="0" baseline="30000" dirty="0" err="1"/>
              <a:t>tidak</a:t>
            </a:r>
            <a:r>
              <a:rPr lang="en-US" sz="2800" b="0" baseline="30000" dirty="0"/>
              <a:t> </a:t>
            </a:r>
            <a:r>
              <a:rPr lang="en-US" sz="2800" b="0" baseline="30000" dirty="0" err="1"/>
              <a:t>akan</a:t>
            </a:r>
            <a:r>
              <a:rPr lang="en-US" sz="2800" b="0" baseline="30000" dirty="0"/>
              <a:t> </a:t>
            </a:r>
            <a:r>
              <a:rPr lang="en-US" sz="2800" b="0" baseline="30000" dirty="0" err="1"/>
              <a:t>hilang</a:t>
            </a:r>
            <a:r>
              <a:rPr lang="en-US" sz="2800" b="0" baseline="30000" dirty="0"/>
              <a:t> </a:t>
            </a:r>
            <a:r>
              <a:rPr lang="en-US" sz="2800" b="0" baseline="30000" dirty="0" err="1"/>
              <a:t>meskipung</a:t>
            </a:r>
            <a:r>
              <a:rPr lang="en-US" sz="2800" b="0" baseline="30000" dirty="0"/>
              <a:t> router </a:t>
            </a:r>
            <a:r>
              <a:rPr lang="en-US" sz="2800" b="0" baseline="30000" dirty="0" err="1"/>
              <a:t>dimatikan</a:t>
            </a:r>
            <a:r>
              <a:rPr lang="en-US" sz="2800" b="0" baseline="30000" dirty="0"/>
              <a:t> </a:t>
            </a:r>
            <a:r>
              <a:rPr lang="en-US" sz="2800" b="0" baseline="30000" dirty="0" err="1"/>
              <a:t>atau</a:t>
            </a:r>
            <a:r>
              <a:rPr lang="en-US" sz="2800" b="0" baseline="30000" dirty="0"/>
              <a:t> di-restart</a:t>
            </a:r>
            <a:endParaRPr lang="en-US" sz="2800" b="0" dirty="0">
              <a:cs typeface="Arial"/>
            </a:endParaRPr>
          </a:p>
          <a:p>
            <a:endParaRPr lang="en-US" dirty="0"/>
          </a:p>
        </p:txBody>
      </p:sp>
      <p:sp>
        <p:nvSpPr>
          <p:cNvPr id="4" name="Rectangle 3"/>
          <p:cNvSpPr/>
          <p:nvPr/>
        </p:nvSpPr>
        <p:spPr>
          <a:xfrm>
            <a:off x="894014" y="764704"/>
            <a:ext cx="4769938" cy="523220"/>
          </a:xfrm>
          <a:prstGeom prst="rect">
            <a:avLst/>
          </a:prstGeom>
        </p:spPr>
        <p:txBody>
          <a:bodyPr wrap="square">
            <a:spAutoFit/>
          </a:bodyPr>
          <a:lstStyle/>
          <a:p>
            <a:r>
              <a:rPr lang="en-US" sz="2800" b="1" baseline="30000" dirty="0" err="1">
                <a:solidFill>
                  <a:schemeClr val="bg1"/>
                </a:solidFill>
                <a:latin typeface="+mj-lt"/>
              </a:rPr>
              <a:t>Komponen</a:t>
            </a:r>
            <a:r>
              <a:rPr lang="en-US" sz="2800" b="1" baseline="30000" dirty="0">
                <a:solidFill>
                  <a:schemeClr val="bg1"/>
                </a:solidFill>
                <a:latin typeface="+mj-lt"/>
              </a:rPr>
              <a:t> </a:t>
            </a:r>
            <a:r>
              <a:rPr lang="en-US" sz="2800" b="1" baseline="30000" dirty="0" err="1">
                <a:solidFill>
                  <a:schemeClr val="bg1"/>
                </a:solidFill>
                <a:latin typeface="+mj-lt"/>
              </a:rPr>
              <a:t>utama</a:t>
            </a:r>
            <a:r>
              <a:rPr lang="en-US" sz="2800" b="1" baseline="30000" dirty="0">
                <a:solidFill>
                  <a:schemeClr val="bg1"/>
                </a:solidFill>
                <a:latin typeface="+mj-lt"/>
              </a:rPr>
              <a:t> Dari </a:t>
            </a:r>
            <a:r>
              <a:rPr lang="en-US" sz="2800" b="1" baseline="30000" dirty="0" smtClean="0">
                <a:solidFill>
                  <a:schemeClr val="bg1"/>
                </a:solidFill>
                <a:latin typeface="+mj-lt"/>
              </a:rPr>
              <a:t>router</a:t>
            </a:r>
            <a:endParaRPr lang="en-US" sz="2800" dirty="0">
              <a:solidFill>
                <a:schemeClr val="bg1"/>
              </a:solidFill>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Rectangle 3"/>
          <p:cNvSpPr/>
          <p:nvPr/>
        </p:nvSpPr>
        <p:spPr>
          <a:xfrm>
            <a:off x="911424" y="836712"/>
            <a:ext cx="6624736" cy="461665"/>
          </a:xfrm>
          <a:prstGeom prst="rect">
            <a:avLst/>
          </a:prstGeom>
        </p:spPr>
        <p:txBody>
          <a:bodyPr wrap="square">
            <a:spAutoFit/>
          </a:bodyPr>
          <a:lstStyle/>
          <a:p>
            <a:r>
              <a:rPr lang="en-US" sz="2800" b="1" baseline="30000" dirty="0" err="1">
                <a:solidFill>
                  <a:schemeClr val="bg1"/>
                </a:solidFill>
                <a:latin typeface="+mj-lt"/>
              </a:rPr>
              <a:t>Komponen</a:t>
            </a:r>
            <a:r>
              <a:rPr lang="en-US" sz="2800" b="1" baseline="30000" dirty="0">
                <a:solidFill>
                  <a:schemeClr val="bg1"/>
                </a:solidFill>
                <a:latin typeface="+mj-lt"/>
              </a:rPr>
              <a:t> </a:t>
            </a:r>
            <a:r>
              <a:rPr lang="en-US" sz="2800" b="1" baseline="30000" dirty="0" err="1">
                <a:solidFill>
                  <a:schemeClr val="bg1"/>
                </a:solidFill>
                <a:latin typeface="+mj-lt"/>
              </a:rPr>
              <a:t>utama</a:t>
            </a:r>
            <a:r>
              <a:rPr lang="en-US" sz="2800" b="1" baseline="30000" dirty="0">
                <a:solidFill>
                  <a:schemeClr val="bg1"/>
                </a:solidFill>
                <a:latin typeface="+mj-lt"/>
              </a:rPr>
              <a:t> Dari </a:t>
            </a:r>
            <a:r>
              <a:rPr lang="en-US" sz="2800" b="1" baseline="30000" dirty="0" smtClean="0">
                <a:solidFill>
                  <a:schemeClr val="bg1"/>
                </a:solidFill>
                <a:latin typeface="+mj-lt"/>
              </a:rPr>
              <a:t>router</a:t>
            </a:r>
            <a:r>
              <a:rPr lang="en-US" sz="2400" dirty="0" smtClean="0">
                <a:solidFill>
                  <a:schemeClr val="bg1"/>
                </a:solidFill>
                <a:latin typeface="+mj-lt"/>
              </a:rPr>
              <a:t> </a:t>
            </a:r>
            <a:endParaRPr lang="en-US" sz="2400" dirty="0">
              <a:solidFill>
                <a:schemeClr val="bg1"/>
              </a:solidFill>
              <a:latin typeface="+mj-lt"/>
            </a:endParaRPr>
          </a:p>
        </p:txBody>
      </p:sp>
      <p:sp>
        <p:nvSpPr>
          <p:cNvPr id="7" name="Rectangle 6"/>
          <p:cNvSpPr/>
          <p:nvPr/>
        </p:nvSpPr>
        <p:spPr>
          <a:xfrm>
            <a:off x="685800" y="1371600"/>
            <a:ext cx="11026824" cy="3970318"/>
          </a:xfrm>
          <a:prstGeom prst="rect">
            <a:avLst/>
          </a:prstGeom>
        </p:spPr>
        <p:txBody>
          <a:bodyPr wrap="square">
            <a:spAutoFit/>
          </a:bodyPr>
          <a:lstStyle/>
          <a:p>
            <a:r>
              <a:rPr lang="en-US" sz="2800" baseline="30000" dirty="0" smtClean="0"/>
              <a:t>.</a:t>
            </a:r>
          </a:p>
          <a:p>
            <a:pPr algn="just"/>
            <a:endParaRPr lang="en-US" sz="2800" baseline="30000" dirty="0" smtClean="0">
              <a:latin typeface="+mn-lt"/>
            </a:endParaRPr>
          </a:p>
          <a:p>
            <a:pPr algn="just"/>
            <a:r>
              <a:rPr lang="en-US" sz="2800" b="1" baseline="30000" dirty="0" smtClean="0">
                <a:latin typeface="+mn-lt"/>
              </a:rPr>
              <a:t>Bus</a:t>
            </a:r>
            <a:r>
              <a:rPr lang="en-US" sz="2800" baseline="30000" dirty="0" smtClean="0">
                <a:latin typeface="+mn-lt"/>
              </a:rPr>
              <a:t> – Sebagian besar router terdiri atas bus sistem dan bus CPU. bus sistem digunakan untuk komunikasi antar CPU dan interface atau slot tambahan. Bus ini mentransfer paket dari dan ke interface.Bus CPU digunakan untuk akses komponen dari media penyimpan di router. Bus ini mentransfer perintah dan data ke atau dari alamat memory yang digunakan.</a:t>
            </a:r>
          </a:p>
          <a:p>
            <a:pPr algn="just"/>
            <a:endParaRPr lang="en-US" sz="2800" baseline="30000" dirty="0" smtClean="0">
              <a:latin typeface="+mn-lt"/>
            </a:endParaRPr>
          </a:p>
          <a:p>
            <a:pPr algn="just"/>
            <a:r>
              <a:rPr lang="en-US" sz="2800" b="1" baseline="30000" dirty="0" smtClean="0">
                <a:latin typeface="+mn-lt"/>
              </a:rPr>
              <a:t>ROM</a:t>
            </a:r>
            <a:r>
              <a:rPr lang="en-US" sz="2800" baseline="30000" dirty="0" smtClean="0">
                <a:latin typeface="+mn-lt"/>
              </a:rPr>
              <a:t> – ROM digunakan secara permanen untuk menyimpan kode-kode startup diagnostic, yang dikenal dengan nama ROM monitor. Tugas utama ROM adalah untuk dignosa hardware selama router booting dan loading IOS dari flash ke RAM. Beberapa router, ROM juga bisa digunakan sebagai </a:t>
            </a:r>
            <a:r>
              <a:rPr lang="en-US" sz="2800" baseline="30000" dirty="0" err="1" smtClean="0">
                <a:latin typeface="+mn-lt"/>
              </a:rPr>
              <a:t>sumber</a:t>
            </a:r>
            <a:r>
              <a:rPr lang="en-US" sz="2800" baseline="30000" dirty="0" smtClean="0">
                <a:latin typeface="+mn-lt"/>
              </a:rPr>
              <a:t> booting </a:t>
            </a:r>
            <a:r>
              <a:rPr lang="en-US" sz="2800" baseline="30000" dirty="0" err="1" smtClean="0">
                <a:latin typeface="+mn-lt"/>
              </a:rPr>
              <a:t>alternatif</a:t>
            </a:r>
            <a:r>
              <a:rPr lang="en-US" sz="2800" baseline="30000" dirty="0" smtClean="0">
                <a:latin typeface="+mn-lt"/>
              </a:rPr>
              <a:t>. Dan dapat di-upgrade dengan cara melepas chip pada socketnya</a:t>
            </a:r>
            <a:r>
              <a:rPr lang="en-US" sz="2800" b="1" i="1" baseline="30000" dirty="0" smtClean="0"/>
              <a:t>.</a:t>
            </a:r>
            <a:endParaRPr lang="en-US" sz="2800" dirty="0"/>
          </a:p>
        </p:txBody>
      </p:sp>
    </p:spTree>
    <p:extLst>
      <p:ext uri="{BB962C8B-B14F-4D97-AF65-F5344CB8AC3E}">
        <p14:creationId xmlns:p14="http://schemas.microsoft.com/office/powerpoint/2010/main" val="115419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29759" y="1412776"/>
            <a:ext cx="10363200" cy="4191000"/>
          </a:xfrm>
        </p:spPr>
        <p:txBody>
          <a:bodyPr/>
          <a:lstStyle/>
          <a:p>
            <a:pPr algn="just"/>
            <a:r>
              <a:rPr lang="en-US" dirty="0" smtClean="0"/>
              <a:t>Interface</a:t>
            </a:r>
            <a:r>
              <a:rPr lang="en-US" b="0" i="1" dirty="0" smtClean="0"/>
              <a:t> </a:t>
            </a:r>
            <a:r>
              <a:rPr lang="en-US" b="0" dirty="0" smtClean="0"/>
              <a:t>– Interface dari router digunakan untuk </a:t>
            </a:r>
            <a:r>
              <a:rPr lang="en-US" b="0" dirty="0" err="1" smtClean="0"/>
              <a:t>menyambungkan</a:t>
            </a:r>
            <a:r>
              <a:rPr lang="en-US" b="0" dirty="0" smtClean="0"/>
              <a:t> koneksi ke luar. </a:t>
            </a:r>
          </a:p>
          <a:p>
            <a:r>
              <a:rPr lang="en-US" b="0" dirty="0" smtClean="0"/>
              <a:t>Ada 3 </a:t>
            </a:r>
            <a:r>
              <a:rPr lang="en-US" b="0" dirty="0" err="1" smtClean="0"/>
              <a:t>tipe</a:t>
            </a:r>
            <a:r>
              <a:rPr lang="en-US" b="0" dirty="0" smtClean="0"/>
              <a:t> interface: LAN, Wan dan console atau auxiliary (AUX). </a:t>
            </a:r>
          </a:p>
          <a:p>
            <a:pPr algn="just"/>
            <a:r>
              <a:rPr lang="en-US" b="0" dirty="0" smtClean="0"/>
              <a:t>Interface LAN biasanya satu atau beberapa </a:t>
            </a:r>
            <a:r>
              <a:rPr lang="en-US" b="0" dirty="0" err="1" smtClean="0"/>
              <a:t>tipe</a:t>
            </a:r>
            <a:r>
              <a:rPr lang="en-US" b="0" dirty="0" smtClean="0"/>
              <a:t> </a:t>
            </a:r>
            <a:r>
              <a:rPr lang="en-US" b="0" dirty="0" err="1" smtClean="0"/>
              <a:t>ethernet</a:t>
            </a:r>
            <a:r>
              <a:rPr lang="en-US" b="0" dirty="0" smtClean="0"/>
              <a:t> atau token ring yang </a:t>
            </a:r>
            <a:r>
              <a:rPr lang="en-US" b="0" dirty="0" err="1" smtClean="0"/>
              <a:t>berbeda-beda</a:t>
            </a:r>
            <a:r>
              <a:rPr lang="en-US" b="0" dirty="0" smtClean="0"/>
              <a:t>. </a:t>
            </a:r>
            <a:r>
              <a:rPr lang="en-US" b="0" dirty="0" err="1" smtClean="0"/>
              <a:t>Tiap-tiap</a:t>
            </a:r>
            <a:r>
              <a:rPr lang="en-US" b="0" dirty="0" smtClean="0"/>
              <a:t> interface memiliki chip controller yang berfungsi untuk </a:t>
            </a:r>
            <a:r>
              <a:rPr lang="en-US" b="0" dirty="0" err="1" smtClean="0"/>
              <a:t>menyambungkan</a:t>
            </a:r>
            <a:r>
              <a:rPr lang="en-US" b="0" dirty="0" smtClean="0"/>
              <a:t> sistem ke media. Interface LAN biasanya berupa fixed configuration atau modular. </a:t>
            </a:r>
          </a:p>
          <a:p>
            <a:endParaRPr lang="en-US" b="0" dirty="0" smtClean="0"/>
          </a:p>
          <a:p>
            <a:pPr algn="just"/>
            <a:r>
              <a:rPr lang="en-US" dirty="0" smtClean="0"/>
              <a:t>Power Supply </a:t>
            </a:r>
            <a:r>
              <a:rPr lang="en-US" b="0" dirty="0" smtClean="0"/>
              <a:t>– power supply digunakan sebagai sumber </a:t>
            </a:r>
            <a:r>
              <a:rPr lang="en-US" b="0" dirty="0" err="1" smtClean="0"/>
              <a:t>daya</a:t>
            </a:r>
            <a:r>
              <a:rPr lang="en-US" b="0" dirty="0" smtClean="0"/>
              <a:t> untuk </a:t>
            </a:r>
            <a:r>
              <a:rPr lang="en-US" b="0" dirty="0" err="1" smtClean="0"/>
              <a:t>mengoperasikan</a:t>
            </a:r>
            <a:r>
              <a:rPr lang="en-US" b="0" dirty="0" smtClean="0"/>
              <a:t> komponen di dalam router. Beberapa router </a:t>
            </a:r>
            <a:r>
              <a:rPr lang="en-US" b="0" dirty="0" err="1" smtClean="0"/>
              <a:t>kemungkinan</a:t>
            </a:r>
            <a:r>
              <a:rPr lang="en-US" b="0" dirty="0" smtClean="0"/>
              <a:t> mempunyai </a:t>
            </a:r>
            <a:r>
              <a:rPr lang="en-US" b="0" dirty="0" err="1" smtClean="0"/>
              <a:t>lebih</a:t>
            </a:r>
            <a:r>
              <a:rPr lang="en-US" b="0" dirty="0" smtClean="0"/>
              <a:t> dari sati power supply. </a:t>
            </a:r>
          </a:p>
          <a:p>
            <a:endParaRPr lang="en-US" b="0" dirty="0"/>
          </a:p>
        </p:txBody>
      </p:sp>
      <p:sp>
        <p:nvSpPr>
          <p:cNvPr id="4" name="Rectangle 3"/>
          <p:cNvSpPr/>
          <p:nvPr/>
        </p:nvSpPr>
        <p:spPr>
          <a:xfrm>
            <a:off x="911424" y="836712"/>
            <a:ext cx="6624736" cy="461665"/>
          </a:xfrm>
          <a:prstGeom prst="rect">
            <a:avLst/>
          </a:prstGeom>
        </p:spPr>
        <p:txBody>
          <a:bodyPr wrap="square">
            <a:spAutoFit/>
          </a:bodyPr>
          <a:lstStyle/>
          <a:p>
            <a:r>
              <a:rPr lang="en-US" sz="2800" b="1" baseline="30000" dirty="0" err="1">
                <a:solidFill>
                  <a:schemeClr val="bg1"/>
                </a:solidFill>
                <a:latin typeface="+mj-lt"/>
              </a:rPr>
              <a:t>Komponen</a:t>
            </a:r>
            <a:r>
              <a:rPr lang="en-US" sz="2800" b="1" baseline="30000" dirty="0">
                <a:solidFill>
                  <a:schemeClr val="bg1"/>
                </a:solidFill>
                <a:latin typeface="+mj-lt"/>
              </a:rPr>
              <a:t> </a:t>
            </a:r>
            <a:r>
              <a:rPr lang="en-US" sz="2800" b="1" baseline="30000" dirty="0" err="1">
                <a:solidFill>
                  <a:schemeClr val="bg1"/>
                </a:solidFill>
                <a:latin typeface="+mj-lt"/>
              </a:rPr>
              <a:t>utama</a:t>
            </a:r>
            <a:r>
              <a:rPr lang="en-US" sz="2800" b="1" baseline="30000" dirty="0">
                <a:solidFill>
                  <a:schemeClr val="bg1"/>
                </a:solidFill>
                <a:latin typeface="+mj-lt"/>
              </a:rPr>
              <a:t> Dari </a:t>
            </a:r>
            <a:r>
              <a:rPr lang="en-US" sz="2800" b="1" baseline="30000" dirty="0" smtClean="0">
                <a:solidFill>
                  <a:schemeClr val="bg1"/>
                </a:solidFill>
                <a:latin typeface="+mj-lt"/>
              </a:rPr>
              <a:t>router</a:t>
            </a:r>
            <a:r>
              <a:rPr lang="en-US" sz="2400" dirty="0" smtClean="0">
                <a:solidFill>
                  <a:schemeClr val="bg1"/>
                </a:solidFill>
                <a:latin typeface="+mj-lt"/>
              </a:rPr>
              <a:t> </a:t>
            </a:r>
            <a:endParaRPr lang="en-US" sz="2400" dirty="0">
              <a:solidFill>
                <a:schemeClr val="bg1"/>
              </a:solidFill>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smtClean="0"/>
          </a:p>
          <a:p>
            <a:endParaRPr lang="en-US" dirty="0"/>
          </a:p>
        </p:txBody>
      </p:sp>
      <p:pic>
        <p:nvPicPr>
          <p:cNvPr id="5" name="Picture 4" descr="1200px-Cisco-2503-router-hdr-0a.jpg"/>
          <p:cNvPicPr>
            <a:picLocks noChangeAspect="1"/>
          </p:cNvPicPr>
          <p:nvPr/>
        </p:nvPicPr>
        <p:blipFill>
          <a:blip r:embed="rId3"/>
          <a:stretch>
            <a:fillRect/>
          </a:stretch>
        </p:blipFill>
        <p:spPr>
          <a:xfrm>
            <a:off x="1524000" y="1447800"/>
            <a:ext cx="7924800" cy="4688840"/>
          </a:xfrm>
          <a:prstGeom prst="rect">
            <a:avLst/>
          </a:prstGeom>
        </p:spPr>
      </p:pic>
      <p:sp>
        <p:nvSpPr>
          <p:cNvPr id="6" name="Rectangle 5"/>
          <p:cNvSpPr/>
          <p:nvPr/>
        </p:nvSpPr>
        <p:spPr>
          <a:xfrm>
            <a:off x="911424" y="836712"/>
            <a:ext cx="6624736" cy="461665"/>
          </a:xfrm>
          <a:prstGeom prst="rect">
            <a:avLst/>
          </a:prstGeom>
        </p:spPr>
        <p:txBody>
          <a:bodyPr wrap="square">
            <a:spAutoFit/>
          </a:bodyPr>
          <a:lstStyle/>
          <a:p>
            <a:r>
              <a:rPr lang="en-US" sz="2800" b="1" baseline="30000" dirty="0" err="1" smtClean="0">
                <a:solidFill>
                  <a:schemeClr val="bg1"/>
                </a:solidFill>
                <a:latin typeface="+mj-lt"/>
              </a:rPr>
              <a:t>Arsitektur</a:t>
            </a:r>
            <a:r>
              <a:rPr lang="en-US" sz="2800" b="1" baseline="30000" dirty="0" smtClean="0">
                <a:solidFill>
                  <a:schemeClr val="bg1"/>
                </a:solidFill>
                <a:latin typeface="+mj-lt"/>
              </a:rPr>
              <a:t> Router</a:t>
            </a:r>
            <a:r>
              <a:rPr lang="en-US" sz="2400" dirty="0" smtClean="0">
                <a:solidFill>
                  <a:schemeClr val="bg1"/>
                </a:solidFill>
                <a:latin typeface="+mj-lt"/>
              </a:rPr>
              <a:t> </a:t>
            </a:r>
            <a:endParaRPr lang="en-US" sz="2400" dirty="0">
              <a:solidFill>
                <a:schemeClr val="bg1"/>
              </a:solidFill>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5" name="Picture 4" descr="cisco-2610-cisco-2600-series-1u-rackmount-router-47-4747-02-no-front-bezel-[5]-46068-p.jpg"/>
          <p:cNvPicPr>
            <a:picLocks noChangeAspect="1"/>
          </p:cNvPicPr>
          <p:nvPr/>
        </p:nvPicPr>
        <p:blipFill>
          <a:blip r:embed="rId3"/>
          <a:stretch>
            <a:fillRect/>
          </a:stretch>
        </p:blipFill>
        <p:spPr>
          <a:xfrm>
            <a:off x="457200" y="1676400"/>
            <a:ext cx="11201400" cy="3344985"/>
          </a:xfrm>
          <a:prstGeom prst="rect">
            <a:avLst/>
          </a:prstGeom>
        </p:spPr>
      </p:pic>
      <p:sp>
        <p:nvSpPr>
          <p:cNvPr id="6" name="Rectangle 5"/>
          <p:cNvSpPr/>
          <p:nvPr/>
        </p:nvSpPr>
        <p:spPr>
          <a:xfrm>
            <a:off x="911424" y="836712"/>
            <a:ext cx="6624736" cy="461665"/>
          </a:xfrm>
          <a:prstGeom prst="rect">
            <a:avLst/>
          </a:prstGeom>
        </p:spPr>
        <p:txBody>
          <a:bodyPr wrap="square">
            <a:spAutoFit/>
          </a:bodyPr>
          <a:lstStyle/>
          <a:p>
            <a:r>
              <a:rPr lang="en-US" sz="2800" b="1" baseline="30000" dirty="0" err="1" smtClean="0">
                <a:solidFill>
                  <a:schemeClr val="bg1"/>
                </a:solidFill>
                <a:latin typeface="+mj-lt"/>
              </a:rPr>
              <a:t>Arsitektur</a:t>
            </a:r>
            <a:r>
              <a:rPr lang="en-US" sz="2800" b="1" baseline="30000" dirty="0" smtClean="0">
                <a:solidFill>
                  <a:schemeClr val="bg1"/>
                </a:solidFill>
                <a:latin typeface="+mj-lt"/>
              </a:rPr>
              <a:t> Router</a:t>
            </a:r>
            <a:r>
              <a:rPr lang="en-US" sz="2400" dirty="0" smtClean="0">
                <a:solidFill>
                  <a:schemeClr val="bg1"/>
                </a:solidFill>
                <a:latin typeface="+mj-lt"/>
              </a:rPr>
              <a:t> </a:t>
            </a:r>
            <a:endParaRPr lang="en-US" sz="2400" dirty="0">
              <a:solidFill>
                <a:schemeClr val="bg1"/>
              </a:solidFill>
              <a:latin typeface="+mj-lt"/>
            </a:endParaRPr>
          </a:p>
        </p:txBody>
      </p:sp>
    </p:spTree>
    <p:extLst>
      <p:ext uri="{BB962C8B-B14F-4D97-AF65-F5344CB8AC3E}">
        <p14:creationId xmlns:p14="http://schemas.microsoft.com/office/powerpoint/2010/main" val="3169366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20178667</TotalTime>
  <Words>1911</Words>
  <Application>Microsoft Office PowerPoint</Application>
  <PresentationFormat>Custom</PresentationFormat>
  <Paragraphs>215</Paragraphs>
  <Slides>30</Slides>
  <Notes>12</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powerpoint-template-apr7</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Siswanto</cp:lastModifiedBy>
  <cp:revision>554</cp:revision>
  <dcterms:created xsi:type="dcterms:W3CDTF">2019-04-26T14:29:20Z</dcterms:created>
  <dcterms:modified xsi:type="dcterms:W3CDTF">2019-06-18T03:18:13Z</dcterms:modified>
</cp:coreProperties>
</file>