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8C4AB-F4B5-4560-A912-7103965BCE7D}" type="datetimeFigureOut">
              <a:rPr lang="en-GB" smtClean="0"/>
              <a:t>20/06/2017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DA52D-E8B2-4D2D-90DE-152F20A2DD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4538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8C4AB-F4B5-4560-A912-7103965BCE7D}" type="datetimeFigureOut">
              <a:rPr lang="en-GB" smtClean="0"/>
              <a:t>20/06/2017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DA52D-E8B2-4D2D-90DE-152F20A2DD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3775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8C4AB-F4B5-4560-A912-7103965BCE7D}" type="datetimeFigureOut">
              <a:rPr lang="en-GB" smtClean="0"/>
              <a:t>20/06/2017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DA52D-E8B2-4D2D-90DE-152F20A2DD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59378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59563" y="0"/>
            <a:ext cx="10032437" cy="1179288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639616" y="1316766"/>
            <a:ext cx="9217024" cy="61419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667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2653408" y="2218994"/>
            <a:ext cx="9217024" cy="3994316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867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63698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8C4AB-F4B5-4560-A912-7103965BCE7D}" type="datetimeFigureOut">
              <a:rPr lang="en-GB" smtClean="0"/>
              <a:t>20/06/2017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DA52D-E8B2-4D2D-90DE-152F20A2DD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5551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8C4AB-F4B5-4560-A912-7103965BCE7D}" type="datetimeFigureOut">
              <a:rPr lang="en-GB" smtClean="0"/>
              <a:t>20/06/2017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DA52D-E8B2-4D2D-90DE-152F20A2DD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6388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8C4AB-F4B5-4560-A912-7103965BCE7D}" type="datetimeFigureOut">
              <a:rPr lang="en-GB" smtClean="0"/>
              <a:t>20/06/2017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DA52D-E8B2-4D2D-90DE-152F20A2DD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5335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8C4AB-F4B5-4560-A912-7103965BCE7D}" type="datetimeFigureOut">
              <a:rPr lang="en-GB" smtClean="0"/>
              <a:t>20/06/2017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DA52D-E8B2-4D2D-90DE-152F20A2DD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5279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8C4AB-F4B5-4560-A912-7103965BCE7D}" type="datetimeFigureOut">
              <a:rPr lang="en-GB" smtClean="0"/>
              <a:t>20/06/2017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DA52D-E8B2-4D2D-90DE-152F20A2DD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3445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8C4AB-F4B5-4560-A912-7103965BCE7D}" type="datetimeFigureOut">
              <a:rPr lang="en-GB" smtClean="0"/>
              <a:t>20/06/2017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DA52D-E8B2-4D2D-90DE-152F20A2DD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9502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8C4AB-F4B5-4560-A912-7103965BCE7D}" type="datetimeFigureOut">
              <a:rPr lang="en-GB" smtClean="0"/>
              <a:t>20/06/2017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DA52D-E8B2-4D2D-90DE-152F20A2DD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9743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8C4AB-F4B5-4560-A912-7103965BCE7D}" type="datetimeFigureOut">
              <a:rPr lang="en-GB" smtClean="0"/>
              <a:t>20/06/2017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DA52D-E8B2-4D2D-90DE-152F20A2DD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3397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58C4AB-F4B5-4560-A912-7103965BCE7D}" type="datetimeFigureOut">
              <a:rPr lang="en-GB" smtClean="0"/>
              <a:t>20/06/2017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0DA52D-E8B2-4D2D-90DE-152F20A2DD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3693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Soal</a:t>
            </a:r>
            <a:r>
              <a:rPr lang="en-US" dirty="0" smtClean="0"/>
              <a:t> 1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10"/>
              </p:nvPr>
            </p:nvSpPr>
            <p:spPr>
              <a:xfrm>
                <a:off x="2567269" y="1179288"/>
                <a:ext cx="9217024" cy="5130032"/>
              </a:xfrm>
            </p:spPr>
            <p:txBody>
              <a:bodyPr/>
              <a:lstStyle/>
              <a:p>
                <a:pPr algn="just"/>
                <a:r>
                  <a:rPr lang="en-GB" dirty="0" smtClean="0">
                    <a:solidFill>
                      <a:schemeClr val="tx1"/>
                    </a:solidFill>
                  </a:rPr>
                  <a:t>Diberikan</a:t>
                </a:r>
                <a:r>
                  <a:rPr lang="en-GB" dirty="0">
                    <a:solidFill>
                      <a:schemeClr val="tx1"/>
                    </a:solidFill>
                  </a:rPr>
                  <a:t> </a:t>
                </a:r>
                <a:r>
                  <a:rPr lang="en-GB" dirty="0" err="1">
                    <a:solidFill>
                      <a:schemeClr val="tx1"/>
                    </a:solidFill>
                  </a:rPr>
                  <a:t>titik</a:t>
                </a:r>
                <a:r>
                  <a:rPr lang="en-GB" dirty="0">
                    <a:solidFill>
                      <a:schemeClr val="tx1"/>
                    </a:solidFill>
                  </a:rPr>
                  <a:t> </a:t>
                </a:r>
                <a:r>
                  <a:rPr lang="en-GB" dirty="0" err="1">
                    <a:solidFill>
                      <a:schemeClr val="tx1"/>
                    </a:solidFill>
                  </a:rPr>
                  <a:t>ln</a:t>
                </a:r>
                <a:r>
                  <a:rPr lang="en-GB" dirty="0">
                    <a:solidFill>
                      <a:schemeClr val="tx1"/>
                    </a:solidFill>
                  </a:rPr>
                  <a:t>(8) = 2.0794, </a:t>
                </a:r>
                <a:r>
                  <a:rPr lang="en-GB" dirty="0" err="1">
                    <a:solidFill>
                      <a:schemeClr val="tx1"/>
                    </a:solidFill>
                  </a:rPr>
                  <a:t>ln</a:t>
                </a:r>
                <a:r>
                  <a:rPr lang="en-GB" dirty="0">
                    <a:solidFill>
                      <a:schemeClr val="tx1"/>
                    </a:solidFill>
                  </a:rPr>
                  <a:t>(9) = 2.1972, </a:t>
                </a:r>
                <a:r>
                  <a:rPr lang="en-GB" dirty="0" err="1" smtClean="0">
                    <a:solidFill>
                      <a:schemeClr val="tx1"/>
                    </a:solidFill>
                  </a:rPr>
                  <a:t>ln</a:t>
                </a:r>
                <a:r>
                  <a:rPr lang="en-GB" dirty="0" smtClean="0">
                    <a:solidFill>
                      <a:schemeClr val="tx1"/>
                    </a:solidFill>
                  </a:rPr>
                  <a:t>(9.5</a:t>
                </a:r>
                <a:r>
                  <a:rPr lang="en-GB" dirty="0">
                    <a:solidFill>
                      <a:schemeClr val="tx1"/>
                    </a:solidFill>
                  </a:rPr>
                  <a:t>) = 2.2513. </a:t>
                </a:r>
                <a:r>
                  <a:rPr lang="en-GB" dirty="0" err="1">
                    <a:solidFill>
                      <a:schemeClr val="tx1"/>
                    </a:solidFill>
                  </a:rPr>
                  <a:t>Tentukan</a:t>
                </a:r>
                <a:r>
                  <a:rPr lang="en-GB" dirty="0">
                    <a:solidFill>
                      <a:schemeClr val="tx1"/>
                    </a:solidFill>
                  </a:rPr>
                  <a:t> </a:t>
                </a:r>
                <a:r>
                  <a:rPr lang="en-GB" dirty="0" err="1">
                    <a:solidFill>
                      <a:schemeClr val="tx1"/>
                    </a:solidFill>
                  </a:rPr>
                  <a:t>nilai</a:t>
                </a:r>
                <a:r>
                  <a:rPr lang="en-GB" dirty="0">
                    <a:solidFill>
                      <a:schemeClr val="tx1"/>
                    </a:solidFill>
                  </a:rPr>
                  <a:t> </a:t>
                </a:r>
                <a:r>
                  <a:rPr lang="en-GB" dirty="0" smtClean="0">
                    <a:solidFill>
                      <a:schemeClr val="tx1"/>
                    </a:solidFill>
                  </a:rPr>
                  <a:t>   </a:t>
                </a:r>
                <a:r>
                  <a:rPr lang="en-GB" dirty="0" err="1" smtClean="0">
                    <a:solidFill>
                      <a:schemeClr val="tx1"/>
                    </a:solidFill>
                  </a:rPr>
                  <a:t>ln</a:t>
                </a:r>
                <a:r>
                  <a:rPr lang="en-GB" dirty="0" smtClean="0">
                    <a:solidFill>
                      <a:schemeClr val="tx1"/>
                    </a:solidFill>
                  </a:rPr>
                  <a:t>(9.2</a:t>
                </a:r>
                <a:r>
                  <a:rPr lang="en-GB" dirty="0">
                    <a:solidFill>
                      <a:schemeClr val="tx1"/>
                    </a:solidFill>
                  </a:rPr>
                  <a:t>) </a:t>
                </a:r>
                <a:r>
                  <a:rPr lang="en-GB" dirty="0" err="1">
                    <a:solidFill>
                      <a:schemeClr val="tx1"/>
                    </a:solidFill>
                  </a:rPr>
                  <a:t>dengan</a:t>
                </a:r>
                <a:r>
                  <a:rPr lang="en-GB" dirty="0">
                    <a:solidFill>
                      <a:schemeClr val="tx1"/>
                    </a:solidFill>
                  </a:rPr>
                  <a:t> </a:t>
                </a:r>
                <a:r>
                  <a:rPr lang="en-GB" dirty="0" err="1" smtClean="0">
                    <a:solidFill>
                      <a:schemeClr val="tx1"/>
                    </a:solidFill>
                  </a:rPr>
                  <a:t>interpolasi</a:t>
                </a:r>
                <a:r>
                  <a:rPr lang="en-GB" dirty="0" smtClean="0">
                    <a:solidFill>
                      <a:schemeClr val="tx1"/>
                    </a:solidFill>
                  </a:rPr>
                  <a:t> </a:t>
                </a:r>
                <a:r>
                  <a:rPr lang="en-GB" dirty="0" err="1" smtClean="0">
                    <a:solidFill>
                      <a:schemeClr val="tx1"/>
                    </a:solidFill>
                  </a:rPr>
                  <a:t>kuadrat</a:t>
                </a:r>
                <a:r>
                  <a:rPr lang="en-GB" dirty="0" smtClean="0">
                    <a:solidFill>
                      <a:schemeClr val="tx1"/>
                    </a:solidFill>
                  </a:rPr>
                  <a:t> ?</a:t>
                </a:r>
              </a:p>
              <a:p>
                <a:pPr algn="just"/>
                <a:r>
                  <a:rPr lang="en-US" dirty="0" err="1" smtClean="0">
                    <a:solidFill>
                      <a:schemeClr val="tx1"/>
                    </a:solidFill>
                  </a:rPr>
                  <a:t>Jawab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:</a:t>
                </a:r>
              </a:p>
              <a:p>
                <a:pPr algn="just"/>
                <a:r>
                  <a:rPr lang="en-US" dirty="0" err="1">
                    <a:solidFill>
                      <a:schemeClr val="tx1"/>
                    </a:solidFill>
                  </a:rPr>
                  <a:t>Sistem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Pers</a:t>
                </a:r>
                <a:r>
                  <a:rPr lang="en-US" dirty="0">
                    <a:solidFill>
                      <a:schemeClr val="tx1"/>
                    </a:solidFill>
                  </a:rPr>
                  <a:t> Linier yang </a:t>
                </a:r>
                <a:r>
                  <a:rPr lang="en-US" dirty="0" err="1">
                    <a:solidFill>
                      <a:schemeClr val="tx1"/>
                    </a:solidFill>
                  </a:rPr>
                  <a:t>terbentuk</a:t>
                </a:r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</a:p>
              <a:p>
                <a:pPr algn="just"/>
                <a:r>
                  <a:rPr lang="en-US" dirty="0" smtClean="0">
                    <a:solidFill>
                      <a:schemeClr val="tx1"/>
                    </a:solidFill>
                  </a:rPr>
                  <a:t>64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+ 8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= 2.0794</a:t>
                </a:r>
              </a:p>
              <a:p>
                <a:pPr algn="just"/>
                <a:r>
                  <a:rPr lang="en-US" dirty="0" smtClean="0">
                    <a:solidFill>
                      <a:schemeClr val="tx1"/>
                    </a:solidFill>
                  </a:rPr>
                  <a:t>81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+ 9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= 2.1972</a:t>
                </a:r>
              </a:p>
              <a:p>
                <a:pPr algn="just"/>
                <a:r>
                  <a:rPr lang="en-US" dirty="0" smtClean="0">
                    <a:solidFill>
                      <a:schemeClr val="tx1"/>
                    </a:solidFill>
                  </a:rPr>
                  <a:t>90.25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+ 9.5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= 2.2513</a:t>
                </a:r>
              </a:p>
              <a:p>
                <a:pPr marL="380990" indent="-380990" algn="just">
                  <a:buFont typeface="Arial" panose="020B0604020202020204" pitchFamily="34" charset="0"/>
                  <a:buChar char="•"/>
                </a:pPr>
                <a:r>
                  <a:rPr lang="en-US" dirty="0" err="1" smtClean="0">
                    <a:solidFill>
                      <a:schemeClr val="tx1"/>
                    </a:solidFill>
                  </a:rPr>
                  <a:t>Penyelesaian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= -0.0064 </a:t>
                </a: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= 0.2266 </a:t>
                </a: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= 0.6762 </a:t>
                </a:r>
              </a:p>
              <a:p>
                <a:pPr marL="380990" indent="-380990" algn="just">
                  <a:buFont typeface="Arial" panose="020B0604020202020204" pitchFamily="34" charset="0"/>
                  <a:buChar char="•"/>
                </a:pPr>
                <a:r>
                  <a:rPr lang="en-US" dirty="0" err="1">
                    <a:solidFill>
                      <a:schemeClr val="tx1"/>
                    </a:solidFill>
                  </a:rPr>
                  <a:t>J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adi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polinom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kuadratnya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=0.6762+0.2266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−0.0064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pPr marL="380990" indent="-380990" algn="just">
                  <a:buFont typeface="Arial" panose="020B0604020202020204" pitchFamily="34" charset="0"/>
                  <a:buChar char="•"/>
                </a:pPr>
                <a:r>
                  <a:rPr lang="en-US" dirty="0" err="1" smtClean="0">
                    <a:solidFill>
                      <a:schemeClr val="tx1"/>
                    </a:solidFill>
                  </a:rPr>
                  <a:t>Sehingga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(</a:t>
                </a:r>
                <a:r>
                  <a:rPr lang="en-US" dirty="0">
                    <a:solidFill>
                      <a:schemeClr val="tx1"/>
                    </a:solidFill>
                  </a:rPr>
                  <a:t>9.2) = 2.2192</a:t>
                </a:r>
              </a:p>
              <a:p>
                <a:pPr algn="just"/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0"/>
              </p:nvPr>
            </p:nvSpPr>
            <p:spPr>
              <a:xfrm>
                <a:off x="2567269" y="1179288"/>
                <a:ext cx="9217024" cy="5130032"/>
              </a:xfrm>
              <a:blipFill rotWithShape="0">
                <a:blip r:embed="rId2"/>
                <a:stretch>
                  <a:fillRect t="-1069" r="-5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5054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Soal</a:t>
            </a:r>
            <a:r>
              <a:rPr lang="en-US" dirty="0" smtClean="0"/>
              <a:t> 2</a:t>
            </a:r>
            <a:endParaRPr lang="en-GB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/>
          </p:nvPr>
        </p:nvGraphicFramePr>
        <p:xfrm>
          <a:off x="5711958" y="1988840"/>
          <a:ext cx="2496277" cy="19778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4149"/>
                <a:gridCol w="1152128"/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b="0" dirty="0" smtClean="0"/>
                        <a:t>t (</a:t>
                      </a:r>
                      <a:r>
                        <a:rPr lang="en-US" sz="2400" b="0" dirty="0" err="1" smtClean="0"/>
                        <a:t>detik</a:t>
                      </a:r>
                      <a:r>
                        <a:rPr lang="en-US" sz="2400" b="0" dirty="0" smtClean="0"/>
                        <a:t>)</a:t>
                      </a:r>
                      <a:endParaRPr lang="en-GB" sz="2400" b="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Y(m)</a:t>
                      </a:r>
                      <a:endParaRPr lang="en-GB" sz="2400" b="0" dirty="0"/>
                    </a:p>
                  </a:txBody>
                  <a:tcPr marL="121920" marR="121920" marT="60960" marB="60960"/>
                </a:tc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5</a:t>
                      </a:r>
                      <a:endParaRPr lang="en-GB" sz="2400" b="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2,01</a:t>
                      </a:r>
                      <a:endParaRPr lang="en-GB" sz="2400" b="0" dirty="0"/>
                    </a:p>
                  </a:txBody>
                  <a:tcPr marL="121920" marR="121920" marT="60960" marB="60960"/>
                </a:tc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6.5</a:t>
                      </a:r>
                      <a:endParaRPr lang="en-GB" sz="2400" b="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2,443</a:t>
                      </a:r>
                      <a:endParaRPr lang="en-GB" sz="2400" b="0" dirty="0"/>
                    </a:p>
                  </a:txBody>
                  <a:tcPr marL="121920" marR="121920" marT="60960" marB="60960"/>
                </a:tc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8</a:t>
                      </a:r>
                      <a:endParaRPr lang="en-GB" sz="2400" b="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2,879</a:t>
                      </a:r>
                      <a:endParaRPr lang="en-GB" sz="2400" b="0" dirty="0"/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10"/>
              </p:nvPr>
            </p:nvSpPr>
            <p:spPr>
              <a:xfrm>
                <a:off x="2159563" y="1179288"/>
                <a:ext cx="9697077" cy="3017797"/>
              </a:xfrm>
            </p:spPr>
            <p:txBody>
              <a:bodyPr>
                <a:normAutofit fontScale="47500" lnSpcReduction="20000"/>
              </a:bodyPr>
              <a:lstStyle/>
              <a:p>
                <a:r>
                  <a:rPr lang="en-US" dirty="0" smtClean="0">
                    <a:solidFill>
                      <a:schemeClr val="tx1"/>
                    </a:solidFill>
                  </a:rPr>
                  <a:t>Dalam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Suatu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eksperimen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fisika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pergerakan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sebuah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benda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padat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berbentuk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          parabola.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Dengan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data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sebagai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berikut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:</a:t>
                </a:r>
              </a:p>
              <a:p>
                <a:endParaRPr lang="en-US" dirty="0" smtClean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 smtClean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 smtClean="0">
                  <a:solidFill>
                    <a:schemeClr val="tx1"/>
                  </a:solidFill>
                </a:endParaRPr>
              </a:p>
              <a:p>
                <a:endParaRPr lang="en-US" dirty="0" smtClean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 err="1" smtClean="0">
                    <a:solidFill>
                      <a:schemeClr val="tx1"/>
                    </a:solidFill>
                  </a:rPr>
                  <a:t>Dengan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menggunakan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interpolasi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kuadratik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perkirakan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ketinggian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bola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saat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t = 7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detik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r>
                  <a:rPr lang="en-US" dirty="0" err="1" smtClean="0">
                    <a:solidFill>
                      <a:schemeClr val="tx1"/>
                    </a:solidFill>
                  </a:rPr>
                  <a:t>Penyelesaian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:</a:t>
                </a: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 err="1" smtClean="0">
                    <a:solidFill>
                      <a:schemeClr val="tx1"/>
                    </a:solidFill>
                  </a:rPr>
                  <a:t>Diketahui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=5,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=6,5,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=8,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        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=2,01,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=2,443,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=2,879</m:t>
                      </m:r>
                    </m:oMath>
                  </m:oMathPara>
                </a14:m>
                <a:endParaRPr lang="en-US" dirty="0" smtClean="0">
                  <a:solidFill>
                    <a:schemeClr val="tx1"/>
                  </a:solidFill>
                </a:endParaRPr>
              </a:p>
              <a:p>
                <a:r>
                  <a:rPr lang="en-US" dirty="0" err="1" smtClean="0">
                    <a:solidFill>
                      <a:schemeClr val="tx1"/>
                    </a:solidFill>
                  </a:rPr>
                  <a:t>Ditanya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: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Perkiraan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ketinggian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bola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saat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t = 7 ?</a:t>
                </a:r>
              </a:p>
              <a:p>
                <a:endParaRPr lang="en-US" dirty="0" smtClean="0">
                  <a:solidFill>
                    <a:schemeClr val="tx1"/>
                  </a:solidFill>
                </a:endParaRPr>
              </a:p>
              <a:p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0"/>
              </p:nvPr>
            </p:nvSpPr>
            <p:spPr>
              <a:xfrm>
                <a:off x="2159563" y="1179288"/>
                <a:ext cx="9697077" cy="3017797"/>
              </a:xfrm>
              <a:blipFill rotWithShape="0">
                <a:blip r:embed="rId2"/>
                <a:stretch>
                  <a:fillRect t="-808" b="-20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5311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Pembahasan</a:t>
            </a:r>
            <a:r>
              <a:rPr lang="en-US" dirty="0" smtClean="0"/>
              <a:t> </a:t>
            </a:r>
            <a:r>
              <a:rPr lang="en-US" dirty="0" err="1" smtClean="0"/>
              <a:t>Soal</a:t>
            </a:r>
            <a:r>
              <a:rPr lang="en-US" dirty="0" smtClean="0"/>
              <a:t> 2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10"/>
              </p:nvPr>
            </p:nvSpPr>
            <p:spPr>
              <a:xfrm>
                <a:off x="2653408" y="1604799"/>
                <a:ext cx="9217024" cy="4608512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− 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− 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)(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GB" sz="2400" dirty="0">
                    <a:latin typeface="Baskerville Old Face" panose="02020602080505020303" pitchFamily="18" charset="0"/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− 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− 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)(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GB" sz="2400" dirty="0">
                    <a:latin typeface="Baskerville Old Face" panose="02020602080505020303" pitchFamily="18" charset="0"/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− 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− 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)(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GB" sz="2400" dirty="0">
                  <a:latin typeface="Baskerville Old Face" panose="02020602080505020303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=2,01 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7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6.5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7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8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6,5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5−8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GB" dirty="0">
                    <a:latin typeface="Baskerville Old Face" panose="02020602080505020303" pitchFamily="18" charset="0"/>
                  </a:rPr>
                  <a:t> +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2,443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7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7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8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6,5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6,5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8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GB" dirty="0">
                    <a:latin typeface="Baskerville Old Face" panose="02020602080505020303" pitchFamily="18" charset="0"/>
                  </a:rPr>
                  <a:t> + </a:t>
                </a:r>
                <a:r>
                  <a:rPr lang="en-GB" dirty="0" smtClean="0">
                    <a:latin typeface="Baskerville Old Face" panose="02020602080505020303" pitchFamily="18" charset="0"/>
                  </a:rPr>
                  <a:t>2,879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7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7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6,5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8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8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6,5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24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=2,01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0,5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−0,5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m:rPr>
                          <m:nor/>
                        </m:rPr>
                        <a:rPr lang="en-GB" dirty="0">
                          <a:latin typeface="Baskerville Old Face" panose="02020602080505020303" pitchFamily="18" charset="0"/>
                        </a:rPr>
                        <m:t> +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2,443 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0,5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−1,5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m:rPr>
                          <m:nor/>
                        </m:rPr>
                        <a:rPr lang="en-GB" dirty="0">
                          <a:latin typeface="Baskerville Old Face" panose="02020602080505020303" pitchFamily="18" charset="0"/>
                        </a:rPr>
                        <m:t> + 2,879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0,5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1,5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GB" dirty="0" smtClean="0">
                  <a:latin typeface="Baskerville Old Face" panose="02020602080505020303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=−0,669</m:t>
                      </m:r>
                      <m:r>
                        <m:rPr>
                          <m:nor/>
                        </m:rPr>
                        <a:rPr lang="en-GB" dirty="0">
                          <a:latin typeface="Baskerville Old Face" panose="02020602080505020303" pitchFamily="18" charset="0"/>
                        </a:rPr>
                        <m:t> +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2,66</m:t>
                      </m:r>
                      <m:r>
                        <m:rPr>
                          <m:nor/>
                        </m:rPr>
                        <a:rPr lang="en-US" b="0" i="0" smtClean="0">
                          <a:latin typeface="Baskerville Old Face" panose="02020602080505020303" pitchFamily="18" charset="0"/>
                        </a:rPr>
                        <m:t>7</m:t>
                      </m:r>
                      <m:r>
                        <m:rPr>
                          <m:nor/>
                        </m:rPr>
                        <a:rPr lang="en-GB" dirty="0">
                          <a:latin typeface="Baskerville Old Face" panose="02020602080505020303" pitchFamily="18" charset="0"/>
                        </a:rPr>
                        <m:t> +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0,639</m:t>
                      </m:r>
                    </m:oMath>
                  </m:oMathPara>
                </a14:m>
                <a:endParaRPr lang="en-US" b="0" dirty="0" smtClean="0">
                  <a:latin typeface="Baskerville Old Face" panose="02020602080505020303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=2, 637</m:t>
                      </m:r>
                    </m:oMath>
                  </m:oMathPara>
                </a14:m>
                <a:endParaRPr lang="en-US" b="0" dirty="0" smtClean="0">
                  <a:latin typeface="Baskerville Old Face" panose="02020602080505020303" pitchFamily="18" charset="0"/>
                </a:endParaRPr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0"/>
              </p:nvPr>
            </p:nvSpPr>
            <p:spPr>
              <a:xfrm>
                <a:off x="2653408" y="1604799"/>
                <a:ext cx="9217024" cy="4608512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46551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92</Words>
  <Application>Microsoft Office PowerPoint</Application>
  <PresentationFormat>Widescreen</PresentationFormat>
  <Paragraphs>42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맑은 고딕</vt:lpstr>
      <vt:lpstr>Arial</vt:lpstr>
      <vt:lpstr>Baskerville Old Face</vt:lpstr>
      <vt:lpstr>Calibri</vt:lpstr>
      <vt:lpstr>Calibri Light</vt:lpstr>
      <vt:lpstr>Cambria Math</vt:lpstr>
      <vt:lpstr>Office Theme</vt:lpstr>
      <vt:lpstr>Contoh Soal 1</vt:lpstr>
      <vt:lpstr>Contoh Soal 2</vt:lpstr>
      <vt:lpstr>Pembahasan Soal 2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Contoh Soal 1</dc:title>
  <dc:creator>Rizka RS</dc:creator>
  <cp:lastModifiedBy>Rizka RS</cp:lastModifiedBy>
  <cp:revision>1</cp:revision>
  <dcterms:created xsi:type="dcterms:W3CDTF">2017-06-20T15:53:12Z</dcterms:created>
  <dcterms:modified xsi:type="dcterms:W3CDTF">2017-06-20T15:53:19Z</dcterms:modified>
</cp:coreProperties>
</file>