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0" r:id="rId5"/>
    <p:sldId id="259" r:id="rId6"/>
    <p:sldId id="261" r:id="rId7"/>
    <p:sldId id="264" r:id="rId8"/>
    <p:sldId id="273" r:id="rId9"/>
    <p:sldId id="266" r:id="rId10"/>
    <p:sldId id="274" r:id="rId11"/>
    <p:sldId id="268" r:id="rId12"/>
    <p:sldId id="275" r:id="rId13"/>
    <p:sldId id="269" r:id="rId14"/>
    <p:sldId id="262" r:id="rId15"/>
    <p:sldId id="263" r:id="rId16"/>
    <p:sldId id="271" r:id="rId17"/>
    <p:sldId id="277" r:id="rId18"/>
    <p:sldId id="276" r:id="rId19"/>
    <p:sldId id="279" r:id="rId20"/>
    <p:sldId id="278" r:id="rId21"/>
    <p:sldId id="280" r:id="rId22"/>
    <p:sldId id="281" r:id="rId23"/>
    <p:sldId id="272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1600" y="0"/>
            <a:ext cx="81724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6/22/2017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zazilatul-k--fst09.web.unair.ac.id/artikel_detail-49171-Fisika%20Komputasi-UAS%20Interpolasi%20dengan%20Metode%20Polinomial.html" TargetMode="External"/><Relationship Id="rId2" Type="http://schemas.openxmlformats.org/officeDocument/2006/relationships/hyperlink" Target="http://www.academia.edu/8738105/Interpolasi_Definisi_dan_Macam-macamnya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16216" y="3874702"/>
            <a:ext cx="25202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Metode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Numerik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2771800" y="2786475"/>
            <a:ext cx="6372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Study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Kasus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Interpolasi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Linier </a:t>
            </a:r>
          </a:p>
          <a:p>
            <a:pPr algn="r"/>
            <a:r>
              <a:rPr lang="en-US" altLang="ko-KR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dan</a:t>
            </a:r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Non Linier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0" y="3801904"/>
            <a:ext cx="1301512" cy="321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1799" y="3579862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latin typeface="Baskerville Old Face" panose="02020602080505020303" pitchFamily="18" charset="0"/>
              </a:rPr>
              <a:t>Oleh</a:t>
            </a:r>
            <a:r>
              <a:rPr lang="en-US" dirty="0">
                <a:latin typeface="Baskerville Old Face" panose="02020602080505020303" pitchFamily="18" charset="0"/>
              </a:rPr>
              <a:t>:</a:t>
            </a:r>
          </a:p>
          <a:p>
            <a:r>
              <a:rPr lang="en-US" dirty="0" err="1">
                <a:latin typeface="Baskerville Old Face" panose="02020602080505020303" pitchFamily="18" charset="0"/>
              </a:rPr>
              <a:t>Putri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Riza</a:t>
            </a:r>
            <a:r>
              <a:rPr lang="en-US" dirty="0">
                <a:latin typeface="Baskerville Old Face" panose="02020602080505020303" pitchFamily="18" charset="0"/>
              </a:rPr>
              <a:t> R (2110161004)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M </a:t>
            </a:r>
            <a:r>
              <a:rPr lang="en-US" dirty="0" err="1">
                <a:latin typeface="Baskerville Old Face" panose="02020602080505020303" pitchFamily="18" charset="0"/>
              </a:rPr>
              <a:t>Beny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Pangestu</a:t>
            </a:r>
            <a:r>
              <a:rPr lang="en-US" dirty="0">
                <a:latin typeface="Baskerville Old Face" panose="02020602080505020303" pitchFamily="18" charset="0"/>
              </a:rPr>
              <a:t> (2110161008)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Rizka </a:t>
            </a:r>
            <a:r>
              <a:rPr lang="en-US" dirty="0" err="1">
                <a:latin typeface="Baskerville Old Face" panose="02020602080505020303" pitchFamily="18" charset="0"/>
              </a:rPr>
              <a:t>Rahayu</a:t>
            </a:r>
            <a:r>
              <a:rPr lang="en-US" dirty="0">
                <a:latin typeface="Baskerville Old Face" panose="02020602080505020303" pitchFamily="18" charset="0"/>
              </a:rPr>
              <a:t> S (2110161013)</a:t>
            </a:r>
          </a:p>
          <a:p>
            <a:r>
              <a:rPr lang="en-US" dirty="0" err="1">
                <a:latin typeface="Baskerville Old Face" panose="02020602080505020303" pitchFamily="18" charset="0"/>
              </a:rPr>
              <a:t>Nuril</a:t>
            </a:r>
            <a:r>
              <a:rPr lang="en-US" dirty="0">
                <a:latin typeface="Baskerville Old Face" panose="02020602080505020303" pitchFamily="18" charset="0"/>
              </a:rPr>
              <a:t> </a:t>
            </a:r>
            <a:r>
              <a:rPr lang="en-US" dirty="0" err="1">
                <a:latin typeface="Baskerville Old Face" panose="02020602080505020303" pitchFamily="18" charset="0"/>
              </a:rPr>
              <a:t>Ratu</a:t>
            </a:r>
            <a:r>
              <a:rPr lang="en-US" dirty="0">
                <a:latin typeface="Baskerville Old Face" panose="02020602080505020303" pitchFamily="18" charset="0"/>
              </a:rPr>
              <a:t> Q (2110161027)</a:t>
            </a: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Studi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Kasus</a:t>
            </a:r>
            <a:r>
              <a:rPr lang="en-US" altLang="ko-KR" dirty="0" smtClean="0"/>
              <a:t> </a:t>
            </a:r>
            <a:r>
              <a:rPr lang="en-US" altLang="ko-KR" dirty="0"/>
              <a:t>4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013906"/>
              </p:ext>
            </p:extLst>
          </p:nvPr>
        </p:nvGraphicFramePr>
        <p:xfrm>
          <a:off x="1907704" y="1779662"/>
          <a:ext cx="581529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90"/>
                <a:gridCol w="1296144"/>
                <a:gridCol w="1296144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Tahun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Penduduk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187.900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205.700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290.800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475656" y="1059582"/>
                <a:ext cx="7542584" cy="352839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Prediksi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jumlah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penduduk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Purworejo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tahun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1995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berdasarkan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tabulasi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berikut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=1990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=187.900,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=205.700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Ditanya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Prediksi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Jumlah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Penduduk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Purworejo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tahun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1999, ?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x = 1999</a:t>
                </a:r>
              </a:p>
              <a:p>
                <a:pPr>
                  <a:lnSpc>
                    <a:spcPct val="150000"/>
                  </a:lnSpc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475656" y="1059582"/>
                <a:ext cx="7542584" cy="35283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255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25452" y="1059582"/>
                <a:ext cx="6912768" cy="299573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endParaRPr lang="en-US" altLang="ko-KR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𝟏𝟖𝟕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𝟗𝟎𝟎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𝟏𝟗𝟗𝟗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𝟏𝟗𝟗𝟎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𝟐𝟎𝟎𝟓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𝟏𝟗𝟗𝟎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𝟐𝟎𝟓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𝟕𝟎𝟎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𝟏𝟖𝟕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𝟗𝟎𝟎</m:t>
                          </m:r>
                        </m:e>
                      </m:d>
                    </m:oMath>
                  </m:oMathPara>
                </a14:m>
                <a:endParaRPr lang="en-US" altLang="ko-KR" b="1" dirty="0" smtClean="0">
                  <a:cs typeface="Arial" pitchFamily="34" charset="0"/>
                </a:endParaRPr>
              </a:p>
              <a:p>
                <a:endParaRPr lang="en-US" altLang="ko-KR" b="1" dirty="0" smtClean="0"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𝟏𝟖𝟕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𝟗𝟎𝟎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𝟏𝟓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𝟏𝟕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𝟖𝟎𝟎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endParaRPr lang="en-GB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𝟏𝟖𝟕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𝟗𝟎𝟎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𝟔𝟖𝟎</m:t>
                      </m:r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endParaRPr lang="en-US" altLang="ko-KR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𝟏𝟗𝟖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𝟓𝟖𝟎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endParaRPr lang="en-GB" dirty="0" smtClean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25452" y="1059582"/>
                <a:ext cx="6912768" cy="29957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83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Studi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Kasus</a:t>
            </a:r>
            <a:r>
              <a:rPr lang="en-US" altLang="ko-KR" dirty="0" smtClean="0"/>
              <a:t> 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475656" y="760114"/>
                <a:ext cx="7499176" cy="41879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Dari data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(9.0) = 2.1972,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(9,5) = 2.2513,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tentukan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(9,2)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interpolasi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linier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sampai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4 decimal.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Bandingkan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hasil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yang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diperoleh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nilai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sejati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(9,2) =2.2192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=9.0,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=2.1972</m:t>
                    </m:r>
                  </m:oMath>
                </a14:m>
                <a:r>
                  <a:rPr lang="en-GB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=9.5 ,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=2.2513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Ditanya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Tentukan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nilai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(9.2)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bandingan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nilai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sejati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(9.2) = 2.2192 </a:t>
                </a:r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𝟏𝟗𝟕𝟐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</m:num>
                        <m:den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𝟗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  <m:r>
                            <a:rPr lang="en-US" altLang="ko-K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</m:den>
                      </m:f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𝟐𝟓𝟏𝟑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−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𝟏𝟗𝟕𝟐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𝟏𝟗𝟕𝟐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𝟎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𝟎𝟎𝟓𝟒𝟏</m:t>
                      </m:r>
                    </m:oMath>
                  </m:oMathPara>
                </a14:m>
                <a:endParaRPr lang="en-US" altLang="ko-KR" b="1" dirty="0" smtClean="0">
                  <a:solidFill>
                    <a:schemeClr val="tx1"/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𝟐𝟎𝟐𝟔𝟏</m:t>
                      </m:r>
                    </m:oMath>
                  </m:oMathPara>
                </a14:m>
                <a:endParaRPr lang="en-GB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schemeClr val="tx1"/>
                    </a:solidFill>
                  </a:rPr>
                  <a:t>Error = 2.20261 – 2.2192 = 0.01659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475656" y="760114"/>
                <a:ext cx="7499176" cy="41879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347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</a:t>
            </a:r>
            <a:r>
              <a:rPr lang="en-US" dirty="0" err="1" smtClean="0"/>
              <a:t>Kuadratik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59632" y="1131590"/>
            <a:ext cx="6912768" cy="2995737"/>
          </a:xfrm>
        </p:spPr>
        <p:txBody>
          <a:bodyPr/>
          <a:lstStyle/>
          <a:p>
            <a:pPr algn="just"/>
            <a:r>
              <a:rPr lang="en-GB" i="1" dirty="0" err="1">
                <a:solidFill>
                  <a:schemeClr val="tx1"/>
                </a:solidFill>
              </a:rPr>
              <a:t>Interpolasi</a:t>
            </a:r>
            <a:r>
              <a:rPr lang="en-GB" i="1" dirty="0">
                <a:solidFill>
                  <a:schemeClr val="tx1"/>
                </a:solidFill>
              </a:rPr>
              <a:t> </a:t>
            </a:r>
            <a:r>
              <a:rPr lang="en-GB" i="1" dirty="0" err="1">
                <a:solidFill>
                  <a:schemeClr val="tx1"/>
                </a:solidFill>
              </a:rPr>
              <a:t>Kuadratik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merupakan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metode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mengetahui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sesuatu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berada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dalam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sebuah</a:t>
            </a:r>
            <a:r>
              <a:rPr lang="en-GB" dirty="0">
                <a:solidFill>
                  <a:schemeClr val="tx1"/>
                </a:solidFill>
              </a:rPr>
              <a:t> interval </a:t>
            </a:r>
            <a:r>
              <a:rPr lang="en-GB" dirty="0" err="1">
                <a:solidFill>
                  <a:schemeClr val="tx1"/>
                </a:solidFill>
              </a:rPr>
              <a:t>atau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diantara</a:t>
            </a:r>
            <a:r>
              <a:rPr lang="en-GB" dirty="0">
                <a:solidFill>
                  <a:schemeClr val="tx1"/>
                </a:solidFill>
              </a:rPr>
              <a:t> 3 </a:t>
            </a:r>
            <a:r>
              <a:rPr lang="en-GB" dirty="0" err="1">
                <a:solidFill>
                  <a:schemeClr val="tx1"/>
                </a:solidFill>
              </a:rPr>
              <a:t>buah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titik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pendekatan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fungsi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kuadrat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2.bp.blogspot.com/-F-xJ6U8vyag/U1UXG-UdLaI/AAAAAAAAAOg/oV5UQ2OBtW0/s1600/kuadr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67694"/>
            <a:ext cx="6348460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509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25452" y="884466"/>
                <a:ext cx="6912768" cy="3847524"/>
              </a:xfrm>
            </p:spPr>
            <p:txBody>
              <a:bodyPr/>
              <a:lstStyle/>
              <a:p>
                <a:pPr algn="just"/>
                <a:r>
                  <a:rPr lang="en-GB" dirty="0" smtClean="0">
                    <a:solidFill>
                      <a:schemeClr val="tx1"/>
                    </a:solidFill>
                  </a:rPr>
                  <a:t>Diberikan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titik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ln</a:t>
                </a:r>
                <a:r>
                  <a:rPr lang="en-GB" dirty="0">
                    <a:solidFill>
                      <a:schemeClr val="tx1"/>
                    </a:solidFill>
                  </a:rPr>
                  <a:t>(8) = 2.0794, </a:t>
                </a:r>
                <a:r>
                  <a:rPr lang="en-GB" dirty="0" err="1">
                    <a:solidFill>
                      <a:schemeClr val="tx1"/>
                    </a:solidFill>
                  </a:rPr>
                  <a:t>ln</a:t>
                </a:r>
                <a:r>
                  <a:rPr lang="en-GB" dirty="0">
                    <a:solidFill>
                      <a:schemeClr val="tx1"/>
                    </a:solidFill>
                  </a:rPr>
                  <a:t>(9) = 2.1972,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(9.5</a:t>
                </a:r>
                <a:r>
                  <a:rPr lang="en-GB" dirty="0">
                    <a:solidFill>
                      <a:schemeClr val="tx1"/>
                    </a:solidFill>
                  </a:rPr>
                  <a:t>) = 2.2513. </a:t>
                </a:r>
                <a:r>
                  <a:rPr lang="en-GB" dirty="0" err="1">
                    <a:solidFill>
                      <a:schemeClr val="tx1"/>
                    </a:solidFill>
                  </a:rPr>
                  <a:t>Tentukan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>
                    <a:solidFill>
                      <a:schemeClr val="tx1"/>
                    </a:solidFill>
                  </a:rPr>
                  <a:t>nilai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 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ln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(9.2</a:t>
                </a:r>
                <a:r>
                  <a:rPr lang="en-GB" dirty="0">
                    <a:solidFill>
                      <a:schemeClr val="tx1"/>
                    </a:solidFill>
                  </a:rPr>
                  <a:t>) </a:t>
                </a:r>
                <a:r>
                  <a:rPr lang="en-GB" dirty="0" err="1">
                    <a:solidFill>
                      <a:schemeClr val="tx1"/>
                    </a:solidFill>
                  </a:rPr>
                  <a:t>dengan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interpolasi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</a:t>
                </a:r>
                <a:r>
                  <a:rPr lang="en-GB" dirty="0" err="1" smtClean="0">
                    <a:solidFill>
                      <a:schemeClr val="tx1"/>
                    </a:solidFill>
                  </a:rPr>
                  <a:t>kuadrat</a:t>
                </a:r>
                <a:r>
                  <a:rPr lang="en-GB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 algn="just"/>
                <a:r>
                  <a:rPr lang="en-US" dirty="0" err="1" smtClean="0">
                    <a:solidFill>
                      <a:schemeClr val="tx1"/>
                    </a:solidFill>
                  </a:rPr>
                  <a:t>Jawab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pPr algn="just"/>
                <a:r>
                  <a:rPr lang="en-US" dirty="0" err="1">
                    <a:solidFill>
                      <a:schemeClr val="tx1"/>
                    </a:solidFill>
                  </a:rPr>
                  <a:t>Sistem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Pers</a:t>
                </a:r>
                <a:r>
                  <a:rPr lang="en-US" dirty="0">
                    <a:solidFill>
                      <a:schemeClr val="tx1"/>
                    </a:solidFill>
                  </a:rPr>
                  <a:t> Linier yang </a:t>
                </a:r>
                <a:r>
                  <a:rPr lang="en-US" dirty="0" err="1">
                    <a:solidFill>
                      <a:schemeClr val="tx1"/>
                    </a:solidFill>
                  </a:rPr>
                  <a:t>terbentuk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64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2.0794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81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2.1972</a:t>
                </a:r>
              </a:p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90.25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+ 9.5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2.2513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 -0.0064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0.2266 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 0.6762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err="1">
                    <a:solidFill>
                      <a:schemeClr val="tx1"/>
                    </a:solidFill>
                  </a:rPr>
                  <a:t>J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adi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polinom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kuadratnya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=0.6762+0.2266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−0.0064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Sehingga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9.2) = 2.2192</a:t>
                </a:r>
              </a:p>
              <a:p>
                <a:pPr algn="just"/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25452" y="884466"/>
                <a:ext cx="6912768" cy="3847524"/>
              </a:xfrm>
              <a:blipFill rotWithShape="0">
                <a:blip r:embed="rId2"/>
                <a:stretch>
                  <a:fillRect t="-317" r="-2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701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217841"/>
              </p:ext>
            </p:extLst>
          </p:nvPr>
        </p:nvGraphicFramePr>
        <p:xfrm>
          <a:off x="4283968" y="1491630"/>
          <a:ext cx="1872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86409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t (</a:t>
                      </a:r>
                      <a:r>
                        <a:rPr lang="en-US" b="0" dirty="0" err="1" smtClean="0"/>
                        <a:t>detik</a:t>
                      </a:r>
                      <a:r>
                        <a:rPr lang="en-US" b="0" dirty="0" smtClean="0"/>
                        <a:t>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Y(m)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2,01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6.5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2,443</a:t>
                      </a:r>
                      <a:endParaRPr lang="en-GB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2,879</a:t>
                      </a:r>
                      <a:endParaRPr lang="en-GB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619672" y="884466"/>
                <a:ext cx="7272808" cy="2263348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Dalam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Suatu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eksperimen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fisika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pergerakan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sebuah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benda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berbentuk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parabola.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data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sebagai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berikut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Dengan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menggunakan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interpolasi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kuadratik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perkirakan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ketinggian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= 7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detik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=6,5,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=2,01,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=2,443,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=2,879</m:t>
                      </m:r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Ditanya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Perkiraan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ketinggian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bola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t = 7 ?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619672" y="884466"/>
                <a:ext cx="7272808" cy="2263348"/>
              </a:xfrm>
              <a:blipFill rotWithShape="0">
                <a:blip r:embed="rId2"/>
                <a:stretch>
                  <a:fillRect t="-539" b="-80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14651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203599"/>
                <a:ext cx="6912768" cy="3456384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800" dirty="0" smtClean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1800" dirty="0" smtClean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GB" sz="1800" dirty="0" smtClean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=2,01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6.5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2,443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dirty="0">
                    <a:latin typeface="Baskerville Old Face" panose="02020602080505020303" pitchFamily="18" charset="0"/>
                  </a:rPr>
                  <a:t> + </a:t>
                </a:r>
                <a:r>
                  <a:rPr lang="en-GB" dirty="0" smtClean="0">
                    <a:latin typeface="Baskerville Old Face" panose="02020602080505020303" pitchFamily="18" charset="0"/>
                  </a:rPr>
                  <a:t>2,879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6,5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=2,01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2,443 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+ 2,879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dirty="0" smtClean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=−0,669</m:t>
                      </m:r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2,66</m:t>
                      </m:r>
                      <m:r>
                        <m:rPr>
                          <m:nor/>
                        </m:rPr>
                        <a:rPr lang="en-US" b="0" i="0" smtClean="0">
                          <a:latin typeface="Baskerville Old Face" panose="02020602080505020303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GB" dirty="0">
                          <a:latin typeface="Baskerville Old Face" panose="02020602080505020303" pitchFamily="18" charset="0"/>
                        </a:rPr>
                        <m:t> +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0,639</m:t>
                      </m:r>
                    </m:oMath>
                  </m:oMathPara>
                </a14:m>
                <a:endParaRPr lang="en-US" b="0" dirty="0" smtClean="0">
                  <a:latin typeface="Baskerville Old Face" panose="02020602080505020303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=2, 637</m:t>
                      </m:r>
                    </m:oMath>
                  </m:oMathPara>
                </a14:m>
                <a:endParaRPr lang="en-US" b="0" dirty="0" smtClean="0">
                  <a:latin typeface="Baskerville Old Face" panose="02020602080505020303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203599"/>
                <a:ext cx="6912768" cy="3456384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099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72008"/>
            <a:ext cx="7524328" cy="771550"/>
          </a:xfrm>
        </p:spPr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 Cara Gauss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0175" b="29752"/>
          <a:stretch/>
        </p:blipFill>
        <p:spPr>
          <a:xfrm>
            <a:off x="362322" y="3304432"/>
            <a:ext cx="4822902" cy="18390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884466"/>
            <a:ext cx="4211960" cy="4259034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 rotWithShape="1">
          <a:blip r:embed="rId4"/>
          <a:srcRect b="19640"/>
          <a:stretch/>
        </p:blipFill>
        <p:spPr>
          <a:xfrm>
            <a:off x="395536" y="897142"/>
            <a:ext cx="4789688" cy="24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48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Interpolasi</a:t>
            </a:r>
            <a:r>
              <a:rPr lang="en-GB" dirty="0"/>
              <a:t> </a:t>
            </a:r>
            <a:r>
              <a:rPr lang="en-GB" dirty="0" err="1"/>
              <a:t>Polinomial</a:t>
            </a:r>
            <a:r>
              <a:rPr lang="en-GB" dirty="0"/>
              <a:t> (</a:t>
            </a:r>
            <a:r>
              <a:rPr lang="en-GB" dirty="0" err="1"/>
              <a:t>Polinom</a:t>
            </a:r>
            <a:r>
              <a:rPr lang="en-GB" dirty="0" smtClean="0"/>
              <a:t>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259632" y="1059582"/>
            <a:ext cx="3960440" cy="367240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b="1" dirty="0" err="1" smtClean="0">
                <a:solidFill>
                  <a:schemeClr val="tx1"/>
                </a:solidFill>
              </a:rPr>
              <a:t>Pengertian</a:t>
            </a:r>
            <a:r>
              <a:rPr lang="en-GB" b="1" dirty="0" smtClean="0">
                <a:solidFill>
                  <a:schemeClr val="tx1"/>
                </a:solidFill>
              </a:rPr>
              <a:t>: </a:t>
            </a:r>
            <a:r>
              <a:rPr lang="en-GB" dirty="0" err="1" smtClean="0">
                <a:solidFill>
                  <a:schemeClr val="tx1"/>
                </a:solidFill>
              </a:rPr>
              <a:t>Adalah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sebuah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menaksir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dirty="0" err="1">
                <a:solidFill>
                  <a:schemeClr val="tx1"/>
                </a:solidFill>
              </a:rPr>
              <a:t>mengestimasi</a:t>
            </a:r>
            <a:r>
              <a:rPr lang="en-GB" dirty="0">
                <a:solidFill>
                  <a:schemeClr val="tx1"/>
                </a:solidFill>
              </a:rPr>
              <a:t>) </a:t>
            </a:r>
            <a:r>
              <a:rPr lang="en-GB" dirty="0" err="1" smtClean="0">
                <a:solidFill>
                  <a:schemeClr val="tx1"/>
                </a:solidFill>
              </a:rPr>
              <a:t>nilai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diantara</a:t>
            </a:r>
            <a:r>
              <a:rPr lang="en-GB" dirty="0" smtClean="0">
                <a:solidFill>
                  <a:schemeClr val="tx1"/>
                </a:solidFill>
              </a:rPr>
              <a:t>      </a:t>
            </a:r>
            <a:r>
              <a:rPr lang="en-GB" dirty="0" err="1" smtClean="0">
                <a:solidFill>
                  <a:schemeClr val="tx1"/>
                </a:solidFill>
              </a:rPr>
              <a:t>titik</a:t>
            </a:r>
            <a:r>
              <a:rPr lang="en-GB" dirty="0" smtClean="0">
                <a:solidFill>
                  <a:schemeClr val="tx1"/>
                </a:solidFill>
              </a:rPr>
              <a:t>- </a:t>
            </a:r>
            <a:r>
              <a:rPr lang="en-GB" dirty="0" err="1">
                <a:solidFill>
                  <a:schemeClr val="tx1"/>
                </a:solidFill>
              </a:rPr>
              <a:t>titik</a:t>
            </a:r>
            <a:r>
              <a:rPr lang="en-GB" dirty="0">
                <a:solidFill>
                  <a:schemeClr val="tx1"/>
                </a:solidFill>
              </a:rPr>
              <a:t> data yang </a:t>
            </a:r>
            <a:r>
              <a:rPr lang="en-GB" dirty="0" err="1">
                <a:solidFill>
                  <a:schemeClr val="tx1"/>
                </a:solidFill>
              </a:rPr>
              <a:t>tepat</a:t>
            </a:r>
            <a:r>
              <a:rPr lang="en-GB" dirty="0">
                <a:solidFill>
                  <a:schemeClr val="tx1"/>
                </a:solidFill>
              </a:rPr>
              <a:t>. 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GB" dirty="0" err="1" smtClean="0">
                <a:solidFill>
                  <a:schemeClr val="tx1"/>
                </a:solidFill>
              </a:rPr>
              <a:t>Persamaan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polinomial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persamaan</a:t>
            </a:r>
            <a:r>
              <a:rPr lang="en-GB" dirty="0" smtClean="0">
                <a:solidFill>
                  <a:schemeClr val="tx1"/>
                </a:solidFill>
              </a:rPr>
              <a:t>  </a:t>
            </a:r>
            <a:r>
              <a:rPr lang="en-GB" dirty="0" err="1" smtClean="0">
                <a:solidFill>
                  <a:schemeClr val="tx1"/>
                </a:solidFill>
              </a:rPr>
              <a:t>aljabar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yang </a:t>
            </a:r>
            <a:r>
              <a:rPr lang="en-GB" dirty="0" err="1">
                <a:solidFill>
                  <a:schemeClr val="tx1"/>
                </a:solidFill>
              </a:rPr>
              <a:t>hanya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mengandung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jumlah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dari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variabel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berpangkat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bilangan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bulat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(</a:t>
            </a:r>
            <a:r>
              <a:rPr lang="en-GB" dirty="0">
                <a:solidFill>
                  <a:schemeClr val="tx1"/>
                </a:solidFill>
              </a:rPr>
              <a:t>integer).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323" y="1133793"/>
            <a:ext cx="3919677" cy="352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7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1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771550"/>
            <a:ext cx="7139136" cy="4371950"/>
          </a:xfrm>
        </p:spPr>
        <p:txBody>
          <a:bodyPr/>
          <a:lstStyle/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333399"/>
                </a:solidFill>
                <a:latin typeface="+mj-lt"/>
              </a:rPr>
              <a:t>Cari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nilai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y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untuk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titik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x=3 yang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berada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diantara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titik-titik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(3.2,22), (2.7,17.8), (1,14.2), (4.8,38.3)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dan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(5.6,51.7</a:t>
            </a:r>
            <a:r>
              <a:rPr lang="en-US" dirty="0" smtClean="0">
                <a:solidFill>
                  <a:srgbClr val="333399"/>
                </a:solidFill>
                <a:latin typeface="+mj-lt"/>
              </a:rPr>
              <a:t>)</a:t>
            </a: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 smtClean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333399"/>
                </a:solidFill>
                <a:latin typeface="+mj-lt"/>
              </a:rPr>
              <a:t>Sehingga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diperoleh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: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+mj-lt"/>
              </a:rPr>
              <a:t>a = -0.5275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+mj-lt"/>
              </a:rPr>
              <a:t>b = 6.4952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+mj-lt"/>
              </a:rPr>
              <a:t>c = -16.117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+mj-lt"/>
              </a:rPr>
              <a:t>d = 24.3499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333399"/>
                </a:solidFill>
                <a:latin typeface="+mj-lt"/>
              </a:rPr>
              <a:t>Sehingga</a:t>
            </a:r>
            <a:r>
              <a:rPr lang="en-US" dirty="0" smtClean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persamaan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polinomialnya</a:t>
            </a:r>
            <a:r>
              <a:rPr lang="en-US" dirty="0">
                <a:solidFill>
                  <a:srgbClr val="333399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333399"/>
                </a:solidFill>
                <a:latin typeface="+mj-lt"/>
              </a:rPr>
              <a:t>adalah</a:t>
            </a:r>
            <a:endParaRPr lang="en-US" dirty="0">
              <a:solidFill>
                <a:schemeClr val="tx1"/>
              </a:solidFill>
              <a:latin typeface="+mj-lt"/>
            </a:endParaRPr>
          </a:p>
          <a:p>
            <a:pPr lvl="0" algn="just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333399"/>
                </a:solidFill>
                <a:latin typeface="+mj-lt"/>
              </a:rPr>
              <a:t>   </a:t>
            </a:r>
          </a:p>
        </p:txBody>
      </p:sp>
      <p:pic>
        <p:nvPicPr>
          <p:cNvPr id="1026" name="Picture 2" descr="http://web.unair.ac.id/admin/file/f_12442_datainterp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-3571875"/>
            <a:ext cx="2714625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ttp://web.unair.ac.id/admin/file/f_12442_persama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29" y="4443958"/>
            <a:ext cx="4047722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eb.unair.ac.id/admin/file/f_12442_datainterp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73950"/>
            <a:ext cx="3528392" cy="141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437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4283968" y="1059582"/>
            <a:ext cx="4752528" cy="2995737"/>
          </a:xfrm>
        </p:spPr>
        <p:txBody>
          <a:bodyPr/>
          <a:lstStyle/>
          <a:p>
            <a:pPr algn="just"/>
            <a:r>
              <a:rPr lang="en-US" altLang="ko-KR" b="1" dirty="0" err="1" smtClean="0">
                <a:latin typeface="+mj-lt"/>
                <a:cs typeface="Arial" pitchFamily="34" charset="0"/>
              </a:rPr>
              <a:t>Pendahuluan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 :</a:t>
            </a:r>
            <a:endParaRPr lang="en-GB" altLang="ko-KR" b="1" dirty="0" smtClean="0">
              <a:latin typeface="+mj-lt"/>
              <a:cs typeface="Arial" pitchFamily="34" charset="0"/>
            </a:endParaRPr>
          </a:p>
          <a:p>
            <a:pPr algn="just"/>
            <a:r>
              <a:rPr lang="en-GB" altLang="ko-KR" dirty="0" err="1" smtClean="0">
                <a:latin typeface="+mj-lt"/>
                <a:cs typeface="Arial" pitchFamily="34" charset="0"/>
              </a:rPr>
              <a:t>Interpolasi</a:t>
            </a:r>
            <a:r>
              <a:rPr lang="en-GB" altLang="ko-KR" dirty="0" smtClean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adalah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suatu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cara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untuk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mencari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nilai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 smtClean="0">
                <a:latin typeface="+mj-lt"/>
                <a:cs typeface="Arial" pitchFamily="34" charset="0"/>
              </a:rPr>
              <a:t>diantara</a:t>
            </a:r>
            <a:r>
              <a:rPr lang="en-GB" altLang="ko-KR" dirty="0" smtClean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beberapa</a:t>
            </a:r>
            <a:r>
              <a:rPr lang="en-GB" altLang="ko-KR" dirty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titik</a:t>
            </a:r>
            <a:r>
              <a:rPr lang="en-GB" altLang="ko-KR" dirty="0">
                <a:latin typeface="+mj-lt"/>
                <a:cs typeface="Arial" pitchFamily="34" charset="0"/>
              </a:rPr>
              <a:t> data yang </a:t>
            </a:r>
            <a:r>
              <a:rPr lang="en-GB" altLang="ko-KR" dirty="0" err="1" smtClean="0">
                <a:latin typeface="+mj-lt"/>
                <a:cs typeface="Arial" pitchFamily="34" charset="0"/>
              </a:rPr>
              <a:t>telah</a:t>
            </a:r>
            <a:r>
              <a:rPr lang="en-GB" altLang="ko-KR" dirty="0" smtClean="0">
                <a:latin typeface="+mj-lt"/>
                <a:cs typeface="Arial" pitchFamily="34" charset="0"/>
              </a:rPr>
              <a:t> </a:t>
            </a:r>
            <a:r>
              <a:rPr lang="en-GB" altLang="ko-KR" dirty="0" err="1">
                <a:latin typeface="+mj-lt"/>
                <a:cs typeface="Arial" pitchFamily="34" charset="0"/>
              </a:rPr>
              <a:t>diketahui</a:t>
            </a:r>
            <a:r>
              <a:rPr lang="en-GB" altLang="ko-KR" dirty="0">
                <a:latin typeface="+mj-lt"/>
                <a:cs typeface="Arial" pitchFamily="34" charset="0"/>
              </a:rPr>
              <a:t>. </a:t>
            </a:r>
            <a:endParaRPr lang="en-GB" altLang="ko-KR" dirty="0" smtClean="0">
              <a:latin typeface="+mj-lt"/>
              <a:cs typeface="Arial" pitchFamily="34" charset="0"/>
            </a:endParaRPr>
          </a:p>
          <a:p>
            <a:pPr algn="just"/>
            <a:endParaRPr lang="en-US" altLang="ko-KR" dirty="0" smtClean="0">
              <a:latin typeface="+mj-lt"/>
              <a:cs typeface="Arial" pitchFamily="34" charset="0"/>
            </a:endParaRPr>
          </a:p>
          <a:p>
            <a:pPr algn="just"/>
            <a:r>
              <a:rPr lang="en-US" altLang="ko-KR" b="1" dirty="0" err="1" smtClean="0">
                <a:latin typeface="+mj-lt"/>
                <a:cs typeface="Arial" pitchFamily="34" charset="0"/>
              </a:rPr>
              <a:t>Pengertian</a:t>
            </a:r>
            <a:r>
              <a:rPr lang="en-US" altLang="ko-KR" b="1" dirty="0" smtClean="0">
                <a:latin typeface="+mj-lt"/>
                <a:cs typeface="Arial" pitchFamily="34" charset="0"/>
              </a:rPr>
              <a:t> :</a:t>
            </a:r>
            <a:endParaRPr lang="en-US" altLang="ko-KR" b="1" dirty="0">
              <a:latin typeface="+mj-lt"/>
              <a:cs typeface="Arial" pitchFamily="34" charset="0"/>
            </a:endParaRPr>
          </a:p>
          <a:p>
            <a:pPr algn="just"/>
            <a:r>
              <a:rPr lang="en-GB" dirty="0" err="1"/>
              <a:t>Interpolasi</a:t>
            </a:r>
            <a:r>
              <a:rPr lang="en-GB" dirty="0"/>
              <a:t> linear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cara</a:t>
            </a:r>
            <a:r>
              <a:rPr lang="en-GB" dirty="0"/>
              <a:t> </a:t>
            </a:r>
            <a:r>
              <a:rPr lang="en-GB" dirty="0" err="1"/>
              <a:t>menentukan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yang </a:t>
            </a:r>
            <a:r>
              <a:rPr lang="en-GB" dirty="0" err="1"/>
              <a:t>berada</a:t>
            </a:r>
            <a:r>
              <a:rPr lang="en-GB" dirty="0"/>
              <a:t> di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nilai</a:t>
            </a:r>
            <a:r>
              <a:rPr lang="en-GB" dirty="0"/>
              <a:t> </a:t>
            </a:r>
            <a:r>
              <a:rPr lang="en-GB" dirty="0" err="1"/>
              <a:t>diketahui</a:t>
            </a:r>
            <a:r>
              <a:rPr lang="en-GB" dirty="0"/>
              <a:t> </a:t>
            </a:r>
            <a:r>
              <a:rPr lang="en-GB" dirty="0" err="1"/>
              <a:t>berdasarkan</a:t>
            </a:r>
            <a:r>
              <a:rPr lang="en-GB" dirty="0"/>
              <a:t> </a:t>
            </a:r>
            <a:r>
              <a:rPr lang="en-GB" dirty="0" err="1"/>
              <a:t>persamaan</a:t>
            </a:r>
            <a:r>
              <a:rPr lang="en-GB" dirty="0"/>
              <a:t> linear (</a:t>
            </a:r>
            <a:r>
              <a:rPr lang="en-GB" dirty="0" err="1"/>
              <a:t>persamaan</a:t>
            </a:r>
            <a:r>
              <a:rPr lang="en-GB" dirty="0"/>
              <a:t> </a:t>
            </a:r>
            <a:r>
              <a:rPr lang="en-GB" dirty="0" err="1"/>
              <a:t>garis</a:t>
            </a:r>
            <a:r>
              <a:rPr lang="en-GB" dirty="0"/>
              <a:t> </a:t>
            </a:r>
            <a:r>
              <a:rPr lang="en-GB" dirty="0" err="1"/>
              <a:t>lurus</a:t>
            </a:r>
            <a:r>
              <a:rPr lang="en-GB" dirty="0"/>
              <a:t>).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Interpolasi</a:t>
            </a:r>
            <a:r>
              <a:rPr lang="en-US" dirty="0" smtClean="0"/>
              <a:t> Linear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886967"/>
            <a:ext cx="4406126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23478"/>
            <a:ext cx="7524328" cy="565794"/>
          </a:xfrm>
        </p:spPr>
        <p:txBody>
          <a:bodyPr/>
          <a:lstStyle/>
          <a:p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1619672" y="761283"/>
            <a:ext cx="7283152" cy="3898700"/>
          </a:xfrm>
        </p:spPr>
        <p:txBody>
          <a:bodyPr/>
          <a:lstStyle/>
          <a:p>
            <a:pPr algn="just"/>
            <a:r>
              <a:rPr lang="en-GB" dirty="0" err="1">
                <a:solidFill>
                  <a:schemeClr val="tx1"/>
                </a:solidFill>
              </a:rPr>
              <a:t>Dicari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2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metode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polinomial</a:t>
            </a:r>
            <a:r>
              <a:rPr lang="en-GB" dirty="0">
                <a:solidFill>
                  <a:schemeClr val="tx1"/>
                </a:solidFill>
              </a:rPr>
              <a:t> order </a:t>
            </a:r>
            <a:r>
              <a:rPr lang="en-GB" dirty="0" err="1">
                <a:solidFill>
                  <a:schemeClr val="tx1"/>
                </a:solidFill>
              </a:rPr>
              <a:t>dua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berdasar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1 = 0 </a:t>
            </a:r>
            <a:r>
              <a:rPr lang="en-GB" dirty="0" err="1">
                <a:solidFill>
                  <a:schemeClr val="tx1"/>
                </a:solidFill>
              </a:rPr>
              <a:t>dan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6 = 1,7917595. </a:t>
            </a:r>
            <a:r>
              <a:rPr lang="en-GB" dirty="0" err="1">
                <a:solidFill>
                  <a:schemeClr val="tx1"/>
                </a:solidFill>
              </a:rPr>
              <a:t>Hitung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juga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tersebut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berdasar</a:t>
            </a:r>
            <a:r>
              <a:rPr lang="en-GB" dirty="0">
                <a:solidFill>
                  <a:schemeClr val="tx1"/>
                </a:solidFill>
              </a:rPr>
              <a:t> data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1 </a:t>
            </a:r>
            <a:r>
              <a:rPr lang="en-GB" dirty="0" err="1">
                <a:solidFill>
                  <a:schemeClr val="tx1"/>
                </a:solidFill>
              </a:rPr>
              <a:t>dan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4 = 1,3862944.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membandingkan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hasil</a:t>
            </a:r>
            <a:r>
              <a:rPr lang="en-GB" dirty="0">
                <a:solidFill>
                  <a:schemeClr val="tx1"/>
                </a:solidFill>
              </a:rPr>
              <a:t> yang </a:t>
            </a:r>
            <a:r>
              <a:rPr lang="en-GB" dirty="0" err="1">
                <a:solidFill>
                  <a:schemeClr val="tx1"/>
                </a:solidFill>
              </a:rPr>
              <a:t>diperoleh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dihitung</a:t>
            </a:r>
            <a:r>
              <a:rPr lang="en-GB" dirty="0">
                <a:solidFill>
                  <a:schemeClr val="tx1"/>
                </a:solidFill>
              </a:rPr>
              <a:t> pula </a:t>
            </a:r>
            <a:r>
              <a:rPr lang="en-GB" dirty="0" err="1">
                <a:solidFill>
                  <a:schemeClr val="tx1"/>
                </a:solidFill>
              </a:rPr>
              <a:t>besar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   </a:t>
            </a:r>
            <a:r>
              <a:rPr lang="en-GB" dirty="0" err="1" smtClean="0">
                <a:solidFill>
                  <a:schemeClr val="tx1"/>
                </a:solidFill>
              </a:rPr>
              <a:t>kesalahan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diketahui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eksak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dari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ln</a:t>
            </a:r>
            <a:r>
              <a:rPr lang="en-GB" dirty="0">
                <a:solidFill>
                  <a:schemeClr val="tx1"/>
                </a:solidFill>
              </a:rPr>
              <a:t> 2 = 0,69314718).</a:t>
            </a: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  <a:r>
              <a:rPr lang="en-GB" b="1" dirty="0" err="1" smtClean="0">
                <a:solidFill>
                  <a:schemeClr val="tx1"/>
                </a:solidFill>
              </a:rPr>
              <a:t>Penyelesaian</a:t>
            </a:r>
            <a:r>
              <a:rPr lang="en-GB" b="1" dirty="0">
                <a:solidFill>
                  <a:schemeClr val="tx1"/>
                </a:solidFill>
              </a:rPr>
              <a:t>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                  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= 1               ®                   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= 0</a:t>
            </a:r>
          </a:p>
          <a:p>
            <a:r>
              <a:rPr lang="en-GB" i="1" dirty="0">
                <a:solidFill>
                  <a:schemeClr val="tx1"/>
                </a:solidFill>
              </a:rPr>
              <a:t>                  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= 4               ®                   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= 1,3862944</a:t>
            </a:r>
          </a:p>
          <a:p>
            <a:r>
              <a:rPr lang="en-GB" i="1" dirty="0">
                <a:solidFill>
                  <a:schemeClr val="tx1"/>
                </a:solidFill>
              </a:rPr>
              <a:t>                  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= 6               ®                   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) = 1,7917595</a:t>
            </a:r>
          </a:p>
          <a:p>
            <a:r>
              <a:rPr lang="en-GB" dirty="0" err="1">
                <a:solidFill>
                  <a:schemeClr val="tx1"/>
                </a:solidFill>
              </a:rPr>
              <a:t>Interpolasi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polinomial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dihitung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persamaan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</a:p>
          <a:p>
            <a:r>
              <a:rPr lang="en-GB" i="1" dirty="0" smtClean="0">
                <a:solidFill>
                  <a:schemeClr val="tx1"/>
                </a:solidFill>
              </a:rPr>
              <a:t>f</a:t>
            </a:r>
            <a:r>
              <a:rPr lang="en-GB" baseline="-25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(</a:t>
            </a:r>
            <a:r>
              <a:rPr lang="en-GB" i="1" dirty="0" smtClean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 </a:t>
            </a:r>
            <a:r>
              <a:rPr lang="en-GB" dirty="0" smtClean="0">
                <a:solidFill>
                  <a:schemeClr val="tx1"/>
                </a:solidFill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menggunakan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persamaan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smtClean="0">
                <a:solidFill>
                  <a:schemeClr val="tx1"/>
                </a:solidFill>
              </a:rPr>
              <a:t>:</a:t>
            </a:r>
          </a:p>
          <a:p>
            <a:r>
              <a:rPr lang="pl-PL" i="1" dirty="0" smtClean="0">
                <a:solidFill>
                  <a:schemeClr val="tx1"/>
                </a:solidFill>
              </a:rPr>
              <a:t>f</a:t>
            </a:r>
            <a:r>
              <a:rPr lang="pl-PL" dirty="0" smtClean="0">
                <a:solidFill>
                  <a:schemeClr val="tx1"/>
                </a:solidFill>
              </a:rPr>
              <a:t> </a:t>
            </a:r>
            <a:r>
              <a:rPr lang="pl-PL" dirty="0">
                <a:solidFill>
                  <a:schemeClr val="tx1"/>
                </a:solidFill>
              </a:rPr>
              <a:t>(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) = </a:t>
            </a:r>
            <a:r>
              <a:rPr lang="pl-PL" i="1" dirty="0">
                <a:solidFill>
                  <a:schemeClr val="tx1"/>
                </a:solidFill>
              </a:rPr>
              <a:t>b</a:t>
            </a:r>
            <a:r>
              <a:rPr lang="pl-PL" baseline="-25000" dirty="0">
                <a:solidFill>
                  <a:schemeClr val="tx1"/>
                </a:solidFill>
              </a:rPr>
              <a:t>o</a:t>
            </a:r>
            <a:r>
              <a:rPr lang="pl-PL" dirty="0">
                <a:solidFill>
                  <a:schemeClr val="tx1"/>
                </a:solidFill>
              </a:rPr>
              <a:t> + </a:t>
            </a:r>
            <a:r>
              <a:rPr lang="pl-PL" i="1" dirty="0">
                <a:solidFill>
                  <a:schemeClr val="tx1"/>
                </a:solidFill>
              </a:rPr>
              <a:t>b</a:t>
            </a:r>
            <a:r>
              <a:rPr lang="pl-PL" baseline="-25000" dirty="0">
                <a:solidFill>
                  <a:schemeClr val="tx1"/>
                </a:solidFill>
              </a:rPr>
              <a:t>1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o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) + </a:t>
            </a:r>
            <a:r>
              <a:rPr lang="pl-PL" i="1" dirty="0">
                <a:solidFill>
                  <a:schemeClr val="tx1"/>
                </a:solidFill>
              </a:rPr>
              <a:t>b</a:t>
            </a:r>
            <a:r>
              <a:rPr lang="pl-PL" baseline="-25000" dirty="0">
                <a:solidFill>
                  <a:schemeClr val="tx1"/>
                </a:solidFill>
              </a:rPr>
              <a:t>2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) (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 – 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1</a:t>
            </a:r>
            <a:r>
              <a:rPr lang="pl-PL" dirty="0">
                <a:solidFill>
                  <a:schemeClr val="tx1"/>
                </a:solidFill>
              </a:rPr>
              <a:t>)</a:t>
            </a:r>
          </a:p>
          <a:p>
            <a:r>
              <a:rPr lang="pl-PL" i="1" dirty="0" smtClean="0">
                <a:solidFill>
                  <a:schemeClr val="tx1"/>
                </a:solidFill>
              </a:rPr>
              <a:t>b</a:t>
            </a:r>
            <a:r>
              <a:rPr lang="pl-PL" baseline="-25000" dirty="0" smtClean="0">
                <a:solidFill>
                  <a:schemeClr val="tx1"/>
                </a:solidFill>
              </a:rPr>
              <a:t>o</a:t>
            </a:r>
            <a:r>
              <a:rPr lang="pl-PL" i="1" dirty="0" smtClean="0">
                <a:solidFill>
                  <a:schemeClr val="tx1"/>
                </a:solidFill>
              </a:rPr>
              <a:t> </a:t>
            </a:r>
            <a:r>
              <a:rPr lang="en-US" i="1" dirty="0" smtClean="0">
                <a:solidFill>
                  <a:schemeClr val="tx1"/>
                </a:solidFill>
              </a:rPr>
              <a:t>   </a:t>
            </a:r>
            <a:r>
              <a:rPr lang="pl-PL" dirty="0" smtClean="0">
                <a:solidFill>
                  <a:schemeClr val="tx1"/>
                </a:solidFill>
              </a:rPr>
              <a:t>=</a:t>
            </a:r>
            <a:r>
              <a:rPr lang="pl-PL" dirty="0">
                <a:solidFill>
                  <a:schemeClr val="tx1"/>
                </a:solidFill>
              </a:rPr>
              <a:t>  </a:t>
            </a:r>
            <a:r>
              <a:rPr lang="pl-PL" i="1" dirty="0">
                <a:solidFill>
                  <a:schemeClr val="tx1"/>
                </a:solidFill>
              </a:rPr>
              <a:t>f</a:t>
            </a:r>
            <a:r>
              <a:rPr lang="pl-PL" dirty="0">
                <a:solidFill>
                  <a:schemeClr val="tx1"/>
                </a:solidFill>
              </a:rPr>
              <a:t> (</a:t>
            </a:r>
            <a:r>
              <a:rPr lang="pl-PL" i="1" dirty="0">
                <a:solidFill>
                  <a:schemeClr val="tx1"/>
                </a:solidFill>
              </a:rPr>
              <a:t>x</a:t>
            </a:r>
            <a:r>
              <a:rPr lang="pl-PL" baseline="-25000" dirty="0">
                <a:solidFill>
                  <a:schemeClr val="tx1"/>
                </a:solidFill>
              </a:rPr>
              <a:t>0</a:t>
            </a:r>
            <a:r>
              <a:rPr lang="pl-PL" dirty="0">
                <a:solidFill>
                  <a:schemeClr val="tx1"/>
                </a:solidFill>
              </a:rPr>
              <a:t>) </a:t>
            </a:r>
          </a:p>
          <a:p>
            <a:r>
              <a:rPr lang="en-GB" dirty="0" err="1" smtClean="0">
                <a:solidFill>
                  <a:schemeClr val="tx1"/>
                </a:solidFill>
              </a:rPr>
              <a:t>diperoleh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, </a:t>
            </a:r>
            <a:r>
              <a:rPr lang="en-GB" dirty="0" err="1">
                <a:solidFill>
                  <a:schemeClr val="tx1"/>
                </a:solidFill>
              </a:rPr>
              <a:t>yaitu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= 0</a:t>
            </a:r>
            <a:r>
              <a:rPr lang="en-GB" dirty="0" smtClean="0">
                <a:solidFill>
                  <a:schemeClr val="tx1"/>
                </a:solidFill>
              </a:rPr>
              <a:t>),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r>
              <a:rPr lang="en-GB" dirty="0" smtClean="0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6877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</a:t>
            </a:r>
            <a:r>
              <a:rPr lang="en-US" dirty="0" err="1" smtClean="0"/>
              <a:t>Pembahasan</a:t>
            </a:r>
            <a:r>
              <a:rPr lang="en-US" dirty="0" smtClean="0"/>
              <a:t> 2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763688" y="884466"/>
            <a:ext cx="7139136" cy="4259033"/>
          </a:xfrm>
        </p:spPr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koefisien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dapat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dihitung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dengan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persamaan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 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GB" i="1" dirty="0" smtClean="0">
                <a:solidFill>
                  <a:schemeClr val="tx1"/>
                </a:solidFill>
              </a:rPr>
              <a:t>b</a:t>
            </a:r>
            <a:r>
              <a:rPr lang="en-GB" baseline="-25000" dirty="0" smtClean="0">
                <a:solidFill>
                  <a:schemeClr val="tx1"/>
                </a:solidFill>
              </a:rPr>
              <a:t>1  </a:t>
            </a:r>
            <a:r>
              <a:rPr lang="en-GB" dirty="0" smtClean="0">
                <a:solidFill>
                  <a:schemeClr val="tx1"/>
                </a:solidFill>
              </a:rPr>
              <a:t>    = </a:t>
            </a:r>
            <a:r>
              <a:rPr lang="en-GB" dirty="0">
                <a:solidFill>
                  <a:schemeClr val="tx1"/>
                </a:solidFill>
              </a:rPr>
              <a:t> 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0,46209813.</a:t>
            </a:r>
          </a:p>
          <a:p>
            <a:r>
              <a:rPr lang="en-GB" dirty="0" err="1">
                <a:solidFill>
                  <a:schemeClr val="tx1"/>
                </a:solidFill>
              </a:rPr>
              <a:t>Persamaan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digunakan</a:t>
            </a:r>
            <a:r>
              <a:rPr lang="en-GB" dirty="0" smtClean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menghitung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koefisien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) –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– [(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+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)]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=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) –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–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–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r>
              <a:rPr lang="en-GB" dirty="0">
                <a:solidFill>
                  <a:schemeClr val="tx1"/>
                </a:solidFill>
              </a:rPr>
              <a:t>=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) – </a:t>
            </a:r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dirty="0">
                <a:solidFill>
                  <a:schemeClr val="tx1"/>
                </a:solidFill>
              </a:rPr>
              <a:t>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 – 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r>
              <a:rPr lang="en-GB" i="1" dirty="0" smtClean="0">
                <a:solidFill>
                  <a:schemeClr val="tx1"/>
                </a:solidFill>
              </a:rPr>
              <a:t>b</a:t>
            </a:r>
            <a:r>
              <a:rPr lang="en-GB" baseline="-25000" dirty="0" smtClean="0">
                <a:solidFill>
                  <a:schemeClr val="tx1"/>
                </a:solidFill>
              </a:rPr>
              <a:t>2</a:t>
            </a:r>
            <a:r>
              <a:rPr lang="en-GB" dirty="0" smtClean="0">
                <a:solidFill>
                  <a:schemeClr val="tx1"/>
                </a:solidFill>
              </a:rPr>
              <a:t> = –</a:t>
            </a:r>
            <a:r>
              <a:rPr lang="en-GB" dirty="0">
                <a:solidFill>
                  <a:schemeClr val="tx1"/>
                </a:solidFill>
              </a:rPr>
              <a:t>0,051873116.</a:t>
            </a:r>
          </a:p>
          <a:p>
            <a:r>
              <a:rPr lang="en-GB" dirty="0" err="1">
                <a:solidFill>
                  <a:schemeClr val="tx1"/>
                </a:solidFill>
              </a:rPr>
              <a:t>Nilai-nilai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tersebut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disubstitusikan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 smtClean="0">
                <a:solidFill>
                  <a:schemeClr val="tx1"/>
                </a:solidFill>
              </a:rPr>
              <a:t>persamaan</a:t>
            </a:r>
            <a:r>
              <a:rPr lang="en-GB" dirty="0" smtClean="0">
                <a:solidFill>
                  <a:schemeClr val="tx1"/>
                </a:solidFill>
              </a:rPr>
              <a:t> :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) =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 + </a:t>
            </a:r>
            <a:r>
              <a:rPr lang="en-GB" i="1" dirty="0">
                <a:solidFill>
                  <a:schemeClr val="tx1"/>
                </a:solidFill>
              </a:rPr>
              <a:t>b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0</a:t>
            </a:r>
            <a:r>
              <a:rPr lang="en-GB" dirty="0">
                <a:solidFill>
                  <a:schemeClr val="tx1"/>
                </a:solidFill>
              </a:rPr>
              <a:t>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baseline="-25000" dirty="0">
                <a:solidFill>
                  <a:schemeClr val="tx1"/>
                </a:solidFill>
              </a:rPr>
              <a:t>1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  <a:p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) = 0 + 0,46209813(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1) + (–0,051873116)(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1)(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– 4)</a:t>
            </a:r>
          </a:p>
          <a:p>
            <a:r>
              <a:rPr lang="en-GB" dirty="0" err="1">
                <a:solidFill>
                  <a:schemeClr val="tx1"/>
                </a:solidFill>
              </a:rPr>
              <a:t>Untuk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i="1" dirty="0">
                <a:solidFill>
                  <a:schemeClr val="tx1"/>
                </a:solidFill>
              </a:rPr>
              <a:t>x</a:t>
            </a:r>
            <a:r>
              <a:rPr lang="en-GB" dirty="0">
                <a:solidFill>
                  <a:schemeClr val="tx1"/>
                </a:solidFill>
              </a:rPr>
              <a:t> = 2, </a:t>
            </a:r>
            <a:r>
              <a:rPr lang="en-GB" dirty="0" err="1">
                <a:solidFill>
                  <a:schemeClr val="tx1"/>
                </a:solidFill>
              </a:rPr>
              <a:t>maka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diperoleh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nilai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fungsi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interpolasi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i="1" dirty="0">
                <a:solidFill>
                  <a:schemeClr val="tx1"/>
                </a:solidFill>
              </a:rPr>
              <a:t>f</a:t>
            </a:r>
            <a:r>
              <a:rPr lang="en-GB" baseline="-25000" dirty="0">
                <a:solidFill>
                  <a:schemeClr val="tx1"/>
                </a:solidFill>
              </a:rPr>
              <a:t>2</a:t>
            </a:r>
            <a:r>
              <a:rPr lang="en-GB" dirty="0">
                <a:solidFill>
                  <a:schemeClr val="tx1"/>
                </a:solidFill>
              </a:rPr>
              <a:t>(2) = 0 + 0,46209813(2 – 1) + (–0,051873116)(2 – 1)(2 – 4) = 0,56584436.</a:t>
            </a:r>
          </a:p>
          <a:p>
            <a:r>
              <a:rPr lang="en-GB" dirty="0" err="1">
                <a:solidFill>
                  <a:schemeClr val="tx1"/>
                </a:solidFill>
              </a:rPr>
              <a:t>Besar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kesalahan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adalah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r>
              <a:rPr lang="en-GB" i="1" dirty="0">
                <a:solidFill>
                  <a:schemeClr val="tx1"/>
                </a:solidFill>
              </a:rPr>
              <a:t>E</a:t>
            </a:r>
            <a:r>
              <a:rPr lang="en-GB" baseline="-25000" dirty="0">
                <a:solidFill>
                  <a:schemeClr val="tx1"/>
                </a:solidFill>
              </a:rPr>
              <a:t>t</a:t>
            </a:r>
            <a:r>
              <a:rPr lang="en-GB" dirty="0">
                <a:solidFill>
                  <a:schemeClr val="tx1"/>
                </a:solidFill>
              </a:rPr>
              <a:t> =  ´ 100 % = 18,4 %.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112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2627" y="267494"/>
            <a:ext cx="7524328" cy="884466"/>
          </a:xfrm>
        </p:spPr>
        <p:txBody>
          <a:bodyPr/>
          <a:lstStyle/>
          <a:p>
            <a:r>
              <a:rPr lang="en-US" dirty="0" err="1" smtClean="0"/>
              <a:t>Referensi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www.academia.edu/8738105/Interpolasi_Definisi_dan_Macam-macamnya</a:t>
            </a:r>
            <a:endParaRPr lang="en-GB" dirty="0" smtClean="0"/>
          </a:p>
          <a:p>
            <a:r>
              <a:rPr lang="en-GB" dirty="0">
                <a:hlinkClick r:id="rId3"/>
              </a:rPr>
              <a:t>http://zazilatul-k--</a:t>
            </a:r>
            <a:r>
              <a:rPr lang="en-GB" dirty="0" smtClean="0">
                <a:hlinkClick r:id="rId3"/>
              </a:rPr>
              <a:t>fst09.web.unair.ac.id/artikel_detail-49171-Fisika%20Komputasi-UAS%20Interpolasi%20dengan%20Metode%20Polinomial.html</a:t>
            </a:r>
            <a:endParaRPr lang="en-GB" dirty="0" smtClean="0"/>
          </a:p>
          <a:p>
            <a:r>
              <a:rPr lang="en-US" dirty="0" smtClean="0"/>
              <a:t>PPT </a:t>
            </a:r>
            <a:r>
              <a:rPr lang="en-US" dirty="0" err="1" smtClean="0"/>
              <a:t>Interpolasi</a:t>
            </a:r>
            <a:r>
              <a:rPr lang="en-US" dirty="0" smtClean="0"/>
              <a:t> Bu Nana </a:t>
            </a:r>
            <a:r>
              <a:rPr lang="en-US" dirty="0" err="1" smtClean="0"/>
              <a:t>Ramadijanti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77644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>
              <a:xfrm>
                <a:off x="4283968" y="1059582"/>
                <a:ext cx="4752528" cy="2995737"/>
              </a:xfrm>
            </p:spPr>
            <p:txBody>
              <a:bodyPr/>
              <a:lstStyle/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ko-KR" sz="2000" b="1" dirty="0" smtClean="0">
                  <a:latin typeface="Arial" pitchFamily="34" charset="0"/>
                  <a:cs typeface="Arial" pitchFamily="34" charset="0"/>
                </a:endParaRPr>
              </a:p>
              <a:p>
                <a:pPr algn="just"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sSub>
                        <m:sSubPr>
                          <m:ctrlPr>
                            <a:rPr lang="en-US" altLang="ko-KR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2000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2000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ko-KR" alt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283968" y="1059582"/>
                <a:ext cx="4752528" cy="2995737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Rumus</a:t>
            </a:r>
            <a:r>
              <a:rPr lang="en-US" dirty="0" smtClean="0"/>
              <a:t> </a:t>
            </a:r>
            <a:r>
              <a:rPr lang="en-US" dirty="0" err="1" smtClean="0"/>
              <a:t>Interpolasi</a:t>
            </a:r>
            <a:r>
              <a:rPr lang="en-US" dirty="0" smtClean="0"/>
              <a:t> Linear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059582"/>
            <a:ext cx="4333875" cy="21717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481736" y="1968277"/>
            <a:ext cx="576064" cy="35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00919" y="3544008"/>
            <a:ext cx="85689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600" dirty="0" err="1" smtClean="0"/>
              <a:t>Setiap</a:t>
            </a:r>
            <a:r>
              <a:rPr lang="en-GB" sz="1600" dirty="0" smtClean="0"/>
              <a:t> </a:t>
            </a:r>
            <a:r>
              <a:rPr lang="en-GB" sz="1600" dirty="0" err="1"/>
              <a:t>titik</a:t>
            </a:r>
            <a:r>
              <a:rPr lang="en-GB" sz="1600" dirty="0"/>
              <a:t> yang </a:t>
            </a:r>
            <a:r>
              <a:rPr lang="en-GB" sz="1600" dirty="0" err="1"/>
              <a:t>berada</a:t>
            </a:r>
            <a:r>
              <a:rPr lang="en-GB" sz="1600" dirty="0"/>
              <a:t> di </a:t>
            </a:r>
            <a:r>
              <a:rPr lang="en-GB" sz="1600" dirty="0" err="1"/>
              <a:t>antara</a:t>
            </a:r>
            <a:r>
              <a:rPr lang="en-GB" sz="1600" dirty="0"/>
              <a:t> </a:t>
            </a:r>
            <a:r>
              <a:rPr lang="en-GB" sz="1600" dirty="0" err="1"/>
              <a:t>dua</a:t>
            </a:r>
            <a:r>
              <a:rPr lang="en-GB" sz="1600" dirty="0"/>
              <a:t> </a:t>
            </a:r>
            <a:r>
              <a:rPr lang="en-GB" sz="1600" dirty="0" err="1"/>
              <a:t>titik</a:t>
            </a:r>
            <a:r>
              <a:rPr lang="en-GB" sz="1600" dirty="0"/>
              <a:t> </a:t>
            </a:r>
            <a:r>
              <a:rPr lang="en-GB" sz="1600" dirty="0" err="1"/>
              <a:t>diketahui</a:t>
            </a:r>
            <a:r>
              <a:rPr lang="en-GB" sz="1600" dirty="0"/>
              <a:t> </a:t>
            </a:r>
            <a:r>
              <a:rPr lang="en-GB" sz="1600" dirty="0" err="1"/>
              <a:t>memiiki</a:t>
            </a:r>
            <a:r>
              <a:rPr lang="en-GB" sz="1600" dirty="0"/>
              <a:t> </a:t>
            </a:r>
            <a:r>
              <a:rPr lang="en-GB" sz="1600" dirty="0" err="1"/>
              <a:t>hubungan</a:t>
            </a:r>
            <a:r>
              <a:rPr lang="en-GB" sz="1600" dirty="0"/>
              <a:t> linear </a:t>
            </a:r>
            <a:r>
              <a:rPr lang="en-GB" sz="1600" dirty="0" err="1"/>
              <a:t>akan</a:t>
            </a:r>
            <a:r>
              <a:rPr lang="en-GB" sz="1600" dirty="0"/>
              <a:t> </a:t>
            </a:r>
            <a:r>
              <a:rPr lang="en-GB" sz="1600" dirty="0" err="1"/>
              <a:t>dapat</a:t>
            </a:r>
            <a:r>
              <a:rPr lang="en-GB" sz="1600" dirty="0"/>
              <a:t> </a:t>
            </a:r>
            <a:r>
              <a:rPr lang="en-GB" sz="1600" dirty="0" err="1"/>
              <a:t>ditentukan</a:t>
            </a:r>
            <a:r>
              <a:rPr lang="en-GB" sz="1600" dirty="0"/>
              <a:t> </a:t>
            </a:r>
            <a:r>
              <a:rPr lang="en-GB" sz="1600" dirty="0" err="1"/>
              <a:t>dengan</a:t>
            </a:r>
            <a:r>
              <a:rPr lang="en-GB" sz="1600" dirty="0"/>
              <a:t> </a:t>
            </a:r>
            <a:r>
              <a:rPr lang="en-GB" sz="1600" dirty="0" err="1"/>
              <a:t>perhitungan</a:t>
            </a:r>
            <a:r>
              <a:rPr lang="en-GB" sz="1600" dirty="0"/>
              <a:t> </a:t>
            </a:r>
            <a:r>
              <a:rPr lang="en-GB" sz="1600" dirty="0" err="1"/>
              <a:t>menggunakan</a:t>
            </a:r>
            <a:r>
              <a:rPr lang="en-GB" sz="1600" dirty="0"/>
              <a:t> </a:t>
            </a:r>
            <a:r>
              <a:rPr lang="en-GB" sz="1600" dirty="0" err="1"/>
              <a:t>rumus</a:t>
            </a:r>
            <a:r>
              <a:rPr lang="en-GB" sz="1600" dirty="0"/>
              <a:t> </a:t>
            </a:r>
            <a:r>
              <a:rPr lang="en-GB" sz="1600" dirty="0" err="1"/>
              <a:t>interpolasi</a:t>
            </a:r>
            <a:r>
              <a:rPr lang="en-GB" sz="1600" dirty="0"/>
              <a:t> linear </a:t>
            </a:r>
            <a:r>
              <a:rPr lang="en-GB" sz="1600" dirty="0" err="1"/>
              <a:t>tersebut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677638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Studi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Kasus</a:t>
            </a:r>
            <a:r>
              <a:rPr lang="en-US" altLang="ko-KR" dirty="0" smtClean="0"/>
              <a:t> 1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987574"/>
            <a:ext cx="3905250" cy="23762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10089" y="3363838"/>
            <a:ext cx="2373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Berapa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Nilai</a:t>
            </a:r>
            <a:r>
              <a:rPr lang="en-US" sz="2400" b="1" dirty="0" smtClean="0"/>
              <a:t> Y </a:t>
            </a:r>
            <a:endParaRPr lang="en-GB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324032" y="2859782"/>
            <a:ext cx="720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n-GB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1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1131591"/>
                <a:ext cx="6912768" cy="352839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b="1" dirty="0" err="1" smtClean="0">
                    <a:latin typeface="Arial" pitchFamily="34" charset="0"/>
                    <a:cs typeface="Arial" pitchFamily="34" charset="0"/>
                  </a:rPr>
                  <a:t>Diketahui</a:t>
                </a:r>
                <a:r>
                  <a:rPr lang="en-US" altLang="ko-KR" b="1" dirty="0" smtClean="0">
                    <a:latin typeface="Arial" pitchFamily="34" charset="0"/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𝒙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𝟏𝟏𝟎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𝟐𝟎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𝟏𝟒𝟎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𝟏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𝟐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𝟖𝟎</m:t>
                    </m:r>
                  </m:oMath>
                </a14:m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b="1" dirty="0" err="1" smtClean="0">
                    <a:latin typeface="Arial" pitchFamily="34" charset="0"/>
                    <a:cs typeface="Arial" pitchFamily="34" charset="0"/>
                  </a:rPr>
                  <a:t>Ditanya</a:t>
                </a:r>
                <a:r>
                  <a:rPr lang="en-US" altLang="ko-KR" b="1" dirty="0" smtClean="0">
                    <a:latin typeface="Arial" pitchFamily="34" charset="0"/>
                    <a:cs typeface="Arial" pitchFamily="34" charset="0"/>
                  </a:rPr>
                  <a:t> : y </a:t>
                </a:r>
                <a:r>
                  <a:rPr lang="en-US" altLang="ko-KR" sz="2400" b="1" dirty="0" smtClean="0">
                    <a:latin typeface="Arial" pitchFamily="34" charset="0"/>
                    <a:cs typeface="Arial" pitchFamily="34" charset="0"/>
                  </a:rPr>
                  <a:t>?</a:t>
                </a:r>
              </a:p>
              <a:p>
                <a:endParaRPr lang="ko-KR" altLang="en-US" b="1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b="1" dirty="0" err="1" smtClean="0"/>
                  <a:t>Jawab</a:t>
                </a:r>
                <a:r>
                  <a:rPr lang="en-US" b="1" dirty="0" smtClean="0"/>
                  <a:t> :</a:t>
                </a:r>
              </a:p>
              <a:p>
                <a:pPr algn="just">
                  <a:lnSpc>
                    <a:spcPct val="200000"/>
                  </a:lnSpc>
                  <a:tabLst>
                    <a:tab pos="744538" algn="l"/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𝟑𝟎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𝟏𝟏𝟎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𝟏𝟒𝟎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𝟖𝟎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𝟑𝟎</m:t>
                          </m:r>
                        </m:e>
                      </m:d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 algn="just">
                  <a:lnSpc>
                    <a:spcPct val="200000"/>
                  </a:lnSpc>
                  <a:tabLst>
                    <a:tab pos="744538" algn="l"/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𝟔𝟕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>
                  <a:latin typeface="Arial" pitchFamily="34" charset="0"/>
                  <a:cs typeface="Arial" pitchFamily="34" charset="0"/>
                </a:endParaRP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1131591"/>
                <a:ext cx="6912768" cy="3528392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63615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Studi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Kasus</a:t>
            </a:r>
            <a:r>
              <a:rPr lang="en-US" altLang="ko-KR" dirty="0" smtClean="0"/>
              <a:t> </a:t>
            </a:r>
            <a:r>
              <a:rPr lang="en-US" altLang="ko-KR" dirty="0"/>
              <a:t>2</a:t>
            </a:r>
            <a:endParaRPr lang="en-GB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57582"/>
              </p:ext>
            </p:extLst>
          </p:nvPr>
        </p:nvGraphicFramePr>
        <p:xfrm>
          <a:off x="1835696" y="1419622"/>
          <a:ext cx="69024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174"/>
                <a:gridCol w="768174"/>
                <a:gridCol w="768174"/>
                <a:gridCol w="768174"/>
                <a:gridCol w="768174"/>
                <a:gridCol w="768174"/>
                <a:gridCol w="768174"/>
                <a:gridCol w="768174"/>
                <a:gridCol w="75703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X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4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5</a:t>
                      </a:r>
                      <a:endParaRPr lang="en-GB" sz="16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y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-1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0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8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15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24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35</a:t>
                      </a:r>
                      <a:endParaRPr lang="en-GB" sz="1600" b="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595050" y="1059582"/>
                <a:ext cx="6912768" cy="2995737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 err="1" smtClean="0">
                    <a:solidFill>
                      <a:schemeClr val="tx1"/>
                    </a:solidFill>
                  </a:rPr>
                  <a:t>Berapa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</a:rPr>
                  <a:t>Nilai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y , </a:t>
                </a:r>
                <a:r>
                  <a:rPr lang="en-US" b="0" dirty="0" err="1" smtClean="0">
                    <a:solidFill>
                      <a:schemeClr val="tx1"/>
                    </a:solidFill>
                  </a:rPr>
                  <a:t>Jika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0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x = 3,5 ?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 err="1" smtClean="0">
                    <a:solidFill>
                      <a:schemeClr val="tx1"/>
                    </a:solidFill>
                  </a:rPr>
                  <a:t>Penyelesaian</a:t>
                </a:r>
                <a:r>
                  <a:rPr lang="en-US" b="0" dirty="0" smtClean="0">
                    <a:solidFill>
                      <a:schemeClr val="tx1"/>
                    </a:solidFill>
                  </a:rPr>
                  <a:t> :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Karena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diketahui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x = 3,5,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maka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x = 3,5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terletak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pada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x = 3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x = 4,</a:t>
                </a:r>
                <a:endParaRPr lang="en-US" b="0" dirty="0" smtClean="0">
                  <a:solidFill>
                    <a:schemeClr val="tx1"/>
                  </a:solidFill>
                </a:endParaRPr>
              </a:p>
              <a:p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595050" y="1059582"/>
                <a:ext cx="6912768" cy="2995737"/>
              </a:xfrm>
              <a:blipFill rotWithShape="0">
                <a:blip r:embed="rId2"/>
                <a:stretch>
                  <a:fillRect t="-4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6558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2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90056" y="987575"/>
                <a:ext cx="6912768" cy="3672408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𝟑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𝟐𝟒</m:t>
                          </m:r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𝟏𝟓</m:t>
                          </m:r>
                        </m:e>
                      </m:d>
                    </m:oMath>
                  </m:oMathPara>
                </a14:m>
                <a:endParaRPr lang="en-US" altLang="ko-KR" b="1" i="1" dirty="0" smtClean="0">
                  <a:latin typeface="Cambria Math" panose="02040503050406030204" pitchFamily="18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𝟓</m:t>
                      </m:r>
                    </m:oMath>
                  </m:oMathPara>
                </a14:m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b="1" dirty="0" err="1" smtClean="0">
                    <a:latin typeface="Arial" pitchFamily="34" charset="0"/>
                    <a:cs typeface="Arial" pitchFamily="34" charset="0"/>
                  </a:rPr>
                  <a:t>Perhitungan</a:t>
                </a:r>
                <a:r>
                  <a:rPr lang="en-US" altLang="ko-KR" b="1" dirty="0" smtClean="0">
                    <a:latin typeface="Arial" pitchFamily="34" charset="0"/>
                    <a:cs typeface="Arial" pitchFamily="34" charset="0"/>
                  </a:rPr>
                  <a:t> manual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3,5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=12,25+7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=19,25</m:t>
                      </m:r>
                    </m:oMath>
                  </m:oMathPara>
                </a14:m>
                <a:endParaRPr lang="en-US" dirty="0"/>
              </a:p>
              <a:p>
                <a:endParaRPr lang="en-US" altLang="ko-KR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altLang="ko-KR" b="1" dirty="0" smtClean="0">
                    <a:latin typeface="Arial" pitchFamily="34" charset="0"/>
                    <a:cs typeface="Arial" pitchFamily="34" charset="0"/>
                  </a:rPr>
                  <a:t>Error = 19,5 – 19,25 = 0,25</a:t>
                </a:r>
              </a:p>
              <a:p>
                <a:endParaRPr lang="en-US" altLang="ko-KR" b="1" dirty="0"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b="1" dirty="0"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b="1" dirty="0">
                  <a:latin typeface="Arial" pitchFamily="34" charset="0"/>
                  <a:cs typeface="Arial" pitchFamily="34" charset="0"/>
                </a:endParaRPr>
              </a:p>
              <a:p>
                <a:endParaRPr lang="en-US" altLang="ko-KR" b="1" dirty="0">
                  <a:latin typeface="Arial" pitchFamily="34" charset="0"/>
                  <a:cs typeface="Arial" pitchFamily="34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90056" y="987575"/>
                <a:ext cx="6912768" cy="367240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39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Studi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Kasus</a:t>
            </a:r>
            <a:r>
              <a:rPr lang="en-US" altLang="ko-KR" dirty="0" smtClean="0"/>
              <a:t> </a:t>
            </a:r>
            <a:r>
              <a:rPr lang="en-US" altLang="ko-KR" dirty="0"/>
              <a:t>3</a:t>
            </a:r>
            <a:endParaRPr lang="en-GB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809089"/>
              </p:ext>
            </p:extLst>
          </p:nvPr>
        </p:nvGraphicFramePr>
        <p:xfrm>
          <a:off x="1498236" y="2067694"/>
          <a:ext cx="75616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3"/>
                <a:gridCol w="576064"/>
                <a:gridCol w="720080"/>
                <a:gridCol w="720080"/>
                <a:gridCol w="720080"/>
                <a:gridCol w="648072"/>
                <a:gridCol w="648072"/>
                <a:gridCol w="648072"/>
                <a:gridCol w="576064"/>
                <a:gridCol w="57685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Kecepatan</a:t>
                      </a:r>
                      <a:r>
                        <a:rPr lang="en-US" b="0" dirty="0" smtClean="0"/>
                        <a:t> (y)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 smtClean="0"/>
                        <a:t>Jarak</a:t>
                      </a:r>
                      <a:r>
                        <a:rPr lang="en-US" b="0" dirty="0" smtClean="0"/>
                        <a:t> </a:t>
                      </a:r>
                      <a:r>
                        <a:rPr lang="en-US" b="0" dirty="0" err="1" smtClean="0"/>
                        <a:t>henti</a:t>
                      </a:r>
                      <a:r>
                        <a:rPr lang="en-US" b="0" dirty="0" smtClean="0"/>
                        <a:t> (x)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111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619672" y="884466"/>
            <a:ext cx="7416824" cy="355021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dirty="0" err="1"/>
              <a:t>Jarak</a:t>
            </a:r>
            <a:r>
              <a:rPr lang="en-GB" dirty="0"/>
              <a:t> yang </a:t>
            </a:r>
            <a:r>
              <a:rPr lang="en-GB" dirty="0" err="1"/>
              <a:t>dibutuhkan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kendaraan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berhenti</a:t>
            </a:r>
            <a:r>
              <a:rPr lang="en-GB" dirty="0"/>
              <a:t> </a:t>
            </a:r>
            <a:r>
              <a:rPr lang="en-GB" dirty="0" err="1" smtClean="0"/>
              <a:t>adalah</a:t>
            </a:r>
            <a:r>
              <a:rPr lang="en-GB" dirty="0" smtClean="0"/>
              <a:t> </a:t>
            </a:r>
            <a:r>
              <a:rPr lang="en-GB" dirty="0" err="1"/>
              <a:t>fungsi</a:t>
            </a:r>
            <a:r>
              <a:rPr lang="en-GB" dirty="0"/>
              <a:t> </a:t>
            </a:r>
            <a:r>
              <a:rPr lang="en-GB" dirty="0" err="1"/>
              <a:t>kecepatan</a:t>
            </a:r>
            <a:r>
              <a:rPr lang="en-GB" dirty="0"/>
              <a:t>. </a:t>
            </a:r>
            <a:r>
              <a:rPr lang="en-GB" dirty="0" smtClean="0"/>
              <a:t> Data </a:t>
            </a:r>
            <a:r>
              <a:rPr lang="en-GB" dirty="0" err="1"/>
              <a:t>percobaan</a:t>
            </a:r>
            <a:r>
              <a:rPr lang="en-GB" dirty="0"/>
              <a:t> </a:t>
            </a:r>
            <a:r>
              <a:rPr lang="en-GB" dirty="0" err="1"/>
              <a:t>berikut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dirty="0"/>
              <a:t> </a:t>
            </a:r>
            <a:r>
              <a:rPr lang="en-GB" dirty="0" err="1" smtClean="0"/>
              <a:t>menunjukkan</a:t>
            </a:r>
            <a:r>
              <a:rPr lang="en-GB" dirty="0" smtClean="0"/>
              <a:t> </a:t>
            </a:r>
            <a:r>
              <a:rPr lang="en-GB" dirty="0" err="1"/>
              <a:t>hubungan</a:t>
            </a:r>
            <a:r>
              <a:rPr lang="en-GB" dirty="0"/>
              <a:t> </a:t>
            </a:r>
            <a:r>
              <a:rPr lang="en-GB" dirty="0" err="1"/>
              <a:t>antara</a:t>
            </a:r>
            <a:r>
              <a:rPr lang="en-GB" dirty="0"/>
              <a:t> </a:t>
            </a:r>
            <a:r>
              <a:rPr lang="en-GB" dirty="0" err="1"/>
              <a:t>kecepatan</a:t>
            </a:r>
            <a:r>
              <a:rPr lang="en-GB" dirty="0"/>
              <a:t> 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jarak</a:t>
            </a:r>
            <a:r>
              <a:rPr lang="en-GB" dirty="0"/>
              <a:t> yang 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dibutuhkan</a:t>
            </a:r>
            <a:r>
              <a:rPr lang="en-GB" dirty="0"/>
              <a:t> </a:t>
            </a:r>
            <a:r>
              <a:rPr lang="en-GB" dirty="0" err="1"/>
              <a:t>untuk</a:t>
            </a:r>
            <a:r>
              <a:rPr lang="en-GB" dirty="0"/>
              <a:t> </a:t>
            </a:r>
            <a:r>
              <a:rPr lang="en-GB" dirty="0" err="1"/>
              <a:t>menghentikan</a:t>
            </a:r>
            <a:r>
              <a:rPr lang="en-GB" dirty="0"/>
              <a:t> </a:t>
            </a:r>
            <a:r>
              <a:rPr lang="en-GB" dirty="0" err="1"/>
              <a:t>kendaraan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GB" dirty="0" err="1" smtClean="0"/>
              <a:t>Perkirakan</a:t>
            </a:r>
            <a:r>
              <a:rPr lang="en-GB" dirty="0" smtClean="0"/>
              <a:t> </a:t>
            </a:r>
            <a:r>
              <a:rPr lang="en-GB" dirty="0" err="1"/>
              <a:t>jarak</a:t>
            </a:r>
            <a:r>
              <a:rPr lang="en-GB" dirty="0"/>
              <a:t> </a:t>
            </a:r>
            <a:r>
              <a:rPr lang="en-GB" dirty="0" err="1"/>
              <a:t>henti</a:t>
            </a:r>
            <a:r>
              <a:rPr lang="en-GB" dirty="0"/>
              <a:t> yang </a:t>
            </a:r>
            <a:r>
              <a:rPr lang="en-GB" dirty="0" err="1" smtClean="0"/>
              <a:t>dibutuhkan</a:t>
            </a:r>
            <a:r>
              <a:rPr lang="en-GB" dirty="0" smtClean="0"/>
              <a:t> </a:t>
            </a:r>
            <a:r>
              <a:rPr lang="en-GB" dirty="0" err="1"/>
              <a:t>bagi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kenderaan</a:t>
            </a:r>
            <a:r>
              <a:rPr lang="en-GB" dirty="0"/>
              <a:t> </a:t>
            </a:r>
            <a:r>
              <a:rPr lang="en-GB" dirty="0" smtClean="0"/>
              <a:t>yang </a:t>
            </a:r>
            <a:r>
              <a:rPr lang="en-GB" dirty="0" err="1"/>
              <a:t>melaju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kecepatan</a:t>
            </a:r>
            <a:r>
              <a:rPr lang="en-GB" dirty="0"/>
              <a:t> </a:t>
            </a:r>
            <a:r>
              <a:rPr lang="en-GB" dirty="0" smtClean="0"/>
              <a:t>40,5 </a:t>
            </a:r>
            <a:r>
              <a:rPr lang="en-GB" dirty="0"/>
              <a:t>mil/jam.</a:t>
            </a:r>
          </a:p>
        </p:txBody>
      </p:sp>
    </p:spTree>
    <p:extLst>
      <p:ext uri="{BB962C8B-B14F-4D97-AF65-F5344CB8AC3E}">
        <p14:creationId xmlns:p14="http://schemas.microsoft.com/office/powerpoint/2010/main" val="31735083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Pembahasan</a:t>
            </a:r>
            <a:r>
              <a:rPr lang="en-US" dirty="0" smtClean="0"/>
              <a:t> </a:t>
            </a:r>
            <a:r>
              <a:rPr lang="en-US" dirty="0" err="1" smtClean="0"/>
              <a:t>Studi</a:t>
            </a:r>
            <a:r>
              <a:rPr lang="en-US" dirty="0" smtClean="0"/>
              <a:t> </a:t>
            </a:r>
            <a:r>
              <a:rPr lang="en-US" dirty="0" err="1" smtClean="0"/>
              <a:t>Kasus</a:t>
            </a:r>
            <a:r>
              <a:rPr lang="en-US" dirty="0" smtClean="0"/>
              <a:t> 3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1925452" y="884466"/>
                <a:ext cx="6912768" cy="399154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Maka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mencari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x = 40,5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sebagai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berikut</a:t>
                </a:r>
                <a:r>
                  <a:rPr lang="en-US" dirty="0" smtClean="0"/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 smtClean="0"/>
                  <a:t>Digunakan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nilai</a:t>
                </a:r>
                <a:r>
                  <a:rPr lang="en-US" dirty="0" smtClean="0"/>
                  <a:t> x =40,5 </a:t>
                </a:r>
                <a:r>
                  <a:rPr lang="en-US" dirty="0" err="1" smtClean="0"/>
                  <a:t>terletak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diantara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=45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sSub>
                        <m:sSubPr>
                          <m:ctrlPr>
                            <a:rPr lang="ko-KR" altLang="en-US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sub>
                      </m:sSub>
                      <m:r>
                        <a:rPr lang="en-US" altLang="ko-KR" b="1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b="1" i="1" dirty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𝟔𝟓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 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𝟒𝟎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𝟒𝟓</m:t>
                          </m:r>
                          <m: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−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𝟒𝟎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𝟕𝟖</m:t>
                      </m:r>
                      <m:r>
                        <a:rPr lang="en-US" altLang="ko-KR" b="1" i="1" dirty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𝟔𝟓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𝟔𝟓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 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𝟎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</m:num>
                        <m:den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𝟓</m:t>
                          </m:r>
                        </m:den>
                      </m:f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 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𝟏𝟑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</m:oMath>
                  </m:oMathPara>
                </a14:m>
                <a:endParaRPr lang="en-GB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𝒚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𝟔𝟓</m:t>
                      </m:r>
                      <m:r>
                        <a:rPr lang="en-US" altLang="ko-KR" b="1" i="1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𝟑</m:t>
                      </m:r>
                    </m:oMath>
                  </m:oMathPara>
                </a14:m>
                <a:endParaRPr lang="en-US" altLang="ko-KR" b="1" dirty="0" smtClean="0"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r>
                      <a:rPr lang="en-US" altLang="ko-KR" b="1" i="1">
                        <a:latin typeface="Cambria Math" panose="02040503050406030204" pitchFamily="18" charset="0"/>
                        <a:cs typeface="Arial" pitchFamily="34" charset="0"/>
                      </a:rPr>
                      <m:t>𝒚</m:t>
                    </m:r>
                    <m:r>
                      <a:rPr lang="en-US" altLang="ko-KR" b="1" i="1"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𝟔𝟔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cs typeface="Arial" pitchFamily="34" charset="0"/>
                      </a:rPr>
                      <m:t>𝟑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925452" y="884466"/>
                <a:ext cx="6912768" cy="399154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5283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627</Words>
  <Application>Microsoft Office PowerPoint</Application>
  <PresentationFormat>On-screen Show (16:9)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맑은 고딕</vt:lpstr>
      <vt:lpstr>Arial</vt:lpstr>
      <vt:lpstr>Baskerville Old Face</vt:lpstr>
      <vt:lpstr>Calibri</vt:lpstr>
      <vt:lpstr>Cambria Math</vt:lpstr>
      <vt:lpstr>Office Theme</vt:lpstr>
      <vt:lpstr>Custom Design</vt:lpstr>
      <vt:lpstr>PowerPoint Presentation</vt:lpstr>
      <vt:lpstr>Interpolasi Linear</vt:lpstr>
      <vt:lpstr>Rumus Interpolasi Linear</vt:lpstr>
      <vt:lpstr>Studi Kasus 1 </vt:lpstr>
      <vt:lpstr>Pembahasan Studi Kasus 1</vt:lpstr>
      <vt:lpstr>Studi Kasus 2</vt:lpstr>
      <vt:lpstr>Pembahasan Studi Kasus 2</vt:lpstr>
      <vt:lpstr>Studi Kasus 3</vt:lpstr>
      <vt:lpstr>Pembahasan Studi Kasus 3</vt:lpstr>
      <vt:lpstr>Studi Kasus 4</vt:lpstr>
      <vt:lpstr>Pembahasan Studi Kasus 4</vt:lpstr>
      <vt:lpstr>Studi Kasus 5</vt:lpstr>
      <vt:lpstr>Interpolasi Kuadratik</vt:lpstr>
      <vt:lpstr>Studi Kasus 1</vt:lpstr>
      <vt:lpstr>Studi Kasus 2</vt:lpstr>
      <vt:lpstr>Pembahasan Studi Kasus 2</vt:lpstr>
      <vt:lpstr>Pembahasan Studi Kasus 2 Cara Gauss</vt:lpstr>
      <vt:lpstr>Interpolasi Polinomial (Polinom)</vt:lpstr>
      <vt:lpstr>Studi Kasus dan Pembahasan 1</vt:lpstr>
      <vt:lpstr>Studi Kasus dan Pembahasan 2</vt:lpstr>
      <vt:lpstr>Lanjutan Pembahasan 2</vt:lpstr>
      <vt:lpstr>Referensi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Rizka RS</cp:lastModifiedBy>
  <cp:revision>105</cp:revision>
  <dcterms:created xsi:type="dcterms:W3CDTF">2014-04-01T16:27:38Z</dcterms:created>
  <dcterms:modified xsi:type="dcterms:W3CDTF">2017-06-21T21:18:34Z</dcterms:modified>
</cp:coreProperties>
</file>