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90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9" r:id="rId54"/>
    <p:sldId id="321" r:id="rId55"/>
    <p:sldId id="320" r:id="rId56"/>
  </p:sldIdLst>
  <p:sldSz cx="10083800" cy="5664200"/>
  <p:notesSz cx="10083800" cy="5664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5F4E3E-62E2-41DA-809E-2F5531F5B38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90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9"/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88" d="100"/>
          <a:sy n="88" d="100"/>
        </p:scale>
        <p:origin x="798" y="78"/>
      </p:cViewPr>
      <p:guideLst>
        <p:guide orient="horz" pos="2899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77800"/>
            <a:ext cx="8008620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1952"/>
            <a:ext cx="705866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03999" cy="5664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790" y="177800"/>
            <a:ext cx="8872219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725" y="1180846"/>
            <a:ext cx="8896350" cy="3402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67706"/>
            <a:ext cx="3226816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67706"/>
            <a:ext cx="2319274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50" y="4603278"/>
            <a:ext cx="418465" cy="39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Текстовое поле 6"/>
          <p:cNvSpPr txBox="1"/>
          <p:nvPr userDrawn="1"/>
        </p:nvSpPr>
        <p:spPr>
          <a:xfrm rot="16200000">
            <a:off x="-1957070" y="206565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>
                <a:solidFill>
                  <a:schemeClr val="bg1"/>
                </a:solidFill>
              </a:rPr>
              <a:t>Microsoft .NET Community Gomel  -  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22F9D5-6155-44B0-A881-3AE73A8DC1E0}"/>
              </a:ext>
            </a:extLst>
          </p:cNvPr>
          <p:cNvSpPr/>
          <p:nvPr/>
        </p:nvSpPr>
        <p:spPr>
          <a:xfrm>
            <a:off x="5194300" y="0"/>
            <a:ext cx="4889500" cy="566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28FC936-BEEC-4FD6-B0E3-1C1A8375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0" y="0"/>
            <a:ext cx="5499100" cy="566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91A09-FDDB-4A1A-B627-EC426EF16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700" y="88900"/>
            <a:ext cx="121920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0BD6914-39A8-4BC9-B687-CE1A389D7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4300" y="917315"/>
            <a:ext cx="3740150" cy="3740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25DC45-EF99-401B-9F4F-D371ABE7ED8C}"/>
              </a:ext>
            </a:extLst>
          </p:cNvPr>
          <p:cNvSpPr txBox="1"/>
          <p:nvPr/>
        </p:nvSpPr>
        <p:spPr>
          <a:xfrm>
            <a:off x="5727700" y="4660484"/>
            <a:ext cx="296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AvaloniaUI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1882" y="143510"/>
            <a:ext cx="592455" cy="527050"/>
          </a:xfrm>
          <a:custGeom>
            <a:avLst/>
            <a:gdLst/>
            <a:ahLst/>
            <a:cxnLst/>
            <a:rect l="l" t="t" r="r" b="b"/>
            <a:pathLst>
              <a:path w="592454" h="527050">
                <a:moveTo>
                  <a:pt x="420687" y="0"/>
                </a:moveTo>
                <a:lnTo>
                  <a:pt x="170497" y="0"/>
                </a:lnTo>
                <a:lnTo>
                  <a:pt x="158988" y="1627"/>
                </a:lnTo>
                <a:lnTo>
                  <a:pt x="6667" y="241300"/>
                </a:lnTo>
                <a:lnTo>
                  <a:pt x="0" y="264160"/>
                </a:lnTo>
                <a:lnTo>
                  <a:pt x="1666" y="275947"/>
                </a:lnTo>
                <a:lnTo>
                  <a:pt x="131127" y="504189"/>
                </a:lnTo>
                <a:lnTo>
                  <a:pt x="170497" y="527050"/>
                </a:lnTo>
                <a:lnTo>
                  <a:pt x="420687" y="527050"/>
                </a:lnTo>
                <a:lnTo>
                  <a:pt x="461327" y="504189"/>
                </a:lnTo>
                <a:lnTo>
                  <a:pt x="521010" y="400050"/>
                </a:lnTo>
                <a:lnTo>
                  <a:pt x="170497" y="400050"/>
                </a:lnTo>
                <a:lnTo>
                  <a:pt x="167957" y="394969"/>
                </a:lnTo>
                <a:lnTo>
                  <a:pt x="169227" y="392429"/>
                </a:lnTo>
                <a:lnTo>
                  <a:pt x="240347" y="264160"/>
                </a:lnTo>
                <a:lnTo>
                  <a:pt x="169227" y="135889"/>
                </a:lnTo>
                <a:lnTo>
                  <a:pt x="167957" y="133350"/>
                </a:lnTo>
                <a:lnTo>
                  <a:pt x="169227" y="128269"/>
                </a:lnTo>
                <a:lnTo>
                  <a:pt x="173037" y="128269"/>
                </a:lnTo>
                <a:lnTo>
                  <a:pt x="173037" y="127000"/>
                </a:lnTo>
                <a:lnTo>
                  <a:pt x="520282" y="127000"/>
                </a:lnTo>
                <a:lnTo>
                  <a:pt x="461327" y="24129"/>
                </a:lnTo>
                <a:lnTo>
                  <a:pt x="453548" y="13930"/>
                </a:lnTo>
                <a:lnTo>
                  <a:pt x="443865" y="6350"/>
                </a:lnTo>
                <a:lnTo>
                  <a:pt x="432752" y="1627"/>
                </a:lnTo>
                <a:lnTo>
                  <a:pt x="420687" y="0"/>
                </a:lnTo>
                <a:close/>
              </a:path>
              <a:path w="592454" h="527050">
                <a:moveTo>
                  <a:pt x="372427" y="398779"/>
                </a:moveTo>
                <a:lnTo>
                  <a:pt x="220027" y="398779"/>
                </a:lnTo>
                <a:lnTo>
                  <a:pt x="218757" y="400050"/>
                </a:lnTo>
                <a:lnTo>
                  <a:pt x="372427" y="400050"/>
                </a:lnTo>
                <a:lnTo>
                  <a:pt x="372427" y="398779"/>
                </a:lnTo>
                <a:close/>
              </a:path>
              <a:path w="592454" h="527050">
                <a:moveTo>
                  <a:pt x="520282" y="127000"/>
                </a:moveTo>
                <a:lnTo>
                  <a:pt x="174307" y="127000"/>
                </a:lnTo>
                <a:lnTo>
                  <a:pt x="174307" y="128269"/>
                </a:lnTo>
                <a:lnTo>
                  <a:pt x="421957" y="128269"/>
                </a:lnTo>
                <a:lnTo>
                  <a:pt x="424497" y="132079"/>
                </a:lnTo>
                <a:lnTo>
                  <a:pt x="423227" y="135889"/>
                </a:lnTo>
                <a:lnTo>
                  <a:pt x="350837" y="264160"/>
                </a:lnTo>
                <a:lnTo>
                  <a:pt x="423227" y="392429"/>
                </a:lnTo>
                <a:lnTo>
                  <a:pt x="424497" y="394969"/>
                </a:lnTo>
                <a:lnTo>
                  <a:pt x="421957" y="400050"/>
                </a:lnTo>
                <a:lnTo>
                  <a:pt x="521010" y="400050"/>
                </a:lnTo>
                <a:lnTo>
                  <a:pt x="585787" y="287019"/>
                </a:lnTo>
                <a:lnTo>
                  <a:pt x="590609" y="275947"/>
                </a:lnTo>
                <a:lnTo>
                  <a:pt x="591978" y="264160"/>
                </a:lnTo>
                <a:lnTo>
                  <a:pt x="590252" y="252372"/>
                </a:lnTo>
                <a:lnTo>
                  <a:pt x="585787" y="241300"/>
                </a:lnTo>
                <a:lnTo>
                  <a:pt x="520282" y="127000"/>
                </a:lnTo>
                <a:close/>
              </a:path>
              <a:path w="592454" h="527050">
                <a:moveTo>
                  <a:pt x="296227" y="265429"/>
                </a:moveTo>
                <a:lnTo>
                  <a:pt x="294957" y="266700"/>
                </a:lnTo>
                <a:lnTo>
                  <a:pt x="222567" y="397510"/>
                </a:lnTo>
                <a:lnTo>
                  <a:pt x="221297" y="397510"/>
                </a:lnTo>
                <a:lnTo>
                  <a:pt x="221297" y="398779"/>
                </a:lnTo>
                <a:lnTo>
                  <a:pt x="371157" y="398779"/>
                </a:lnTo>
                <a:lnTo>
                  <a:pt x="369887" y="397510"/>
                </a:lnTo>
                <a:lnTo>
                  <a:pt x="296227" y="266700"/>
                </a:lnTo>
                <a:lnTo>
                  <a:pt x="296227" y="265429"/>
                </a:lnTo>
                <a:close/>
              </a:path>
              <a:path w="592454" h="527050">
                <a:moveTo>
                  <a:pt x="372427" y="128269"/>
                </a:moveTo>
                <a:lnTo>
                  <a:pt x="220027" y="128269"/>
                </a:lnTo>
                <a:lnTo>
                  <a:pt x="222567" y="130810"/>
                </a:lnTo>
                <a:lnTo>
                  <a:pt x="294957" y="261619"/>
                </a:lnTo>
                <a:lnTo>
                  <a:pt x="296227" y="261619"/>
                </a:lnTo>
                <a:lnTo>
                  <a:pt x="369887" y="130810"/>
                </a:lnTo>
                <a:lnTo>
                  <a:pt x="369887" y="129539"/>
                </a:lnTo>
                <a:lnTo>
                  <a:pt x="371157" y="129539"/>
                </a:lnTo>
                <a:lnTo>
                  <a:pt x="372427" y="128269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193"/>
                </a:moveTo>
                <a:lnTo>
                  <a:pt x="0" y="231441"/>
                </a:ln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41298" y="269539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5">
                <a:moveTo>
                  <a:pt x="431439" y="0"/>
                </a:move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241298" y="26953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10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1882" y="143510"/>
            <a:ext cx="592455" cy="527050"/>
          </a:xfrm>
          <a:custGeom>
            <a:avLst/>
            <a:gdLst/>
            <a:ahLst/>
            <a:cxnLst/>
            <a:rect l="l" t="t" r="r" b="b"/>
            <a:pathLst>
              <a:path w="592454" h="527050">
                <a:moveTo>
                  <a:pt x="420687" y="0"/>
                </a:moveTo>
                <a:lnTo>
                  <a:pt x="170497" y="0"/>
                </a:lnTo>
                <a:lnTo>
                  <a:pt x="158988" y="1627"/>
                </a:lnTo>
                <a:lnTo>
                  <a:pt x="6667" y="241300"/>
                </a:lnTo>
                <a:lnTo>
                  <a:pt x="0" y="264160"/>
                </a:lnTo>
                <a:lnTo>
                  <a:pt x="1666" y="275947"/>
                </a:lnTo>
                <a:lnTo>
                  <a:pt x="131127" y="504189"/>
                </a:lnTo>
                <a:lnTo>
                  <a:pt x="170497" y="527050"/>
                </a:lnTo>
                <a:lnTo>
                  <a:pt x="420687" y="527050"/>
                </a:lnTo>
                <a:lnTo>
                  <a:pt x="461327" y="504189"/>
                </a:lnTo>
                <a:lnTo>
                  <a:pt x="521010" y="400050"/>
                </a:lnTo>
                <a:lnTo>
                  <a:pt x="170497" y="400050"/>
                </a:lnTo>
                <a:lnTo>
                  <a:pt x="167957" y="394969"/>
                </a:lnTo>
                <a:lnTo>
                  <a:pt x="169227" y="392429"/>
                </a:lnTo>
                <a:lnTo>
                  <a:pt x="240347" y="264160"/>
                </a:lnTo>
                <a:lnTo>
                  <a:pt x="169227" y="135889"/>
                </a:lnTo>
                <a:lnTo>
                  <a:pt x="167957" y="133350"/>
                </a:lnTo>
                <a:lnTo>
                  <a:pt x="169227" y="128269"/>
                </a:lnTo>
                <a:lnTo>
                  <a:pt x="173037" y="128269"/>
                </a:lnTo>
                <a:lnTo>
                  <a:pt x="173037" y="127000"/>
                </a:lnTo>
                <a:lnTo>
                  <a:pt x="520282" y="127000"/>
                </a:lnTo>
                <a:lnTo>
                  <a:pt x="461327" y="24129"/>
                </a:lnTo>
                <a:lnTo>
                  <a:pt x="453548" y="13930"/>
                </a:lnTo>
                <a:lnTo>
                  <a:pt x="443865" y="6350"/>
                </a:lnTo>
                <a:lnTo>
                  <a:pt x="432752" y="1627"/>
                </a:lnTo>
                <a:lnTo>
                  <a:pt x="420687" y="0"/>
                </a:lnTo>
                <a:close/>
              </a:path>
              <a:path w="592454" h="527050">
                <a:moveTo>
                  <a:pt x="372427" y="398779"/>
                </a:moveTo>
                <a:lnTo>
                  <a:pt x="220027" y="398779"/>
                </a:lnTo>
                <a:lnTo>
                  <a:pt x="218757" y="400050"/>
                </a:lnTo>
                <a:lnTo>
                  <a:pt x="372427" y="400050"/>
                </a:lnTo>
                <a:lnTo>
                  <a:pt x="372427" y="398779"/>
                </a:lnTo>
                <a:close/>
              </a:path>
              <a:path w="592454" h="527050">
                <a:moveTo>
                  <a:pt x="520282" y="127000"/>
                </a:moveTo>
                <a:lnTo>
                  <a:pt x="174307" y="127000"/>
                </a:lnTo>
                <a:lnTo>
                  <a:pt x="174307" y="128269"/>
                </a:lnTo>
                <a:lnTo>
                  <a:pt x="421957" y="128269"/>
                </a:lnTo>
                <a:lnTo>
                  <a:pt x="424497" y="132079"/>
                </a:lnTo>
                <a:lnTo>
                  <a:pt x="423227" y="135889"/>
                </a:lnTo>
                <a:lnTo>
                  <a:pt x="350837" y="264160"/>
                </a:lnTo>
                <a:lnTo>
                  <a:pt x="423227" y="392429"/>
                </a:lnTo>
                <a:lnTo>
                  <a:pt x="424497" y="394969"/>
                </a:lnTo>
                <a:lnTo>
                  <a:pt x="421957" y="400050"/>
                </a:lnTo>
                <a:lnTo>
                  <a:pt x="521010" y="400050"/>
                </a:lnTo>
                <a:lnTo>
                  <a:pt x="585787" y="287019"/>
                </a:lnTo>
                <a:lnTo>
                  <a:pt x="590609" y="275947"/>
                </a:lnTo>
                <a:lnTo>
                  <a:pt x="591978" y="264160"/>
                </a:lnTo>
                <a:lnTo>
                  <a:pt x="590252" y="252372"/>
                </a:lnTo>
                <a:lnTo>
                  <a:pt x="585787" y="241300"/>
                </a:lnTo>
                <a:lnTo>
                  <a:pt x="520282" y="127000"/>
                </a:lnTo>
                <a:close/>
              </a:path>
              <a:path w="592454" h="527050">
                <a:moveTo>
                  <a:pt x="296227" y="265429"/>
                </a:moveTo>
                <a:lnTo>
                  <a:pt x="294957" y="266700"/>
                </a:lnTo>
                <a:lnTo>
                  <a:pt x="222567" y="397510"/>
                </a:lnTo>
                <a:lnTo>
                  <a:pt x="221297" y="397510"/>
                </a:lnTo>
                <a:lnTo>
                  <a:pt x="221297" y="398779"/>
                </a:lnTo>
                <a:lnTo>
                  <a:pt x="371157" y="398779"/>
                </a:lnTo>
                <a:lnTo>
                  <a:pt x="369887" y="397510"/>
                </a:lnTo>
                <a:lnTo>
                  <a:pt x="296227" y="266700"/>
                </a:lnTo>
                <a:lnTo>
                  <a:pt x="296227" y="265429"/>
                </a:lnTo>
                <a:close/>
              </a:path>
              <a:path w="592454" h="527050">
                <a:moveTo>
                  <a:pt x="372427" y="128269"/>
                </a:moveTo>
                <a:lnTo>
                  <a:pt x="220027" y="128269"/>
                </a:lnTo>
                <a:lnTo>
                  <a:pt x="222567" y="130810"/>
                </a:lnTo>
                <a:lnTo>
                  <a:pt x="294957" y="261619"/>
                </a:lnTo>
                <a:lnTo>
                  <a:pt x="296227" y="261619"/>
                </a:lnTo>
                <a:lnTo>
                  <a:pt x="369887" y="130810"/>
                </a:lnTo>
                <a:lnTo>
                  <a:pt x="369887" y="129539"/>
                </a:lnTo>
                <a:lnTo>
                  <a:pt x="371157" y="129539"/>
                </a:lnTo>
                <a:lnTo>
                  <a:pt x="372427" y="128269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9900" y="143510"/>
            <a:ext cx="647700" cy="647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0" y="232709"/>
                </a:move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18375" y="217747"/>
                </a:moveTo>
                <a:lnTo>
                  <a:pt x="0" y="232709"/>
                </a:ln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5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0" y="232709"/>
                </a:move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193"/>
                </a:moveTo>
                <a:lnTo>
                  <a:pt x="0" y="231441"/>
                </a:ln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41298" y="269539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5">
                <a:moveTo>
                  <a:pt x="431439" y="0"/>
                </a:move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241298" y="26953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014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41570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1570" y="269539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166745" marR="5080" indent="-2722880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12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735580" marR="5080" indent="-2722880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13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62759"/>
            <a:ext cx="668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Приведение </a:t>
            </a:r>
            <a:r>
              <a:rPr sz="2400" dirty="0">
                <a:latin typeface="Arial" panose="020B0604020202020204"/>
                <a:cs typeface="Arial" panose="020B0604020202020204"/>
              </a:rPr>
              <a:t>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платформ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общему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знаменателю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790" y="177800"/>
            <a:ext cx="9269730" cy="10026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166745" marR="5080" indent="-2722880" algn="just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14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62759"/>
            <a:ext cx="668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Приведение </a:t>
            </a:r>
            <a:r>
              <a:rPr sz="2400" dirty="0">
                <a:latin typeface="Arial" panose="020B0604020202020204"/>
                <a:cs typeface="Arial" panose="020B0604020202020204"/>
              </a:rPr>
              <a:t>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платформ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общему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знаменателю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03021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926079"/>
            <a:ext cx="8421370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Сложность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разработки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UI </a:t>
            </a:r>
            <a:r>
              <a:rPr sz="2400" dirty="0">
                <a:latin typeface="Arial" panose="020B0604020202020204"/>
                <a:cs typeface="Arial" panose="020B0604020202020204"/>
              </a:rPr>
              <a:t>с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богатой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стилизацией по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макету 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от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дизайнера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15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16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5565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453639"/>
            <a:ext cx="794067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Человекочитаемая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разметка,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которой можно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верстать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XForms/Eto.Forms,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так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же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нечто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похожее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есть </a:t>
            </a:r>
            <a:r>
              <a:rPr sz="1600" dirty="0">
                <a:latin typeface="Arial" panose="020B0604020202020204"/>
                <a:cs typeface="Arial" panose="020B0604020202020204"/>
              </a:rPr>
              <a:t>в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Android)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5565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453639"/>
            <a:ext cx="794067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Человекочитаемая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разметка,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которой можно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верстать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XForms/Eto.Forms,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так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же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нечто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похожее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есть </a:t>
            </a:r>
            <a:r>
              <a:rPr sz="1600" dirty="0">
                <a:latin typeface="Arial" panose="020B0604020202020204"/>
                <a:cs typeface="Arial" panose="020B0604020202020204"/>
              </a:rPr>
              <a:t>в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Android)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7236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3620770"/>
            <a:ext cx="492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Структура контролов на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шаблонах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4169" y="248920"/>
            <a:ext cx="4561850" cy="191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336" y="3150827"/>
            <a:ext cx="4715128" cy="1738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4169" y="248920"/>
            <a:ext cx="4561850" cy="1913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241300"/>
            <a:ext cx="9580880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25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Border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47980" marR="675640">
              <a:lnSpc>
                <a:spcPts val="2770"/>
              </a:lnSpc>
              <a:spcBef>
                <a:spcPts val="130"/>
              </a:spcBef>
            </a:pP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BorderBrush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BorderBrush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BorderThickness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BorderThickness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</a:t>
            </a:r>
            <a:r>
              <a:rPr sz="2400" spc="2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...</a:t>
            </a:r>
            <a:r>
              <a:rPr sz="24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347980">
              <a:lnSpc>
                <a:spcPts val="2825"/>
              </a:lnSpc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ContentPresenter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186180" marR="5080">
              <a:lnSpc>
                <a:spcPts val="2770"/>
              </a:lnSpc>
              <a:spcBef>
                <a:spcPts val="130"/>
              </a:spcBef>
            </a:pP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ContentTemplate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ContentTemplate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</a:t>
            </a:r>
            <a:r>
              <a:rPr sz="2400" spc="2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...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/&gt;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695"/>
              </a:lnSpc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Border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790" y="233679"/>
            <a:ext cx="9557385" cy="415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5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ControlTemplate.Triggers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="IsMouseOver"</a:t>
            </a:r>
            <a:r>
              <a:rPr sz="2000" spc="5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="True"&gt;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20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="#FFBEE6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="#FF3C7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="IsPressed"</a:t>
            </a:r>
            <a:r>
              <a:rPr sz="2000" spc="4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="True"&gt;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="#FFC4E5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="#FF2C6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20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="IsEnabled"</a:t>
            </a:r>
            <a:r>
              <a:rPr sz="2000" spc="5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="False"&gt;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="#FFF4F4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="#FFADB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="TextElement.Foreground"</a:t>
            </a:r>
            <a:r>
              <a:rPr sz="2000" spc="26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="contentPre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5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790" y="4416380"/>
            <a:ext cx="3811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ControlTemplate.Triggers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35680" marR="5080" indent="-3522980">
              <a:lnSpc>
                <a:spcPts val="3690"/>
              </a:lnSpc>
              <a:spcBef>
                <a:spcPts val="445"/>
              </a:spcBef>
            </a:pPr>
            <a:r>
              <a:rPr spc="-10" dirty="0"/>
              <a:t>Преимущества контролов </a:t>
            </a:r>
            <a:r>
              <a:rPr spc="-45" dirty="0"/>
              <a:t>без </a:t>
            </a:r>
            <a:r>
              <a:rPr spc="-15" dirty="0"/>
              <a:t>внешнего </a:t>
            </a:r>
            <a:r>
              <a:rPr spc="-5" dirty="0"/>
              <a:t>вида  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(lookless)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60146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 panose="020F0502020204030204"/>
                <a:cs typeface="Calibri" panose="020F0502020204030204"/>
              </a:rPr>
              <a:t>●</a:t>
            </a:r>
            <a:endParaRPr sz="145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463040"/>
            <a:ext cx="6882765" cy="970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30" dirty="0">
                <a:latin typeface="Arial" panose="020B0604020202020204"/>
                <a:cs typeface="Arial" panose="020B0604020202020204"/>
              </a:rPr>
              <a:t>Отделение </a:t>
            </a:r>
            <a:r>
              <a:rPr sz="3200" dirty="0">
                <a:latin typeface="Arial" panose="020B0604020202020204"/>
                <a:cs typeface="Arial" panose="020B0604020202020204"/>
              </a:rPr>
              <a:t>логики 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работы </a:t>
            </a:r>
            <a:r>
              <a:rPr sz="3200" dirty="0">
                <a:latin typeface="Arial" panose="020B0604020202020204"/>
                <a:cs typeface="Arial" panose="020B0604020202020204"/>
              </a:rPr>
              <a:t>и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свойств  контрола </a:t>
            </a:r>
            <a:r>
              <a:rPr sz="3200" spc="-40" dirty="0">
                <a:latin typeface="Arial" panose="020B0604020202020204"/>
                <a:cs typeface="Arial" panose="020B0604020202020204"/>
              </a:rPr>
              <a:t>от 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его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представления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064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 panose="020F0502020204030204"/>
                <a:cs typeface="Calibri" panose="020F0502020204030204"/>
              </a:rPr>
              <a:t>●</a:t>
            </a:r>
            <a:endParaRPr sz="14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969260"/>
            <a:ext cx="7282815" cy="1427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10" dirty="0">
                <a:latin typeface="Arial" panose="020B0604020202020204"/>
                <a:cs typeface="Arial" panose="020B0604020202020204"/>
              </a:rPr>
              <a:t>Возможность </a:t>
            </a:r>
            <a:r>
              <a:rPr sz="3200" dirty="0">
                <a:latin typeface="Arial" panose="020B0604020202020204"/>
                <a:cs typeface="Arial" panose="020B0604020202020204"/>
              </a:rPr>
              <a:t>менять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вид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контрола  </a:t>
            </a:r>
            <a:r>
              <a:rPr sz="3200" dirty="0">
                <a:latin typeface="Arial" panose="020B0604020202020204"/>
                <a:cs typeface="Arial" panose="020B0604020202020204"/>
              </a:rPr>
              <a:t>практически </a:t>
            </a:r>
            <a:r>
              <a:rPr sz="3200" b="1" i="1" spc="-5" dirty="0">
                <a:latin typeface="Arial" panose="020B0604020202020204"/>
                <a:cs typeface="Arial" panose="020B0604020202020204"/>
              </a:rPr>
              <a:t>любым</a:t>
            </a:r>
            <a:r>
              <a:rPr sz="3200" i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образом </a:t>
            </a:r>
            <a:r>
              <a:rPr sz="3200" dirty="0">
                <a:latin typeface="Arial" panose="020B0604020202020204"/>
                <a:cs typeface="Arial" panose="020B0604020202020204"/>
              </a:rPr>
              <a:t>по </a:t>
            </a:r>
            <a:r>
              <a:rPr sz="3200" spc="5" dirty="0">
                <a:latin typeface="Arial" panose="020B0604020202020204"/>
                <a:cs typeface="Arial" panose="020B0604020202020204"/>
              </a:rPr>
              <a:t>месту  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использования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429" y="411479"/>
            <a:ext cx="67525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Чего </a:t>
            </a:r>
            <a:r>
              <a:rPr spc="-5" dirty="0"/>
              <a:t>мы </a:t>
            </a:r>
            <a:r>
              <a:rPr spc="-25" dirty="0"/>
              <a:t>хотим </a:t>
            </a:r>
            <a:r>
              <a:rPr spc="-45" dirty="0"/>
              <a:t>от</a:t>
            </a:r>
            <a:r>
              <a:rPr spc="-5" dirty="0"/>
              <a:t> UI-фреймворка?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359" y="141351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59" y="197612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59" y="253873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9" y="310261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366522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59" y="4227829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593725" y="1180846"/>
            <a:ext cx="8896350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Все плюшки</a:t>
            </a:r>
            <a:r>
              <a:rPr sz="3050" spc="-60" dirty="0"/>
              <a:t> </a:t>
            </a:r>
            <a:r>
              <a:rPr sz="3050" spc="-5" dirty="0"/>
              <a:t>WPF  </a:t>
            </a:r>
          </a:p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Переносимость  </a:t>
            </a:r>
          </a:p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Open-source</a:t>
            </a:r>
          </a:p>
          <a:p>
            <a:pPr marL="320675">
              <a:lnSpc>
                <a:spcPct val="100000"/>
              </a:lnSpc>
              <a:spcBef>
                <a:spcPts val="780"/>
              </a:spcBef>
            </a:pPr>
            <a:r>
              <a:rPr sz="3050" spc="-5" dirty="0"/>
              <a:t>100%</a:t>
            </a:r>
            <a:r>
              <a:rPr sz="3050" spc="15" dirty="0"/>
              <a:t> </a:t>
            </a:r>
            <a:r>
              <a:rPr sz="3050" spc="-5" dirty="0"/>
              <a:t>managed-код</a:t>
            </a:r>
            <a:endParaRPr sz="3050" dirty="0"/>
          </a:p>
          <a:p>
            <a:pPr marL="320675">
              <a:lnSpc>
                <a:spcPct val="100000"/>
              </a:lnSpc>
              <a:spcBef>
                <a:spcPts val="770"/>
              </a:spcBef>
            </a:pPr>
            <a:r>
              <a:rPr sz="3050" spc="-20" dirty="0"/>
              <a:t>Рендеринг </a:t>
            </a:r>
            <a:r>
              <a:rPr sz="3050" spc="-10" dirty="0"/>
              <a:t>«пиксель-в-пиксель»</a:t>
            </a:r>
            <a:r>
              <a:rPr sz="3050" spc="114" dirty="0"/>
              <a:t> </a:t>
            </a:r>
            <a:r>
              <a:rPr sz="3050" i="1" spc="-30" dirty="0">
                <a:highlight>
                  <a:srgbClr val="FFFF00"/>
                </a:highlight>
                <a:latin typeface="Arial" panose="020B0604020202020204"/>
                <a:cs typeface="Arial" panose="020B0604020202020204"/>
              </a:rPr>
              <a:t>везде</a:t>
            </a:r>
            <a:endParaRPr sz="3050" dirty="0">
              <a:highlight>
                <a:srgbClr val="FFFF00"/>
              </a:highlight>
              <a:latin typeface="Arial" panose="020B0604020202020204"/>
              <a:cs typeface="Arial" panose="020B0604020202020204"/>
            </a:endParaRPr>
          </a:p>
          <a:p>
            <a:pPr marL="320675">
              <a:lnSpc>
                <a:spcPct val="100000"/>
              </a:lnSpc>
              <a:spcBef>
                <a:spcPts val="770"/>
              </a:spcBef>
            </a:pPr>
            <a:r>
              <a:rPr sz="3050" spc="-15" dirty="0"/>
              <a:t>Использование </a:t>
            </a:r>
            <a:r>
              <a:rPr sz="3050" spc="-5" dirty="0"/>
              <a:t>новых </a:t>
            </a:r>
            <a:r>
              <a:rPr sz="3050" dirty="0"/>
              <a:t>фич </a:t>
            </a:r>
            <a:r>
              <a:rPr sz="3050" spc="10" dirty="0"/>
              <a:t>языка </a:t>
            </a:r>
            <a:r>
              <a:rPr sz="3050" spc="-10" dirty="0"/>
              <a:t>и</a:t>
            </a:r>
            <a:r>
              <a:rPr sz="3050" spc="45" dirty="0"/>
              <a:t> </a:t>
            </a:r>
            <a:r>
              <a:rPr sz="3050" dirty="0"/>
              <a:t>экосистемы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8560" y="1132840"/>
            <a:ext cx="7866380" cy="440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33120" y="56515"/>
            <a:ext cx="82911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200" dirty="0"/>
              <a:t>Пример интеграционного теста </a:t>
            </a:r>
          </a:p>
          <a:p>
            <a:pPr algn="ctr"/>
            <a:r>
              <a:rPr lang="ru-RU" altLang="en-US" dirty="0">
                <a:solidFill>
                  <a:schemeClr val="bg1">
                    <a:lumMod val="65000"/>
                  </a:schemeClr>
                </a:solidFill>
              </a:rPr>
              <a:t>(рендеринг пиксель в пиксель)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FCC07A-8A62-4170-AE2F-528C98D47FF5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6200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92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3589A9-A138-450F-B417-47D3F0F4E9A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6200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AFB45C-F9D8-48CC-84C5-AF39738D723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60090" y="3085464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9D5C53-241D-4745-96A5-14DE548999E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5255259" y="2449830"/>
            <a:ext cx="1016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193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049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2395220" y="0"/>
                </a:moveTo>
                <a:lnTo>
                  <a:pt x="113029" y="0"/>
                </a:ln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113029" y="0"/>
                </a:move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/>
              <a:t>.NET4.5+/Mono</a:t>
            </a:r>
            <a:endParaRPr sz="1800"/>
          </a:p>
        </p:txBody>
      </p:sp>
      <p:sp>
        <p:nvSpPr>
          <p:cNvPr id="21" name="object 21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A64EDA-3E48-4765-AE16-195AAF78E2DB}"/>
              </a:ext>
            </a:extLst>
          </p:cNvPr>
          <p:cNvCxnSpPr/>
          <p:nvPr/>
        </p:nvCxnSpPr>
        <p:spPr>
          <a:xfrm flipH="1">
            <a:off x="3260090" y="953769"/>
            <a:ext cx="74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7F45C6-F91A-4D28-8D16-3A186581A6B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5184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CFE25A-EF83-42DC-879F-4A4DF85B76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60090" y="3085464"/>
            <a:ext cx="74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9F5551-E3DC-4611-8646-2306BB1722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243829" y="1323340"/>
            <a:ext cx="11431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919AE4-3DA9-4BCD-930F-2FE69E86778E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243829" y="2449830"/>
            <a:ext cx="1143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967762-D116-439B-AD58-98A8942AB318}"/>
              </a:ext>
            </a:extLst>
          </p:cNvPr>
          <p:cNvCxnSpPr>
            <a:stCxn id="18" idx="1"/>
          </p:cNvCxnSpPr>
          <p:nvPr/>
        </p:nvCxnSpPr>
        <p:spPr>
          <a:xfrm flipH="1">
            <a:off x="6508750" y="519430"/>
            <a:ext cx="1366519" cy="43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6D8728-E243-45A5-B67A-FCF045F21F78}"/>
              </a:ext>
            </a:extLst>
          </p:cNvPr>
          <p:cNvCxnSpPr>
            <a:stCxn id="21" idx="1"/>
          </p:cNvCxnSpPr>
          <p:nvPr/>
        </p:nvCxnSpPr>
        <p:spPr>
          <a:xfrm flipH="1">
            <a:off x="6498590" y="953135"/>
            <a:ext cx="1376679" cy="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F8021B-F7A4-4544-8E0D-8F227A1E4B80}"/>
              </a:ext>
            </a:extLst>
          </p:cNvPr>
          <p:cNvCxnSpPr/>
          <p:nvPr/>
        </p:nvCxnSpPr>
        <p:spPr>
          <a:xfrm flipH="1" flipV="1">
            <a:off x="6508750" y="953769"/>
            <a:ext cx="1366519" cy="36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33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192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20" y="0"/>
                </a:moveTo>
                <a:lnTo>
                  <a:pt x="111760" y="0"/>
                </a:ln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1760" y="0"/>
                </a:move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lnTo>
                  <a:pt x="1117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89120" y="4860290"/>
            <a:ext cx="1772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IRenderingPlatform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5269" y="432816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Direct2D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5269" y="47586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Skia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5269" y="51752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Cairo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2395220" y="0"/>
                </a:moveTo>
                <a:lnTo>
                  <a:pt x="113029" y="0"/>
                </a:ln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113029" y="0"/>
                </a:move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.NET4.5+/Mono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0BF9D6-2295-43D9-86A4-7E7D7310C3F5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5255259" y="2449830"/>
            <a:ext cx="1016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FA7F17-C924-48C1-BD61-8AA9968801E7}"/>
              </a:ext>
            </a:extLst>
          </p:cNvPr>
          <p:cNvCxnSpPr/>
          <p:nvPr/>
        </p:nvCxnSpPr>
        <p:spPr>
          <a:xfrm flipH="1">
            <a:off x="3260090" y="976630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D2BAD5-A394-47B0-9FDE-D7493C34800A}"/>
              </a:ext>
            </a:extLst>
          </p:cNvPr>
          <p:cNvCxnSpPr/>
          <p:nvPr/>
        </p:nvCxnSpPr>
        <p:spPr>
          <a:xfrm flipH="1">
            <a:off x="3260090" y="2146300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5F32F3-9BDC-4770-886D-1C61AC9A49D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60090" y="3085464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796D9F-6A65-4436-92D9-81DAF4E1B3F4}"/>
              </a:ext>
            </a:extLst>
          </p:cNvPr>
          <p:cNvCxnSpPr/>
          <p:nvPr/>
        </p:nvCxnSpPr>
        <p:spPr>
          <a:xfrm flipH="1">
            <a:off x="3260090" y="5044440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A5378E-1947-487C-B6A1-8E855F4C47EB}"/>
              </a:ext>
            </a:extLst>
          </p:cNvPr>
          <p:cNvCxnSpPr>
            <a:stCxn id="33" idx="1"/>
          </p:cNvCxnSpPr>
          <p:nvPr/>
        </p:nvCxnSpPr>
        <p:spPr>
          <a:xfrm flipH="1">
            <a:off x="6498589" y="519430"/>
            <a:ext cx="137668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31B646-C276-412C-A9F3-32A536D258C1}"/>
              </a:ext>
            </a:extLst>
          </p:cNvPr>
          <p:cNvCxnSpPr>
            <a:stCxn id="36" idx="1"/>
          </p:cNvCxnSpPr>
          <p:nvPr/>
        </p:nvCxnSpPr>
        <p:spPr>
          <a:xfrm flipH="1">
            <a:off x="6498589" y="953135"/>
            <a:ext cx="1376680" cy="4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D87F32-28CD-499E-A4A5-AD76A518263C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6498589" y="996950"/>
            <a:ext cx="1376680" cy="36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0A01FE-0493-4FE6-89D8-961D7CC62C79}"/>
              </a:ext>
            </a:extLst>
          </p:cNvPr>
          <p:cNvCxnSpPr>
            <a:stCxn id="19" idx="1"/>
          </p:cNvCxnSpPr>
          <p:nvPr/>
        </p:nvCxnSpPr>
        <p:spPr>
          <a:xfrm flipH="1">
            <a:off x="6530340" y="4497705"/>
            <a:ext cx="1344929" cy="49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EF8C3A-0368-4B72-95D0-59C4BC97B615}"/>
              </a:ext>
            </a:extLst>
          </p:cNvPr>
          <p:cNvCxnSpPr>
            <a:stCxn id="20" idx="1"/>
          </p:cNvCxnSpPr>
          <p:nvPr/>
        </p:nvCxnSpPr>
        <p:spPr>
          <a:xfrm flipH="1">
            <a:off x="6530340" y="4928235"/>
            <a:ext cx="1344929" cy="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B46145-0559-491C-9D84-12C7325D4A9E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6530340" y="4993640"/>
            <a:ext cx="1344929" cy="35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C442D9-0EDC-41D3-9410-D9E13AB75CB7}"/>
              </a:ext>
            </a:extLst>
          </p:cNvPr>
          <p:cNvCxnSpPr/>
          <p:nvPr/>
        </p:nvCxnSpPr>
        <p:spPr>
          <a:xfrm>
            <a:off x="8394700" y="5344795"/>
            <a:ext cx="838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15" y="868680"/>
            <a:ext cx="9331325" cy="26987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472430">
              <a:lnSpc>
                <a:spcPts val="2320"/>
              </a:lnSpc>
              <a:spcBef>
                <a:spcPts val="240"/>
              </a:spcBef>
            </a:pP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Matrix </a:t>
            </a:r>
            <a:r>
              <a:rPr spc="-5" dirty="0">
                <a:latin typeface="Consolas" panose="020B0609020204030204"/>
                <a:cs typeface="Consolas" panose="020B0609020204030204"/>
              </a:rPr>
              <a:t>Transform </a:t>
            </a:r>
            <a:r>
              <a:rPr dirty="0">
                <a:latin typeface="Consolas" panose="020B0609020204030204"/>
                <a:cs typeface="Consolas" panose="020B0609020204030204"/>
              </a:rPr>
              <a:t>{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dirty="0">
                <a:latin typeface="Consolas" panose="020B0609020204030204"/>
                <a:cs typeface="Consolas" panose="020B0609020204030204"/>
              </a:rPr>
              <a:t>;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dirty="0">
                <a:latin typeface="Consolas" panose="020B0609020204030204"/>
                <a:cs typeface="Consolas" panose="020B0609020204030204"/>
              </a:rPr>
              <a:t>; } 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Clear(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Color</a:t>
            </a:r>
            <a:r>
              <a:rPr spc="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color);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DrawImage(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IBitmapImpl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src,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pc="-5" dirty="0">
                <a:latin typeface="Consolas" panose="020B0609020204030204"/>
                <a:cs typeface="Consolas" panose="020B0609020204030204"/>
              </a:rPr>
              <a:t>opacity,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sect,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pc="-5" dirty="0">
                <a:latin typeface="Consolas" panose="020B0609020204030204"/>
                <a:cs typeface="Consolas" panose="020B0609020204030204"/>
              </a:rPr>
              <a:t>dest) 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DrawLine(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spc="-5" dirty="0">
                <a:latin typeface="Consolas" panose="020B0609020204030204"/>
                <a:cs typeface="Consolas" panose="020B0609020204030204"/>
              </a:rPr>
              <a:t>pen,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dirty="0">
                <a:latin typeface="Consolas" panose="020B0609020204030204"/>
                <a:cs typeface="Consolas" panose="020B0609020204030204"/>
              </a:rPr>
              <a:t>p1,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pc="5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p2);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565785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DrawGeometry(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spc="-5" dirty="0">
                <a:latin typeface="Consolas" panose="020B0609020204030204"/>
                <a:cs typeface="Consolas" panose="020B0609020204030204"/>
              </a:rPr>
              <a:t>brush,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dirty="0">
                <a:latin typeface="Consolas" panose="020B0609020204030204"/>
                <a:cs typeface="Consolas" panose="020B0609020204030204"/>
              </a:rPr>
              <a:t>pen,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IGeometryImpl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geometry);  </a:t>
            </a:r>
          </a:p>
          <a:p>
            <a:pPr marL="12700" marR="565785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DrawRectangle(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spc="-5" dirty="0">
                <a:latin typeface="Consolas" panose="020B0609020204030204"/>
                <a:cs typeface="Consolas" panose="020B0609020204030204"/>
              </a:rPr>
              <a:t>pen,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rect,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float</a:t>
            </a:r>
            <a:r>
              <a:rPr spc="8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cornerRadius);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28575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DrawText(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dirty="0">
                <a:latin typeface="Consolas" panose="020B0609020204030204"/>
                <a:cs typeface="Consolas" panose="020B0609020204030204"/>
              </a:rPr>
              <a:t>color,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pc="-5" dirty="0">
                <a:latin typeface="Consolas" panose="020B0609020204030204"/>
                <a:cs typeface="Consolas" panose="020B0609020204030204"/>
              </a:rPr>
              <a:t>origin,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IFormattedTextImpl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text);  </a:t>
            </a:r>
          </a:p>
          <a:p>
            <a:pPr marL="12700" marR="28575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FillRectangle(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spc="-5" dirty="0">
                <a:latin typeface="Consolas" panose="020B0609020204030204"/>
                <a:cs typeface="Consolas" panose="020B0609020204030204"/>
              </a:rPr>
              <a:t>brush,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rect,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float</a:t>
            </a:r>
            <a:r>
              <a:rPr spc="12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cornerRadius);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220"/>
              </a:lnSpc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PushClip(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pc="2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clip);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60"/>
              </a:lnSpc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PushOpacity(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pc="1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opacity);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2289" y="77470"/>
            <a:ext cx="39141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IDrawingContextImpl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Скругленный прямоугольник 71"/>
          <p:cNvSpPr/>
          <p:nvPr/>
        </p:nvSpPr>
        <p:spPr>
          <a:xfrm>
            <a:off x="4000500" y="728345"/>
            <a:ext cx="2508885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36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9795" y="1412875"/>
            <a:ext cx="2233295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None/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   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) </a:t>
            </a:r>
            <a:endParaRPr sz="1600" spc="-5" dirty="0">
              <a:solidFill>
                <a:srgbClr val="666666"/>
              </a:solidFill>
              <a:latin typeface="Arial" panose="020B0604020202020204"/>
              <a:cs typeface="Arial" panose="020B0604020202020204"/>
            </a:endParaRP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5" dirty="0">
                <a:latin typeface="Arial" panose="020B0604020202020204"/>
                <a:cs typeface="Arial" panose="020B0604020202020204"/>
              </a:rPr>
              <a:t>рендерер(ы) 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02250" y="2684779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13080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8909" y="252983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2409" y="374650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19" y="0"/>
                </a:moveTo>
                <a:lnTo>
                  <a:pt x="113029" y="0"/>
                </a:lnTo>
                <a:lnTo>
                  <a:pt x="71794" y="9802"/>
                </a:lnTo>
                <a:lnTo>
                  <a:pt x="35560" y="35559"/>
                </a:lnTo>
                <a:lnTo>
                  <a:pt x="9802" y="71794"/>
                </a:lnTo>
                <a:lnTo>
                  <a:pt x="0" y="113030"/>
                </a:lnTo>
                <a:lnTo>
                  <a:pt x="0" y="565150"/>
                </a:lnTo>
                <a:lnTo>
                  <a:pt x="9802" y="606385"/>
                </a:lnTo>
                <a:lnTo>
                  <a:pt x="35560" y="642620"/>
                </a:lnTo>
                <a:lnTo>
                  <a:pt x="71794" y="668377"/>
                </a:lnTo>
                <a:lnTo>
                  <a:pt x="113029" y="678180"/>
                </a:lnTo>
                <a:lnTo>
                  <a:pt x="2395219" y="678180"/>
                </a:lnTo>
                <a:lnTo>
                  <a:pt x="2436991" y="668377"/>
                </a:lnTo>
                <a:lnTo>
                  <a:pt x="2473166" y="642620"/>
                </a:lnTo>
                <a:lnTo>
                  <a:pt x="2498625" y="606385"/>
                </a:lnTo>
                <a:lnTo>
                  <a:pt x="2508249" y="565150"/>
                </a:lnTo>
                <a:lnTo>
                  <a:pt x="2508249" y="113030"/>
                </a:lnTo>
                <a:lnTo>
                  <a:pt x="2498625" y="71794"/>
                </a:lnTo>
                <a:lnTo>
                  <a:pt x="2473166" y="35559"/>
                </a:lnTo>
                <a:lnTo>
                  <a:pt x="2436991" y="9802"/>
                </a:lnTo>
                <a:lnTo>
                  <a:pt x="2395219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2409" y="374650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3029" y="0"/>
                </a:moveTo>
                <a:lnTo>
                  <a:pt x="71794" y="9802"/>
                </a:lnTo>
                <a:lnTo>
                  <a:pt x="35560" y="35559"/>
                </a:lnTo>
                <a:lnTo>
                  <a:pt x="9802" y="71794"/>
                </a:lnTo>
                <a:lnTo>
                  <a:pt x="0" y="113030"/>
                </a:lnTo>
                <a:lnTo>
                  <a:pt x="0" y="565150"/>
                </a:lnTo>
                <a:lnTo>
                  <a:pt x="9802" y="606385"/>
                </a:lnTo>
                <a:lnTo>
                  <a:pt x="35560" y="642620"/>
                </a:lnTo>
                <a:lnTo>
                  <a:pt x="71794" y="668377"/>
                </a:lnTo>
                <a:lnTo>
                  <a:pt x="113029" y="678180"/>
                </a:lnTo>
                <a:lnTo>
                  <a:pt x="2395219" y="678180"/>
                </a:lnTo>
                <a:lnTo>
                  <a:pt x="2436991" y="668377"/>
                </a:lnTo>
                <a:lnTo>
                  <a:pt x="2473166" y="642620"/>
                </a:lnTo>
                <a:lnTo>
                  <a:pt x="2498625" y="606385"/>
                </a:lnTo>
                <a:lnTo>
                  <a:pt x="2508249" y="565150"/>
                </a:lnTo>
                <a:lnTo>
                  <a:pt x="2508249" y="113030"/>
                </a:lnTo>
                <a:lnTo>
                  <a:pt x="2498625" y="71794"/>
                </a:lnTo>
                <a:lnTo>
                  <a:pt x="2473166" y="35559"/>
                </a:lnTo>
                <a:lnTo>
                  <a:pt x="2436991" y="9802"/>
                </a:lnTo>
                <a:lnTo>
                  <a:pt x="2395219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2409" y="3746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0659" y="442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81500" y="3939540"/>
            <a:ext cx="1830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IWindowingPlatform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5269" y="1852929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Win32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5269" y="2233929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GTK#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5269" y="264541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GTK3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5269" y="30797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Xamarin.iOS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5269" y="349250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Xamarin.Android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5269" y="3937000"/>
            <a:ext cx="1830070" cy="264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...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20" y="0"/>
                </a:moveTo>
                <a:lnTo>
                  <a:pt x="111760" y="0"/>
                </a:ln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1760" y="0"/>
                </a:move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lnTo>
                  <a:pt x="1117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22090" y="4667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30340" y="5345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89120" y="4860290"/>
            <a:ext cx="1772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IRenderingPlatform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75269" y="43497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Direct2D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75269" y="475234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Skia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5269" y="51752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Cairo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00500" y="646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08750" y="1323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.NET4.5+/Mono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71" name="Прямое соединение 70"/>
          <p:cNvCxnSpPr/>
          <p:nvPr/>
        </p:nvCxnSpPr>
        <p:spPr>
          <a:xfrm>
            <a:off x="8426450" y="5346700"/>
            <a:ext cx="80645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Скругленный прямоугольник 72"/>
          <p:cNvSpPr/>
          <p:nvPr/>
        </p:nvSpPr>
        <p:spPr>
          <a:xfrm>
            <a:off x="4011930" y="1736725"/>
            <a:ext cx="2508885" cy="793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Avalonia.Xaml</a:t>
            </a:r>
            <a:endParaRPr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(netstandard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2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.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0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)</a:t>
            </a:r>
            <a:endParaRPr lang="ru-RU" altLang="en-US" sz="1200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4048760" y="2787015"/>
            <a:ext cx="2508885" cy="793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Avalonia.DefaultTheme</a:t>
            </a:r>
            <a:endParaRPr sz="160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(netstandard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2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.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0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)</a:t>
            </a:r>
            <a:endParaRPr lang="ru-RU" altLang="en-US" sz="12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403697C-8EEE-477A-9D90-94FD66360D0B}"/>
              </a:ext>
            </a:extLst>
          </p:cNvPr>
          <p:cNvCxnSpPr>
            <a:stCxn id="62" idx="1"/>
            <a:endCxn id="72" idx="3"/>
          </p:cNvCxnSpPr>
          <p:nvPr/>
        </p:nvCxnSpPr>
        <p:spPr>
          <a:xfrm flipH="1">
            <a:off x="6509385" y="519430"/>
            <a:ext cx="1365884" cy="47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6C713-3C29-4962-85C8-006BD829115C}"/>
              </a:ext>
            </a:extLst>
          </p:cNvPr>
          <p:cNvCxnSpPr>
            <a:stCxn id="65" idx="1"/>
            <a:endCxn id="72" idx="3"/>
          </p:cNvCxnSpPr>
          <p:nvPr/>
        </p:nvCxnSpPr>
        <p:spPr>
          <a:xfrm flipH="1">
            <a:off x="6509385" y="953135"/>
            <a:ext cx="1365884" cy="4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7F449A-D86F-4AA8-B8AD-F579557E34AF}"/>
              </a:ext>
            </a:extLst>
          </p:cNvPr>
          <p:cNvCxnSpPr>
            <a:stCxn id="66" idx="1"/>
            <a:endCxn id="72" idx="3"/>
          </p:cNvCxnSpPr>
          <p:nvPr/>
        </p:nvCxnSpPr>
        <p:spPr>
          <a:xfrm flipH="1" flipV="1">
            <a:off x="6509385" y="995045"/>
            <a:ext cx="1365884" cy="37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4409B9-0261-47A4-90FB-FB0483F18B0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550659" y="2021839"/>
            <a:ext cx="1324610" cy="208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BE4D958-CA9A-44AA-ACC0-299D8A652A4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550659" y="2402839"/>
            <a:ext cx="1324610" cy="170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56AE57-6BB0-4200-B4E5-DED2F2B8DBF3}"/>
              </a:ext>
            </a:extLst>
          </p:cNvPr>
          <p:cNvCxnSpPr>
            <a:stCxn id="23" idx="1"/>
          </p:cNvCxnSpPr>
          <p:nvPr/>
        </p:nvCxnSpPr>
        <p:spPr>
          <a:xfrm flipH="1">
            <a:off x="6550659" y="2814955"/>
            <a:ext cx="1324610" cy="131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43DE8B-43A1-41D1-BCDB-49F8C4465DFD}"/>
              </a:ext>
            </a:extLst>
          </p:cNvPr>
          <p:cNvCxnSpPr>
            <a:stCxn id="24" idx="1"/>
          </p:cNvCxnSpPr>
          <p:nvPr/>
        </p:nvCxnSpPr>
        <p:spPr>
          <a:xfrm flipH="1">
            <a:off x="6547166" y="3249295"/>
            <a:ext cx="1328103" cy="8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A088FE-7E14-4CB8-92C5-60CD2ADC4E3B}"/>
              </a:ext>
            </a:extLst>
          </p:cNvPr>
          <p:cNvCxnSpPr>
            <a:stCxn id="25" idx="1"/>
          </p:cNvCxnSpPr>
          <p:nvPr/>
        </p:nvCxnSpPr>
        <p:spPr>
          <a:xfrm flipH="1">
            <a:off x="6557645" y="3662045"/>
            <a:ext cx="1317624" cy="46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EF2526-AB9F-4B30-96BA-B82D4932C2D4}"/>
              </a:ext>
            </a:extLst>
          </p:cNvPr>
          <p:cNvCxnSpPr>
            <a:stCxn id="36" idx="1"/>
          </p:cNvCxnSpPr>
          <p:nvPr/>
        </p:nvCxnSpPr>
        <p:spPr>
          <a:xfrm flipH="1">
            <a:off x="6530340" y="4069080"/>
            <a:ext cx="1344929" cy="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24C7B9-4A62-4C93-8905-99C89F16AFE2}"/>
              </a:ext>
            </a:extLst>
          </p:cNvPr>
          <p:cNvCxnSpPr>
            <a:stCxn id="46" idx="1"/>
          </p:cNvCxnSpPr>
          <p:nvPr/>
        </p:nvCxnSpPr>
        <p:spPr>
          <a:xfrm flipH="1">
            <a:off x="6520815" y="4519295"/>
            <a:ext cx="1354454" cy="47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5A4646-1FBC-4D54-A198-B5728922A168}"/>
              </a:ext>
            </a:extLst>
          </p:cNvPr>
          <p:cNvCxnSpPr>
            <a:stCxn id="47" idx="1"/>
          </p:cNvCxnSpPr>
          <p:nvPr/>
        </p:nvCxnSpPr>
        <p:spPr>
          <a:xfrm flipH="1">
            <a:off x="6520815" y="4921885"/>
            <a:ext cx="1354454" cy="7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19C0AC6-D94C-487B-BF14-5664609C0257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6520815" y="4993640"/>
            <a:ext cx="1354454" cy="35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AC3F570-03F2-4707-959A-07AC76B080E8}"/>
              </a:ext>
            </a:extLst>
          </p:cNvPr>
          <p:cNvCxnSpPr>
            <a:stCxn id="72" idx="1"/>
          </p:cNvCxnSpPr>
          <p:nvPr/>
        </p:nvCxnSpPr>
        <p:spPr>
          <a:xfrm flipH="1">
            <a:off x="3260090" y="995045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0E9A95A-8D7D-4AAC-BA38-2B8EDE216125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3260090" y="2133282"/>
            <a:ext cx="751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126C288-1530-41D5-A335-5ACE6508307A}"/>
              </a:ext>
            </a:extLst>
          </p:cNvPr>
          <p:cNvCxnSpPr>
            <a:stCxn id="74" idx="1"/>
          </p:cNvCxnSpPr>
          <p:nvPr/>
        </p:nvCxnSpPr>
        <p:spPr>
          <a:xfrm flipH="1" flipV="1">
            <a:off x="3254375" y="3183572"/>
            <a:ext cx="794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721A37C-F6D5-4BD0-93D0-36A88A52558E}"/>
              </a:ext>
            </a:extLst>
          </p:cNvPr>
          <p:cNvCxnSpPr/>
          <p:nvPr/>
        </p:nvCxnSpPr>
        <p:spPr>
          <a:xfrm flipH="1" flipV="1">
            <a:off x="3243898" y="4069080"/>
            <a:ext cx="798511" cy="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E24106-8DE9-45F7-B0BB-575ACC5D4FDD}"/>
              </a:ext>
            </a:extLst>
          </p:cNvPr>
          <p:cNvCxnSpPr/>
          <p:nvPr/>
        </p:nvCxnSpPr>
        <p:spPr>
          <a:xfrm flipH="1">
            <a:off x="3267076" y="5091430"/>
            <a:ext cx="75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37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310" y="558800"/>
            <a:ext cx="8030845" cy="46856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3813810">
              <a:lnSpc>
                <a:spcPts val="3010"/>
              </a:lnSpc>
              <a:spcBef>
                <a:spcPts val="29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ClientSize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3813810">
              <a:lnSpc>
                <a:spcPts val="3010"/>
              </a:lnSpc>
              <a:spcBef>
                <a:spcPts val="29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Scaling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IEnumerable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object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Surfaces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RawInputEventArgs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Input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Paint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</a:t>
            </a:r>
            <a:r>
              <a:rPr sz="20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Resized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ScalingChanged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Invalidate(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rect);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914400">
              <a:lnSpc>
                <a:spcPts val="3010"/>
              </a:lnSpc>
              <a:spcBef>
                <a:spcPts val="8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SetInputRoot(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IInputRoot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inputRoot);  </a:t>
            </a:r>
          </a:p>
          <a:p>
            <a:pPr marL="12700" marR="914400">
              <a:lnSpc>
                <a:spcPts val="3010"/>
              </a:lnSpc>
              <a:spcBef>
                <a:spcPts val="8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PointToClient(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0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PointToScreen(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000" spc="-3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SetCursor(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IPlatformHandle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cursor);  </a:t>
            </a: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Closed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5070" y="13970"/>
            <a:ext cx="26098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ITopLevelImpl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38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310" y="558800"/>
            <a:ext cx="6735445" cy="11849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2362835">
              <a:lnSpc>
                <a:spcPts val="3010"/>
              </a:lnSpc>
              <a:spcBef>
                <a:spcPts val="290"/>
              </a:spcBef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ClientSize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Scaling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920"/>
              </a:lnSpc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IEnumerable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object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Surfaces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60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310" y="1704340"/>
            <a:ext cx="8187055" cy="385952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210"/>
              </a:spcBef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RawInputEventArgs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Input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Paint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</a:t>
            </a:r>
            <a:r>
              <a:rPr sz="26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Resized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ScalingChanged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Invalidate(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rect);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 marR="914400">
              <a:lnSpc>
                <a:spcPts val="3010"/>
              </a:lnSpc>
              <a:spcBef>
                <a:spcPts val="85"/>
              </a:spcBef>
            </a:pP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SetInputRoot(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IInputRoot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inputRoot);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PointToClient(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6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PointToScreen(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600" spc="-3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SetCursor(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IPlatformHandle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cursor);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Closed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5070" y="13970"/>
            <a:ext cx="26098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ITopLevelImpl</a:t>
            </a:r>
          </a:p>
        </p:txBody>
      </p:sp>
      <p:sp>
        <p:nvSpPr>
          <p:cNvPr id="6" name="object 6"/>
          <p:cNvSpPr/>
          <p:nvPr/>
        </p:nvSpPr>
        <p:spPr>
          <a:xfrm>
            <a:off x="793115" y="1367790"/>
            <a:ext cx="7279640" cy="375920"/>
          </a:xfrm>
          <a:custGeom>
            <a:avLst/>
            <a:gdLst/>
            <a:ahLst/>
            <a:cxnLst/>
            <a:rect l="l" t="t" r="r" b="b"/>
            <a:pathLst>
              <a:path w="9287510" h="431800">
                <a:moveTo>
                  <a:pt x="4644390" y="431800"/>
                </a:moveTo>
                <a:lnTo>
                  <a:pt x="0" y="431800"/>
                </a:lnTo>
                <a:lnTo>
                  <a:pt x="0" y="0"/>
                </a:lnTo>
                <a:lnTo>
                  <a:pt x="9287510" y="0"/>
                </a:lnTo>
                <a:lnTo>
                  <a:pt x="9287510" y="431800"/>
                </a:lnTo>
                <a:lnTo>
                  <a:pt x="4644390" y="431800"/>
                </a:lnTo>
                <a:close/>
              </a:path>
            </a:pathLst>
          </a:custGeom>
          <a:solidFill>
            <a:srgbClr val="F7F89F">
              <a:alpha val="27000"/>
            </a:srgbClr>
          </a:solidFill>
          <a:ln w="71882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D2DF4C-31B4-46F3-89C6-F0373ED9C0BF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6440" y="1871979"/>
            <a:ext cx="1907539" cy="421640"/>
          </a:xfrm>
          <a:custGeom>
            <a:avLst/>
            <a:gdLst/>
            <a:ahLst/>
            <a:cxnLst/>
            <a:rect l="l" t="t" r="r" b="b"/>
            <a:pathLst>
              <a:path w="1907539" h="421639">
                <a:moveTo>
                  <a:pt x="0" y="0"/>
                </a:moveTo>
                <a:lnTo>
                  <a:pt x="0" y="288290"/>
                </a:lnTo>
                <a:lnTo>
                  <a:pt x="1907539" y="288290"/>
                </a:lnTo>
                <a:lnTo>
                  <a:pt x="1907539" y="421640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0F537-F73F-4817-9214-DE28EFD25C5B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F7BD90-67E7-4584-9125-34FC13393E38}"/>
              </a:ext>
            </a:extLst>
          </p:cNvPr>
          <p:cNvCxnSpPr>
            <a:endCxn id="3" idx="0"/>
          </p:cNvCxnSpPr>
          <p:nvPr/>
        </p:nvCxnSpPr>
        <p:spPr>
          <a:xfrm>
            <a:off x="6443979" y="2146300"/>
            <a:ext cx="1" cy="30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81840518-8F81-4E07-A223-1C0C88CCDD81}"/>
              </a:ext>
            </a:extLst>
          </p:cNvPr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3A89B2E8-8FE9-4C18-A0DB-D6A2E21D8F7E}"/>
              </a:ext>
            </a:extLst>
          </p:cNvPr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F6CF7A3C-5E2F-4AA4-9D8F-2E7FE1E4A0B8}"/>
              </a:ext>
            </a:extLst>
          </p:cNvPr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DDC24AE4-205B-4D51-820E-AFC53DDB2BC0}"/>
              </a:ext>
            </a:extLst>
          </p:cNvPr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8AA2D16F-24E6-46DF-9AC9-A5C9787285B8}"/>
              </a:ext>
            </a:extLst>
          </p:cNvPr>
          <p:cNvSpPr txBox="1"/>
          <p:nvPr/>
        </p:nvSpPr>
        <p:spPr>
          <a:xfrm>
            <a:off x="6642100" y="939493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D971E3-69E6-4EB9-A5CD-4F309CF10DC6}"/>
              </a:ext>
            </a:extLst>
          </p:cNvPr>
          <p:cNvCxnSpPr>
            <a:endCxn id="22" idx="3"/>
          </p:cNvCxnSpPr>
          <p:nvPr/>
        </p:nvCxnSpPr>
        <p:spPr>
          <a:xfrm flipH="1">
            <a:off x="5975350" y="1403984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8C30D92-C245-4003-8E05-710518A1F6CA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5346065" y="1061719"/>
            <a:ext cx="287654" cy="19081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EDFA2E-36AD-494F-A6D1-B4B662B9545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43980" y="2146299"/>
            <a:ext cx="0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38AB4-D1B0-457E-A65C-6F04A253A733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6E3615A-3B07-4CAF-A3AF-518B27BE9670}"/>
              </a:ext>
            </a:extLst>
          </p:cNvPr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76263F08-4D78-47FB-9D6E-24C0DECFA87D}"/>
              </a:ext>
            </a:extLst>
          </p:cNvPr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E3A3693-657A-4E01-8199-1F834858D970}"/>
              </a:ext>
            </a:extLst>
          </p:cNvPr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DB102C5-B15A-4F68-B013-CE62A2A12BB0}"/>
              </a:ext>
            </a:extLst>
          </p:cNvPr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16DA1AC-4B7A-4851-8B29-E586E5831F4E}"/>
              </a:ext>
            </a:extLst>
          </p:cNvPr>
          <p:cNvSpPr txBox="1"/>
          <p:nvPr/>
        </p:nvSpPr>
        <p:spPr>
          <a:xfrm>
            <a:off x="6642100" y="939493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A717CB-EFA8-44AC-968D-444F25F4305C}"/>
              </a:ext>
            </a:extLst>
          </p:cNvPr>
          <p:cNvCxnSpPr>
            <a:endCxn id="14" idx="3"/>
          </p:cNvCxnSpPr>
          <p:nvPr/>
        </p:nvCxnSpPr>
        <p:spPr>
          <a:xfrm flipH="1">
            <a:off x="5975350" y="1403984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472C7CD-4B55-4BF4-A79D-8D4FE0873675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346065" y="1061719"/>
            <a:ext cx="287654" cy="19081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5C9B63-C9AA-442D-9F50-8CD856D5818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43980" y="2146299"/>
            <a:ext cx="0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C8C29-EE83-4D5B-B624-C8ECA07AFE1E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3">
            <a:extLst>
              <a:ext uri="{FF2B5EF4-FFF2-40B4-BE49-F238E27FC236}">
                <a16:creationId xmlns:a16="http://schemas.microsoft.com/office/drawing/2014/main" id="{1DB46B9E-64D7-4F46-B81C-C36B53705831}"/>
              </a:ext>
            </a:extLst>
          </p:cNvPr>
          <p:cNvSpPr txBox="1"/>
          <p:nvPr/>
        </p:nvSpPr>
        <p:spPr>
          <a:xfrm>
            <a:off x="1278890" y="2447289"/>
            <a:ext cx="3153410" cy="8617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EmbeddableControlRoot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/>
              <a:t>TopLevel</a:t>
            </a:r>
            <a:r>
              <a:rPr lang="en-US" dirty="0"/>
              <a:t> с </a:t>
            </a:r>
            <a:r>
              <a:rPr lang="en-US" dirty="0" err="1"/>
              <a:t>поддержкой</a:t>
            </a:r>
            <a:r>
              <a:rPr lang="en-US" dirty="0"/>
              <a:t> </a:t>
            </a:r>
            <a:r>
              <a:rPr lang="en-US" dirty="0" err="1"/>
              <a:t>передачи</a:t>
            </a:r>
            <a:r>
              <a:rPr lang="en-US" dirty="0"/>
              <a:t>  </a:t>
            </a:r>
            <a:r>
              <a:rPr lang="en-US" dirty="0" err="1"/>
              <a:t>фокуса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880D56-AAF7-4350-936E-F2C6B6B29880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4316769" y="1847889"/>
            <a:ext cx="666036" cy="3588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060" y="533400"/>
            <a:ext cx="6245860" cy="505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505710" y="75565"/>
            <a:ext cx="4509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 dirty="0"/>
              <a:t>Отрисовка шрифтов видеокартой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93894C-A014-4FC0-AD77-BF77D0F859F3}"/>
              </a:ext>
            </a:extLst>
          </p:cNvPr>
          <p:cNvSpPr/>
          <p:nvPr/>
        </p:nvSpPr>
        <p:spPr>
          <a:xfrm>
            <a:off x="7224712" y="1898944"/>
            <a:ext cx="1919287" cy="1446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527300" y="73025"/>
            <a:ext cx="4509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 dirty="0"/>
              <a:t>Отрисовка шрифтов видеокартой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6DE57A-8C33-42DF-91B0-3EDA69082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0900"/>
            <a:ext cx="2209800" cy="10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4919BE-D4A2-4B9F-8B12-077865B8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850900"/>
            <a:ext cx="2527300" cy="10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30A396-24FF-4D58-8FA9-5539DBD943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85" y="824089"/>
            <a:ext cx="2355564" cy="11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BDF4399-EB34-4DCA-AB44-E7B5D00611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14" y="890088"/>
            <a:ext cx="2832100" cy="13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E1EC457-1F2C-4A61-850B-03A4C1B125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160142"/>
            <a:ext cx="3060700" cy="14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4F8D70C-4C98-4D1C-9904-7F06D25FF3A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3160142"/>
            <a:ext cx="3670300" cy="173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75639" y="214629"/>
            <a:ext cx="19989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 dirty="0"/>
          </a:p>
        </p:txBody>
      </p:sp>
      <p:sp>
        <p:nvSpPr>
          <p:cNvPr id="20" name="object 20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82207-2EB0-458A-B4D4-5B6A8775AFEC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02D5A0-EBBD-4C14-8030-67267C953E2A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8352DF-217B-404B-A840-FEE57BE3CF8D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09EA80-8CBC-4A39-BC24-7CE95A3362C6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38895-0E72-4C29-8122-9D1EB6D77FB2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4D549-E1FB-4C71-8C41-105C47A32E87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BC65BE-1973-48E7-9E24-15163C91702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AC696E-2D9E-4FFF-A2F1-A50E3A2D72BC}"/>
              </a:ext>
            </a:extLst>
          </p:cNvPr>
          <p:cNvCxnSpPr>
            <a:stCxn id="30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D6C0D7-3FAF-4B4C-AF8F-6423E871E7C3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D17712-D088-4A06-8307-732CCD3E8B03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50A4EFE-AA59-4A48-B7C8-135AF7848FB4}"/>
              </a:ext>
            </a:extLst>
          </p:cNvPr>
          <p:cNvCxnSpPr>
            <a:stCxn id="32" idx="1"/>
            <a:endCxn id="28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F1D8B5-0AAF-42CD-A390-17CB4A17F892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8EB9B25-4A34-450E-9D96-19E2B0C6F992}"/>
              </a:ext>
            </a:extLst>
          </p:cNvPr>
          <p:cNvCxnSpPr>
            <a:stCxn id="31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2A4ED6-831C-4397-B582-2E85E1785DB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09269" y="214629"/>
            <a:ext cx="1960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/>
          </a:p>
        </p:txBody>
      </p:sp>
      <p:sp>
        <p:nvSpPr>
          <p:cNvPr id="36" name="object 36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050" y="4603278"/>
            <a:ext cx="39306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49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E3A222-2C31-4D7E-BA2C-44880E3C9FCE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98B810-1CB9-4626-AD4D-6D949C76D4C4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BA1170-F60A-4994-AA42-51B1B0152499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BFC73-5E15-4391-BE8C-7B681E89AD4E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9D2B85-F16C-47E7-A087-EDDE55E6D32E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E3D5DF-1E3D-4EF6-A2A1-20290060835D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06E914-ECE6-4400-9D01-42228C254ED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B5D03A-FF65-406E-A774-C96222BCF769}"/>
              </a:ext>
            </a:extLst>
          </p:cNvPr>
          <p:cNvCxnSpPr>
            <a:stCxn id="50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C0CBD8-8C2A-4F3A-99F5-9D98D6404A9F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FB291C-40E6-4F60-AEDB-1F04E1F3BCE2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A2DBBE8-92AB-4034-A772-72F44CB88FF4}"/>
              </a:ext>
            </a:extLst>
          </p:cNvPr>
          <p:cNvCxnSpPr>
            <a:stCxn id="52" idx="1"/>
            <a:endCxn id="48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657762-2D30-4AC3-9F99-A6731639AADA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729E0F-48C1-4F1D-B003-282E237B7DC0}"/>
              </a:ext>
            </a:extLst>
          </p:cNvPr>
          <p:cNvCxnSpPr>
            <a:stCxn id="51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148414-AA9C-413C-9596-5129EB2A801E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695137D-FB79-40CC-8614-E6EEF5BEC75E}"/>
              </a:ext>
            </a:extLst>
          </p:cNvPr>
          <p:cNvSpPr txBox="1"/>
          <p:nvPr/>
        </p:nvSpPr>
        <p:spPr>
          <a:xfrm>
            <a:off x="5598972" y="1155700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5B8EFA-5ED9-424A-89A0-AEBF51E357AF}"/>
              </a:ext>
            </a:extLst>
          </p:cNvPr>
          <p:cNvSpPr txBox="1"/>
          <p:nvPr/>
        </p:nvSpPr>
        <p:spPr>
          <a:xfrm>
            <a:off x="5598972" y="1835905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5A6B16-9E50-4535-B162-96D5DB91A66A}"/>
              </a:ext>
            </a:extLst>
          </p:cNvPr>
          <p:cNvSpPr txBox="1"/>
          <p:nvPr/>
        </p:nvSpPr>
        <p:spPr>
          <a:xfrm>
            <a:off x="5598972" y="261008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4FC2E4-9BAD-4CC0-94E2-9CE489971BD3}"/>
              </a:ext>
            </a:extLst>
          </p:cNvPr>
          <p:cNvSpPr txBox="1"/>
          <p:nvPr/>
        </p:nvSpPr>
        <p:spPr>
          <a:xfrm>
            <a:off x="5598972" y="360576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E4C71F-1B52-43D8-A63D-F038F4D666D9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6296609" y="1525032"/>
            <a:ext cx="0" cy="31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C3D62E-C8DA-4788-A5FB-E99ADAFC4143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6296609" y="2205237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114D5F-1F5E-4152-9F4F-61A238B3DFA8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296609" y="2979420"/>
            <a:ext cx="0" cy="6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838652E-A3F3-49A9-A93F-21347851BE93}"/>
              </a:ext>
            </a:extLst>
          </p:cNvPr>
          <p:cNvCxnSpPr>
            <a:stCxn id="49" idx="3"/>
            <a:endCxn id="61" idx="1"/>
          </p:cNvCxnSpPr>
          <p:nvPr/>
        </p:nvCxnSpPr>
        <p:spPr>
          <a:xfrm>
            <a:off x="4455972" y="134036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535C16-A967-4DBB-BA3D-CF465C7ED4F4}"/>
              </a:ext>
            </a:extLst>
          </p:cNvPr>
          <p:cNvCxnSpPr>
            <a:stCxn id="50" idx="3"/>
            <a:endCxn id="62" idx="1"/>
          </p:cNvCxnSpPr>
          <p:nvPr/>
        </p:nvCxnSpPr>
        <p:spPr>
          <a:xfrm>
            <a:off x="4444135" y="2013983"/>
            <a:ext cx="1154837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B60BC2-5C8E-4BC1-9F0A-7A5F12CADF9D}"/>
              </a:ext>
            </a:extLst>
          </p:cNvPr>
          <p:cNvCxnSpPr>
            <a:stCxn id="51" idx="3"/>
            <a:endCxn id="63" idx="1"/>
          </p:cNvCxnSpPr>
          <p:nvPr/>
        </p:nvCxnSpPr>
        <p:spPr>
          <a:xfrm>
            <a:off x="5041899" y="2788166"/>
            <a:ext cx="557073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5A972F8-A045-4FD8-92BC-545ABC97094E}"/>
              </a:ext>
            </a:extLst>
          </p:cNvPr>
          <p:cNvCxnSpPr>
            <a:stCxn id="52" idx="3"/>
            <a:endCxn id="64" idx="1"/>
          </p:cNvCxnSpPr>
          <p:nvPr/>
        </p:nvCxnSpPr>
        <p:spPr>
          <a:xfrm>
            <a:off x="4455973" y="3778766"/>
            <a:ext cx="1142999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643254" y="214629"/>
            <a:ext cx="19989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 dirty="0"/>
          </a:p>
        </p:txBody>
      </p:sp>
      <p:sp>
        <p:nvSpPr>
          <p:cNvPr id="47" name="object 47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93A863-E1C1-45E0-97F4-D6C7D0956C7A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8D5C02-9B7E-44E8-A9FA-A027EC31F8B1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5F991B-D48D-4126-B1B2-EF2D4903C2A0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7AD7A0-809E-49E1-B5C6-A41057E322CA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934D21-C461-47FC-830E-9E7085872BE8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19AEA2-0D4C-4ECE-8767-73812654F007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2450E2-D541-45B3-A9E3-D4364083CA97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01934F-887B-41C1-8176-9FD5C78EF85F}"/>
              </a:ext>
            </a:extLst>
          </p:cNvPr>
          <p:cNvCxnSpPr>
            <a:stCxn id="64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8BA190-8C7C-420C-9F0B-474F7C962E18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2EC229-4FC7-4025-889D-5562DCFDFD72}"/>
              </a:ext>
            </a:extLst>
          </p:cNvPr>
          <p:cNvCxnSpPr>
            <a:stCxn id="62" idx="0"/>
            <a:endCxn id="61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11FC77C-18EC-4A29-89C4-20D280F904C8}"/>
              </a:ext>
            </a:extLst>
          </p:cNvPr>
          <p:cNvCxnSpPr>
            <a:stCxn id="66" idx="1"/>
            <a:endCxn id="62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FC75AF3-218A-457B-9716-8FA46A63631B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3FCCE2-06B9-491D-BEE9-DB8A035126B0}"/>
              </a:ext>
            </a:extLst>
          </p:cNvPr>
          <p:cNvCxnSpPr>
            <a:stCxn id="65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F4D0B58-A427-49F7-B8EF-95314EA52755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9072E6-F140-42E3-9843-B858B1612A26}"/>
              </a:ext>
            </a:extLst>
          </p:cNvPr>
          <p:cNvSpPr txBox="1"/>
          <p:nvPr/>
        </p:nvSpPr>
        <p:spPr>
          <a:xfrm>
            <a:off x="5598972" y="1155700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DEDB65-EF05-424B-A5B5-97C20C9E2EAB}"/>
              </a:ext>
            </a:extLst>
          </p:cNvPr>
          <p:cNvSpPr txBox="1"/>
          <p:nvPr/>
        </p:nvSpPr>
        <p:spPr>
          <a:xfrm>
            <a:off x="5598972" y="1835905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6811D3-CA80-4B47-BA60-BBB972802BA0}"/>
              </a:ext>
            </a:extLst>
          </p:cNvPr>
          <p:cNvSpPr txBox="1"/>
          <p:nvPr/>
        </p:nvSpPr>
        <p:spPr>
          <a:xfrm>
            <a:off x="5598972" y="261008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CF9FEE-A5AE-4E45-AEF8-33FC1FB8A481}"/>
              </a:ext>
            </a:extLst>
          </p:cNvPr>
          <p:cNvSpPr txBox="1"/>
          <p:nvPr/>
        </p:nvSpPr>
        <p:spPr>
          <a:xfrm>
            <a:off x="5598972" y="360576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AF7A07-1C77-46F7-9B58-1AD429227378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6296609" y="1525032"/>
            <a:ext cx="0" cy="31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BC21F17-AC3D-40CC-A89B-3DF8583A60EB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6296609" y="2205237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64C6A8-A5A1-4E1D-896E-391497E2CAB7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6296609" y="2979420"/>
            <a:ext cx="0" cy="6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2F5772-2886-42A8-B5DE-598EF9BDCB7C}"/>
              </a:ext>
            </a:extLst>
          </p:cNvPr>
          <p:cNvCxnSpPr>
            <a:stCxn id="63" idx="3"/>
            <a:endCxn id="75" idx="1"/>
          </p:cNvCxnSpPr>
          <p:nvPr/>
        </p:nvCxnSpPr>
        <p:spPr>
          <a:xfrm>
            <a:off x="4455972" y="134036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D57F9E9-0C43-4CF6-9EC9-64BCCF2A773E}"/>
              </a:ext>
            </a:extLst>
          </p:cNvPr>
          <p:cNvCxnSpPr>
            <a:stCxn id="64" idx="3"/>
            <a:endCxn id="76" idx="1"/>
          </p:cNvCxnSpPr>
          <p:nvPr/>
        </p:nvCxnSpPr>
        <p:spPr>
          <a:xfrm>
            <a:off x="4444135" y="2013983"/>
            <a:ext cx="1154837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94F8AE-3B64-46B6-83BA-42A8D7027168}"/>
              </a:ext>
            </a:extLst>
          </p:cNvPr>
          <p:cNvCxnSpPr>
            <a:stCxn id="65" idx="3"/>
            <a:endCxn id="77" idx="1"/>
          </p:cNvCxnSpPr>
          <p:nvPr/>
        </p:nvCxnSpPr>
        <p:spPr>
          <a:xfrm>
            <a:off x="5041899" y="2788166"/>
            <a:ext cx="557073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355FEF2-A4C7-40A1-9B0B-EFDC79430AE7}"/>
              </a:ext>
            </a:extLst>
          </p:cNvPr>
          <p:cNvCxnSpPr>
            <a:stCxn id="66" idx="3"/>
            <a:endCxn id="78" idx="1"/>
          </p:cNvCxnSpPr>
          <p:nvPr/>
        </p:nvCxnSpPr>
        <p:spPr>
          <a:xfrm>
            <a:off x="4455973" y="3778766"/>
            <a:ext cx="1142999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6AE7930-153C-4D1A-9C0B-E56024707E68}"/>
              </a:ext>
            </a:extLst>
          </p:cNvPr>
          <p:cNvSpPr txBox="1"/>
          <p:nvPr/>
        </p:nvSpPr>
        <p:spPr>
          <a:xfrm>
            <a:off x="8013700" y="1534160"/>
            <a:ext cx="13952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FillRectangle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64C897-B06E-413E-A47D-AC9F489647D7}"/>
              </a:ext>
            </a:extLst>
          </p:cNvPr>
          <p:cNvSpPr txBox="1"/>
          <p:nvPr/>
        </p:nvSpPr>
        <p:spPr>
          <a:xfrm>
            <a:off x="8011160" y="2076212"/>
            <a:ext cx="16789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DrawRectangle</a:t>
            </a:r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8E68FED-75A4-444D-BD75-B1DEA33C3ABD}"/>
              </a:ext>
            </a:extLst>
          </p:cNvPr>
          <p:cNvCxnSpPr>
            <a:cxnSpLocks/>
            <a:stCxn id="86" idx="1"/>
            <a:endCxn id="87" idx="1"/>
          </p:cNvCxnSpPr>
          <p:nvPr/>
        </p:nvCxnSpPr>
        <p:spPr>
          <a:xfrm rot="10800000" flipV="1">
            <a:off x="8011160" y="1718826"/>
            <a:ext cx="2540" cy="542052"/>
          </a:xfrm>
          <a:prstGeom prst="bentConnector3">
            <a:avLst>
              <a:gd name="adj1" fmla="val 9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7293D2-41A2-45D0-BEBC-DF3DE8E3992C}"/>
              </a:ext>
            </a:extLst>
          </p:cNvPr>
          <p:cNvCxnSpPr>
            <a:stCxn id="76" idx="3"/>
          </p:cNvCxnSpPr>
          <p:nvPr/>
        </p:nvCxnSpPr>
        <p:spPr>
          <a:xfrm>
            <a:off x="6994245" y="2020571"/>
            <a:ext cx="79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A5AB7D-E631-4D9A-B272-F2C920FD3C47}"/>
              </a:ext>
            </a:extLst>
          </p:cNvPr>
          <p:cNvSpPr txBox="1"/>
          <p:nvPr/>
        </p:nvSpPr>
        <p:spPr>
          <a:xfrm>
            <a:off x="8011160" y="3606800"/>
            <a:ext cx="16789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DrawText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36DC77-C952-4FCE-A77A-8171AC888299}"/>
              </a:ext>
            </a:extLst>
          </p:cNvPr>
          <p:cNvCxnSpPr>
            <a:stCxn id="78" idx="3"/>
            <a:endCxn id="90" idx="1"/>
          </p:cNvCxnSpPr>
          <p:nvPr/>
        </p:nvCxnSpPr>
        <p:spPr>
          <a:xfrm>
            <a:off x="6994245" y="3790434"/>
            <a:ext cx="1016915" cy="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870" y="411479"/>
            <a:ext cx="32664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Отличия </a:t>
            </a:r>
            <a:r>
              <a:rPr spc="-40" dirty="0"/>
              <a:t>от</a:t>
            </a:r>
            <a:r>
              <a:rPr spc="-90" dirty="0"/>
              <a:t> </a:t>
            </a:r>
            <a:r>
              <a:rPr spc="-5" dirty="0"/>
              <a:t>WPF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431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82066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29692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176019"/>
            <a:ext cx="7632700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AvaloniaObject (то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же самое,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что </a:t>
            </a:r>
            <a:r>
              <a:rPr sz="2400" dirty="0">
                <a:latin typeface="Arial" panose="020B0604020202020204"/>
                <a:cs typeface="Arial" panose="020B0604020202020204"/>
              </a:rPr>
              <a:t>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DependencyObject) 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Использует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ReactiveExtensions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 marR="3191510">
              <a:lnSpc>
                <a:spcPct val="130000"/>
              </a:lnSpc>
              <a:spcBef>
                <a:spcPts val="5"/>
              </a:spcBef>
            </a:pPr>
            <a:r>
              <a:rPr sz="2400" spc="-20" dirty="0">
                <a:latin typeface="Arial" panose="020B0604020202020204"/>
                <a:cs typeface="Arial" panose="020B0604020202020204"/>
              </a:rPr>
              <a:t>Другая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стилей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Отличия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иерархии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контролов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AvaloniaProperty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610"/>
              </a:lnSpc>
            </a:pPr>
            <a:r>
              <a:rPr sz="2400" spc="10" dirty="0">
                <a:latin typeface="Arial" panose="020B0604020202020204"/>
                <a:cs typeface="Arial" panose="020B0604020202020204"/>
              </a:rPr>
              <a:t>(как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DependencyProperty,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но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строго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типизирована)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24840" indent="-187960">
              <a:lnSpc>
                <a:spcPts val="2700"/>
              </a:lnSpc>
              <a:buChar char="-"/>
              <a:tabLst>
                <a:tab pos="62547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StyledProperty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24840" indent="-187960">
              <a:lnSpc>
                <a:spcPts val="2790"/>
              </a:lnSpc>
              <a:buChar char="-"/>
              <a:tabLst>
                <a:tab pos="62547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DirectProperty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26670"/>
            <a:ext cx="8575040" cy="21513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681990" marR="5080" indent="-669925">
              <a:lnSpc>
                <a:spcPts val="2770"/>
              </a:lnSpc>
              <a:spcBef>
                <a:spcPts val="280"/>
              </a:spcBef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public static readonly 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DirectProperty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&gt;  SelectionEndProperty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=  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AvaloniaProperty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.RegisterDirect&lt;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&gt;(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2694940" marR="2356485">
              <a:lnSpc>
                <a:spcPts val="2770"/>
              </a:lnSpc>
              <a:spcBef>
                <a:spcPts val="10"/>
              </a:spcBef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nameo</a:t>
            </a:r>
            <a:r>
              <a:rPr sz="2400" spc="1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(SelectionEnd), 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o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8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o.SelectionEnd,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2694940">
              <a:lnSpc>
                <a:spcPts val="2695"/>
              </a:lnSpc>
            </a:pPr>
            <a:r>
              <a:rPr sz="2400" spc="-5" dirty="0">
                <a:latin typeface="Consolas" panose="020B0609020204030204"/>
                <a:cs typeface="Consolas" panose="020B0609020204030204"/>
              </a:rPr>
              <a:t>(o, v) =&gt; o.SelectionEnd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=</a:t>
            </a:r>
            <a:r>
              <a:rPr sz="2400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v);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9838-E79F-4A51-B0C4-D6F435B37DB7}"/>
              </a:ext>
            </a:extLst>
          </p:cNvPr>
          <p:cNvSpPr txBox="1"/>
          <p:nvPr/>
        </p:nvSpPr>
        <p:spPr>
          <a:xfrm>
            <a:off x="546101" y="165100"/>
            <a:ext cx="94488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1990" marR="5080" indent="-669925">
              <a:lnSpc>
                <a:spcPts val="2770"/>
              </a:lnSpc>
              <a:spcBef>
                <a:spcPts val="280"/>
              </a:spcBef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public static </a:t>
            </a:r>
            <a:r>
              <a:rPr lang="en-US" spc="-5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readonly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DirectProperty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,</a:t>
            </a:r>
            <a:r>
              <a:rPr lang="en-US" spc="-5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SelectionEndProperty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= </a:t>
            </a:r>
          </a:p>
          <a:p>
            <a:pPr marL="681990" marR="5080" indent="-669925">
              <a:lnSpc>
                <a:spcPts val="2770"/>
              </a:lnSpc>
              <a:spcBef>
                <a:spcPts val="280"/>
              </a:spcBef>
            </a:pP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AvaloniaProperty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.RegisterDirect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&gt;(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2694940" marR="2356485">
              <a:lnSpc>
                <a:spcPts val="2770"/>
              </a:lnSpc>
              <a:spcBef>
                <a:spcPts val="10"/>
              </a:spcBef>
            </a:pPr>
            <a:r>
              <a:rPr lang="en-US" spc="-5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nameo</a:t>
            </a:r>
            <a:r>
              <a:rPr lang="en-US" spc="10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), 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o 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=&gt;</a:t>
            </a:r>
            <a:r>
              <a:rPr lang="en-US" spc="-8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o.SelectionEnd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2694940">
              <a:lnSpc>
                <a:spcPts val="2695"/>
              </a:lnSpc>
            </a:pPr>
            <a:r>
              <a:rPr lang="en-US" spc="-5" dirty="0">
                <a:latin typeface="Consolas" panose="020B0609020204030204"/>
                <a:cs typeface="Consolas" panose="020B0609020204030204"/>
              </a:rPr>
              <a:t>(o, v) =&gt;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o.SelectionEnd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=</a:t>
            </a:r>
            <a:r>
              <a:rPr lang="en-US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v);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25"/>
              </a:lnSpc>
              <a:spcBef>
                <a:spcPts val="5"/>
              </a:spcBef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public int</a:t>
            </a:r>
            <a:r>
              <a:rPr lang="en-US" spc="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770"/>
              </a:lnSpc>
            </a:pPr>
            <a:r>
              <a:rPr lang="en-US" dirty="0">
                <a:latin typeface="Consolas" panose="020B0609020204030204"/>
                <a:cs typeface="Consolas" panose="020B0609020204030204"/>
              </a:rPr>
              <a:t>{</a:t>
            </a:r>
          </a:p>
          <a:p>
            <a:pPr marL="514350">
              <a:lnSpc>
                <a:spcPts val="2770"/>
              </a:lnSpc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{ 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_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lang="en-US" spc="7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}</a:t>
            </a:r>
          </a:p>
          <a:p>
            <a:pPr marL="515620">
              <a:lnSpc>
                <a:spcPts val="2775"/>
              </a:lnSpc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{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SetAndRaise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SelectionEndProperty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lang="en-US" spc="11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ref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1353185">
              <a:lnSpc>
                <a:spcPts val="2830"/>
              </a:lnSpc>
            </a:pPr>
            <a:r>
              <a:rPr lang="en-US" spc="-5" dirty="0">
                <a:latin typeface="Consolas" panose="020B0609020204030204"/>
                <a:cs typeface="Consolas" panose="020B0609020204030204"/>
              </a:rPr>
              <a:t>_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lang="en-US" dirty="0" err="1">
                <a:latin typeface="Consolas" panose="020B0609020204030204"/>
                <a:cs typeface="Consolas" panose="020B0609020204030204"/>
              </a:rPr>
              <a:t>CoerceCaretValue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));</a:t>
            </a:r>
            <a:r>
              <a:rPr lang="en-US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750" y="269240"/>
            <a:ext cx="29032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Чего </a:t>
            </a:r>
            <a:r>
              <a:rPr spc="10" dirty="0"/>
              <a:t>пока</a:t>
            </a:r>
            <a:r>
              <a:rPr spc="-55" dirty="0"/>
              <a:t> </a:t>
            </a:r>
            <a:r>
              <a:rPr spc="-35" dirty="0"/>
              <a:t>нет?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18000" y="755650"/>
            <a:ext cx="17145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spc="-5" dirty="0" err="1">
                <a:latin typeface="Arial" panose="020B0604020202020204"/>
                <a:cs typeface="Arial" panose="020B0604020202020204"/>
              </a:rPr>
              <a:t>версия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0.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8.2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2320" y="1231900"/>
            <a:ext cx="8514080" cy="263341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ru-RU" sz="2100" spc="5" dirty="0">
                <a:latin typeface="Arial" panose="020B0604020202020204"/>
                <a:cs typeface="Arial" panose="020B0604020202020204"/>
              </a:rPr>
              <a:t>Д</a:t>
            </a:r>
            <a:r>
              <a:rPr sz="2100" spc="5" dirty="0" err="1">
                <a:latin typeface="Arial" panose="020B0604020202020204"/>
                <a:cs typeface="Arial" panose="020B0604020202020204"/>
              </a:rPr>
              <a:t>ля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 деплоя 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требует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знания </a:t>
            </a:r>
            <a:r>
              <a:rPr sz="2100" spc="-10" dirty="0" err="1">
                <a:latin typeface="Arial" panose="020B0604020202020204"/>
                <a:cs typeface="Arial" panose="020B0604020202020204"/>
              </a:rPr>
              <a:t>целевых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 err="1">
                <a:latin typeface="Arial" panose="020B0604020202020204"/>
                <a:cs typeface="Arial" panose="020B0604020202020204"/>
              </a:rPr>
              <a:t>платформ</a:t>
            </a:r>
            <a:r>
              <a:rPr lang="en-US" sz="2100" dirty="0">
                <a:latin typeface="Arial" panose="020B0604020202020204"/>
                <a:cs typeface="Arial" panose="020B0604020202020204"/>
              </a:rPr>
              <a:t> (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Хотя с этм стало сильно проще</a:t>
            </a:r>
            <a:r>
              <a:rPr lang="en-US" sz="2100" dirty="0">
                <a:latin typeface="Arial" panose="020B0604020202020204"/>
                <a:cs typeface="Arial" panose="020B0604020202020204"/>
              </a:rPr>
              <a:t>)</a:t>
            </a:r>
            <a:r>
              <a:rPr sz="2100" dirty="0">
                <a:latin typeface="Arial" panose="020B0604020202020204"/>
                <a:cs typeface="Arial" panose="020B0604020202020204"/>
              </a:rPr>
              <a:t>  </a:t>
            </a:r>
            <a:endParaRPr lang="en-US" sz="2100" dirty="0">
              <a:latin typeface="Arial" panose="020B0604020202020204"/>
              <a:cs typeface="Arial" panose="020B0604020202020204"/>
            </a:endParaRPr>
          </a:p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100" spc="5" dirty="0" err="1">
                <a:latin typeface="Arial" panose="020B0604020202020204"/>
                <a:cs typeface="Arial" panose="020B0604020202020204"/>
              </a:rPr>
              <a:t>Документация</a:t>
            </a:r>
            <a:r>
              <a:rPr lang="ru-RU" sz="2100" spc="5" dirty="0">
                <a:latin typeface="Arial" panose="020B0604020202020204"/>
                <a:cs typeface="Arial" panose="020B0604020202020204"/>
              </a:rPr>
              <a:t>...</a:t>
            </a:r>
          </a:p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100" dirty="0" err="1">
                <a:latin typeface="Arial" panose="020B0604020202020204"/>
                <a:cs typeface="Arial" panose="020B0604020202020204"/>
              </a:rPr>
              <a:t>Интеграция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с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IDE</a:t>
            </a:r>
            <a:r>
              <a:rPr lang="en-US" sz="2100" spc="5" dirty="0">
                <a:latin typeface="Arial" panose="020B0604020202020204"/>
                <a:cs typeface="Arial" panose="020B0604020202020204"/>
              </a:rPr>
              <a:t> (Rider, VS Code)</a:t>
            </a:r>
          </a:p>
          <a:p>
            <a:pPr marL="355600" indent="-342900"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ru-RU" sz="2100" dirty="0">
                <a:latin typeface="Arial" panose="020B0604020202020204"/>
                <a:cs typeface="Arial" panose="020B0604020202020204"/>
              </a:rPr>
              <a:t>Выловлены </a:t>
            </a:r>
            <a:r>
              <a:rPr lang="ru-RU" sz="2100" spc="10" dirty="0">
                <a:latin typeface="Arial" panose="020B0604020202020204"/>
                <a:cs typeface="Arial" panose="020B0604020202020204"/>
              </a:rPr>
              <a:t>не 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все </a:t>
            </a:r>
            <a:r>
              <a:rPr lang="ru-RU" sz="2100" spc="-5" dirty="0">
                <a:latin typeface="Arial" panose="020B0604020202020204"/>
                <a:cs typeface="Arial" panose="020B0604020202020204"/>
              </a:rPr>
              <a:t>проблемы </a:t>
            </a:r>
            <a:r>
              <a:rPr lang="ru-RU" sz="2100" spc="5" dirty="0">
                <a:latin typeface="Arial" panose="020B0604020202020204"/>
                <a:cs typeface="Arial" panose="020B0604020202020204"/>
              </a:rPr>
              <a:t>с особенностями</a:t>
            </a:r>
            <a:r>
              <a:rPr lang="ru-RU" sz="2100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платформ</a:t>
            </a: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endParaRPr sz="21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411479"/>
            <a:ext cx="780668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Запланировано </a:t>
            </a:r>
            <a:r>
              <a:rPr spc="-5" dirty="0" err="1"/>
              <a:t>на</a:t>
            </a:r>
            <a:r>
              <a:rPr spc="-40" dirty="0"/>
              <a:t> </a:t>
            </a:r>
            <a:r>
              <a:rPr spc="-5" dirty="0"/>
              <a:t>0.</a:t>
            </a:r>
            <a:r>
              <a:rPr lang="en-US" spc="-5" dirty="0"/>
              <a:t>9 </a:t>
            </a:r>
            <a:r>
              <a:rPr lang="en-US" spc="-5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pc="-5" dirty="0">
                <a:solidFill>
                  <a:schemeClr val="bg1">
                    <a:lumMod val="65000"/>
                  </a:schemeClr>
                </a:solidFill>
              </a:rPr>
              <a:t>Октябрь 2019</a:t>
            </a:r>
            <a:r>
              <a:rPr lang="en-US" spc="-5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spc="-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50900" y="1079500"/>
            <a:ext cx="8860790" cy="242245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104140" indent="-342900">
              <a:lnSpc>
                <a:spcPts val="26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2300" spc="-15" dirty="0">
                <a:latin typeface="Arial" panose="020B0604020202020204"/>
                <a:cs typeface="Arial" panose="020B0604020202020204"/>
              </a:rPr>
              <a:t>Генерация </a:t>
            </a:r>
            <a:r>
              <a:rPr sz="2300" dirty="0">
                <a:latin typeface="Arial" panose="020B0604020202020204"/>
                <a:cs typeface="Arial" panose="020B0604020202020204"/>
              </a:rPr>
              <a:t>бандлов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OSX и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пакетов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линукса в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один  </a:t>
            </a:r>
            <a:r>
              <a:rPr sz="2300" spc="10" dirty="0">
                <a:latin typeface="Arial" panose="020B0604020202020204"/>
                <a:cs typeface="Arial" panose="020B0604020202020204"/>
              </a:rPr>
              <a:t>клик</a:t>
            </a:r>
            <a:endParaRPr sz="2300" dirty="0">
              <a:latin typeface="Arial" panose="020B0604020202020204"/>
              <a:cs typeface="Arial" panose="020B0604020202020204"/>
            </a:endParaRPr>
          </a:p>
          <a:p>
            <a:pPr marL="355600" marR="4518660" indent="-342900">
              <a:lnSpc>
                <a:spcPts val="361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2300" spc="-5" dirty="0" err="1">
                <a:latin typeface="Arial" panose="020B0604020202020204"/>
                <a:cs typeface="Arial" panose="020B0604020202020204"/>
              </a:rPr>
              <a:t>Нативный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5" dirty="0" err="1">
                <a:latin typeface="Arial" panose="020B0604020202020204"/>
                <a:cs typeface="Arial" panose="020B0604020202020204"/>
              </a:rPr>
              <a:t>бакэнд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10" dirty="0" err="1">
                <a:latin typeface="Arial" panose="020B0604020202020204"/>
                <a:cs typeface="Arial" panose="020B0604020202020204"/>
              </a:rPr>
              <a:t>для</a:t>
            </a:r>
            <a:r>
              <a:rPr lang="ru-RU" sz="2300" spc="1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300" spc="10" dirty="0">
                <a:latin typeface="Arial" panose="020B0604020202020204"/>
                <a:cs typeface="Arial" panose="020B0604020202020204"/>
              </a:rPr>
              <a:t>OSX</a:t>
            </a:r>
          </a:p>
          <a:p>
            <a:pPr marL="355600" marR="5080" indent="-342900">
              <a:lnSpc>
                <a:spcPts val="26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sz="2300" spc="-20" dirty="0" err="1">
                <a:latin typeface="Arial" panose="020B0604020202020204"/>
                <a:cs typeface="Arial" panose="020B0604020202020204"/>
              </a:rPr>
              <a:t>Сделать</a:t>
            </a:r>
            <a:r>
              <a:rPr sz="23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latin typeface="Arial" panose="020B0604020202020204"/>
                <a:cs typeface="Arial" panose="020B0604020202020204"/>
              </a:rPr>
              <a:t>превьювер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*nix-платформ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и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интегрировать </a:t>
            </a:r>
            <a:r>
              <a:rPr sz="2300" spc="-25" dirty="0">
                <a:latin typeface="Arial" panose="020B0604020202020204"/>
                <a:cs typeface="Arial" panose="020B0604020202020204"/>
              </a:rPr>
              <a:t>его  </a:t>
            </a:r>
            <a:r>
              <a:rPr sz="2300" spc="-20" dirty="0">
                <a:latin typeface="Arial" panose="020B0604020202020204"/>
                <a:cs typeface="Arial" panose="020B0604020202020204"/>
              </a:rPr>
              <a:t>хоть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15" dirty="0">
                <a:latin typeface="Arial" panose="020B0604020202020204"/>
                <a:cs typeface="Arial" panose="020B0604020202020204"/>
              </a:rPr>
              <a:t>куда-нибудь</a:t>
            </a:r>
            <a:endParaRPr sz="230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ru-RU" sz="2300" spc="-10" dirty="0">
                <a:latin typeface="Arial" panose="020B0604020202020204"/>
                <a:cs typeface="Arial" panose="020B0604020202020204"/>
              </a:rPr>
              <a:t>Доработать</a:t>
            </a:r>
            <a:r>
              <a:rPr lang="ru-RU" sz="23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2300" spc="-5" dirty="0">
                <a:latin typeface="Arial" panose="020B0604020202020204"/>
                <a:cs typeface="Arial" panose="020B0604020202020204"/>
              </a:rPr>
              <a:t>документацию</a:t>
            </a:r>
            <a:endParaRPr lang="ru-RU" sz="23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8AF3-E316-48F8-B4CB-BB1F8141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177800"/>
            <a:ext cx="8872219" cy="507831"/>
          </a:xfrm>
        </p:spPr>
        <p:txBody>
          <a:bodyPr/>
          <a:lstStyle/>
          <a:p>
            <a:r>
              <a:rPr lang="ru-RU" dirty="0"/>
              <a:t>Инструменты разработки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A8E26-E148-4651-A574-A61009D6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1180846"/>
            <a:ext cx="8896350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Visual Studio 2017 + </a:t>
            </a:r>
            <a:r>
              <a:rPr lang="ru-RU" dirty="0">
                <a:solidFill>
                  <a:srgbClr val="00B050"/>
                </a:solidFill>
              </a:rPr>
              <a:t>плагин </a:t>
            </a:r>
            <a:r>
              <a:rPr lang="en-US" dirty="0">
                <a:solidFill>
                  <a:srgbClr val="00B050"/>
                </a:solidFill>
              </a:rPr>
              <a:t>AvaloniaUI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VS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A1C1CF-E5B6-48FD-ABFA-5A09F400AA7E}"/>
              </a:ext>
            </a:extLst>
          </p:cNvPr>
          <p:cNvSpPr/>
          <p:nvPr/>
        </p:nvSpPr>
        <p:spPr>
          <a:xfrm>
            <a:off x="3136900" y="2570490"/>
            <a:ext cx="5527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Roboto"/>
              </a:rPr>
              <a:t>Avalonia templates for .NET Core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62E601-D6AB-4113-AC2F-06D23988FE85}"/>
              </a:ext>
            </a:extLst>
          </p:cNvPr>
          <p:cNvCxnSpPr/>
          <p:nvPr/>
        </p:nvCxnSpPr>
        <p:spPr>
          <a:xfrm>
            <a:off x="2527300" y="2679700"/>
            <a:ext cx="609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DA70F3-E318-464D-9463-EDCCFC1B87DF}"/>
              </a:ext>
            </a:extLst>
          </p:cNvPr>
          <p:cNvCxnSpPr/>
          <p:nvPr/>
        </p:nvCxnSpPr>
        <p:spPr>
          <a:xfrm flipV="1">
            <a:off x="1993900" y="2832100"/>
            <a:ext cx="1143000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5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65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0489" y="1008380"/>
            <a:ext cx="1212930" cy="1243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2319" y="2221229"/>
            <a:ext cx="1162050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2960" y="1362709"/>
            <a:ext cx="6972300" cy="162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https://github.com/AvaloniaUI/Avalonia</a:t>
            </a:r>
            <a:endParaRPr sz="3200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0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200" spc="-15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https://gitter.im/AvaloniaUI/Avalonia</a:t>
            </a:r>
            <a:endParaRPr sz="3200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59710" y="138429"/>
            <a:ext cx="4986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chemeClr val="accent1"/>
                </a:solidFill>
              </a:rPr>
              <a:t>AvaloniaUI.github.io</a:t>
            </a:r>
            <a:endParaRPr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7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1517</Words>
  <Application>Microsoft Office PowerPoint</Application>
  <PresentationFormat>Custom</PresentationFormat>
  <Paragraphs>395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 чём проблемы обёрток над нативными  контролами?</vt:lpstr>
      <vt:lpstr>В чём проблемы обёрток над нативными  контролами?</vt:lpstr>
      <vt:lpstr>В чём проблемы обёрток над нативными  контролами?</vt:lpstr>
      <vt:lpstr>Чем WPF/UWP лучше остальных?</vt:lpstr>
      <vt:lpstr>Чем WPF/UWP лучше остальных?</vt:lpstr>
      <vt:lpstr>Чем WPF/UWP лучше остальных?</vt:lpstr>
      <vt:lpstr>Чем WPF/UWP лучше остальных?</vt:lpstr>
      <vt:lpstr>PowerPoint Presentation</vt:lpstr>
      <vt:lpstr>PowerPoint Presentation</vt:lpstr>
      <vt:lpstr>PowerPoint Presentation</vt:lpstr>
      <vt:lpstr>PowerPoint Presentation</vt:lpstr>
      <vt:lpstr>Преимущества контролов без внешнего вида  (lookless)</vt:lpstr>
      <vt:lpstr>ДЕМО</vt:lpstr>
      <vt:lpstr>Чего мы хотим от UI-фреймворка?</vt:lpstr>
      <vt:lpstr>PowerPoint Presentation</vt:lpstr>
      <vt:lpstr>PowerPoint Presentation</vt:lpstr>
      <vt:lpstr>PowerPoint Presentation</vt:lpstr>
      <vt:lpstr>PowerPoint Presentation</vt:lpstr>
      <vt:lpstr>.NET4.5+/Mono</vt:lpstr>
      <vt:lpstr>PowerPoint Presentation</vt:lpstr>
      <vt:lpstr>IDrawingContextImpl</vt:lpstr>
      <vt:lpstr>PowerPoint Presentation</vt:lpstr>
      <vt:lpstr>ITopLevelImpl</vt:lpstr>
      <vt:lpstr>ITopLevelImpl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ДЕМО</vt:lpstr>
      <vt:lpstr>PowerPoint Presentation</vt:lpstr>
      <vt:lpstr>PowerPoint Presentation</vt:lpstr>
      <vt:lpstr>Logical Tree</vt:lpstr>
      <vt:lpstr>Logical Tree</vt:lpstr>
      <vt:lpstr>Logical Tree</vt:lpstr>
      <vt:lpstr>ДЕМО</vt:lpstr>
      <vt:lpstr>Отличия от WPF</vt:lpstr>
      <vt:lpstr>PowerPoint Presentation</vt:lpstr>
      <vt:lpstr>PowerPoint Presentation</vt:lpstr>
      <vt:lpstr>ДЕМО</vt:lpstr>
      <vt:lpstr>Чего пока нет?</vt:lpstr>
      <vt:lpstr>Запланировано на 0.9 (Октябрь 2019)</vt:lpstr>
      <vt:lpstr>Инструменты разработки</vt:lpstr>
      <vt:lpstr>AvaloniaUI.github.io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kekekeks  </dc:creator>
  <cp:lastModifiedBy>Aliaksandr Liakhavets</cp:lastModifiedBy>
  <cp:revision>93</cp:revision>
  <dcterms:created xsi:type="dcterms:W3CDTF">2019-09-22T17:24:44Z</dcterms:created>
  <dcterms:modified xsi:type="dcterms:W3CDTF">2019-09-27T07:41:47Z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2017-05-20T00:00:00Z</vt:filetime>
  </property>
  <property fmtid="{D5CDD505-2E9C-101B-9397-08002B2CF9AE}" pid="3" name="Creator">
    <vt:lpwstr>Impress</vt:lpwstr>
  </property>
  <property fmtid="{D5CDD505-2E9C-101B-9397-08002B2CF9AE}" pid="4" name="LastSaved">
    <vt:filetime>2017-05-20T00:00:00Z</vt:filetime>
  </property>
  <property fmtid="{D5CDD505-2E9C-101B-9397-08002B2CF9AE}" pid="5" name="KSOProductBuildVer">
    <vt:lpwstr>1049-11.2.0.8942</vt:lpwstr>
  </property>
</Properties>
</file>