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7" r:id="rId9"/>
    <p:sldId id="268" r:id="rId10"/>
    <p:sldId id="269" r:id="rId11"/>
    <p:sldId id="270" r:id="rId12"/>
    <p:sldId id="271" r:id="rId13"/>
    <p:sldId id="272" r:id="rId14"/>
    <p:sldId id="273" r:id="rId15"/>
    <p:sldId id="265" r:id="rId16"/>
    <p:sldId id="274" r:id="rId17"/>
    <p:sldId id="275" r:id="rId18"/>
    <p:sldId id="276" r:id="rId19"/>
    <p:sldId id="277" r:id="rId20"/>
    <p:sldId id="279" r:id="rId21"/>
    <p:sldId id="280" r:id="rId22"/>
    <p:sldId id="281" r:id="rId23"/>
    <p:sldId id="266" r:id="rId24"/>
    <p:sldId id="282" r:id="rId25"/>
    <p:sldId id="283" r:id="rId26"/>
    <p:sldId id="284" r:id="rId27"/>
    <p:sldId id="285"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p:scale>
          <a:sx n="50" d="100"/>
          <a:sy n="50" d="100"/>
        </p:scale>
        <p:origin x="141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9C21D6-B8B8-46F2-8827-B3E65E77EBC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24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F27A4-FBBD-4673-92AC-7C2B0326F6D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1D6-B8B8-46F2-8827-B3E65E77EBCD}" type="slidenum">
              <a:rPr lang="en-IN" smtClean="0"/>
              <a:t>‹#›</a:t>
            </a:fld>
            <a:endParaRPr lang="en-IN"/>
          </a:p>
        </p:txBody>
      </p:sp>
    </p:spTree>
    <p:extLst>
      <p:ext uri="{BB962C8B-B14F-4D97-AF65-F5344CB8AC3E}">
        <p14:creationId xmlns:p14="http://schemas.microsoft.com/office/powerpoint/2010/main" val="25106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39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314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spTree>
    <p:extLst>
      <p:ext uri="{BB962C8B-B14F-4D97-AF65-F5344CB8AC3E}">
        <p14:creationId xmlns:p14="http://schemas.microsoft.com/office/powerpoint/2010/main" val="369920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5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667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613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72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spTree>
    <p:extLst>
      <p:ext uri="{BB962C8B-B14F-4D97-AF65-F5344CB8AC3E}">
        <p14:creationId xmlns:p14="http://schemas.microsoft.com/office/powerpoint/2010/main" val="122219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F27A4-FBBD-4673-92AC-7C2B0326F6D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1D6-B8B8-46F2-8827-B3E65E77EBC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51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F27A4-FBBD-4673-92AC-7C2B0326F6D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1D6-B8B8-46F2-8827-B3E65E77EBCD}" type="slidenum">
              <a:rPr lang="en-IN" smtClean="0"/>
              <a:t>‹#›</a:t>
            </a:fld>
            <a:endParaRPr lang="en-IN"/>
          </a:p>
        </p:txBody>
      </p:sp>
    </p:spTree>
    <p:extLst>
      <p:ext uri="{BB962C8B-B14F-4D97-AF65-F5344CB8AC3E}">
        <p14:creationId xmlns:p14="http://schemas.microsoft.com/office/powerpoint/2010/main" val="11978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F27A4-FBBD-4673-92AC-7C2B0326F6D7}"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C21D6-B8B8-46F2-8827-B3E65E77EBC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04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F27A4-FBBD-4673-92AC-7C2B0326F6D7}"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C21D6-B8B8-46F2-8827-B3E65E77EBC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77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F27A4-FBBD-4673-92AC-7C2B0326F6D7}"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C21D6-B8B8-46F2-8827-B3E65E77EBCD}" type="slidenum">
              <a:rPr lang="en-IN" smtClean="0"/>
              <a:t>‹#›</a:t>
            </a:fld>
            <a:endParaRPr lang="en-IN"/>
          </a:p>
        </p:txBody>
      </p:sp>
    </p:spTree>
    <p:extLst>
      <p:ext uri="{BB962C8B-B14F-4D97-AF65-F5344CB8AC3E}">
        <p14:creationId xmlns:p14="http://schemas.microsoft.com/office/powerpoint/2010/main" val="34202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F27A4-FBBD-4673-92AC-7C2B0326F6D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1D6-B8B8-46F2-8827-B3E65E77EBC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50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F27A4-FBBD-4673-92AC-7C2B0326F6D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1D6-B8B8-46F2-8827-B3E65E77EBCD}" type="slidenum">
              <a:rPr lang="en-IN" smtClean="0"/>
              <a:t>‹#›</a:t>
            </a:fld>
            <a:endParaRPr lang="en-IN"/>
          </a:p>
        </p:txBody>
      </p:sp>
    </p:spTree>
    <p:extLst>
      <p:ext uri="{BB962C8B-B14F-4D97-AF65-F5344CB8AC3E}">
        <p14:creationId xmlns:p14="http://schemas.microsoft.com/office/powerpoint/2010/main" val="329902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AF27A4-FBBD-4673-92AC-7C2B0326F6D7}" type="datetimeFigureOut">
              <a:rPr lang="en-IN" smtClean="0"/>
              <a:t>15-07-2024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C21D6-B8B8-46F2-8827-B3E65E77EBCD}" type="slidenum">
              <a:rPr lang="en-IN" smtClean="0"/>
              <a:t>‹#›</a:t>
            </a:fld>
            <a:endParaRPr lang="en-IN"/>
          </a:p>
        </p:txBody>
      </p:sp>
    </p:spTree>
    <p:extLst>
      <p:ext uri="{BB962C8B-B14F-4D97-AF65-F5344CB8AC3E}">
        <p14:creationId xmlns:p14="http://schemas.microsoft.com/office/powerpoint/2010/main" val="174851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3F20E-9E77-0592-BA16-1BAA8CC0C864}"/>
              </a:ext>
            </a:extLst>
          </p:cNvPr>
          <p:cNvPicPr>
            <a:picLocks noChangeAspect="1"/>
          </p:cNvPicPr>
          <p:nvPr/>
        </p:nvPicPr>
        <p:blipFill>
          <a:blip r:embed="rId2"/>
          <a:stretch>
            <a:fillRect/>
          </a:stretch>
        </p:blipFill>
        <p:spPr>
          <a:xfrm>
            <a:off x="677719" y="711253"/>
            <a:ext cx="10836562" cy="1194871"/>
          </a:xfrm>
          <a:prstGeom prst="rect">
            <a:avLst/>
          </a:prstGeom>
        </p:spPr>
      </p:pic>
      <p:sp>
        <p:nvSpPr>
          <p:cNvPr id="6" name="TextBox 5">
            <a:extLst>
              <a:ext uri="{FF2B5EF4-FFF2-40B4-BE49-F238E27FC236}">
                <a16:creationId xmlns:a16="http://schemas.microsoft.com/office/drawing/2014/main" id="{9084F7D2-2DF7-DABE-F16A-6022B19E9154}"/>
              </a:ext>
            </a:extLst>
          </p:cNvPr>
          <p:cNvSpPr txBox="1"/>
          <p:nvPr/>
        </p:nvSpPr>
        <p:spPr>
          <a:xfrm>
            <a:off x="3028014" y="2247649"/>
            <a:ext cx="6985416"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DEPARTMENT OF COMPUTER SCIENCE AND ENGINEERING</a:t>
            </a:r>
          </a:p>
        </p:txBody>
      </p:sp>
      <p:sp>
        <p:nvSpPr>
          <p:cNvPr id="7" name="TextBox 6">
            <a:extLst>
              <a:ext uri="{FF2B5EF4-FFF2-40B4-BE49-F238E27FC236}">
                <a16:creationId xmlns:a16="http://schemas.microsoft.com/office/drawing/2014/main" id="{B3D6692C-4A22-AC10-6B34-D05B963427E6}"/>
              </a:ext>
            </a:extLst>
          </p:cNvPr>
          <p:cNvSpPr txBox="1"/>
          <p:nvPr/>
        </p:nvSpPr>
        <p:spPr>
          <a:xfrm>
            <a:off x="3028014" y="2992373"/>
            <a:ext cx="6670622" cy="369332"/>
          </a:xfrm>
          <a:prstGeom prst="rect">
            <a:avLst/>
          </a:prstGeom>
          <a:noFill/>
        </p:spPr>
        <p:txBody>
          <a:bodyPr wrap="square" rtlCol="0">
            <a:spAutoFit/>
          </a:bodyPr>
          <a:lstStyle/>
          <a:p>
            <a:pPr algn="ctr"/>
            <a:r>
              <a:rPr lang="en-IN" b="1" dirty="0"/>
              <a:t>   SURVEY ON SEVERAL LOAD BALANCING TECHNIQUES</a:t>
            </a:r>
          </a:p>
        </p:txBody>
      </p:sp>
      <p:sp>
        <p:nvSpPr>
          <p:cNvPr id="8" name="TextBox 7">
            <a:extLst>
              <a:ext uri="{FF2B5EF4-FFF2-40B4-BE49-F238E27FC236}">
                <a16:creationId xmlns:a16="http://schemas.microsoft.com/office/drawing/2014/main" id="{45339C62-172B-D2F4-48C8-9B4CFD6ED192}"/>
              </a:ext>
            </a:extLst>
          </p:cNvPr>
          <p:cNvSpPr txBox="1"/>
          <p:nvPr/>
        </p:nvSpPr>
        <p:spPr>
          <a:xfrm>
            <a:off x="4169764" y="3651702"/>
            <a:ext cx="3852472" cy="369332"/>
          </a:xfrm>
          <a:prstGeom prst="rect">
            <a:avLst/>
          </a:prstGeom>
          <a:noFill/>
        </p:spPr>
        <p:txBody>
          <a:bodyPr wrap="square" rtlCol="0">
            <a:spAutoFit/>
          </a:bodyPr>
          <a:lstStyle/>
          <a:p>
            <a:pPr algn="ctr"/>
            <a:r>
              <a:rPr lang="en-IN" b="1" dirty="0"/>
              <a:t>UNDER THE GUIDANCE OF</a:t>
            </a:r>
          </a:p>
        </p:txBody>
      </p:sp>
      <p:sp>
        <p:nvSpPr>
          <p:cNvPr id="9" name="TextBox 8">
            <a:extLst>
              <a:ext uri="{FF2B5EF4-FFF2-40B4-BE49-F238E27FC236}">
                <a16:creationId xmlns:a16="http://schemas.microsoft.com/office/drawing/2014/main" id="{F65CBDF3-8D0E-47E3-9B2C-92C602C2EF18}"/>
              </a:ext>
            </a:extLst>
          </p:cNvPr>
          <p:cNvSpPr txBox="1"/>
          <p:nvPr/>
        </p:nvSpPr>
        <p:spPr>
          <a:xfrm>
            <a:off x="4851816" y="4311031"/>
            <a:ext cx="2488368" cy="369332"/>
          </a:xfrm>
          <a:prstGeom prst="rect">
            <a:avLst/>
          </a:prstGeom>
          <a:noFill/>
        </p:spPr>
        <p:txBody>
          <a:bodyPr wrap="square" rtlCol="0">
            <a:spAutoFit/>
          </a:bodyPr>
          <a:lstStyle/>
          <a:p>
            <a:pPr algn="ctr"/>
            <a:r>
              <a:rPr lang="en-IN" b="1" dirty="0"/>
              <a:t>K.VINOD KUMAR</a:t>
            </a:r>
          </a:p>
        </p:txBody>
      </p:sp>
      <p:sp>
        <p:nvSpPr>
          <p:cNvPr id="10" name="TextBox 9">
            <a:extLst>
              <a:ext uri="{FF2B5EF4-FFF2-40B4-BE49-F238E27FC236}">
                <a16:creationId xmlns:a16="http://schemas.microsoft.com/office/drawing/2014/main" id="{6375E46B-C8A7-3DCD-8383-4978308EED62}"/>
              </a:ext>
            </a:extLst>
          </p:cNvPr>
          <p:cNvSpPr txBox="1"/>
          <p:nvPr/>
        </p:nvSpPr>
        <p:spPr>
          <a:xfrm>
            <a:off x="8784235" y="5127340"/>
            <a:ext cx="2775016" cy="923330"/>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C.Jhansi</a:t>
            </a:r>
            <a:r>
              <a:rPr lang="en-IN" dirty="0">
                <a:latin typeface="Times New Roman" panose="02020603050405020304" pitchFamily="18" charset="0"/>
                <a:cs typeface="Times New Roman" panose="02020603050405020304" pitchFamily="18" charset="0"/>
              </a:rPr>
              <a:t> Lakshmi-R190172</a:t>
            </a:r>
          </a:p>
          <a:p>
            <a:r>
              <a:rPr lang="en-IN" dirty="0" err="1"/>
              <a:t>G.Uma</a:t>
            </a:r>
            <a:r>
              <a:rPr lang="en-IN" dirty="0"/>
              <a:t> Maheswari-R191011</a:t>
            </a:r>
          </a:p>
          <a:p>
            <a:r>
              <a:rPr lang="en-IN" dirty="0" err="1">
                <a:latin typeface="Times New Roman" panose="02020603050405020304" pitchFamily="18" charset="0"/>
                <a:cs typeface="Times New Roman" panose="02020603050405020304" pitchFamily="18" charset="0"/>
              </a:rPr>
              <a:t>S.Jayanthi</a:t>
            </a:r>
            <a:r>
              <a:rPr lang="en-IN" dirty="0">
                <a:latin typeface="Times New Roman" panose="02020603050405020304" pitchFamily="18" charset="0"/>
                <a:cs typeface="Times New Roman" panose="02020603050405020304" pitchFamily="18" charset="0"/>
              </a:rPr>
              <a:t>- R190134</a:t>
            </a:r>
          </a:p>
        </p:txBody>
      </p:sp>
    </p:spTree>
    <p:extLst>
      <p:ext uri="{BB962C8B-B14F-4D97-AF65-F5344CB8AC3E}">
        <p14:creationId xmlns:p14="http://schemas.microsoft.com/office/powerpoint/2010/main" val="315263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1AC41B-A7F6-E750-7DE7-DCDE1E53B3B6}"/>
              </a:ext>
            </a:extLst>
          </p:cNvPr>
          <p:cNvSpPr txBox="1"/>
          <p:nvPr/>
        </p:nvSpPr>
        <p:spPr>
          <a:xfrm>
            <a:off x="609600" y="1093113"/>
            <a:ext cx="10363200" cy="800219"/>
          </a:xfrm>
          <a:prstGeom prst="rect">
            <a:avLst/>
          </a:prstGeom>
          <a:noFill/>
        </p:spPr>
        <p:txBody>
          <a:bodyPr wrap="square" rtlCol="0">
            <a:spAutoFit/>
          </a:bodyPr>
          <a:lstStyle/>
          <a:p>
            <a:pPr lvl="7"/>
            <a:r>
              <a:rPr lang="en-IN" sz="2800" b="1" dirty="0">
                <a:latin typeface="Times New Roman" panose="02020603050405020304" pitchFamily="18" charset="0"/>
                <a:cs typeface="Times New Roman" panose="02020603050405020304" pitchFamily="18" charset="0"/>
              </a:rPr>
              <a:t>Working of </a:t>
            </a:r>
            <a:r>
              <a:rPr lang="en-IN" sz="2800" b="1" dirty="0" err="1">
                <a:latin typeface="Times New Roman" panose="02020603050405020304" pitchFamily="18" charset="0"/>
                <a:cs typeface="Times New Roman" panose="02020603050405020304" pitchFamily="18" charset="0"/>
              </a:rPr>
              <a:t>Virtualizaion</a:t>
            </a:r>
            <a:endParaRPr lang="en-IN" sz="2800" b="1"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A56AA9C2-DF89-D375-DA2B-1F3C0FC05F53}"/>
              </a:ext>
            </a:extLst>
          </p:cNvPr>
          <p:cNvSpPr txBox="1"/>
          <p:nvPr/>
        </p:nvSpPr>
        <p:spPr>
          <a:xfrm>
            <a:off x="819150" y="1893332"/>
            <a:ext cx="10553700" cy="3416320"/>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Virtualization is a key technology underlying cloud computing that enables the efficient use of physical hardware resources by creating multiple virtual instances of computing environments such as servers, storage, networks, and applications.</a:t>
            </a:r>
          </a:p>
          <a:p>
            <a:r>
              <a:rPr lang="en-US" sz="2400" dirty="0">
                <a:solidFill>
                  <a:srgbClr val="000000"/>
                </a:solidFill>
                <a:effectLst/>
                <a:latin typeface="Times New Roman" panose="02020603050405020304" pitchFamily="18" charset="0"/>
                <a:cs typeface="Times New Roman" panose="02020603050405020304" pitchFamily="18" charset="0"/>
              </a:rPr>
              <a:t> Here's how virtualization works in cloud computing: </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1. Resource Pooling: In a cloud environment, physical hardware resources such as servers, storage devices, and networking components are abstracted into virtual pools of </a:t>
            </a:r>
            <a:r>
              <a:rPr lang="en-US" sz="2400" dirty="0" err="1">
                <a:solidFill>
                  <a:srgbClr val="000000"/>
                </a:solidFill>
                <a:effectLst/>
                <a:latin typeface="Times New Roman" panose="02020603050405020304" pitchFamily="18" charset="0"/>
                <a:cs typeface="Times New Roman" panose="02020603050405020304" pitchFamily="18" charset="0"/>
              </a:rPr>
              <a:t>resources.These</a:t>
            </a:r>
            <a:r>
              <a:rPr lang="en-US" sz="2400" dirty="0">
                <a:solidFill>
                  <a:srgbClr val="000000"/>
                </a:solidFill>
                <a:effectLst/>
                <a:latin typeface="Times New Roman" panose="02020603050405020304" pitchFamily="18" charset="0"/>
                <a:cs typeface="Times New Roman" panose="02020603050405020304" pitchFamily="18" charset="0"/>
              </a:rPr>
              <a:t> resources can be dynamically allocated and de-allocated based on demand.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03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7B3695-36A7-7381-6925-7DBE84F57216}"/>
              </a:ext>
            </a:extLst>
          </p:cNvPr>
          <p:cNvSpPr txBox="1"/>
          <p:nvPr/>
        </p:nvSpPr>
        <p:spPr>
          <a:xfrm>
            <a:off x="885825" y="990600"/>
            <a:ext cx="10420350" cy="1938992"/>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2. Hypervisor: A hypervisor, also known as a virtual machine monitor (VMM), is software that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creates and manages virtual machines (VMs) on a physical host machine. The hypervisor sits between the hardware and the operating systems of the virtual machines, allowing multiple VMs to run concurrently on the same physical server.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2E4C72-1504-19C3-3477-FF6D01472124}"/>
              </a:ext>
            </a:extLst>
          </p:cNvPr>
          <p:cNvSpPr txBox="1"/>
          <p:nvPr/>
        </p:nvSpPr>
        <p:spPr>
          <a:xfrm>
            <a:off x="885825" y="3124200"/>
            <a:ext cx="5572125"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Virtual Machines (VMs)</a:t>
            </a:r>
          </a:p>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Isolation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Dynamic Resource Allocation</a:t>
            </a:r>
          </a:p>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Live Migration</a:t>
            </a:r>
            <a:endParaRPr lang="en-IN"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Virtual Networking</a:t>
            </a:r>
          </a:p>
          <a:p>
            <a:pPr marL="342900" indent="-342900">
              <a:buFont typeface="Arial" panose="020B0604020202020204" pitchFamily="34" charset="0"/>
              <a:buChar char="•"/>
            </a:pPr>
            <a:r>
              <a:rPr lang="en-IN" sz="2400" dirty="0">
                <a:solidFill>
                  <a:srgbClr val="000000"/>
                </a:solidFill>
                <a:effectLst/>
                <a:latin typeface="Times New Roman" panose="02020603050405020304" pitchFamily="18" charset="0"/>
                <a:cs typeface="Times New Roman" panose="02020603050405020304" pitchFamily="18" charset="0"/>
              </a:rPr>
              <a:t>Containers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52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16F43-2D98-7021-A0CE-8DD866E172C5}"/>
              </a:ext>
            </a:extLst>
          </p:cNvPr>
          <p:cNvSpPr txBox="1"/>
          <p:nvPr/>
        </p:nvSpPr>
        <p:spPr>
          <a:xfrm>
            <a:off x="2190750" y="1300490"/>
            <a:ext cx="72771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Working of cloud architecture</a:t>
            </a:r>
          </a:p>
        </p:txBody>
      </p:sp>
      <p:sp>
        <p:nvSpPr>
          <p:cNvPr id="3" name="TextBox 2">
            <a:extLst>
              <a:ext uri="{FF2B5EF4-FFF2-40B4-BE49-F238E27FC236}">
                <a16:creationId xmlns:a16="http://schemas.microsoft.com/office/drawing/2014/main" id="{419D1C05-52F7-74D1-55D3-532DF51A9705}"/>
              </a:ext>
            </a:extLst>
          </p:cNvPr>
          <p:cNvSpPr txBox="1"/>
          <p:nvPr/>
        </p:nvSpPr>
        <p:spPr>
          <a:xfrm>
            <a:off x="933450" y="2248912"/>
            <a:ext cx="10401300" cy="3046988"/>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working of cloud architecture involves a series of processes and interactions among various components to deliver computing services over the internet. Here is an overview of how cloud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architecture works: </a:t>
            </a:r>
            <a:endParaRPr lang="en-US" sz="2400" dirty="0">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1. Client Interaction: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 user interacts with cloud services through a client application, such as a web browser, mobile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app, or desktop application.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The client sends requests for cloud resources or services to the cloud service provider’s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infrastructure over the internet.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61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7D6D7-16AB-F750-E123-C2AE1C3D4E8F}"/>
              </a:ext>
            </a:extLst>
          </p:cNvPr>
          <p:cNvSpPr txBox="1"/>
          <p:nvPr/>
        </p:nvSpPr>
        <p:spPr>
          <a:xfrm>
            <a:off x="809625" y="876300"/>
            <a:ext cx="10572750" cy="5632311"/>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2. Front End: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The client-facing interface of the cloud architecture is known as the front end. It includes applications, user interfaces, and client devices used to access cloud services. </a:t>
            </a:r>
          </a:p>
          <a:p>
            <a:r>
              <a:rPr lang="en-US" sz="2400" b="1" dirty="0">
                <a:solidFill>
                  <a:srgbClr val="000000"/>
                </a:solidFill>
                <a:effectLst/>
                <a:latin typeface="Times New Roman" panose="02020603050405020304" pitchFamily="18" charset="0"/>
                <a:cs typeface="Times New Roman" panose="02020603050405020304" pitchFamily="18" charset="0"/>
              </a:rPr>
              <a:t>3. Back End: </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a:solidFill>
                  <a:srgbClr val="000000"/>
                </a:solidFill>
                <a:effectLst/>
                <a:latin typeface="Times New Roman" panose="02020603050405020304" pitchFamily="18" charset="0"/>
                <a:cs typeface="Times New Roman" panose="02020603050405020304" pitchFamily="18" charset="0"/>
              </a:rPr>
              <a:t>The back end of cloud architecture consists of cloud servers, storage systems, databases, and </a:t>
            </a:r>
            <a:r>
              <a:rPr lang="en-US" sz="2400" dirty="0" err="1">
                <a:solidFill>
                  <a:srgbClr val="000000"/>
                </a:solidFill>
                <a:effectLst/>
                <a:latin typeface="Times New Roman" panose="02020603050405020304" pitchFamily="18" charset="0"/>
                <a:cs typeface="Times New Roman" panose="02020603050405020304" pitchFamily="18" charset="0"/>
              </a:rPr>
              <a:t>otherinfrastructure</a:t>
            </a:r>
            <a:r>
              <a:rPr lang="en-US" sz="2400" dirty="0">
                <a:solidFill>
                  <a:srgbClr val="000000"/>
                </a:solidFill>
                <a:effectLst/>
                <a:latin typeface="Times New Roman" panose="02020603050405020304" pitchFamily="18" charset="0"/>
                <a:cs typeface="Times New Roman" panose="02020603050405020304" pitchFamily="18" charset="0"/>
              </a:rPr>
              <a:t> components</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4. Cloud Infrastructure: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The cloud infrastructure comprises physical and virtual resources provided by the cloud service provider to deliver computing services</a:t>
            </a:r>
          </a:p>
          <a:p>
            <a:r>
              <a:rPr lang="en-US" sz="2400" b="1" dirty="0">
                <a:solidFill>
                  <a:srgbClr val="000000"/>
                </a:solidFill>
                <a:effectLst/>
                <a:latin typeface="Times New Roman" panose="02020603050405020304" pitchFamily="18" charset="0"/>
                <a:cs typeface="Times New Roman" panose="02020603050405020304" pitchFamily="18" charset="0"/>
              </a:rPr>
              <a:t>5. Virtualization: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Virtualization technology allows the cloud service provider to create virtual instances of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computing resources, such as virtual servers, storage, and networks. </a:t>
            </a: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57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2AE98-F872-D41C-7ACC-83BF9835A39C}"/>
              </a:ext>
            </a:extLst>
          </p:cNvPr>
          <p:cNvSpPr txBox="1"/>
          <p:nvPr/>
        </p:nvSpPr>
        <p:spPr>
          <a:xfrm>
            <a:off x="857250" y="1536174"/>
            <a:ext cx="10039350" cy="3785652"/>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6.Data Storage and Management: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Cloud architecture provides scalable and flexible storage solutions for data persistence, backup, and retrieval</a:t>
            </a:r>
          </a:p>
          <a:p>
            <a:r>
              <a:rPr lang="en-US" sz="2400" b="1" dirty="0">
                <a:solidFill>
                  <a:srgbClr val="000000"/>
                </a:solidFill>
                <a:latin typeface="Times New Roman" panose="02020603050405020304" pitchFamily="18" charset="0"/>
                <a:cs typeface="Times New Roman" panose="02020603050405020304" pitchFamily="18" charset="0"/>
              </a:rPr>
              <a:t>7</a:t>
            </a:r>
            <a:r>
              <a:rPr lang="en-US" sz="2400" b="1" dirty="0">
                <a:solidFill>
                  <a:srgbClr val="000000"/>
                </a:solidFill>
                <a:effectLst/>
                <a:latin typeface="Times New Roman" panose="02020603050405020304" pitchFamily="18" charset="0"/>
                <a:cs typeface="Times New Roman" panose="02020603050405020304" pitchFamily="18" charset="0"/>
              </a:rPr>
              <a:t>. Resource Allocation: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Cloud orchestration and management tools automate the allocation and de-allocation of resources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based on user demand, workload requirements, and service-level agreements. </a:t>
            </a:r>
          </a:p>
          <a:p>
            <a:r>
              <a:rPr lang="en-US" sz="2400" b="1" dirty="0">
                <a:solidFill>
                  <a:srgbClr val="000000"/>
                </a:solidFill>
                <a:effectLst/>
                <a:latin typeface="Times New Roman" panose="02020603050405020304" pitchFamily="18" charset="0"/>
                <a:cs typeface="Times New Roman" panose="02020603050405020304" pitchFamily="18" charset="0"/>
              </a:rPr>
              <a:t>8. Networking and Connectivity: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Networking components in the cloud architecture facilitate communication between cloud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resources, user devices, and external networks</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77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63E1-E0F1-28CF-3038-486BEC47A0D3}"/>
              </a:ext>
            </a:extLst>
          </p:cNvPr>
          <p:cNvSpPr>
            <a:spLocks noGrp="1"/>
          </p:cNvSpPr>
          <p:nvPr>
            <p:ph type="title"/>
          </p:nvPr>
        </p:nvSpPr>
        <p:spPr/>
        <p:txBody>
          <a:bodyPr/>
          <a:lstStyle/>
          <a:p>
            <a:r>
              <a:rPr lang="en-IN" dirty="0"/>
              <a:t>G Uma </a:t>
            </a:r>
            <a:r>
              <a:rPr lang="en-IN" dirty="0" err="1"/>
              <a:t>maheswari</a:t>
            </a:r>
            <a:endParaRPr lang="en-IN" dirty="0"/>
          </a:p>
        </p:txBody>
      </p:sp>
      <p:sp>
        <p:nvSpPr>
          <p:cNvPr id="3" name="Content Placeholder 2">
            <a:extLst>
              <a:ext uri="{FF2B5EF4-FFF2-40B4-BE49-F238E27FC236}">
                <a16:creationId xmlns:a16="http://schemas.microsoft.com/office/drawing/2014/main" id="{0AE272B1-D1C2-1852-79CF-98840DA2433E}"/>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Cloud architecture components</a:t>
            </a:r>
          </a:p>
          <a:p>
            <a:r>
              <a:rPr lang="en-IN" dirty="0">
                <a:latin typeface="Times New Roman" panose="02020603050405020304" pitchFamily="18" charset="0"/>
                <a:cs typeface="Times New Roman" panose="02020603050405020304" pitchFamily="18" charset="0"/>
              </a:rPr>
              <a:t>Load balancer</a:t>
            </a:r>
          </a:p>
          <a:p>
            <a:r>
              <a:rPr lang="en-IN" dirty="0">
                <a:latin typeface="Times New Roman" panose="02020603050405020304" pitchFamily="18" charset="0"/>
                <a:cs typeface="Times New Roman" panose="02020603050405020304" pitchFamily="18" charset="0"/>
              </a:rPr>
              <a:t>Load balancing techniques(General LB)</a:t>
            </a:r>
          </a:p>
        </p:txBody>
      </p:sp>
    </p:spTree>
    <p:extLst>
      <p:ext uri="{BB962C8B-B14F-4D97-AF65-F5344CB8AC3E}">
        <p14:creationId xmlns:p14="http://schemas.microsoft.com/office/powerpoint/2010/main" val="23463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3B9A99-A7A4-E7C8-281C-82157E5D7E34}"/>
              </a:ext>
            </a:extLst>
          </p:cNvPr>
          <p:cNvSpPr txBox="1"/>
          <p:nvPr/>
        </p:nvSpPr>
        <p:spPr>
          <a:xfrm>
            <a:off x="895350" y="1143000"/>
            <a:ext cx="8458200"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Cloud architecture components</a:t>
            </a:r>
          </a:p>
          <a:p>
            <a:endParaRPr lang="en-IN" dirty="0"/>
          </a:p>
        </p:txBody>
      </p:sp>
      <p:sp>
        <p:nvSpPr>
          <p:cNvPr id="7" name="TextBox 6">
            <a:extLst>
              <a:ext uri="{FF2B5EF4-FFF2-40B4-BE49-F238E27FC236}">
                <a16:creationId xmlns:a16="http://schemas.microsoft.com/office/drawing/2014/main" id="{09F4B6B9-8A70-605D-8F3C-12C420A7DE87}"/>
              </a:ext>
            </a:extLst>
          </p:cNvPr>
          <p:cNvSpPr txBox="1"/>
          <p:nvPr/>
        </p:nvSpPr>
        <p:spPr>
          <a:xfrm>
            <a:off x="895350" y="1943219"/>
            <a:ext cx="10401300" cy="3785652"/>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Cloud architecture is the structure and design of cloud computing systems that deliver computing services over the internet.</a:t>
            </a:r>
          </a:p>
          <a:p>
            <a:r>
              <a:rPr lang="en-US" sz="2400" dirty="0">
                <a:solidFill>
                  <a:srgbClr val="000000"/>
                </a:solidFill>
                <a:effectLst/>
                <a:latin typeface="Times New Roman" panose="02020603050405020304" pitchFamily="18" charset="0"/>
                <a:cs typeface="Times New Roman" panose="02020603050405020304" pitchFamily="18" charset="0"/>
              </a:rPr>
              <a:t>1. </a:t>
            </a:r>
            <a:r>
              <a:rPr lang="en-US" sz="2400" b="1" dirty="0">
                <a:solidFill>
                  <a:srgbClr val="000000"/>
                </a:solidFill>
                <a:effectLst/>
                <a:latin typeface="Times New Roman" panose="02020603050405020304" pitchFamily="18" charset="0"/>
                <a:cs typeface="Times New Roman" panose="02020603050405020304" pitchFamily="18" charset="0"/>
              </a:rPr>
              <a:t>Front-End Platform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front-end platform is what the end-user interacts with. It consists of client devices and interfaces, including: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Web Browsers</a:t>
            </a:r>
            <a:r>
              <a:rPr lang="en-US" sz="2400" dirty="0">
                <a:solidFill>
                  <a:srgbClr val="000000"/>
                </a:solidFill>
                <a:effectLst/>
                <a:latin typeface="Times New Roman" panose="02020603050405020304" pitchFamily="18" charset="0"/>
                <a:cs typeface="Times New Roman" panose="02020603050405020304" pitchFamily="18" charset="0"/>
              </a:rPr>
              <a:t>: Interfaces through which users interact with cloud services (e.g., Chrome, Firefox)</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2. Back-End Platform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back-end platform consists of the infrastructure and services that support the front-end. Key components include: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57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15379-0627-1AE5-C5D2-85A37002BB93}"/>
              </a:ext>
            </a:extLst>
          </p:cNvPr>
          <p:cNvSpPr txBox="1"/>
          <p:nvPr/>
        </p:nvSpPr>
        <p:spPr>
          <a:xfrm>
            <a:off x="838200" y="1166842"/>
            <a:ext cx="10515600" cy="4524315"/>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Servers</a:t>
            </a:r>
            <a:r>
              <a:rPr lang="en-US" sz="2400" dirty="0">
                <a:solidFill>
                  <a:srgbClr val="000000"/>
                </a:solidFill>
                <a:effectLst/>
                <a:latin typeface="Times New Roman" panose="02020603050405020304" pitchFamily="18" charset="0"/>
                <a:cs typeface="Times New Roman" panose="02020603050405020304" pitchFamily="18" charset="0"/>
              </a:rPr>
              <a:t>: Physical or virtual machines that provide processing power, memory, and storage for cloud services. </a:t>
            </a:r>
          </a:p>
          <a:p>
            <a:r>
              <a:rPr lang="en-US" sz="2400" b="1" dirty="0">
                <a:solidFill>
                  <a:srgbClr val="000000"/>
                </a:solidFill>
                <a:effectLst/>
                <a:latin typeface="Times New Roman" panose="02020603050405020304" pitchFamily="18" charset="0"/>
                <a:cs typeface="Times New Roman" panose="02020603050405020304" pitchFamily="18" charset="0"/>
              </a:rPr>
              <a:t>3. Cloud-Based Delivery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Cloud-based delivery involves the mechanisms through which cloud services are provided to users.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It includes: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Service Models</a:t>
            </a:r>
            <a:endParaRPr lang="en-US" sz="2400" b="1" dirty="0">
              <a:solidFill>
                <a:srgbClr val="000000"/>
              </a:solidFill>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4. Cloud Services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Cloud services provide various functionalities and capabilities, including: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Compute Services</a:t>
            </a:r>
            <a:r>
              <a:rPr lang="en-IN" sz="2400" dirty="0">
                <a:solidFill>
                  <a:srgbClr val="000000"/>
                </a:solidFill>
                <a:effectLst/>
                <a:latin typeface="Times New Roman" panose="02020603050405020304" pitchFamily="18" charset="0"/>
                <a:cs typeface="Times New Roman" panose="02020603050405020304" pitchFamily="18" charset="0"/>
              </a:rPr>
              <a:t>: Services that provide virtual machines, container orchestration, and serverless computing (e.g., AWS EC2, Google Compute Engine, Azure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2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A6C62F-C816-9D68-831C-36A4B74C3A1D}"/>
              </a:ext>
            </a:extLst>
          </p:cNvPr>
          <p:cNvSpPr txBox="1"/>
          <p:nvPr/>
        </p:nvSpPr>
        <p:spPr>
          <a:xfrm>
            <a:off x="771525" y="952499"/>
            <a:ext cx="10648950" cy="800219"/>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Load balancer</a:t>
            </a:r>
          </a:p>
          <a:p>
            <a:endParaRPr lang="en-IN" dirty="0"/>
          </a:p>
        </p:txBody>
      </p:sp>
      <p:sp>
        <p:nvSpPr>
          <p:cNvPr id="3" name="TextBox 2">
            <a:extLst>
              <a:ext uri="{FF2B5EF4-FFF2-40B4-BE49-F238E27FC236}">
                <a16:creationId xmlns:a16="http://schemas.microsoft.com/office/drawing/2014/main" id="{55D1393F-BFDC-A34F-39F8-EB37F0269A41}"/>
              </a:ext>
            </a:extLst>
          </p:cNvPr>
          <p:cNvSpPr txBox="1"/>
          <p:nvPr/>
        </p:nvSpPr>
        <p:spPr>
          <a:xfrm>
            <a:off x="942975" y="1687354"/>
            <a:ext cx="10306050" cy="5170646"/>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A load balancer is a device or software application that efficiently distributes incoming network traffic or workload across multiple servers or resources.</a:t>
            </a:r>
          </a:p>
          <a:p>
            <a:r>
              <a:rPr lang="en-US" sz="2400" b="1" dirty="0">
                <a:solidFill>
                  <a:srgbClr val="000000"/>
                </a:solidFill>
                <a:effectLst/>
                <a:latin typeface="Times New Roman" panose="02020603050405020304" pitchFamily="18" charset="0"/>
                <a:cs typeface="Times New Roman" panose="02020603050405020304" pitchFamily="18" charset="0"/>
              </a:rPr>
              <a:t>How Load Balancers Work: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1. </a:t>
            </a:r>
            <a:r>
              <a:rPr lang="en-US" sz="2400" b="1" dirty="0">
                <a:solidFill>
                  <a:srgbClr val="000000"/>
                </a:solidFill>
                <a:effectLst/>
                <a:latin typeface="Times New Roman" panose="02020603050405020304" pitchFamily="18" charset="0"/>
                <a:cs typeface="Times New Roman" panose="02020603050405020304" pitchFamily="18" charset="0"/>
              </a:rPr>
              <a:t>Traffic </a:t>
            </a:r>
            <a:r>
              <a:rPr lang="en-US" sz="2400" b="1" dirty="0" err="1">
                <a:solidFill>
                  <a:srgbClr val="000000"/>
                </a:solidFill>
                <a:effectLst/>
                <a:latin typeface="Times New Roman" panose="02020603050405020304" pitchFamily="18" charset="0"/>
                <a:cs typeface="Times New Roman" panose="02020603050405020304" pitchFamily="18" charset="0"/>
              </a:rPr>
              <a:t>Distribution:</a:t>
            </a:r>
            <a:r>
              <a:rPr lang="en-US" sz="2400" dirty="0" err="1">
                <a:solidFill>
                  <a:srgbClr val="000000"/>
                </a:solidFill>
                <a:effectLst/>
                <a:latin typeface="Times New Roman" panose="02020603050405020304" pitchFamily="18" charset="0"/>
                <a:cs typeface="Times New Roman" panose="02020603050405020304" pitchFamily="18" charset="0"/>
              </a:rPr>
              <a:t>When</a:t>
            </a:r>
            <a:r>
              <a:rPr lang="en-US" sz="2400" dirty="0">
                <a:solidFill>
                  <a:srgbClr val="000000"/>
                </a:solidFill>
                <a:effectLst/>
                <a:latin typeface="Times New Roman" panose="02020603050405020304" pitchFamily="18" charset="0"/>
                <a:cs typeface="Times New Roman" panose="02020603050405020304" pitchFamily="18" charset="0"/>
              </a:rPr>
              <a:t> a client sends a request to access a website, application, or service,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the request first goes through the load balancer.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2. </a:t>
            </a:r>
            <a:r>
              <a:rPr lang="en-US" sz="2400" b="1" dirty="0">
                <a:solidFill>
                  <a:srgbClr val="000000"/>
                </a:solidFill>
                <a:effectLst/>
                <a:latin typeface="Times New Roman" panose="02020603050405020304" pitchFamily="18" charset="0"/>
                <a:cs typeface="Times New Roman" panose="02020603050405020304" pitchFamily="18" charset="0"/>
              </a:rPr>
              <a:t>Server Health </a:t>
            </a:r>
            <a:r>
              <a:rPr lang="en-US" sz="2400" b="1" dirty="0" err="1">
                <a:solidFill>
                  <a:srgbClr val="000000"/>
                </a:solidFill>
                <a:effectLst/>
                <a:latin typeface="Times New Roman" panose="02020603050405020304" pitchFamily="18" charset="0"/>
                <a:cs typeface="Times New Roman" panose="02020603050405020304" pitchFamily="18" charset="0"/>
              </a:rPr>
              <a:t>Monitoring:</a:t>
            </a:r>
            <a:r>
              <a:rPr lang="en-US" sz="2400" dirty="0" err="1">
                <a:solidFill>
                  <a:srgbClr val="000000"/>
                </a:solidFill>
                <a:effectLst/>
                <a:latin typeface="Times New Roman" panose="02020603050405020304" pitchFamily="18" charset="0"/>
                <a:cs typeface="Times New Roman" panose="02020603050405020304" pitchFamily="18" charset="0"/>
              </a:rPr>
              <a:t>Load</a:t>
            </a:r>
            <a:r>
              <a:rPr lang="en-US" sz="2400" dirty="0">
                <a:solidFill>
                  <a:srgbClr val="000000"/>
                </a:solidFill>
                <a:effectLst/>
                <a:latin typeface="Times New Roman" panose="02020603050405020304" pitchFamily="18" charset="0"/>
                <a:cs typeface="Times New Roman" panose="02020603050405020304" pitchFamily="18" charset="0"/>
              </a:rPr>
              <a:t> balancers continuously monitor the health and performance of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servers in the backend.</a:t>
            </a:r>
          </a:p>
          <a:p>
            <a:r>
              <a:rPr lang="en-US" sz="2400" dirty="0">
                <a:solidFill>
                  <a:srgbClr val="000000"/>
                </a:solidFill>
                <a:effectLst/>
                <a:latin typeface="Times New Roman" panose="02020603050405020304" pitchFamily="18" charset="0"/>
                <a:cs typeface="Times New Roman" panose="02020603050405020304" pitchFamily="18" charset="0"/>
              </a:rPr>
              <a:t>Examples of Cloud Load Balancers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Amazon Web Services (AWS)</a:t>
            </a:r>
            <a:r>
              <a:rPr lang="en-US" sz="2400" dirty="0">
                <a:solidFill>
                  <a:srgbClr val="000000"/>
                </a:solidFill>
                <a:effectLst/>
                <a:latin typeface="Times New Roman" panose="02020603050405020304" pitchFamily="18" charset="0"/>
                <a:cs typeface="Times New Roman" panose="02020603050405020304" pitchFamily="18" charset="0"/>
              </a:rPr>
              <a:t>: Elastic Load Balancing (ELB) includes Application Load Balancers, Network Load Balancers, and Classic Load Balancers. </a:t>
            </a:r>
          </a:p>
          <a:p>
            <a:r>
              <a:rPr lang="en-IN" sz="2400" b="1" dirty="0">
                <a:solidFill>
                  <a:srgbClr val="000000"/>
                </a:solidFill>
                <a:effectLst/>
                <a:latin typeface="LiberationSerif-Bold"/>
              </a:rPr>
              <a:t>Microsoft Azure</a:t>
            </a:r>
            <a:r>
              <a:rPr lang="en-IN" sz="2400" dirty="0">
                <a:solidFill>
                  <a:srgbClr val="000000"/>
                </a:solidFill>
                <a:effectLst/>
                <a:latin typeface="LiberationSerif"/>
              </a:rPr>
              <a:t>: Azure Load Balancer and Azure Application Gateway. </a:t>
            </a:r>
            <a:endParaRPr lang="en-IN" sz="2400" dirty="0"/>
          </a:p>
          <a:p>
            <a:endParaRPr lang="en-US" sz="240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950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DB26F5-948E-EB5E-D166-A2A3D73923B2}"/>
              </a:ext>
            </a:extLst>
          </p:cNvPr>
          <p:cNvSpPr txBox="1"/>
          <p:nvPr/>
        </p:nvSpPr>
        <p:spPr>
          <a:xfrm>
            <a:off x="819150" y="933450"/>
            <a:ext cx="10344150" cy="800219"/>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Load balancing techniques(General LB)</a:t>
            </a:r>
            <a:endParaRPr lang="en-IN"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57C40F81-E579-6CC7-E8C4-FF2066AC5B44}"/>
              </a:ext>
            </a:extLst>
          </p:cNvPr>
          <p:cNvSpPr txBox="1"/>
          <p:nvPr/>
        </p:nvSpPr>
        <p:spPr>
          <a:xfrm>
            <a:off x="819150" y="1505069"/>
            <a:ext cx="10553700" cy="4524315"/>
          </a:xfrm>
          <a:prstGeom prst="rect">
            <a:avLst/>
          </a:prstGeom>
          <a:noFill/>
        </p:spPr>
        <p:txBody>
          <a:bodyPr wrap="square" rtlCol="0">
            <a:spAutoFit/>
          </a:bodyPr>
          <a:lstStyle/>
          <a:p>
            <a:r>
              <a:rPr lang="en-IN" sz="2400" b="1" dirty="0">
                <a:solidFill>
                  <a:srgbClr val="000000"/>
                </a:solidFill>
                <a:effectLst/>
                <a:latin typeface="Times New Roman" panose="02020603050405020304" pitchFamily="18" charset="0"/>
                <a:cs typeface="Times New Roman" panose="02020603050405020304" pitchFamily="18" charset="0"/>
              </a:rPr>
              <a:t>General LB: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In this category there are numerous algorithms such as </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solidFill>
                  <a:srgbClr val="000000"/>
                </a:solidFill>
                <a:effectLst/>
                <a:latin typeface="Times New Roman" panose="02020603050405020304" pitchFamily="18" charset="0"/>
                <a:cs typeface="Times New Roman" panose="02020603050405020304" pitchFamily="18" charset="0"/>
              </a:rPr>
              <a:t> Round Robin:- </a:t>
            </a:r>
          </a:p>
          <a:p>
            <a:r>
              <a:rPr lang="en-US" sz="2400" dirty="0">
                <a:solidFill>
                  <a:srgbClr val="000000"/>
                </a:solidFill>
                <a:effectLst/>
                <a:latin typeface="Times New Roman" panose="02020603050405020304" pitchFamily="18" charset="0"/>
                <a:cs typeface="Times New Roman" panose="02020603050405020304" pitchFamily="18" charset="0"/>
              </a:rPr>
              <a:t>Round robin load balancing distributes traffic to a list of servers in rotation using the Domain Name System (DNS). An authentic name server will have a list of different A(address) records for a domain and provides different one in response to each DNS query</a:t>
            </a:r>
          </a:p>
          <a:p>
            <a:pPr marL="342900" indent="-342900">
              <a:buFont typeface="Arial" panose="020B0604020202020204" pitchFamily="34" charset="0"/>
              <a:buChar char="•"/>
            </a:pPr>
            <a:r>
              <a:rPr lang="en-US" sz="2400" b="1" dirty="0">
                <a:solidFill>
                  <a:srgbClr val="000000"/>
                </a:solidFill>
                <a:effectLst/>
                <a:latin typeface="Times New Roman" panose="02020603050405020304" pitchFamily="18" charset="0"/>
                <a:cs typeface="Times New Roman" panose="02020603050405020304" pitchFamily="18" charset="0"/>
              </a:rPr>
              <a:t> Randomized Algorithm:-</a:t>
            </a:r>
          </a:p>
          <a:p>
            <a:r>
              <a:rPr lang="en-US" sz="2400" dirty="0">
                <a:solidFill>
                  <a:srgbClr val="000000"/>
                </a:solidFill>
                <a:effectLst/>
                <a:latin typeface="Times New Roman" panose="02020603050405020304" pitchFamily="18" charset="0"/>
                <a:cs typeface="Times New Roman" panose="02020603050405020304" pitchFamily="18" charset="0"/>
              </a:rPr>
              <a:t>The randomized algorithm allocates incoming requests to servers by selecting a server at random for each request. This method doesn't take into account the current load or capacity of the servers; it purely depends on random selection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52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BE63E-1F39-1AA5-A8E5-8753680B8586}"/>
              </a:ext>
            </a:extLst>
          </p:cNvPr>
          <p:cNvSpPr txBox="1"/>
          <p:nvPr/>
        </p:nvSpPr>
        <p:spPr>
          <a:xfrm>
            <a:off x="1109272" y="924606"/>
            <a:ext cx="2368446" cy="723275"/>
          </a:xfrm>
          <a:prstGeom prst="rect">
            <a:avLst/>
          </a:prstGeom>
          <a:noFill/>
        </p:spPr>
        <p:txBody>
          <a:bodyPr wrap="square" rtlCol="0">
            <a:spAutoFit/>
          </a:bodyPr>
          <a:lstStyle/>
          <a:p>
            <a:r>
              <a:rPr lang="en-IN" sz="4100" b="1" dirty="0">
                <a:latin typeface="Times New Roman" panose="02020603050405020304" pitchFamily="18" charset="0"/>
                <a:cs typeface="Times New Roman" panose="02020603050405020304" pitchFamily="18" charset="0"/>
              </a:rPr>
              <a:t>Agenda</a:t>
            </a:r>
          </a:p>
        </p:txBody>
      </p:sp>
      <p:sp>
        <p:nvSpPr>
          <p:cNvPr id="4" name="TextBox 3">
            <a:extLst>
              <a:ext uri="{FF2B5EF4-FFF2-40B4-BE49-F238E27FC236}">
                <a16:creationId xmlns:a16="http://schemas.microsoft.com/office/drawing/2014/main" id="{2B8E0EE9-7DDF-32B3-6F37-A29369B82B1A}"/>
              </a:ext>
            </a:extLst>
          </p:cNvPr>
          <p:cNvSpPr txBox="1"/>
          <p:nvPr/>
        </p:nvSpPr>
        <p:spPr>
          <a:xfrm>
            <a:off x="1109272" y="2203554"/>
            <a:ext cx="5156617" cy="1938992"/>
          </a:xfrm>
          <a:prstGeom prst="rect">
            <a:avLst/>
          </a:prstGeom>
          <a:noFill/>
        </p:spPr>
        <p:txBody>
          <a:bodyPr wrap="square" rtlCol="0">
            <a:spAutoFit/>
          </a:bodyPr>
          <a:lstStyle/>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Abstract</a:t>
            </a: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Modules</a:t>
            </a: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59322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B0410-656E-83B0-C869-C9A11D08615C}"/>
              </a:ext>
            </a:extLst>
          </p:cNvPr>
          <p:cNvSpPr txBox="1"/>
          <p:nvPr/>
        </p:nvSpPr>
        <p:spPr>
          <a:xfrm>
            <a:off x="857250" y="1166842"/>
            <a:ext cx="10363200" cy="4524315"/>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3) Threshold Algorithm:-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threshold algorithm allots incoming requests based on server load thresholds. Each server is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supervised, and traffic is directed to servers that are operating below a specified load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threshold.</a:t>
            </a:r>
          </a:p>
          <a:p>
            <a:r>
              <a:rPr lang="en-US" sz="2400" b="1" dirty="0">
                <a:solidFill>
                  <a:srgbClr val="000000"/>
                </a:solidFill>
                <a:effectLst/>
                <a:latin typeface="Times New Roman" panose="02020603050405020304" pitchFamily="18" charset="0"/>
                <a:cs typeface="Times New Roman" panose="02020603050405020304" pitchFamily="18" charset="0"/>
              </a:rPr>
              <a:t>4)Opportunistic LB(OLB):-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OLB assigns incoming tasks to the next available server without considering the current load or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performance metrics of the servers</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5)Opportunistic LB + LB Min-Min:-</a:t>
            </a:r>
            <a:r>
              <a:rPr lang="en-US" sz="2400" dirty="0">
                <a:solidFill>
                  <a:srgbClr val="000000"/>
                </a:solidFill>
                <a:effectLst/>
                <a:latin typeface="Times New Roman" panose="02020603050405020304" pitchFamily="18" charset="0"/>
                <a:cs typeface="Times New Roman" panose="02020603050405020304" pitchFamily="18" charset="0"/>
              </a:rPr>
              <a:t>Combines the simplicity of OLB with the efficiency of Min</a:t>
            </a:r>
            <a:r>
              <a:rPr lang="en-US" sz="2400" dirty="0">
                <a:latin typeface="Times New Roman" panose="02020603050405020304" pitchFamily="18" charset="0"/>
                <a:cs typeface="Times New Roman" panose="02020603050405020304" pitchFamily="18" charset="0"/>
              </a:rPr>
              <a:t> </a:t>
            </a:r>
            <a:r>
              <a:rPr lang="en-US" sz="2400" dirty="0" err="1">
                <a:solidFill>
                  <a:srgbClr val="000000"/>
                </a:solidFill>
                <a:effectLst/>
                <a:latin typeface="Times New Roman" panose="02020603050405020304" pitchFamily="18" charset="0"/>
                <a:cs typeface="Times New Roman" panose="02020603050405020304" pitchFamily="18" charset="0"/>
              </a:rPr>
              <a:t>Min</a:t>
            </a:r>
            <a:r>
              <a:rPr lang="en-US" sz="2400" dirty="0">
                <a:solidFill>
                  <a:srgbClr val="000000"/>
                </a:solidFill>
                <a:effectLst/>
                <a:latin typeface="Times New Roman" panose="02020603050405020304" pitchFamily="18" charset="0"/>
                <a:cs typeface="Times New Roman" panose="02020603050405020304" pitchFamily="18" charset="0"/>
              </a:rPr>
              <a:t> aims to reduce overall execution time</a:t>
            </a:r>
          </a:p>
          <a:p>
            <a:r>
              <a:rPr lang="en-US" sz="2400" b="1" dirty="0">
                <a:solidFill>
                  <a:srgbClr val="000000"/>
                </a:solidFill>
                <a:effectLst/>
                <a:latin typeface="Times New Roman" panose="02020603050405020304" pitchFamily="18" charset="0"/>
                <a:cs typeface="Times New Roman" panose="02020603050405020304" pitchFamily="18" charset="0"/>
              </a:rPr>
              <a:t>6)Min-Min LB:-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Min-Min algorithm works by first finding the minimum completion time for each task on all available servers.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42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7F2A4-D6A3-4707-8624-9D55FBECE038}"/>
              </a:ext>
            </a:extLst>
          </p:cNvPr>
          <p:cNvSpPr txBox="1"/>
          <p:nvPr/>
        </p:nvSpPr>
        <p:spPr>
          <a:xfrm>
            <a:off x="723900" y="612844"/>
            <a:ext cx="10668000" cy="5632311"/>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7)Max-Min LB:-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Max-Min algorithm works by first finding the maximum completion time for each task on all available servers, It then selects the task with the overall maximum completion time and assigns it to the server that can complete it the fastest</a:t>
            </a:r>
          </a:p>
          <a:p>
            <a:r>
              <a:rPr lang="en-US" sz="2400" b="1" dirty="0">
                <a:solidFill>
                  <a:srgbClr val="000000"/>
                </a:solidFill>
                <a:effectLst/>
                <a:latin typeface="Times New Roman" panose="02020603050405020304" pitchFamily="18" charset="0"/>
                <a:cs typeface="Times New Roman" panose="02020603050405020304" pitchFamily="18" charset="0"/>
              </a:rPr>
              <a:t>8) Equally Spread Current Execution Algorithm:-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Equally Spread Current Execution (ESCE) algorithm is a load balancing technique designed to evenly distribute tasks across available servers based on their current execution states. </a:t>
            </a:r>
            <a:endParaRPr lang="en-US" sz="2400" dirty="0">
              <a:solidFill>
                <a:srgbClr val="000000"/>
              </a:solidFill>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9) Central LB Strategy for virtual machines:-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A Central Load Balancing (LB) Strategy for virtual machines (</a:t>
            </a:r>
            <a:r>
              <a:rPr lang="en-IN" sz="2400" dirty="0" err="1">
                <a:solidFill>
                  <a:srgbClr val="000000"/>
                </a:solidFill>
                <a:effectLst/>
                <a:latin typeface="Times New Roman" panose="02020603050405020304" pitchFamily="18" charset="0"/>
                <a:cs typeface="Times New Roman" panose="02020603050405020304" pitchFamily="18" charset="0"/>
              </a:rPr>
              <a:t>Vms</a:t>
            </a:r>
            <a:r>
              <a:rPr lang="en-IN" sz="2400" dirty="0">
                <a:solidFill>
                  <a:srgbClr val="000000"/>
                </a:solidFill>
                <a:effectLst/>
                <a:latin typeface="Times New Roman" panose="02020603050405020304" pitchFamily="18" charset="0"/>
                <a:cs typeface="Times New Roman" panose="02020603050405020304" pitchFamily="18" charset="0"/>
              </a:rPr>
              <a:t>) involves a centralized entity or </a:t>
            </a:r>
            <a:r>
              <a:rPr lang="en-IN" sz="2400" dirty="0">
                <a:latin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cs typeface="Times New Roman" panose="02020603050405020304" pitchFamily="18" charset="0"/>
              </a:rPr>
              <a:t>algorithm responsible for assigning workloads across multiple VMs within a virtualized </a:t>
            </a:r>
            <a:r>
              <a:rPr lang="en-IN" sz="2400" dirty="0">
                <a:latin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cs typeface="Times New Roman" panose="02020603050405020304" pitchFamily="18" charset="0"/>
              </a:rPr>
              <a:t>environment.</a:t>
            </a:r>
          </a:p>
          <a:p>
            <a:r>
              <a:rPr lang="en-US" sz="2400" b="1" dirty="0">
                <a:solidFill>
                  <a:srgbClr val="000000"/>
                </a:solidFill>
                <a:effectLst/>
                <a:latin typeface="Times New Roman" panose="02020603050405020304" pitchFamily="18" charset="0"/>
                <a:cs typeface="Times New Roman" panose="02020603050405020304" pitchFamily="18" charset="0"/>
              </a:rPr>
              <a:t>10) Throttled LB:- </a:t>
            </a:r>
            <a:endParaRPr lang="en-US" sz="2400" b="1"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Throttled Load Balancing focuses on managing the rate of incoming requests or tasks to ensure that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2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D06159-7198-1A59-3C36-E0717D3E4E05}"/>
              </a:ext>
            </a:extLst>
          </p:cNvPr>
          <p:cNvSpPr txBox="1"/>
          <p:nvPr/>
        </p:nvSpPr>
        <p:spPr>
          <a:xfrm>
            <a:off x="742950" y="1162050"/>
            <a:ext cx="10668000" cy="3046988"/>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servers or VMs do not become overloaded by excessive workload.</a:t>
            </a:r>
            <a:endParaRPr lang="en-IN" sz="2400" dirty="0">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11) Stochastic Hill Climbing:-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Stochastic Hill Climbing is a variant of the hill climbing algorithm that embeds in the selection of neighboring solutions. </a:t>
            </a:r>
          </a:p>
          <a:p>
            <a:r>
              <a:rPr lang="en-US" sz="2400" b="1" dirty="0">
                <a:solidFill>
                  <a:srgbClr val="000000"/>
                </a:solidFill>
                <a:effectLst/>
                <a:latin typeface="Times New Roman" panose="02020603050405020304" pitchFamily="18" charset="0"/>
                <a:cs typeface="Times New Roman" panose="02020603050405020304" pitchFamily="18" charset="0"/>
              </a:rPr>
              <a:t>12) Join Idle Queue:-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Join-Idle-Queue algorithm operates on the principle of utilizing idle servers to pull tasks from a centralized queue, rather than pushing tasks to servers based on load monitoring</a:t>
            </a:r>
            <a:r>
              <a:rPr lang="en-US" sz="2400" dirty="0">
                <a:solidFill>
                  <a:srgbClr val="000000"/>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86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686-34BE-3682-6106-DA7BAACD2AF8}"/>
              </a:ext>
            </a:extLst>
          </p:cNvPr>
          <p:cNvSpPr>
            <a:spLocks noGrp="1"/>
          </p:cNvSpPr>
          <p:nvPr>
            <p:ph type="title"/>
          </p:nvPr>
        </p:nvSpPr>
        <p:spPr/>
        <p:txBody>
          <a:bodyPr/>
          <a:lstStyle/>
          <a:p>
            <a:r>
              <a:rPr lang="en-IN" dirty="0"/>
              <a:t>C. Jhansi </a:t>
            </a:r>
            <a:r>
              <a:rPr lang="en-IN" dirty="0" err="1"/>
              <a:t>lakshmi</a:t>
            </a:r>
            <a:endParaRPr lang="en-IN" dirty="0"/>
          </a:p>
        </p:txBody>
      </p:sp>
      <p:sp>
        <p:nvSpPr>
          <p:cNvPr id="3" name="Content Placeholder 2">
            <a:extLst>
              <a:ext uri="{FF2B5EF4-FFF2-40B4-BE49-F238E27FC236}">
                <a16:creationId xmlns:a16="http://schemas.microsoft.com/office/drawing/2014/main" id="{CBA925C8-FD07-1C58-3A9B-9EACA08E7670}"/>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Load balancing models</a:t>
            </a:r>
          </a:p>
          <a:p>
            <a:r>
              <a:rPr lang="en-IN" dirty="0">
                <a:latin typeface="Times New Roman" panose="02020603050405020304" pitchFamily="18" charset="0"/>
                <a:cs typeface="Times New Roman" panose="02020603050405020304" pitchFamily="18" charset="0"/>
              </a:rPr>
              <a:t>Why Cloud computing</a:t>
            </a:r>
          </a:p>
          <a:p>
            <a:r>
              <a:rPr lang="en-IN" dirty="0">
                <a:latin typeface="Times New Roman" panose="02020603050405020304" pitchFamily="18" charset="0"/>
                <a:cs typeface="Times New Roman" panose="02020603050405020304" pitchFamily="18" charset="0"/>
              </a:rPr>
              <a:t>Load balancing techniques(Natural Phenomena Based LB)</a:t>
            </a:r>
          </a:p>
        </p:txBody>
      </p:sp>
    </p:spTree>
    <p:extLst>
      <p:ext uri="{BB962C8B-B14F-4D97-AF65-F5344CB8AC3E}">
        <p14:creationId xmlns:p14="http://schemas.microsoft.com/office/powerpoint/2010/main" val="238422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C9F46F-9EF1-8CD6-72F1-209491DD8EBA}"/>
              </a:ext>
            </a:extLst>
          </p:cNvPr>
          <p:cNvSpPr txBox="1"/>
          <p:nvPr/>
        </p:nvSpPr>
        <p:spPr>
          <a:xfrm>
            <a:off x="685800" y="1028700"/>
            <a:ext cx="10801350" cy="800219"/>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Load balancing models</a:t>
            </a:r>
          </a:p>
          <a:p>
            <a:endParaRPr lang="en-IN" dirty="0"/>
          </a:p>
        </p:txBody>
      </p:sp>
      <p:sp>
        <p:nvSpPr>
          <p:cNvPr id="5" name="TextBox 4">
            <a:extLst>
              <a:ext uri="{FF2B5EF4-FFF2-40B4-BE49-F238E27FC236}">
                <a16:creationId xmlns:a16="http://schemas.microsoft.com/office/drawing/2014/main" id="{322ED96E-9B1B-0D86-4476-24AB4CF42F45}"/>
              </a:ext>
            </a:extLst>
          </p:cNvPr>
          <p:cNvSpPr txBox="1"/>
          <p:nvPr/>
        </p:nvSpPr>
        <p:spPr>
          <a:xfrm>
            <a:off x="704850" y="1486078"/>
            <a:ext cx="10782299" cy="4893647"/>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In cloud computing, load balancing models are crucial for managing traffic and distributing workloads across multiple resources efficiently. </a:t>
            </a:r>
          </a:p>
          <a:p>
            <a:r>
              <a:rPr lang="en-US" sz="2400" b="1" dirty="0">
                <a:solidFill>
                  <a:srgbClr val="000000"/>
                </a:solidFill>
                <a:effectLst/>
                <a:latin typeface="Times New Roman" panose="02020603050405020304" pitchFamily="18" charset="0"/>
                <a:cs typeface="Times New Roman" panose="02020603050405020304" pitchFamily="18" charset="0"/>
              </a:rPr>
              <a:t>1. Static Load Balancing Models </a:t>
            </a:r>
            <a:endParaRPr lang="en-US" sz="2400" dirty="0">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Round Robin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Requests are distributed sequentially to each server in a circular order.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Suitable for environments where all servers have roughly the same capacity and the load is evenly distributed</a:t>
            </a:r>
          </a:p>
          <a:p>
            <a:r>
              <a:rPr lang="en-US" sz="2400" dirty="0">
                <a:solidFill>
                  <a:srgbClr val="000000"/>
                </a:solidFill>
                <a:effectLst/>
                <a:latin typeface="Times New Roman" panose="02020603050405020304" pitchFamily="18" charset="0"/>
                <a:cs typeface="Times New Roman" panose="02020603050405020304" pitchFamily="18" charset="0"/>
              </a:rPr>
              <a:t>.</a:t>
            </a:r>
            <a:r>
              <a:rPr lang="en-US" sz="2400" b="1" dirty="0">
                <a:solidFill>
                  <a:srgbClr val="000000"/>
                </a:solidFill>
                <a:effectLst/>
                <a:latin typeface="Times New Roman" panose="02020603050405020304" pitchFamily="18" charset="0"/>
                <a:cs typeface="Times New Roman" panose="02020603050405020304" pitchFamily="18" charset="0"/>
              </a:rPr>
              <a:t>Weighted Round Robin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Each server is assigned a weight based on its capacity, and requests are distributed according to these weights.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Ideal when servers have different processing capacities.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37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B64CE-2D56-4060-D5D3-D41413CB64BD}"/>
              </a:ext>
            </a:extLst>
          </p:cNvPr>
          <p:cNvSpPr txBox="1"/>
          <p:nvPr/>
        </p:nvSpPr>
        <p:spPr>
          <a:xfrm>
            <a:off x="666750" y="914400"/>
            <a:ext cx="10915650" cy="5262979"/>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Least Connections:-</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Requests are directed to the server with the fewest active connections.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Effective in scenarios where connection durations vary significantly. </a:t>
            </a:r>
            <a:endParaRPr lang="en-US" sz="2400" b="1" dirty="0">
              <a:solidFill>
                <a:srgbClr val="000000"/>
              </a:solidFill>
              <a:effectLst/>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IP Hash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A hash of the client’s IP address is used to determine which server will handle the request.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Ensures that the same client is always directed to the same server, useful for session persistence</a:t>
            </a:r>
          </a:p>
          <a:p>
            <a:r>
              <a:rPr lang="en-US" sz="2400" b="1" dirty="0">
                <a:solidFill>
                  <a:srgbClr val="000000"/>
                </a:solidFill>
                <a:effectLst/>
                <a:latin typeface="Times New Roman" panose="02020603050405020304" pitchFamily="18" charset="0"/>
                <a:cs typeface="Times New Roman" panose="02020603050405020304" pitchFamily="18" charset="0"/>
              </a:rPr>
              <a:t>2. Dynamic Load Balancing Models </a:t>
            </a:r>
            <a:endParaRPr lang="en-US" sz="2400" dirty="0">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Least Response Time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Requests are sent to the server with the lowest response time and least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number of active connections.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Optimizes for performance by considering both server load and response times.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74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F620A-4D35-0809-4D1E-96E582C30BF0}"/>
              </a:ext>
            </a:extLst>
          </p:cNvPr>
          <p:cNvSpPr txBox="1"/>
          <p:nvPr/>
        </p:nvSpPr>
        <p:spPr>
          <a:xfrm>
            <a:off x="704850" y="971550"/>
            <a:ext cx="10668000" cy="4062651"/>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Adaptive Load Balancing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Adjusts dynamically based on real-time analysis of server performance and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current traffic load.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Suitable for highly dynamic environments with fluctuating loads. </a:t>
            </a:r>
            <a:endParaRPr lang="en-US" sz="2400" dirty="0">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Resource-Based Load Balancing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How It Works</a:t>
            </a:r>
            <a:r>
              <a:rPr lang="en-US" sz="2400" dirty="0">
                <a:solidFill>
                  <a:srgbClr val="000000"/>
                </a:solidFill>
                <a:effectLst/>
                <a:latin typeface="Times New Roman" panose="02020603050405020304" pitchFamily="18" charset="0"/>
                <a:cs typeface="Times New Roman" panose="02020603050405020304" pitchFamily="18" charset="0"/>
              </a:rPr>
              <a:t>: Considers server resource usage (CPU, memory, etc.) to distribute requests to the server with the most available resources.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Use Case</a:t>
            </a:r>
            <a:r>
              <a:rPr lang="en-US" sz="2400" dirty="0">
                <a:solidFill>
                  <a:srgbClr val="000000"/>
                </a:solidFill>
                <a:effectLst/>
                <a:latin typeface="Times New Roman" panose="02020603050405020304" pitchFamily="18" charset="0"/>
                <a:cs typeface="Times New Roman" panose="02020603050405020304" pitchFamily="18" charset="0"/>
              </a:rPr>
              <a:t>: Effective in resource-intensive applications where different servers may have varying resource usage patterns.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753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F28C8-E26B-651A-2E08-0787822C3E44}"/>
              </a:ext>
            </a:extLst>
          </p:cNvPr>
          <p:cNvSpPr txBox="1"/>
          <p:nvPr/>
        </p:nvSpPr>
        <p:spPr>
          <a:xfrm>
            <a:off x="876300" y="1009650"/>
            <a:ext cx="10210800" cy="800219"/>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Why Cloud Computing</a:t>
            </a:r>
          </a:p>
          <a:p>
            <a:endParaRPr lang="en-IN" dirty="0"/>
          </a:p>
        </p:txBody>
      </p:sp>
      <p:sp>
        <p:nvSpPr>
          <p:cNvPr id="4" name="TextBox 3">
            <a:extLst>
              <a:ext uri="{FF2B5EF4-FFF2-40B4-BE49-F238E27FC236}">
                <a16:creationId xmlns:a16="http://schemas.microsoft.com/office/drawing/2014/main" id="{693C4DE6-D05E-88A8-BB49-DDCC15DD4CAE}"/>
              </a:ext>
            </a:extLst>
          </p:cNvPr>
          <p:cNvSpPr txBox="1"/>
          <p:nvPr/>
        </p:nvSpPr>
        <p:spPr>
          <a:xfrm>
            <a:off x="876300" y="1809869"/>
            <a:ext cx="10439400" cy="3785652"/>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Cloud computing offers a multitude of benefits that make it a compelling choice for businesses and individuals alike.</a:t>
            </a:r>
          </a:p>
          <a:p>
            <a:r>
              <a:rPr lang="en-US" sz="2400" b="1" dirty="0">
                <a:solidFill>
                  <a:srgbClr val="000000"/>
                </a:solidFill>
                <a:effectLst/>
                <a:latin typeface="Times New Roman" panose="02020603050405020304" pitchFamily="18" charset="0"/>
                <a:cs typeface="Times New Roman" panose="02020603050405020304" pitchFamily="18" charset="0"/>
              </a:rPr>
              <a:t>Cost-Effective</a:t>
            </a:r>
            <a:r>
              <a:rPr lang="en-US" sz="2400" dirty="0">
                <a:solidFill>
                  <a:srgbClr val="000000"/>
                </a:solidFill>
                <a:effectLst/>
                <a:latin typeface="Times New Roman" panose="02020603050405020304" pitchFamily="18" charset="0"/>
                <a:cs typeface="Times New Roman" panose="02020603050405020304" pitchFamily="18" charset="0"/>
              </a:rPr>
              <a:t>: Cloud computing eliminates the need for upfront capital investment in hardware and infrastructure. </a:t>
            </a: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Scalability</a:t>
            </a:r>
            <a:r>
              <a:rPr lang="en-US" sz="2400" dirty="0">
                <a:solidFill>
                  <a:srgbClr val="000000"/>
                </a:solidFill>
                <a:effectLst/>
                <a:latin typeface="Times New Roman" panose="02020603050405020304" pitchFamily="18" charset="0"/>
                <a:cs typeface="Times New Roman" panose="02020603050405020304" pitchFamily="18" charset="0"/>
              </a:rPr>
              <a:t>: Cloud services offer unparalleled scalability, enabling organizations to quickly adjust their computing resources based on demand fluctuations. </a:t>
            </a: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Flexibility</a:t>
            </a:r>
            <a:r>
              <a:rPr lang="en-US" sz="2400" dirty="0">
                <a:solidFill>
                  <a:srgbClr val="000000"/>
                </a:solidFill>
                <a:effectLst/>
                <a:latin typeface="Times New Roman" panose="02020603050405020304" pitchFamily="18" charset="0"/>
                <a:cs typeface="Times New Roman" panose="02020603050405020304" pitchFamily="18" charset="0"/>
              </a:rPr>
              <a:t>: Cloud computing provides the flexibility to access resources from anywhere with an internet connection.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Enhanced Security</a:t>
            </a:r>
            <a:r>
              <a:rPr lang="en-US" sz="2400" dirty="0">
                <a:solidFill>
                  <a:srgbClr val="000000"/>
                </a:solidFill>
                <a:effectLst/>
                <a:latin typeface="Times New Roman" panose="02020603050405020304" pitchFamily="18" charset="0"/>
                <a:cs typeface="Times New Roman" panose="02020603050405020304" pitchFamily="18" charset="0"/>
              </a:rPr>
              <a:t>: Cloud service providers invest heavily in security measures to safeguard data, applications, and infrastructure.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207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C8732-A9B2-5E5B-9D01-FF88F7263D57}"/>
              </a:ext>
            </a:extLst>
          </p:cNvPr>
          <p:cNvSpPr txBox="1"/>
          <p:nvPr/>
        </p:nvSpPr>
        <p:spPr>
          <a:xfrm>
            <a:off x="771525" y="1120676"/>
            <a:ext cx="10648950" cy="2308324"/>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cs typeface="Times New Roman" panose="02020603050405020304" pitchFamily="18" charset="0"/>
              </a:rPr>
              <a:t>Innovation and Agility</a:t>
            </a:r>
            <a:r>
              <a:rPr lang="en-US" sz="2400" dirty="0">
                <a:solidFill>
                  <a:srgbClr val="000000"/>
                </a:solidFill>
                <a:effectLst/>
                <a:latin typeface="Times New Roman" panose="02020603050405020304" pitchFamily="18" charset="0"/>
                <a:cs typeface="Times New Roman" panose="02020603050405020304" pitchFamily="18" charset="0"/>
              </a:rPr>
              <a:t>: Cloud computing fosters innovation by enabling faster deployment of applications, rapid iteration cycles, and experimentation with new technologies.</a:t>
            </a:r>
          </a:p>
          <a:p>
            <a:r>
              <a:rPr lang="en-US" sz="2400" b="1" dirty="0">
                <a:solidFill>
                  <a:srgbClr val="000000"/>
                </a:solidFill>
                <a:effectLst/>
                <a:latin typeface="Times New Roman" panose="02020603050405020304" pitchFamily="18" charset="0"/>
                <a:cs typeface="Times New Roman" panose="02020603050405020304" pitchFamily="18" charset="0"/>
              </a:rPr>
              <a:t>Environmental Sustainability</a:t>
            </a:r>
            <a:r>
              <a:rPr lang="en-US" sz="2400" dirty="0">
                <a:solidFill>
                  <a:srgbClr val="000000"/>
                </a:solidFill>
                <a:effectLst/>
                <a:latin typeface="Times New Roman" panose="02020603050405020304" pitchFamily="18" charset="0"/>
                <a:cs typeface="Times New Roman" panose="02020603050405020304" pitchFamily="18" charset="0"/>
              </a:rPr>
              <a:t>: Cloud computing contributes to environmental sustainability by promoting resource optimization, energy efficiency, and reduced carbon footprint.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227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BFC5A-20D4-3C48-4712-CDD6C67334CC}"/>
              </a:ext>
            </a:extLst>
          </p:cNvPr>
          <p:cNvSpPr txBox="1"/>
          <p:nvPr/>
        </p:nvSpPr>
        <p:spPr>
          <a:xfrm>
            <a:off x="800100" y="1104900"/>
            <a:ext cx="10553700"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Load balancing techniques(Natural Phenomena Based LB)</a:t>
            </a:r>
          </a:p>
          <a:p>
            <a:pPr algn="ctr"/>
            <a:endParaRPr lang="en-IN" sz="2800" b="1" dirty="0"/>
          </a:p>
        </p:txBody>
      </p:sp>
      <p:sp>
        <p:nvSpPr>
          <p:cNvPr id="3" name="TextBox 2">
            <a:extLst>
              <a:ext uri="{FF2B5EF4-FFF2-40B4-BE49-F238E27FC236}">
                <a16:creationId xmlns:a16="http://schemas.microsoft.com/office/drawing/2014/main" id="{F4093CD2-95F7-E92C-7F9A-10B034EA3AAB}"/>
              </a:ext>
            </a:extLst>
          </p:cNvPr>
          <p:cNvSpPr txBox="1"/>
          <p:nvPr/>
        </p:nvSpPr>
        <p:spPr>
          <a:xfrm>
            <a:off x="800100" y="1828800"/>
            <a:ext cx="10591800" cy="4154984"/>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term "Natural Phenomena" in Natural Phenomena Based LB in Cloud Computing refers to the behaviors ,processes and plan of actions observed in the nature that can be adapted to enhance the distribution of workloads across multiple computing resources to optimize various performance Metrics</a:t>
            </a:r>
          </a:p>
          <a:p>
            <a:r>
              <a:rPr lang="en-US" sz="2400" b="1" dirty="0">
                <a:solidFill>
                  <a:srgbClr val="000000"/>
                </a:solidFill>
                <a:effectLst/>
                <a:latin typeface="Times New Roman" panose="02020603050405020304" pitchFamily="18" charset="0"/>
                <a:cs typeface="Times New Roman" panose="02020603050405020304" pitchFamily="18" charset="0"/>
              </a:rPr>
              <a:t>Ant Colony Optimization (ACO)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Ant Colony Optimization (ACO) methods, proposed by </a:t>
            </a:r>
            <a:r>
              <a:rPr lang="en-US" sz="2400" dirty="0" err="1">
                <a:solidFill>
                  <a:srgbClr val="000000"/>
                </a:solidFill>
                <a:effectLst/>
                <a:latin typeface="Times New Roman" panose="02020603050405020304" pitchFamily="18" charset="0"/>
                <a:cs typeface="Times New Roman" panose="02020603050405020304" pitchFamily="18" charset="0"/>
              </a:rPr>
              <a:t>Kathalkar</a:t>
            </a:r>
            <a:r>
              <a:rPr lang="en-US" sz="2400" dirty="0">
                <a:solidFill>
                  <a:srgbClr val="000000"/>
                </a:solidFill>
                <a:effectLst/>
                <a:latin typeface="Times New Roman" panose="02020603050405020304" pitchFamily="18" charset="0"/>
                <a:cs typeface="Times New Roman" panose="02020603050405020304" pitchFamily="18" charset="0"/>
              </a:rPr>
              <a:t> and </a:t>
            </a:r>
            <a:r>
              <a:rPr lang="en-US" sz="2400" dirty="0" err="1">
                <a:solidFill>
                  <a:srgbClr val="000000"/>
                </a:solidFill>
                <a:effectLst/>
                <a:latin typeface="Times New Roman" panose="02020603050405020304" pitchFamily="18" charset="0"/>
                <a:cs typeface="Times New Roman" panose="02020603050405020304" pitchFamily="18" charset="0"/>
              </a:rPr>
              <a:t>Deorankar</a:t>
            </a:r>
            <a:r>
              <a:rPr lang="en-US" sz="2400" dirty="0">
                <a:solidFill>
                  <a:srgbClr val="000000"/>
                </a:solidFill>
                <a:effectLst/>
                <a:latin typeface="Times New Roman" panose="02020603050405020304" pitchFamily="18" charset="0"/>
                <a:cs typeface="Times New Roman" panose="02020603050405020304" pitchFamily="18" charset="0"/>
              </a:rPr>
              <a:t> , utilize various algorithms inspired by the foraging behavior of ants, ACO uses artificial ants to find optimal paths through a graph</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Genetic Algorithms (GA)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Genetic algorithms are a type of optimization method inspired by natural selection. They mimic the process of evolution where solutions to a problem evolve over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44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7FD5-64DB-88E8-6427-7A7A3B516124}"/>
              </a:ext>
            </a:extLst>
          </p:cNvPr>
          <p:cNvSpPr>
            <a:spLocks noGrp="1"/>
          </p:cNvSpPr>
          <p:nvPr>
            <p:ph type="title"/>
          </p:nvPr>
        </p:nvSpPr>
        <p:spPr/>
        <p:txBody>
          <a:bodyPr/>
          <a:lstStyle/>
          <a:p>
            <a:r>
              <a:rPr lang="en-IN" b="1" dirty="0"/>
              <a:t>Abstract</a:t>
            </a:r>
          </a:p>
        </p:txBody>
      </p:sp>
      <p:sp>
        <p:nvSpPr>
          <p:cNvPr id="4" name="Content Placeholder 3">
            <a:extLst>
              <a:ext uri="{FF2B5EF4-FFF2-40B4-BE49-F238E27FC236}">
                <a16:creationId xmlns:a16="http://schemas.microsoft.com/office/drawing/2014/main" id="{73E8209A-1EDC-46C3-9C96-29BAF947698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Cloud computing is a recent innovation .It has a wide range of applications .It allows us to access our resources from anywhere.</a:t>
            </a:r>
          </a:p>
          <a:p>
            <a:r>
              <a:rPr lang="en-IN" dirty="0">
                <a:latin typeface="Times New Roman" panose="02020603050405020304" pitchFamily="18" charset="0"/>
                <a:cs typeface="Times New Roman" panose="02020603050405020304" pitchFamily="18" charset="0"/>
              </a:rPr>
              <a:t>Cloud Computing has innovated the way we interact with technology by facilitating efficient and effective utilization of resources</a:t>
            </a:r>
            <a:r>
              <a:rPr lang="en-IN" sz="2400" dirty="0"/>
              <a:t>.</a:t>
            </a:r>
          </a:p>
          <a:p>
            <a:r>
              <a:rPr lang="en-US" dirty="0">
                <a:solidFill>
                  <a:srgbClr val="000000"/>
                </a:solidFill>
                <a:effectLst/>
                <a:latin typeface="Times New Roman" panose="02020603050405020304" pitchFamily="18" charset="0"/>
                <a:cs typeface="Times New Roman" panose="02020603050405020304" pitchFamily="18" charset="0"/>
              </a:rPr>
              <a:t>Rather than owning and maintaining physical hardware and software, users can access resources on demand, from any place with an internet connection</a:t>
            </a:r>
            <a:r>
              <a:rPr lang="en-US" sz="180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218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98A7A7-E185-6272-FA01-BAD1B40D46FC}"/>
              </a:ext>
            </a:extLst>
          </p:cNvPr>
          <p:cNvSpPr txBox="1"/>
          <p:nvPr/>
        </p:nvSpPr>
        <p:spPr>
          <a:xfrm>
            <a:off x="723900" y="914400"/>
            <a:ext cx="10782300" cy="4893647"/>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 Honey Bee Foraging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Honeybee foraging behavior provides a robust model for developing load balancing techniques in cloud computing. Honeybee foraging behavior is used in cloud computing to balance workloads Efficiently</a:t>
            </a:r>
          </a:p>
          <a:p>
            <a:r>
              <a:rPr lang="en-US" sz="2400" b="1" dirty="0">
                <a:solidFill>
                  <a:srgbClr val="000000"/>
                </a:solidFill>
                <a:effectLst/>
                <a:latin typeface="Times New Roman" panose="02020603050405020304" pitchFamily="18" charset="0"/>
                <a:cs typeface="Times New Roman" panose="02020603050405020304" pitchFamily="18" charset="0"/>
              </a:rPr>
              <a:t>Artificial Bee Colony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Artificial Bee Colony (ABC) algorithm in cloud computing mimics the behavior of honeybees to balance workloads. </a:t>
            </a:r>
            <a:endParaRPr lang="en-US"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 Hybrid (Ant Colony, Honey Bee with Dynamic Feedback)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In cloud computing, the Hybrid algorithm combines the intelligence of ants and honey bees with dynamic feedback to enhance task allocation and resource management. </a:t>
            </a:r>
          </a:p>
          <a:p>
            <a:r>
              <a:rPr lang="en-US" sz="2400" b="1" dirty="0">
                <a:solidFill>
                  <a:srgbClr val="000000"/>
                </a:solidFill>
                <a:effectLst/>
                <a:latin typeface="Times New Roman" panose="02020603050405020304" pitchFamily="18" charset="0"/>
                <a:cs typeface="Times New Roman" panose="02020603050405020304" pitchFamily="18" charset="0"/>
              </a:rPr>
              <a:t>Ant Colony &amp; Complex Network LB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Ant Colony Optimization (ACO) is like a group of ants working together to find the best path to food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96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A5975-4B84-A5D0-95E1-FD6B115F2739}"/>
              </a:ext>
            </a:extLst>
          </p:cNvPr>
          <p:cNvSpPr txBox="1"/>
          <p:nvPr/>
        </p:nvSpPr>
        <p:spPr>
          <a:xfrm>
            <a:off x="723900" y="1409700"/>
            <a:ext cx="10782300" cy="3416320"/>
          </a:xfrm>
          <a:prstGeom prst="rect">
            <a:avLst/>
          </a:prstGeom>
          <a:noFill/>
        </p:spPr>
        <p:txBody>
          <a:bodyPr wrap="square" rtlCol="0">
            <a:spAutoFit/>
          </a:bodyPr>
          <a:lstStyle/>
          <a:p>
            <a:r>
              <a:rPr lang="en-IN" sz="2400" b="1" dirty="0">
                <a:solidFill>
                  <a:srgbClr val="000000"/>
                </a:solidFill>
                <a:effectLst/>
                <a:latin typeface="Times New Roman" panose="02020603050405020304" pitchFamily="18" charset="0"/>
                <a:cs typeface="Times New Roman" panose="02020603050405020304" pitchFamily="18" charset="0"/>
              </a:rPr>
              <a:t>Osmosis LB Algorithm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In cloud computing, Osmosis Load Balancing (LB) algorithm works similar to how water moves through a semi-permeable membrane in osmosis</a:t>
            </a:r>
          </a:p>
          <a:p>
            <a:r>
              <a:rPr lang="en-US" sz="2400" b="1" dirty="0">
                <a:solidFill>
                  <a:srgbClr val="000000"/>
                </a:solidFill>
                <a:effectLst/>
                <a:latin typeface="Times New Roman" panose="02020603050405020304" pitchFamily="18" charset="0"/>
                <a:cs typeface="Times New Roman" panose="02020603050405020304" pitchFamily="18" charset="0"/>
              </a:rPr>
              <a:t>Bee Colony Optimization Algorithm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In cloud computing, the Bee Colony Optimization (BCO) algorithm is inspired by the foraging behavior of honeybees.</a:t>
            </a:r>
            <a:endParaRPr lang="en-IN" sz="2400" dirty="0">
              <a:solidFill>
                <a:srgbClr val="000000"/>
              </a:solidFill>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 LB Honey Bee Foraging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In cloud computing, the LB Honey Bee Foraging algorithm works like a group of bees looking for the best flowers to collect nectar.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274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26D3D-6569-C025-2B9F-0C6D83C8C930}"/>
              </a:ext>
            </a:extLst>
          </p:cNvPr>
          <p:cNvSpPr txBox="1"/>
          <p:nvPr/>
        </p:nvSpPr>
        <p:spPr>
          <a:xfrm>
            <a:off x="885825" y="1181100"/>
            <a:ext cx="1042035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Conclusion-</a:t>
            </a:r>
            <a:r>
              <a:rPr lang="en-IN" sz="2800" dirty="0">
                <a:latin typeface="Times New Roman" panose="02020603050405020304" pitchFamily="18" charset="0"/>
                <a:cs typeface="Times New Roman" panose="02020603050405020304" pitchFamily="18" charset="0"/>
              </a:rPr>
              <a:t>Team work</a:t>
            </a:r>
          </a:p>
        </p:txBody>
      </p:sp>
      <p:sp>
        <p:nvSpPr>
          <p:cNvPr id="3" name="TextBox 2">
            <a:extLst>
              <a:ext uri="{FF2B5EF4-FFF2-40B4-BE49-F238E27FC236}">
                <a16:creationId xmlns:a16="http://schemas.microsoft.com/office/drawing/2014/main" id="{76B81C21-57F9-4A53-4B6B-5A0E00FCF908}"/>
              </a:ext>
            </a:extLst>
          </p:cNvPr>
          <p:cNvSpPr txBox="1"/>
          <p:nvPr/>
        </p:nvSpPr>
        <p:spPr>
          <a:xfrm>
            <a:off x="885825" y="1704320"/>
            <a:ext cx="10420350" cy="4154984"/>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Cloud computing has revolutionized the way businesses and individuals access and use computing resources. By offering on-demand access to a variety of services such as computing power, storage, and applications, cloud computing has introduced unprecedented levels of flexibility, scalability, and cost efficiency</a:t>
            </a:r>
          </a:p>
          <a:p>
            <a:r>
              <a:rPr lang="en-US" sz="2400" dirty="0">
                <a:solidFill>
                  <a:srgbClr val="000000"/>
                </a:solidFill>
                <a:latin typeface="Times New Roman" panose="02020603050405020304" pitchFamily="18" charset="0"/>
                <a:cs typeface="Times New Roman" panose="02020603050405020304" pitchFamily="18" charset="0"/>
              </a:rPr>
              <a:t>Load balancing techniques play a crucial role in optimizing resource utilization and ensuring efficient performance in cloud computing environments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Among various load balancing algorithm the Round Robin algorithm stands out as the best choice in simple terms. Round Robin works by sequentially assigning tasks to servers in a circular </a:t>
            </a:r>
            <a:r>
              <a:rPr lang="en-US" sz="2400" dirty="0" err="1">
                <a:solidFill>
                  <a:srgbClr val="000000"/>
                </a:solidFill>
                <a:latin typeface="Times New Roman" panose="02020603050405020304" pitchFamily="18" charset="0"/>
                <a:cs typeface="Times New Roman" panose="02020603050405020304" pitchFamily="18" charset="0"/>
              </a:rPr>
              <a:t>fashion,ensuring</a:t>
            </a:r>
            <a:r>
              <a:rPr lang="en-US" sz="2400" dirty="0">
                <a:solidFill>
                  <a:srgbClr val="000000"/>
                </a:solidFill>
                <a:latin typeface="Times New Roman" panose="02020603050405020304" pitchFamily="18" charset="0"/>
                <a:cs typeface="Times New Roman" panose="02020603050405020304" pitchFamily="18" charset="0"/>
              </a:rPr>
              <a:t> a fair distribution of workload without considering server loads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798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02050-8AD6-6D36-ED96-0D6E1AD23EE1}"/>
              </a:ext>
            </a:extLst>
          </p:cNvPr>
          <p:cNvSpPr txBox="1"/>
          <p:nvPr/>
        </p:nvSpPr>
        <p:spPr>
          <a:xfrm>
            <a:off x="1123950" y="728990"/>
            <a:ext cx="992505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References</a:t>
            </a:r>
            <a:endParaRPr lang="en-IN" sz="2800" b="1" dirty="0"/>
          </a:p>
        </p:txBody>
      </p:sp>
      <p:sp>
        <p:nvSpPr>
          <p:cNvPr id="4" name="TextBox 3">
            <a:extLst>
              <a:ext uri="{FF2B5EF4-FFF2-40B4-BE49-F238E27FC236}">
                <a16:creationId xmlns:a16="http://schemas.microsoft.com/office/drawing/2014/main" id="{CED00E06-4528-23EA-3C85-0D0A12F4ADE3}"/>
              </a:ext>
            </a:extLst>
          </p:cNvPr>
          <p:cNvSpPr txBox="1"/>
          <p:nvPr/>
        </p:nvSpPr>
        <p:spPr>
          <a:xfrm>
            <a:off x="771525" y="1604695"/>
            <a:ext cx="10915650" cy="4524315"/>
          </a:xfrm>
          <a:prstGeom prst="rect">
            <a:avLst/>
          </a:prstGeom>
          <a:noFill/>
        </p:spPr>
        <p:txBody>
          <a:bodyPr wrap="square" rtlCol="0">
            <a:spAutoFit/>
          </a:bodyPr>
          <a:lstStyle/>
          <a:p>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"Cloud Computing: Concepts, Technology &amp; Architecture"</a:t>
            </a:r>
            <a:r>
              <a:rPr lang="en-IN" sz="2400" dirty="0">
                <a:solidFill>
                  <a:srgbClr val="000000"/>
                </a:solidFill>
                <a:effectLst/>
                <a:latin typeface="Times New Roman" panose="02020603050405020304" pitchFamily="18" charset="0"/>
                <a:cs typeface="Times New Roman" panose="02020603050405020304" pitchFamily="18" charset="0"/>
              </a:rPr>
              <a:t> by Thomas </a:t>
            </a:r>
            <a:r>
              <a:rPr lang="en-IN" sz="2400" dirty="0" err="1">
                <a:solidFill>
                  <a:srgbClr val="000000"/>
                </a:solidFill>
                <a:effectLst/>
                <a:latin typeface="Times New Roman" panose="02020603050405020304" pitchFamily="18" charset="0"/>
                <a:cs typeface="Times New Roman" panose="02020603050405020304" pitchFamily="18" charset="0"/>
              </a:rPr>
              <a:t>Erl</a:t>
            </a:r>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Ricardo </a:t>
            </a:r>
            <a:r>
              <a:rPr lang="en-IN" sz="2400" dirty="0" err="1">
                <a:solidFill>
                  <a:srgbClr val="000000"/>
                </a:solidFill>
                <a:effectLst/>
                <a:latin typeface="Times New Roman" panose="02020603050405020304" pitchFamily="18" charset="0"/>
                <a:cs typeface="Times New Roman" panose="02020603050405020304" pitchFamily="18" charset="0"/>
              </a:rPr>
              <a:t>Puttini</a:t>
            </a:r>
            <a:r>
              <a:rPr lang="en-IN" sz="2400" dirty="0">
                <a:solidFill>
                  <a:srgbClr val="000000"/>
                </a:solidFill>
                <a:effectLst/>
                <a:latin typeface="Times New Roman" panose="02020603050405020304" pitchFamily="18" charset="0"/>
                <a:cs typeface="Times New Roman" panose="02020603050405020304" pitchFamily="18" charset="0"/>
              </a:rPr>
              <a:t>, and </a:t>
            </a:r>
            <a:r>
              <a:rPr lang="en-IN" sz="2400" dirty="0" err="1">
                <a:solidFill>
                  <a:srgbClr val="000000"/>
                </a:solidFill>
                <a:effectLst/>
                <a:latin typeface="Times New Roman" panose="02020603050405020304" pitchFamily="18" charset="0"/>
                <a:cs typeface="Times New Roman" panose="02020603050405020304" pitchFamily="18" charset="0"/>
              </a:rPr>
              <a:t>Zaigham</a:t>
            </a:r>
            <a:r>
              <a:rPr lang="en-IN" sz="2400" dirty="0">
                <a:solidFill>
                  <a:srgbClr val="000000"/>
                </a:solidFill>
                <a:effectLst/>
                <a:latin typeface="Times New Roman" panose="02020603050405020304" pitchFamily="18" charset="0"/>
                <a:cs typeface="Times New Roman" panose="02020603050405020304" pitchFamily="18" charset="0"/>
              </a:rPr>
              <a:t> Mahmood </a:t>
            </a:r>
            <a:endParaRPr lang="en-IN" sz="2400" dirty="0">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Link</a:t>
            </a:r>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dirty="0">
                <a:solidFill>
                  <a:srgbClr val="000080"/>
                </a:solidFill>
                <a:effectLst/>
                <a:latin typeface="Times New Roman" panose="02020603050405020304" pitchFamily="18" charset="0"/>
                <a:cs typeface="Times New Roman" panose="02020603050405020304" pitchFamily="18" charset="0"/>
              </a:rPr>
              <a:t>Cloud Computing: Concepts, Technology &amp; Architecture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"Cloud Computing: Principles and Paradigms"</a:t>
            </a:r>
            <a:r>
              <a:rPr lang="en-IN" sz="2400" dirty="0">
                <a:solidFill>
                  <a:srgbClr val="000000"/>
                </a:solidFill>
                <a:effectLst/>
                <a:latin typeface="Times New Roman" panose="02020603050405020304" pitchFamily="18" charset="0"/>
                <a:cs typeface="Times New Roman" panose="02020603050405020304" pitchFamily="18" charset="0"/>
              </a:rPr>
              <a:t> edited by Rajkumar </a:t>
            </a:r>
            <a:r>
              <a:rPr lang="en-IN" sz="2400" dirty="0" err="1">
                <a:solidFill>
                  <a:srgbClr val="000000"/>
                </a:solidFill>
                <a:effectLst/>
                <a:latin typeface="Times New Roman" panose="02020603050405020304" pitchFamily="18" charset="0"/>
                <a:cs typeface="Times New Roman" panose="02020603050405020304" pitchFamily="18" charset="0"/>
              </a:rPr>
              <a:t>Buyya,James</a:t>
            </a:r>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err="1">
                <a:solidFill>
                  <a:srgbClr val="000000"/>
                </a:solidFill>
                <a:effectLst/>
                <a:latin typeface="Times New Roman" panose="02020603050405020304" pitchFamily="18" charset="0"/>
                <a:cs typeface="Times New Roman" panose="02020603050405020304" pitchFamily="18" charset="0"/>
              </a:rPr>
              <a:t>Broberg</a:t>
            </a:r>
            <a:r>
              <a:rPr lang="en-IN" sz="2400" dirty="0">
                <a:solidFill>
                  <a:srgbClr val="000000"/>
                </a:solidFill>
                <a:effectLst/>
                <a:latin typeface="Times New Roman" panose="02020603050405020304" pitchFamily="18" charset="0"/>
                <a:cs typeface="Times New Roman" panose="02020603050405020304" pitchFamily="18" charset="0"/>
              </a:rPr>
              <a:t>, and Andrzej </a:t>
            </a:r>
            <a:r>
              <a:rPr lang="en-IN" sz="2400" dirty="0" err="1">
                <a:solidFill>
                  <a:srgbClr val="000000"/>
                </a:solidFill>
                <a:effectLst/>
                <a:latin typeface="Times New Roman" panose="02020603050405020304" pitchFamily="18" charset="0"/>
                <a:cs typeface="Times New Roman" panose="02020603050405020304" pitchFamily="18" charset="0"/>
              </a:rPr>
              <a:t>Goscinski</a:t>
            </a:r>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Link</a:t>
            </a:r>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dirty="0">
                <a:solidFill>
                  <a:srgbClr val="000080"/>
                </a:solidFill>
                <a:effectLst/>
                <a:latin typeface="Times New Roman" panose="02020603050405020304" pitchFamily="18" charset="0"/>
                <a:cs typeface="Times New Roman" panose="02020603050405020304" pitchFamily="18" charset="0"/>
              </a:rPr>
              <a:t>Cloud Computing: Principles and Paradigms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"Architecting the Cloud: Design Decisions for Cloud Computing Service Models (SaaS, PaaS, and IaaS)"</a:t>
            </a:r>
            <a:r>
              <a:rPr lang="en-IN" sz="2400" dirty="0">
                <a:solidFill>
                  <a:srgbClr val="000000"/>
                </a:solidFill>
                <a:effectLst/>
                <a:latin typeface="Times New Roman" panose="02020603050405020304" pitchFamily="18" charset="0"/>
                <a:cs typeface="Times New Roman" panose="02020603050405020304" pitchFamily="18" charset="0"/>
              </a:rPr>
              <a:t> by Michael J. </a:t>
            </a:r>
            <a:r>
              <a:rPr lang="en-IN" sz="2400" dirty="0" err="1">
                <a:solidFill>
                  <a:srgbClr val="000000"/>
                </a:solidFill>
                <a:effectLst/>
                <a:latin typeface="Times New Roman" panose="02020603050405020304" pitchFamily="18" charset="0"/>
                <a:cs typeface="Times New Roman" panose="02020603050405020304" pitchFamily="18" charset="0"/>
              </a:rPr>
              <a:t>Kavis</a:t>
            </a:r>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Link</a:t>
            </a:r>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dirty="0">
                <a:solidFill>
                  <a:srgbClr val="000080"/>
                </a:solidFill>
                <a:effectLst/>
                <a:latin typeface="Times New Roman" panose="02020603050405020304" pitchFamily="18" charset="0"/>
                <a:cs typeface="Times New Roman" panose="02020603050405020304" pitchFamily="18" charset="0"/>
              </a:rPr>
              <a:t>Architecting the Cloud: Design Decisions for Cloud Computing Service Models </a:t>
            </a:r>
            <a:endParaRPr lang="en-IN" sz="2400" dirty="0">
              <a:latin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cs typeface="Times New Roman" panose="02020603050405020304" pitchFamily="18" charset="0"/>
              </a:rPr>
              <a:t>"Cloud Computing: A Hands-On Approach"</a:t>
            </a:r>
            <a:r>
              <a:rPr lang="en-IN" sz="2400" dirty="0">
                <a:solidFill>
                  <a:srgbClr val="000000"/>
                </a:solidFill>
                <a:effectLst/>
                <a:latin typeface="Times New Roman" panose="02020603050405020304" pitchFamily="18" charset="0"/>
                <a:cs typeface="Times New Roman" panose="02020603050405020304" pitchFamily="18" charset="0"/>
              </a:rPr>
              <a:t> by Arshdeep </a:t>
            </a:r>
            <a:r>
              <a:rPr lang="en-IN" sz="2400" dirty="0" err="1">
                <a:solidFill>
                  <a:srgbClr val="000000"/>
                </a:solidFill>
                <a:effectLst/>
                <a:latin typeface="Times New Roman" panose="02020603050405020304" pitchFamily="18" charset="0"/>
                <a:cs typeface="Times New Roman" panose="02020603050405020304" pitchFamily="18" charset="0"/>
              </a:rPr>
              <a:t>Bahga</a:t>
            </a:r>
            <a:r>
              <a:rPr lang="en-IN" sz="2400" dirty="0">
                <a:solidFill>
                  <a:srgbClr val="000000"/>
                </a:solidFill>
                <a:effectLst/>
                <a:latin typeface="Times New Roman" panose="02020603050405020304" pitchFamily="18" charset="0"/>
                <a:cs typeface="Times New Roman" panose="02020603050405020304" pitchFamily="18" charset="0"/>
              </a:rPr>
              <a:t> and Vijay </a:t>
            </a:r>
            <a:r>
              <a:rPr lang="en-IN" sz="2400" dirty="0" err="1">
                <a:solidFill>
                  <a:srgbClr val="000000"/>
                </a:solidFill>
                <a:effectLst/>
                <a:latin typeface="Times New Roman" panose="02020603050405020304" pitchFamily="18" charset="0"/>
                <a:cs typeface="Times New Roman" panose="02020603050405020304" pitchFamily="18" charset="0"/>
              </a:rPr>
              <a:t>Madisetti</a:t>
            </a:r>
            <a:r>
              <a:rPr lang="en-IN" sz="2400"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Link</a:t>
            </a:r>
            <a:r>
              <a:rPr lang="en-IN" sz="2400" dirty="0">
                <a:solidFill>
                  <a:srgbClr val="000000"/>
                </a:solidFill>
                <a:effectLst/>
                <a:latin typeface="Times New Roman" panose="02020603050405020304" pitchFamily="18" charset="0"/>
                <a:cs typeface="Times New Roman" panose="02020603050405020304" pitchFamily="18" charset="0"/>
              </a:rPr>
              <a:t>: </a:t>
            </a:r>
            <a:r>
              <a:rPr lang="en-IN" sz="2400" dirty="0">
                <a:solidFill>
                  <a:srgbClr val="000080"/>
                </a:solidFill>
                <a:effectLst/>
                <a:latin typeface="Times New Roman" panose="02020603050405020304" pitchFamily="18" charset="0"/>
                <a:cs typeface="Times New Roman" panose="02020603050405020304" pitchFamily="18" charset="0"/>
              </a:rPr>
              <a:t>Cloud Computing: A Hands-On Approach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72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C36603-D48A-E081-03CB-5580B30CDFC9}"/>
              </a:ext>
            </a:extLst>
          </p:cNvPr>
          <p:cNvSpPr txBox="1"/>
          <p:nvPr/>
        </p:nvSpPr>
        <p:spPr>
          <a:xfrm>
            <a:off x="779489" y="839449"/>
            <a:ext cx="10687986" cy="3903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rgbClr val="000000"/>
                </a:solidFill>
                <a:effectLst/>
                <a:latin typeface="Times New Roman" panose="02020603050405020304" pitchFamily="18" charset="0"/>
                <a:cs typeface="Times New Roman" panose="02020603050405020304" pitchFamily="18" charset="0"/>
              </a:rPr>
              <a:t>The several robust servers </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used throughout cloud computing could indeed fulfill consumers' queries.</a:t>
            </a:r>
          </a:p>
          <a:p>
            <a:pPr marL="342900" indent="-342900">
              <a:lnSpc>
                <a:spcPct val="150000"/>
              </a:lnSpc>
              <a:buFont typeface="Arial" panose="020B0604020202020204" pitchFamily="34" charset="0"/>
              <a:buChar char="•"/>
            </a:pPr>
            <a:r>
              <a:rPr lang="en-US" sz="2400" dirty="0">
                <a:solidFill>
                  <a:srgbClr val="000000"/>
                </a:solidFill>
                <a:effectLst/>
                <a:latin typeface="Times New Roman" panose="02020603050405020304" pitchFamily="18" charset="0"/>
                <a:cs typeface="Times New Roman" panose="02020603050405020304" pitchFamily="18" charset="0"/>
              </a:rPr>
              <a:t> Reduced waiting durations and improved resource are using our strategies through resource scheduling. That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solidFill>
                  <a:srgbClr val="000000"/>
                </a:solidFill>
                <a:effectLst/>
                <a:latin typeface="Times New Roman" panose="02020603050405020304" pitchFamily="18" charset="0"/>
                <a:cs typeface="Times New Roman" panose="02020603050405020304" pitchFamily="18" charset="0"/>
              </a:rPr>
              <a:t>whole research focused on an indication of either the cloud </a:t>
            </a:r>
          </a:p>
          <a:p>
            <a:pPr marL="342900" indent="-342900">
              <a:lnSpc>
                <a:spcPct val="150000"/>
              </a:lnSpc>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a:t>
            </a:r>
            <a:r>
              <a:rPr lang="en-US" sz="2400" dirty="0">
                <a:solidFill>
                  <a:srgbClr val="000000"/>
                </a:solidFill>
                <a:effectLst/>
                <a:latin typeface="Times New Roman" panose="02020603050405020304" pitchFamily="18" charset="0"/>
                <a:cs typeface="Times New Roman" panose="02020603050405020304" pitchFamily="18" charset="0"/>
              </a:rPr>
              <a:t> conceptual study of load balancing, and a confirmation of many methods used for load balancing.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14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A5F0-723D-C440-659A-82E53A730AD6}"/>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640459A5-A590-49E2-4691-FCC39A106307}"/>
              </a:ext>
            </a:extLst>
          </p:cNvPr>
          <p:cNvSpPr>
            <a:spLocks noGrp="1"/>
          </p:cNvSpPr>
          <p:nvPr>
            <p:ph idx="1"/>
          </p:nvPr>
        </p:nvSpPr>
        <p:spPr/>
        <p:txBody>
          <a:bodyPr>
            <a:normAutofit/>
          </a:bodyPr>
          <a:lstStyle/>
          <a:p>
            <a:r>
              <a:rPr lang="en-US" dirty="0">
                <a:solidFill>
                  <a:srgbClr val="000000"/>
                </a:solidFill>
                <a:effectLst/>
                <a:latin typeface="LiberationSerif"/>
              </a:rPr>
              <a:t>Cloud computing is an innovative technology paradigm that has revolutionized the way businesses  and individuals access and utilize computing resources.</a:t>
            </a:r>
          </a:p>
          <a:p>
            <a:r>
              <a:rPr lang="en-US" dirty="0">
                <a:solidFill>
                  <a:srgbClr val="000000"/>
                </a:solidFill>
                <a:effectLst/>
                <a:latin typeface="LiberationSerif"/>
              </a:rPr>
              <a:t> In simple terms, cloud computing involves the delivery of computing services—including servers, storage, databases, networking, software, analytics, and more—over the internet (the "cloud") on a pay-as-you-go basis.</a:t>
            </a:r>
          </a:p>
          <a:p>
            <a:pPr marL="0" indent="0">
              <a:buNone/>
            </a:pPr>
            <a:endParaRPr lang="en-IN" dirty="0"/>
          </a:p>
        </p:txBody>
      </p:sp>
    </p:spTree>
    <p:extLst>
      <p:ext uri="{BB962C8B-B14F-4D97-AF65-F5344CB8AC3E}">
        <p14:creationId xmlns:p14="http://schemas.microsoft.com/office/powerpoint/2010/main" val="26479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D2EF85-E054-DB7A-DA28-655BED1B5D3A}"/>
              </a:ext>
            </a:extLst>
          </p:cNvPr>
          <p:cNvSpPr txBox="1"/>
          <p:nvPr/>
        </p:nvSpPr>
        <p:spPr>
          <a:xfrm>
            <a:off x="854439" y="869430"/>
            <a:ext cx="10388184" cy="4154984"/>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rgbClr val="000000"/>
              </a:solidFill>
              <a:effectLst/>
              <a:latin typeface="LiberationSerif"/>
            </a:endParaRPr>
          </a:p>
          <a:p>
            <a:pPr marL="342900" indent="-342900">
              <a:buFont typeface="Arial" panose="020B0604020202020204" pitchFamily="34" charset="0"/>
              <a:buChar char="•"/>
            </a:pPr>
            <a:endParaRPr lang="en-US" sz="2400" dirty="0">
              <a:solidFill>
                <a:srgbClr val="000000"/>
              </a:solidFill>
              <a:effectLst/>
              <a:latin typeface="LiberationSerif"/>
            </a:endParaRPr>
          </a:p>
          <a:p>
            <a:pPr marL="342900" indent="-342900">
              <a:buFont typeface="Arial" panose="020B0604020202020204" pitchFamily="34" charset="0"/>
              <a:buChar char="•"/>
            </a:pPr>
            <a:r>
              <a:rPr lang="en-US" sz="2400" dirty="0">
                <a:solidFill>
                  <a:srgbClr val="000000"/>
                </a:solidFill>
                <a:effectLst/>
                <a:latin typeface="LiberationSerif"/>
              </a:rPr>
              <a:t>The key concept behind cloud computing is to provide scalable and flexible IT resources on  demand, allowing organizations to quickly adapt to changing business needs without the hassle of </a:t>
            </a:r>
            <a:r>
              <a:rPr lang="en-US" sz="2400" dirty="0"/>
              <a:t> </a:t>
            </a:r>
            <a:r>
              <a:rPr lang="en-US" sz="2400" dirty="0">
                <a:solidFill>
                  <a:srgbClr val="000000"/>
                </a:solidFill>
                <a:effectLst/>
                <a:latin typeface="LiberationSerif"/>
              </a:rPr>
              <a:t>managing complex infrastructure. </a:t>
            </a:r>
          </a:p>
          <a:p>
            <a:pPr marL="342900" indent="-342900">
              <a:buFont typeface="Arial" panose="020B0604020202020204" pitchFamily="34" charset="0"/>
              <a:buChar char="•"/>
            </a:pPr>
            <a:r>
              <a:rPr lang="en-US" sz="2400" dirty="0">
                <a:solidFill>
                  <a:srgbClr val="000000"/>
                </a:solidFill>
                <a:effectLst/>
                <a:latin typeface="LiberationSerif"/>
              </a:rPr>
              <a:t>This model offers several advantages, including cost</a:t>
            </a:r>
            <a:r>
              <a:rPr lang="en-US" sz="2400" dirty="0"/>
              <a:t> </a:t>
            </a:r>
            <a:r>
              <a:rPr lang="en-US" sz="2400" dirty="0">
                <a:solidFill>
                  <a:srgbClr val="000000"/>
                </a:solidFill>
                <a:effectLst/>
                <a:latin typeface="LiberationSerif"/>
              </a:rPr>
              <a:t>effectiveness, scalability, flexibility, enhanced security, and high availability</a:t>
            </a:r>
          </a:p>
          <a:p>
            <a:pPr marL="342900" indent="-342900">
              <a:buFont typeface="Arial" panose="020B0604020202020204" pitchFamily="34" charset="0"/>
              <a:buChar char="•"/>
            </a:pPr>
            <a:r>
              <a:rPr lang="en-US" sz="2400" dirty="0">
                <a:solidFill>
                  <a:srgbClr val="000000"/>
                </a:solidFill>
                <a:effectLst/>
                <a:latin typeface="LiberationSerif"/>
              </a:rPr>
              <a:t> Instead of owning  physical hardware and infrastructure, users can leverage cloud services from providers like Amazon  Web Services (AWS), Microsoft Azure, Google Cloud, and others. </a:t>
            </a:r>
            <a:endParaRPr lang="en-US" sz="32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9544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2574-FDFA-70C4-DD5A-63B89FB5F6B3}"/>
              </a:ext>
            </a:extLst>
          </p:cNvPr>
          <p:cNvSpPr>
            <a:spLocks noGrp="1"/>
          </p:cNvSpPr>
          <p:nvPr>
            <p:ph type="title"/>
          </p:nvPr>
        </p:nvSpPr>
        <p:spPr/>
        <p:txBody>
          <a:bodyPr/>
          <a:lstStyle/>
          <a:p>
            <a:r>
              <a:rPr lang="en-IN" b="1" dirty="0"/>
              <a:t>Module1:S Jayanthi</a:t>
            </a:r>
          </a:p>
        </p:txBody>
      </p:sp>
      <p:sp>
        <p:nvSpPr>
          <p:cNvPr id="3" name="Content Placeholder 2">
            <a:extLst>
              <a:ext uri="{FF2B5EF4-FFF2-40B4-BE49-F238E27FC236}">
                <a16:creationId xmlns:a16="http://schemas.microsoft.com/office/drawing/2014/main" id="{90015783-2C33-7B9A-5A11-91EB1ECD1530}"/>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Premise vs Cloud computing</a:t>
            </a:r>
          </a:p>
          <a:p>
            <a:r>
              <a:rPr lang="en-IN" dirty="0">
                <a:latin typeface="Times New Roman" panose="02020603050405020304" pitchFamily="18" charset="0"/>
                <a:cs typeface="Times New Roman" panose="02020603050405020304" pitchFamily="18" charset="0"/>
              </a:rPr>
              <a:t>Working of </a:t>
            </a:r>
            <a:r>
              <a:rPr lang="en-IN" dirty="0" err="1">
                <a:latin typeface="Times New Roman" panose="02020603050405020304" pitchFamily="18" charset="0"/>
                <a:cs typeface="Times New Roman" panose="02020603050405020304" pitchFamily="18" charset="0"/>
              </a:rPr>
              <a:t>Virtualizaion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Working of cloud architecture</a:t>
            </a:r>
          </a:p>
        </p:txBody>
      </p:sp>
    </p:spTree>
    <p:extLst>
      <p:ext uri="{BB962C8B-B14F-4D97-AF65-F5344CB8AC3E}">
        <p14:creationId xmlns:p14="http://schemas.microsoft.com/office/powerpoint/2010/main" val="386224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B5A8F3-9F53-F28C-7343-E68A8080FAB9}"/>
              </a:ext>
            </a:extLst>
          </p:cNvPr>
          <p:cNvSpPr txBox="1"/>
          <p:nvPr/>
        </p:nvSpPr>
        <p:spPr>
          <a:xfrm>
            <a:off x="824459" y="899410"/>
            <a:ext cx="10538085" cy="800219"/>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Premise vs Cloud computing</a:t>
            </a:r>
          </a:p>
          <a:p>
            <a:endParaRPr lang="en-IN" dirty="0"/>
          </a:p>
        </p:txBody>
      </p:sp>
      <p:sp>
        <p:nvSpPr>
          <p:cNvPr id="5" name="TextBox 4">
            <a:extLst>
              <a:ext uri="{FF2B5EF4-FFF2-40B4-BE49-F238E27FC236}">
                <a16:creationId xmlns:a16="http://schemas.microsoft.com/office/drawing/2014/main" id="{6B8B044A-78E2-E83A-528A-F85AA11DB6EF}"/>
              </a:ext>
            </a:extLst>
          </p:cNvPr>
          <p:cNvSpPr txBox="1"/>
          <p:nvPr/>
        </p:nvSpPr>
        <p:spPr>
          <a:xfrm>
            <a:off x="944379" y="1699629"/>
            <a:ext cx="10538085" cy="1569660"/>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cs typeface="Times New Roman" panose="02020603050405020304" pitchFamily="18" charset="0"/>
              </a:rPr>
              <a:t>The choice between on-premise and cloud computing depends on various factors such as cost, scalability, security, control, and specific business requirements. Here is a comparison of on</a:t>
            </a:r>
            <a:r>
              <a:rPr lang="en-US" sz="2400" dirty="0">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premise and cloud computing to help you understand the differences and considerations:</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44190A-7750-CBF6-5ADC-C1E3DA5EB279}"/>
              </a:ext>
            </a:extLst>
          </p:cNvPr>
          <p:cNvSpPr txBox="1"/>
          <p:nvPr/>
        </p:nvSpPr>
        <p:spPr>
          <a:xfrm>
            <a:off x="944378" y="3588712"/>
            <a:ext cx="10538085" cy="2308324"/>
          </a:xfrm>
          <a:prstGeom prst="rect">
            <a:avLst/>
          </a:prstGeom>
          <a:noFill/>
        </p:spPr>
        <p:txBody>
          <a:bodyPr wrap="square" rtlCol="0">
            <a:spAutoFit/>
          </a:bodyPr>
          <a:lstStyle/>
          <a:p>
            <a:r>
              <a:rPr lang="en-US" sz="2400" b="1" dirty="0">
                <a:solidFill>
                  <a:srgbClr val="000000"/>
                </a:solidFill>
                <a:effectLst/>
                <a:latin typeface="LiberationSerif-Bold"/>
              </a:rPr>
              <a:t>On-Premise Computing: </a:t>
            </a:r>
            <a:endParaRPr lang="en-US" sz="2400" dirty="0"/>
          </a:p>
          <a:p>
            <a:r>
              <a:rPr lang="en-US" sz="2400" b="1" dirty="0">
                <a:solidFill>
                  <a:srgbClr val="000000"/>
                </a:solidFill>
                <a:effectLst/>
                <a:latin typeface="LiberationSerif-Bold"/>
              </a:rPr>
              <a:t>Advantages: </a:t>
            </a:r>
            <a:endParaRPr lang="en-US" sz="2400" dirty="0"/>
          </a:p>
          <a:p>
            <a:r>
              <a:rPr lang="en-US" sz="2400" dirty="0">
                <a:solidFill>
                  <a:srgbClr val="000000"/>
                </a:solidFill>
                <a:effectLst/>
                <a:latin typeface="LiberationSerif"/>
              </a:rPr>
              <a:t>1. Security: Some organizations prefer on-premise solutions for sensitive data or compliance reasons, as they can directly manage and secure their infrastructure without relying on third-party </a:t>
            </a:r>
            <a:endParaRPr lang="en-US" sz="2400" dirty="0"/>
          </a:p>
          <a:p>
            <a:r>
              <a:rPr lang="en-US" sz="2400" dirty="0">
                <a:solidFill>
                  <a:srgbClr val="000000"/>
                </a:solidFill>
                <a:effectLst/>
                <a:latin typeface="LiberationSerif"/>
              </a:rPr>
              <a:t>cloud providers. </a:t>
            </a:r>
            <a:endParaRPr lang="en-US" sz="2400" dirty="0"/>
          </a:p>
        </p:txBody>
      </p:sp>
    </p:spTree>
    <p:extLst>
      <p:ext uri="{BB962C8B-B14F-4D97-AF65-F5344CB8AC3E}">
        <p14:creationId xmlns:p14="http://schemas.microsoft.com/office/powerpoint/2010/main" val="136919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F3B5A-0178-5247-D25D-40354FD3AC7A}"/>
              </a:ext>
            </a:extLst>
          </p:cNvPr>
          <p:cNvSpPr txBox="1"/>
          <p:nvPr/>
        </p:nvSpPr>
        <p:spPr>
          <a:xfrm>
            <a:off x="719527" y="794791"/>
            <a:ext cx="10538085" cy="1569660"/>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Disadvantages: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1. High Initial Costs: Setting up an on-premise infrastructure requires significant upfront investment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in hardware, software licenses, maintenance, and skilled IT personnel</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BE2FDD-0D0C-4F93-B8D1-706EF4CF044B}"/>
              </a:ext>
            </a:extLst>
          </p:cNvPr>
          <p:cNvSpPr txBox="1"/>
          <p:nvPr/>
        </p:nvSpPr>
        <p:spPr>
          <a:xfrm>
            <a:off x="779487" y="2600724"/>
            <a:ext cx="10418163" cy="3785652"/>
          </a:xfrm>
          <a:prstGeom prst="rect">
            <a:avLst/>
          </a:prstGeom>
          <a:noFill/>
        </p:spPr>
        <p:txBody>
          <a:bodyPr wrap="square" rtlCol="0">
            <a:spAutoFit/>
          </a:bodyPr>
          <a:lstStyle/>
          <a:p>
            <a:r>
              <a:rPr lang="en-US" sz="2400" b="1" dirty="0">
                <a:solidFill>
                  <a:srgbClr val="000000"/>
                </a:solidFill>
                <a:effectLst/>
                <a:latin typeface="Times New Roman" panose="02020603050405020304" pitchFamily="18" charset="0"/>
                <a:cs typeface="Times New Roman" panose="02020603050405020304" pitchFamily="18" charset="0"/>
              </a:rPr>
              <a:t>Cloud Computing: </a:t>
            </a:r>
            <a:endParaRPr lang="en-US" sz="2400" dirty="0">
              <a:latin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cs typeface="Times New Roman" panose="02020603050405020304" pitchFamily="18" charset="0"/>
              </a:rPr>
              <a:t>Advantages: </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solidFill>
                  <a:srgbClr val="000000"/>
                </a:solidFill>
                <a:effectLst/>
                <a:latin typeface="Times New Roman" panose="02020603050405020304" pitchFamily="18" charset="0"/>
                <a:cs typeface="Times New Roman" panose="02020603050405020304" pitchFamily="18" charset="0"/>
              </a:rPr>
              <a:t>Cost-Effective: Cloud computing eliminates the need for upfront hardware investments and provides a pay-as-you-go pricing model, enabling organizations to scale resources based on demand and optimize costs</a:t>
            </a:r>
          </a:p>
          <a:p>
            <a:r>
              <a:rPr lang="en-US" sz="2400" b="1" dirty="0">
                <a:solidFill>
                  <a:srgbClr val="000000"/>
                </a:solidFill>
                <a:effectLst/>
                <a:latin typeface="Times New Roman" panose="02020603050405020304" pitchFamily="18" charset="0"/>
                <a:cs typeface="Times New Roman" panose="02020603050405020304" pitchFamily="18" charset="0"/>
              </a:rPr>
              <a:t>Disadvantages: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1. Security Concerns: One of the primary disadvantages of cloud computing is the potential security risks associated with storing sensitive data on remote servers managed by third-party providers.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350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250</TotalTime>
  <Words>2784</Words>
  <Application>Microsoft Office PowerPoint</Application>
  <PresentationFormat>Widescreen</PresentationFormat>
  <Paragraphs>213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Garamond</vt:lpstr>
      <vt:lpstr>LiberationSerif</vt:lpstr>
      <vt:lpstr>LiberationSerif-Bold</vt:lpstr>
      <vt:lpstr>Times New Roman</vt:lpstr>
      <vt:lpstr>Organic</vt:lpstr>
      <vt:lpstr>PowerPoint Presentation</vt:lpstr>
      <vt:lpstr>PowerPoint Presentation</vt:lpstr>
      <vt:lpstr>Abstract</vt:lpstr>
      <vt:lpstr>PowerPoint Presentation</vt:lpstr>
      <vt:lpstr>Introduction</vt:lpstr>
      <vt:lpstr>PowerPoint Presentation</vt:lpstr>
      <vt:lpstr>Module1:S Jayanthi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 Uma maheswari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Jhansi lakshmi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cp:revision>
  <dcterms:created xsi:type="dcterms:W3CDTF">2024-07-15T12:09:08Z</dcterms:created>
  <dcterms:modified xsi:type="dcterms:W3CDTF">2024-07-15T16:20:01Z</dcterms:modified>
</cp:coreProperties>
</file>