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0" r:id="rId7"/>
    <p:sldId id="258" r:id="rId8"/>
    <p:sldId id="259" r:id="rId9"/>
    <p:sldId id="260"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6527A1-3A26-4401-AD40-D2EE1458FBD7}" v="1" dt="2021-04-13T14:04:54.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LURI SHANMUKHA SAI SIDDARDHA 19BCN7158" userId="S::shanmukha.19bcn7158@vitap.ac.in::f8c50198-e61d-4889-ae0a-62de5cd146e4" providerId="AD" clId="Web-{E66527A1-3A26-4401-AD40-D2EE1458FBD7}"/>
    <pc:docChg chg="addSld">
      <pc:chgData name="KALLURI SHANMUKHA SAI SIDDARDHA 19BCN7158" userId="S::shanmukha.19bcn7158@vitap.ac.in::f8c50198-e61d-4889-ae0a-62de5cd146e4" providerId="AD" clId="Web-{E66527A1-3A26-4401-AD40-D2EE1458FBD7}" dt="2021-04-13T14:04:54.267" v="0"/>
      <pc:docMkLst>
        <pc:docMk/>
      </pc:docMkLst>
      <pc:sldChg chg="new">
        <pc:chgData name="KALLURI SHANMUKHA SAI SIDDARDHA 19BCN7158" userId="S::shanmukha.19bcn7158@vitap.ac.in::f8c50198-e61d-4889-ae0a-62de5cd146e4" providerId="AD" clId="Web-{E66527A1-3A26-4401-AD40-D2EE1458FBD7}" dt="2021-04-13T14:04:54.267" v="0"/>
        <pc:sldMkLst>
          <pc:docMk/>
          <pc:sldMk cId="1809656231"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BE3A4F2-107C-457F-96CF-F52E39F7B2AF}"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44828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E3A4F2-107C-457F-96CF-F52E39F7B2AF}"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277582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E3A4F2-107C-457F-96CF-F52E39F7B2AF}"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37380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E3A4F2-107C-457F-96CF-F52E39F7B2AF}"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1324447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E3A4F2-107C-457F-96CF-F52E39F7B2AF}" type="datetimeFigureOut">
              <a:rPr lang="en-IN" smtClean="0"/>
              <a:t>13-04-2021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53295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BE3A4F2-107C-457F-96CF-F52E39F7B2AF}"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155836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E3A4F2-107C-457F-96CF-F52E39F7B2AF}" type="datetimeFigureOut">
              <a:rPr lang="en-IN" smtClean="0"/>
              <a:t>13-04-2021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91808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BE3A4F2-107C-457F-96CF-F52E39F7B2AF}" type="datetimeFigureOut">
              <a:rPr lang="en-IN" smtClean="0"/>
              <a:t>13-04-2021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3056817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3A4F2-107C-457F-96CF-F52E39F7B2AF}" type="datetimeFigureOut">
              <a:rPr lang="en-IN" smtClean="0"/>
              <a:t>13-04-2021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3460494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E3A4F2-107C-457F-96CF-F52E39F7B2AF}"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332896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E3A4F2-107C-457F-96CF-F52E39F7B2AF}" type="datetimeFigureOut">
              <a:rPr lang="en-IN" smtClean="0"/>
              <a:t>13-04-2021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5900CD-A43F-4967-893D-EC268D36929E}" type="slidenum">
              <a:rPr lang="en-IN" smtClean="0"/>
              <a:t>‹#›</a:t>
            </a:fld>
            <a:endParaRPr lang="en-IN"/>
          </a:p>
        </p:txBody>
      </p:sp>
    </p:spTree>
    <p:extLst>
      <p:ext uri="{BB962C8B-B14F-4D97-AF65-F5344CB8AC3E}">
        <p14:creationId xmlns:p14="http://schemas.microsoft.com/office/powerpoint/2010/main" val="370442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3A4F2-107C-457F-96CF-F52E39F7B2AF}" type="datetimeFigureOut">
              <a:rPr lang="en-IN" smtClean="0"/>
              <a:t>13-04-2021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900CD-A43F-4967-893D-EC268D36929E}" type="slidenum">
              <a:rPr lang="en-IN" smtClean="0"/>
              <a:t>‹#›</a:t>
            </a:fld>
            <a:endParaRPr lang="en-IN"/>
          </a:p>
        </p:txBody>
      </p:sp>
    </p:spTree>
    <p:extLst>
      <p:ext uri="{BB962C8B-B14F-4D97-AF65-F5344CB8AC3E}">
        <p14:creationId xmlns:p14="http://schemas.microsoft.com/office/powerpoint/2010/main" val="172461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JOINS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0415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755" y="1453416"/>
            <a:ext cx="11165306" cy="3801979"/>
          </a:xfrm>
        </p:spPr>
        <p:txBody>
          <a:bodyPr>
            <a:noAutofit/>
          </a:bodyPr>
          <a:lstStyle/>
          <a:p>
            <a:pPr>
              <a:lnSpc>
                <a:spcPct val="150000"/>
              </a:lnSpc>
            </a:pPr>
            <a:r>
              <a:rPr lang="en-US" altLang="en-US" sz="2200" b="1" dirty="0">
                <a:solidFill>
                  <a:srgbClr val="40424E"/>
                </a:solidFill>
                <a:latin typeface="urw-din"/>
              </a:rPr>
              <a:t>RIGHT JOIN</a:t>
            </a:r>
            <a:r>
              <a:rPr lang="en-US" altLang="en-US" sz="2200" dirty="0">
                <a:solidFill>
                  <a:srgbClr val="40424E"/>
                </a:solidFill>
                <a:latin typeface="urw-din"/>
              </a:rPr>
              <a:t>: RIGHT JOIN is similar to LEFT JOIN. This join returns all the rows of the table on the right side of the join and matching rows for the table on the left side of join. The rows for which there is no matching row on left side, the result-set will contain </a:t>
            </a:r>
            <a:r>
              <a:rPr lang="en-US" altLang="en-US" sz="2200" i="1" dirty="0">
                <a:solidFill>
                  <a:srgbClr val="40424E"/>
                </a:solidFill>
                <a:latin typeface="urw-din"/>
              </a:rPr>
              <a:t>null</a:t>
            </a:r>
            <a:r>
              <a:rPr lang="en-US" altLang="en-US" sz="2200" dirty="0">
                <a:solidFill>
                  <a:srgbClr val="40424E"/>
                </a:solidFill>
                <a:latin typeface="urw-din"/>
              </a:rPr>
              <a:t>. RIGHT JOIN is also known as RIGHT OUTER JOIN.</a:t>
            </a:r>
            <a:br>
              <a:rPr lang="en-US" altLang="en-US" sz="2200" dirty="0">
                <a:solidFill>
                  <a:srgbClr val="40424E"/>
                </a:solidFill>
                <a:latin typeface="urw-din"/>
              </a:rPr>
            </a:br>
            <a:r>
              <a:rPr lang="en-US" altLang="en-US" sz="2200" b="1" dirty="0" err="1">
                <a:solidFill>
                  <a:srgbClr val="40424E"/>
                </a:solidFill>
                <a:latin typeface="urw-din"/>
              </a:rPr>
              <a:t>Syntax:</a:t>
            </a:r>
            <a:r>
              <a:rPr lang="en-US" altLang="en-US" sz="2200" dirty="0" err="1">
                <a:latin typeface="Consolas" panose="020B0609020204030204" pitchFamily="49" charset="0"/>
              </a:rPr>
              <a:t>SELECT</a:t>
            </a:r>
            <a:r>
              <a:rPr lang="en-US" altLang="en-US" sz="2200" dirty="0">
                <a:latin typeface="Consolas" panose="020B0609020204030204" pitchFamily="49" charset="0"/>
              </a:rPr>
              <a:t> table1.column1,table1.column2,table2.column1,.... FROM table1 RIGHT JOIN table2 ON table1.matching_column = table2.matching_column;</a:t>
            </a:r>
            <a:r>
              <a:rPr kumimoji="0" lang="en-US" altLang="en-US" sz="2200" b="0" i="0" u="none" strike="noStrike" cap="none" normalizeH="0" baseline="0" dirty="0">
                <a:ln>
                  <a:noFill/>
                </a:ln>
                <a:solidFill>
                  <a:schemeClr val="tx1"/>
                </a:solidFill>
                <a:effectLst/>
              </a:rPr>
              <a:t> </a:t>
            </a:r>
            <a:br>
              <a:rPr kumimoji="0" lang="en-US" altLang="en-US" sz="2200" b="0" i="0" u="none" strike="noStrike" cap="none" normalizeH="0" baseline="0" dirty="0">
                <a:ln>
                  <a:noFill/>
                </a:ln>
                <a:solidFill>
                  <a:schemeClr val="tx1"/>
                </a:solidFill>
                <a:effectLst/>
                <a:latin typeface="Arial" panose="020B0604020202020204" pitchFamily="34" charset="0"/>
              </a:rPr>
            </a:br>
            <a:endParaRPr lang="en-IN" sz="2200" dirty="0"/>
          </a:p>
        </p:txBody>
      </p:sp>
      <p:sp>
        <p:nvSpPr>
          <p:cNvPr id="5" name="Title 1"/>
          <p:cNvSpPr txBox="1">
            <a:spLocks/>
          </p:cNvSpPr>
          <p:nvPr/>
        </p:nvSpPr>
        <p:spPr>
          <a:xfrm>
            <a:off x="116306" y="2111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t>RIGHT OUTER JOIN</a:t>
            </a:r>
          </a:p>
        </p:txBody>
      </p:sp>
    </p:spTree>
    <p:extLst>
      <p:ext uri="{BB962C8B-B14F-4D97-AF65-F5344CB8AC3E}">
        <p14:creationId xmlns:p14="http://schemas.microsoft.com/office/powerpoint/2010/main" val="186932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193" y="759761"/>
            <a:ext cx="10515600" cy="1325563"/>
          </a:xfrm>
        </p:spPr>
        <p:txBody>
          <a:bodyPr>
            <a:noAutofit/>
          </a:bodyPr>
          <a:lstStyle/>
          <a:p>
            <a:r>
              <a:rPr lang="en-US" altLang="en-US" sz="3600" dirty="0">
                <a:latin typeface="Consolas" panose="020B0609020204030204" pitchFamily="49" charset="0"/>
              </a:rPr>
              <a:t>SELECT </a:t>
            </a:r>
            <a:r>
              <a:rPr lang="en-US" altLang="en-US" sz="3600" dirty="0" err="1">
                <a:latin typeface="Consolas" panose="020B0609020204030204" pitchFamily="49" charset="0"/>
              </a:rPr>
              <a:t>Student.NAME,StudentCourse.COURSE_ID</a:t>
            </a:r>
            <a:r>
              <a:rPr lang="en-US" altLang="en-US" sz="3600" dirty="0">
                <a:latin typeface="Consolas" panose="020B0609020204030204" pitchFamily="49" charset="0"/>
              </a:rPr>
              <a:t> FROM Student RIGHT JOIN </a:t>
            </a:r>
            <a:r>
              <a:rPr lang="en-US" altLang="en-US" sz="3600" dirty="0" err="1">
                <a:latin typeface="Consolas" panose="020B0609020204030204" pitchFamily="49" charset="0"/>
              </a:rPr>
              <a:t>StudentCourse</a:t>
            </a:r>
            <a:r>
              <a:rPr lang="en-US" altLang="en-US" sz="3600" dirty="0">
                <a:latin typeface="Consolas" panose="020B0609020204030204" pitchFamily="49" charset="0"/>
              </a:rPr>
              <a:t> ON </a:t>
            </a:r>
            <a:r>
              <a:rPr lang="en-US" altLang="en-US" sz="3600" dirty="0" err="1">
                <a:latin typeface="Consolas" panose="020B0609020204030204" pitchFamily="49" charset="0"/>
              </a:rPr>
              <a:t>StudentCourse.ROLL_NO</a:t>
            </a:r>
            <a:r>
              <a:rPr lang="en-US" altLang="en-US" sz="3600" dirty="0">
                <a:latin typeface="Consolas" panose="020B0609020204030204" pitchFamily="49" charset="0"/>
              </a:rPr>
              <a:t> = </a:t>
            </a:r>
            <a:r>
              <a:rPr lang="en-US" altLang="en-US" sz="3600" dirty="0" err="1">
                <a:latin typeface="Consolas" panose="020B0609020204030204" pitchFamily="49" charset="0"/>
              </a:rPr>
              <a:t>Student.ROLL_NO</a:t>
            </a:r>
            <a:r>
              <a:rPr lang="en-US" altLang="en-US" sz="3600" dirty="0">
                <a:latin typeface="Consolas" panose="020B0609020204030204" pitchFamily="49" charset="0"/>
              </a:rPr>
              <a:t>;</a:t>
            </a:r>
            <a:r>
              <a:rPr kumimoji="0" lang="en-US" altLang="en-US" sz="3600" b="0" i="0" u="none" strike="noStrike" cap="none" normalizeH="0" baseline="0" dirty="0">
                <a:ln>
                  <a:noFill/>
                </a:ln>
                <a:solidFill>
                  <a:schemeClr val="tx1"/>
                </a:solidFill>
                <a:effectLst/>
              </a:rPr>
              <a:t> </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sz="3600" dirty="0"/>
          </a:p>
        </p:txBody>
      </p:sp>
      <p:pic>
        <p:nvPicPr>
          <p:cNvPr id="10243" name="Picture 3"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920" y="2333239"/>
            <a:ext cx="4712777" cy="4125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91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826" y="1683787"/>
            <a:ext cx="10515600" cy="1325563"/>
          </a:xfrm>
        </p:spPr>
        <p:txBody>
          <a:bodyPr>
            <a:noAutofit/>
          </a:bodyPr>
          <a:lstStyle/>
          <a:p>
            <a:pPr lvl="0" eaLnBrk="0" fontAlgn="base" hangingPunct="0">
              <a:lnSpc>
                <a:spcPct val="100000"/>
              </a:lnSpc>
              <a:spcAft>
                <a:spcPct val="0"/>
              </a:spcAft>
            </a:pPr>
            <a:r>
              <a:rPr lang="en-US" altLang="en-US" sz="2800" b="1" dirty="0">
                <a:solidFill>
                  <a:srgbClr val="40424E"/>
                </a:solidFill>
                <a:latin typeface="urw-din"/>
              </a:rPr>
              <a:t>FULL JOIN:</a:t>
            </a:r>
            <a:r>
              <a:rPr lang="en-US" altLang="en-US" sz="2800" dirty="0">
                <a:solidFill>
                  <a:srgbClr val="40424E"/>
                </a:solidFill>
                <a:latin typeface="urw-din"/>
              </a:rPr>
              <a:t> FULL JOIN creates the result-set by combining result of both LEFT JOIN and RIGHT JOIN. The result-set will contain all the rows from both the tables. The rows for which there is no matching, the result-set will contain </a:t>
            </a:r>
            <a:r>
              <a:rPr lang="en-US" altLang="en-US" sz="2800" i="1" dirty="0">
                <a:solidFill>
                  <a:srgbClr val="40424E"/>
                </a:solidFill>
                <a:latin typeface="urw-din"/>
              </a:rPr>
              <a:t>NULL</a:t>
            </a:r>
            <a:r>
              <a:rPr lang="en-US" altLang="en-US" sz="2800" dirty="0">
                <a:solidFill>
                  <a:srgbClr val="40424E"/>
                </a:solidFill>
                <a:latin typeface="urw-din"/>
              </a:rPr>
              <a:t> values.</a:t>
            </a:r>
            <a:br>
              <a:rPr lang="en-US" altLang="en-US" sz="2800" dirty="0">
                <a:solidFill>
                  <a:srgbClr val="40424E"/>
                </a:solidFill>
                <a:latin typeface="urw-din"/>
              </a:rPr>
            </a:br>
            <a:br>
              <a:rPr lang="en-US" altLang="en-US" sz="2800" dirty="0">
                <a:solidFill>
                  <a:srgbClr val="40424E"/>
                </a:solidFill>
                <a:latin typeface="urw-din"/>
              </a:rPr>
            </a:br>
            <a:r>
              <a:rPr lang="en-US" altLang="en-US" sz="2800" b="1" dirty="0" err="1">
                <a:solidFill>
                  <a:srgbClr val="40424E"/>
                </a:solidFill>
                <a:latin typeface="urw-din"/>
              </a:rPr>
              <a:t>Syntax:</a:t>
            </a:r>
            <a:r>
              <a:rPr lang="en-US" altLang="en-US" sz="2800" dirty="0" err="1">
                <a:latin typeface="Consolas" panose="020B0609020204030204" pitchFamily="49" charset="0"/>
              </a:rPr>
              <a:t>SELECT</a:t>
            </a:r>
            <a:r>
              <a:rPr lang="en-US" altLang="en-US" sz="2800" dirty="0">
                <a:latin typeface="Consolas" panose="020B0609020204030204" pitchFamily="49" charset="0"/>
              </a:rPr>
              <a:t> table1.column1,table1.column2,table2.column1,.... FROM table1 FULL JOIN table2 ON table1.matching_column = table2.matching_column;</a:t>
            </a:r>
            <a:r>
              <a:rPr kumimoji="0" lang="en-US" altLang="en-US" sz="16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4223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0823" y="779011"/>
            <a:ext cx="10515600" cy="1325563"/>
          </a:xfrm>
        </p:spPr>
        <p:txBody>
          <a:bodyPr>
            <a:noAutofit/>
          </a:bodyPr>
          <a:lstStyle/>
          <a:p>
            <a:r>
              <a:rPr lang="en-US" altLang="en-US" sz="2800" dirty="0">
                <a:latin typeface="Consolas" panose="020B0609020204030204" pitchFamily="49" charset="0"/>
              </a:rPr>
              <a:t>SELECT </a:t>
            </a:r>
            <a:r>
              <a:rPr lang="en-US" altLang="en-US" sz="2800" dirty="0" err="1">
                <a:latin typeface="Consolas" panose="020B0609020204030204" pitchFamily="49" charset="0"/>
              </a:rPr>
              <a:t>Student.NAME,StudentCourse.COURSE_ID</a:t>
            </a:r>
            <a:r>
              <a:rPr lang="en-US" altLang="en-US" sz="2800" dirty="0">
                <a:latin typeface="Consolas" panose="020B0609020204030204" pitchFamily="49" charset="0"/>
              </a:rPr>
              <a:t> FROM Student FULL JOIN </a:t>
            </a:r>
            <a:r>
              <a:rPr lang="en-US" altLang="en-US" sz="2800" dirty="0" err="1">
                <a:latin typeface="Consolas" panose="020B0609020204030204" pitchFamily="49" charset="0"/>
              </a:rPr>
              <a:t>StudentCourse</a:t>
            </a:r>
            <a:r>
              <a:rPr lang="en-US" altLang="en-US" sz="2800" dirty="0">
                <a:latin typeface="Consolas" panose="020B0609020204030204" pitchFamily="49" charset="0"/>
              </a:rPr>
              <a:t> ON </a:t>
            </a:r>
            <a:r>
              <a:rPr lang="en-US" altLang="en-US" sz="2800" dirty="0" err="1">
                <a:latin typeface="Consolas" panose="020B0609020204030204" pitchFamily="49" charset="0"/>
              </a:rPr>
              <a:t>StudentCourse.ROLL_NO</a:t>
            </a:r>
            <a:r>
              <a:rPr lang="en-US" altLang="en-US" sz="2800" dirty="0">
                <a:latin typeface="Consolas" panose="020B0609020204030204" pitchFamily="49" charset="0"/>
              </a:rPr>
              <a:t> = </a:t>
            </a:r>
            <a:r>
              <a:rPr lang="en-US" altLang="en-US" sz="2800" dirty="0" err="1">
                <a:latin typeface="Consolas" panose="020B0609020204030204" pitchFamily="49" charset="0"/>
              </a:rPr>
              <a:t>Student.ROLL_NO</a:t>
            </a:r>
            <a:r>
              <a:rPr lang="en-US" altLang="en-US" sz="2800" dirty="0">
                <a:latin typeface="Consolas" panose="020B0609020204030204" pitchFamily="49" charset="0"/>
              </a:rPr>
              <a:t>;</a:t>
            </a:r>
            <a:r>
              <a:rPr kumimoji="0" lang="en-US" altLang="en-US" sz="1600" b="0" i="0" u="none" strike="noStrike" cap="none" normalizeH="0" baseline="0" dirty="0">
                <a:ln>
                  <a:noFill/>
                </a:ln>
                <a:solidFill>
                  <a:schemeClr val="tx1"/>
                </a:solidFill>
                <a:effectLst/>
              </a:rPr>
              <a:t> </a:t>
            </a:r>
            <a:br>
              <a:rPr kumimoji="0" lang="en-US" altLang="en-US" sz="4000" b="0" i="0" u="none" strike="noStrike" cap="none" normalizeH="0" baseline="0" dirty="0">
                <a:ln>
                  <a:noFill/>
                </a:ln>
                <a:solidFill>
                  <a:schemeClr val="tx1"/>
                </a:solidFill>
                <a:effectLst/>
                <a:latin typeface="Arial" panose="020B0604020202020204" pitchFamily="34" charset="0"/>
              </a:rPr>
            </a:br>
            <a:endParaRPr lang="en-IN" sz="2800" dirty="0"/>
          </a:p>
        </p:txBody>
      </p:sp>
      <p:pic>
        <p:nvPicPr>
          <p:cNvPr id="9"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224" y="2104574"/>
            <a:ext cx="3965608" cy="4535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13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SQL | Join (Inner, Left, Right and Full Joins)</a:t>
            </a:r>
            <a:endParaRPr lang="en-IN" dirty="0"/>
          </a:p>
        </p:txBody>
      </p:sp>
      <p:sp>
        <p:nvSpPr>
          <p:cNvPr id="3" name="Content Placeholder 2"/>
          <p:cNvSpPr>
            <a:spLocks noGrp="1"/>
          </p:cNvSpPr>
          <p:nvPr>
            <p:ph idx="1"/>
          </p:nvPr>
        </p:nvSpPr>
        <p:spPr/>
        <p:txBody>
          <a:bodyPr/>
          <a:lstStyle/>
          <a:p>
            <a:pPr fontAlgn="base"/>
            <a:r>
              <a:rPr lang="en-IN" dirty="0"/>
              <a:t>A SQL Join statement is used to combine data or rows from two or more tables based on a common field between them. Different types of Joins are:</a:t>
            </a:r>
          </a:p>
          <a:p>
            <a:pPr fontAlgn="base"/>
            <a:r>
              <a:rPr lang="en-IN" dirty="0"/>
              <a:t>INNER JOIN</a:t>
            </a:r>
          </a:p>
          <a:p>
            <a:pPr fontAlgn="base"/>
            <a:r>
              <a:rPr lang="en-IN" dirty="0"/>
              <a:t>LEFT JOIN</a:t>
            </a:r>
          </a:p>
          <a:p>
            <a:pPr fontAlgn="base"/>
            <a:r>
              <a:rPr lang="en-IN" dirty="0"/>
              <a:t>RIGHT JOIN</a:t>
            </a:r>
          </a:p>
          <a:p>
            <a:pPr fontAlgn="base"/>
            <a:r>
              <a:rPr lang="en-IN" dirty="0"/>
              <a:t>FULL JOIN</a:t>
            </a:r>
          </a:p>
          <a:p>
            <a:endParaRPr lang="en-IN" dirty="0"/>
          </a:p>
        </p:txBody>
      </p:sp>
    </p:spTree>
    <p:extLst>
      <p:ext uri="{BB962C8B-B14F-4D97-AF65-F5344CB8AC3E}">
        <p14:creationId xmlns:p14="http://schemas.microsoft.com/office/powerpoint/2010/main" val="188537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AF15-32AC-4E31-8E9B-433D061BF2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E13A0F-1916-4630-AC74-183F8FE3E9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965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Student</a:t>
            </a:r>
            <a:endParaRPr lang="en-IN" dirty="0"/>
          </a:p>
        </p:txBody>
      </p:sp>
      <p:sp>
        <p:nvSpPr>
          <p:cNvPr id="3" name="Content Placeholder 2"/>
          <p:cNvSpPr>
            <a:spLocks noGrp="1"/>
          </p:cNvSpPr>
          <p:nvPr>
            <p:ph idx="1"/>
          </p:nvPr>
        </p:nvSpPr>
        <p:spPr/>
        <p:txBody>
          <a:bodyPr/>
          <a:lstStyle/>
          <a:p>
            <a:endParaRPr lang="en-IN"/>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582" y="1582354"/>
            <a:ext cx="9247012" cy="459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77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StudentCourse</a:t>
            </a:r>
            <a:endParaRPr lang="en-IN" dirty="0"/>
          </a:p>
        </p:txBody>
      </p:sp>
      <p:sp>
        <p:nvSpPr>
          <p:cNvPr id="3" name="Content Placeholder 2"/>
          <p:cNvSpPr>
            <a:spLocks noGrp="1"/>
          </p:cNvSpPr>
          <p:nvPr>
            <p:ph idx="1"/>
          </p:nvPr>
        </p:nvSpPr>
        <p:spPr/>
        <p:txBody>
          <a:bodyPr/>
          <a:lstStyle/>
          <a:p>
            <a:endParaRPr lang="en-IN"/>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0223" y="1691096"/>
            <a:ext cx="5380522" cy="462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94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INNER JOIN</a:t>
            </a:r>
          </a:p>
        </p:txBody>
      </p:sp>
      <p:sp>
        <p:nvSpPr>
          <p:cNvPr id="3" name="Content Placeholder 2"/>
          <p:cNvSpPr>
            <a:spLocks noGrp="1"/>
          </p:cNvSpPr>
          <p:nvPr>
            <p:ph idx="1"/>
          </p:nvPr>
        </p:nvSpPr>
        <p:spPr/>
        <p:txBody>
          <a:bodyPr>
            <a:normAutofit fontScale="92500"/>
          </a:bodyPr>
          <a:lstStyle/>
          <a:p>
            <a:pPr marL="0" lvl="0" indent="0" eaLnBrk="0" fontAlgn="base" hangingPunct="0">
              <a:lnSpc>
                <a:spcPct val="100000"/>
              </a:lnSpc>
              <a:spcBef>
                <a:spcPct val="0"/>
              </a:spcBef>
              <a:spcAft>
                <a:spcPct val="0"/>
              </a:spcAft>
              <a:buNone/>
            </a:pPr>
            <a:r>
              <a:rPr lang="en-IN" b="1" dirty="0"/>
              <a:t>INNER JOIN:</a:t>
            </a:r>
            <a:r>
              <a:rPr lang="en-IN" dirty="0"/>
              <a:t> The INNER JOIN keyword selects all rows from both the tables as long as the condition satisfies. This keyword will create the result-set by combining all rows from both the tables where the condition satisfies </a:t>
            </a:r>
            <a:r>
              <a:rPr lang="en-IN" dirty="0" err="1"/>
              <a:t>i.e</a:t>
            </a:r>
            <a:r>
              <a:rPr lang="en-IN" dirty="0"/>
              <a:t> value of the common field will be same.</a:t>
            </a:r>
            <a:br>
              <a:rPr lang="en-IN" dirty="0"/>
            </a:br>
            <a:endParaRPr lang="en-IN" dirty="0"/>
          </a:p>
          <a:p>
            <a:pPr marL="0" lvl="0" indent="0" eaLnBrk="0" fontAlgn="base" hangingPunct="0">
              <a:lnSpc>
                <a:spcPct val="100000"/>
              </a:lnSpc>
              <a:spcBef>
                <a:spcPct val="0"/>
              </a:spcBef>
              <a:spcAft>
                <a:spcPct val="0"/>
              </a:spcAft>
              <a:buNone/>
            </a:pPr>
            <a:r>
              <a:rPr lang="en-IN" b="1" dirty="0"/>
              <a:t>Syntax</a:t>
            </a:r>
            <a:r>
              <a:rPr lang="en-IN" dirty="0"/>
              <a:t>:</a:t>
            </a:r>
          </a:p>
          <a:p>
            <a:pPr marL="0" lvl="0" indent="0" eaLnBrk="0" fontAlgn="base" hangingPunct="0">
              <a:lnSpc>
                <a:spcPct val="100000"/>
              </a:lnSpc>
              <a:spcBef>
                <a:spcPct val="0"/>
              </a:spcBef>
              <a:spcAft>
                <a:spcPct val="0"/>
              </a:spcAft>
              <a:buNone/>
            </a:pPr>
            <a:r>
              <a:rPr lang="en-US" altLang="en-US" dirty="0">
                <a:latin typeface="Consolas" panose="020B0609020204030204" pitchFamily="49" charset="0"/>
              </a:rPr>
              <a:t>SELECT table1.column1,table1.column2,table2.column1,.... FROM table1 INNER JOIN table2 ON table1.matching_column = table2.matching_column; </a:t>
            </a:r>
            <a:br>
              <a:rPr kumimoji="0" lang="en-US" altLang="en-US" sz="14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75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0310" y="1096563"/>
            <a:ext cx="10515600" cy="4351338"/>
          </a:xfrm>
        </p:spPr>
        <p:txBody>
          <a:bodyPr>
            <a:normAutofit/>
          </a:bodyPr>
          <a:lstStyle/>
          <a:p>
            <a:pPr marL="0" indent="0" eaLnBrk="0" fontAlgn="base" hangingPunct="0">
              <a:lnSpc>
                <a:spcPct val="100000"/>
              </a:lnSpc>
              <a:spcBef>
                <a:spcPct val="0"/>
              </a:spcBef>
              <a:spcAft>
                <a:spcPct val="0"/>
              </a:spcAft>
              <a:buNone/>
            </a:pPr>
            <a:r>
              <a:rPr lang="en-US" altLang="en-US" dirty="0">
                <a:latin typeface="Consolas" panose="020B0609020204030204" pitchFamily="49" charset="0"/>
              </a:rPr>
              <a:t>SELECT </a:t>
            </a:r>
            <a:r>
              <a:rPr lang="en-US" altLang="en-US" dirty="0" err="1">
                <a:latin typeface="Consolas" panose="020B0609020204030204" pitchFamily="49" charset="0"/>
              </a:rPr>
              <a:t>StudentCourse.COURSE_ID</a:t>
            </a:r>
            <a:r>
              <a:rPr lang="en-US" altLang="en-US" dirty="0">
                <a:latin typeface="Consolas" panose="020B0609020204030204" pitchFamily="49" charset="0"/>
              </a:rPr>
              <a:t>, Student.NAME, </a:t>
            </a:r>
            <a:r>
              <a:rPr lang="en-US" altLang="en-US" dirty="0" err="1">
                <a:latin typeface="Consolas" panose="020B0609020204030204" pitchFamily="49" charset="0"/>
              </a:rPr>
              <a:t>Student.AGE</a:t>
            </a:r>
            <a:r>
              <a:rPr lang="en-US" altLang="en-US" dirty="0">
                <a:latin typeface="Consolas" panose="020B0609020204030204" pitchFamily="49" charset="0"/>
              </a:rPr>
              <a:t> FROM Student INNER JOIN </a:t>
            </a:r>
            <a:r>
              <a:rPr lang="en-US" altLang="en-US" dirty="0" err="1">
                <a:latin typeface="Consolas" panose="020B0609020204030204" pitchFamily="49" charset="0"/>
              </a:rPr>
              <a:t>StudentCourse</a:t>
            </a:r>
            <a:r>
              <a:rPr lang="en-US" altLang="en-US" dirty="0">
                <a:latin typeface="Consolas" panose="020B0609020204030204" pitchFamily="49" charset="0"/>
              </a:rPr>
              <a:t> ON </a:t>
            </a:r>
            <a:r>
              <a:rPr lang="en-US" altLang="en-US" dirty="0" err="1">
                <a:latin typeface="Consolas" panose="020B0609020204030204" pitchFamily="49" charset="0"/>
              </a:rPr>
              <a:t>Student.ROLL_NO</a:t>
            </a:r>
            <a:r>
              <a:rPr lang="en-US" altLang="en-US" dirty="0">
                <a:latin typeface="Consolas" panose="020B0609020204030204" pitchFamily="49" charset="0"/>
              </a:rPr>
              <a:t> = </a:t>
            </a:r>
            <a:r>
              <a:rPr lang="en-US" altLang="en-US" dirty="0" err="1">
                <a:latin typeface="Consolas" panose="020B0609020204030204" pitchFamily="49" charset="0"/>
              </a:rPr>
              <a:t>StudentCourse.ROLL_NO</a:t>
            </a:r>
            <a:r>
              <a:rPr lang="en-US" altLang="en-US" dirty="0">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br>
              <a:rPr kumimoji="0" lang="en-US" altLang="en-US" sz="1400" b="0" i="0" u="none" strike="noStrike" cap="none" normalizeH="0" baseline="0" dirty="0">
                <a:ln>
                  <a:noFill/>
                </a:ln>
                <a:solidFill>
                  <a:schemeClr val="tx1"/>
                </a:solidFill>
                <a:effectLst/>
              </a:rPr>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5" name="Picture 7"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368" y="2655287"/>
            <a:ext cx="9099248" cy="3466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118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LEFT OUTER JOIN</a:t>
            </a:r>
          </a:p>
        </p:txBody>
      </p:sp>
      <p:sp>
        <p:nvSpPr>
          <p:cNvPr id="3" name="Content Placeholder 2"/>
          <p:cNvSpPr>
            <a:spLocks noGrp="1"/>
          </p:cNvSpPr>
          <p:nvPr>
            <p:ph idx="1"/>
          </p:nvPr>
        </p:nvSpPr>
        <p:spPr/>
        <p:txBody>
          <a:bodyPr/>
          <a:lstStyle/>
          <a:p>
            <a:pPr marL="0" indent="0">
              <a:buNone/>
            </a:pPr>
            <a:r>
              <a:rPr lang="en-IN" b="1" dirty="0"/>
              <a:t>LEFT JOIN</a:t>
            </a:r>
            <a:r>
              <a:rPr lang="en-IN" dirty="0"/>
              <a:t>: This join returns all the rows of the table on the left side of the join and matching rows for the table on the right side of join. The rows for which there is no matching row on right side, the result-set will contain </a:t>
            </a:r>
            <a:r>
              <a:rPr lang="en-IN" i="1" dirty="0"/>
              <a:t>null</a:t>
            </a:r>
            <a:r>
              <a:rPr lang="en-IN" dirty="0"/>
              <a:t>. LEFT JOIN is also known as LEFT OUTER </a:t>
            </a:r>
            <a:r>
              <a:rPr lang="en-IN" dirty="0" err="1"/>
              <a:t>JOIN.</a:t>
            </a:r>
            <a:r>
              <a:rPr lang="en-IN" b="1" dirty="0" err="1"/>
              <a:t>Syntax</a:t>
            </a:r>
            <a:r>
              <a:rPr lang="en-IN" b="1" dirty="0"/>
              <a:t>:</a:t>
            </a:r>
          </a:p>
          <a:p>
            <a:pPr marL="0" indent="0">
              <a:buNone/>
            </a:pPr>
            <a:r>
              <a:rPr lang="en-US" altLang="en-US" dirty="0">
                <a:latin typeface="Consolas" panose="020B0609020204030204" pitchFamily="49" charset="0"/>
              </a:rPr>
              <a:t>SELECT table1.column1,table1.column2,table2.column1,.... FROM table1 LEFT JOIN table2 ON table1.matching_column = table2.matching_column;</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5240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355684"/>
            <a:ext cx="10515600" cy="4351338"/>
          </a:xfrm>
        </p:spPr>
        <p:txBody>
          <a:bodyPr/>
          <a:lstStyle/>
          <a:p>
            <a:r>
              <a:rPr lang="en-US" altLang="en-US" dirty="0">
                <a:latin typeface="Consolas" panose="020B0609020204030204" pitchFamily="49" charset="0"/>
              </a:rPr>
              <a:t>SELECT </a:t>
            </a:r>
            <a:r>
              <a:rPr lang="en-US" altLang="en-US" dirty="0" err="1">
                <a:latin typeface="Consolas" panose="020B0609020204030204" pitchFamily="49" charset="0"/>
              </a:rPr>
              <a:t>Student.NAME,StudentCourse.COURSE_ID</a:t>
            </a:r>
            <a:r>
              <a:rPr lang="en-US" altLang="en-US" dirty="0">
                <a:latin typeface="Consolas" panose="020B0609020204030204" pitchFamily="49" charset="0"/>
              </a:rPr>
              <a:t> FROM Student LEFT JOIN </a:t>
            </a:r>
            <a:r>
              <a:rPr lang="en-US" altLang="en-US" dirty="0" err="1">
                <a:latin typeface="Consolas" panose="020B0609020204030204" pitchFamily="49" charset="0"/>
              </a:rPr>
              <a:t>StudentCourse</a:t>
            </a:r>
            <a:r>
              <a:rPr lang="en-US" altLang="en-US" dirty="0">
                <a:latin typeface="Consolas" panose="020B0609020204030204" pitchFamily="49" charset="0"/>
              </a:rPr>
              <a:t> ON </a:t>
            </a:r>
            <a:r>
              <a:rPr lang="en-US" altLang="en-US" dirty="0" err="1">
                <a:latin typeface="Consolas" panose="020B0609020204030204" pitchFamily="49" charset="0"/>
              </a:rPr>
              <a:t>StudentCourse.ROLL_NO</a:t>
            </a:r>
            <a:r>
              <a:rPr lang="en-US" altLang="en-US" dirty="0">
                <a:latin typeface="Consolas" panose="020B0609020204030204" pitchFamily="49" charset="0"/>
              </a:rPr>
              <a:t> = </a:t>
            </a:r>
            <a:r>
              <a:rPr lang="en-US" altLang="en-US" dirty="0" err="1">
                <a:latin typeface="Consolas" panose="020B0609020204030204" pitchFamily="49" charset="0"/>
              </a:rPr>
              <a:t>Student.ROLL_NO</a:t>
            </a:r>
            <a:r>
              <a:rPr lang="en-US" altLang="en-US" dirty="0">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lang="en-IN" dirty="0"/>
          </a:p>
        </p:txBody>
      </p:sp>
      <p:pic>
        <p:nvPicPr>
          <p:cNvPr id="819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9427" y="1604811"/>
            <a:ext cx="5256558" cy="452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823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03D69329B0B9D45A2714B5B588C3EEE" ma:contentTypeVersion="2" ma:contentTypeDescription="Create a new document." ma:contentTypeScope="" ma:versionID="83cdbc5ed586e01ab3da55e12c640c65">
  <xsd:schema xmlns:xsd="http://www.w3.org/2001/XMLSchema" xmlns:xs="http://www.w3.org/2001/XMLSchema" xmlns:p="http://schemas.microsoft.com/office/2006/metadata/properties" xmlns:ns2="1c8ddf10-c6fe-4195-ad03-59b921048663" targetNamespace="http://schemas.microsoft.com/office/2006/metadata/properties" ma:root="true" ma:fieldsID="cc7cfdf650b64feed2fc0656f087447a" ns2:_="">
    <xsd:import namespace="1c8ddf10-c6fe-4195-ad03-59b92104866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8ddf10-c6fe-4195-ad03-59b9210486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593C0-F4FF-424F-94E6-D9DD1B4BB1B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983A81F-2348-4DC4-973E-6A194E717E6B}">
  <ds:schemaRefs>
    <ds:schemaRef ds:uri="http://schemas.microsoft.com/sharepoint/v3/contenttype/forms"/>
  </ds:schemaRefs>
</ds:datastoreItem>
</file>

<file path=customXml/itemProps3.xml><?xml version="1.0" encoding="utf-8"?>
<ds:datastoreItem xmlns:ds="http://schemas.openxmlformats.org/officeDocument/2006/customXml" ds:itemID="{87BF4BB4-F46B-4989-8C76-3FCDC6BBA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8ddf10-c6fe-4195-ad03-59b9210486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107</TotalTime>
  <Words>410</Words>
  <Application>Microsoft Office PowerPoint</Application>
  <PresentationFormat>Widescreen</PresentationFormat>
  <Paragraphs>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JOINS</vt:lpstr>
      <vt:lpstr>SQL | Join (Inner, Left, Right and Full Joins)</vt:lpstr>
      <vt:lpstr>PowerPoint Presentation</vt:lpstr>
      <vt:lpstr>Student</vt:lpstr>
      <vt:lpstr>StudentCourse</vt:lpstr>
      <vt:lpstr>INNER JOIN</vt:lpstr>
      <vt:lpstr>PowerPoint Presentation</vt:lpstr>
      <vt:lpstr>LEFT OUTER JOIN</vt:lpstr>
      <vt:lpstr>PowerPoint Presentation</vt:lpstr>
      <vt:lpstr>RIGHT JOIN: RIGHT JOIN is similar to LEFT JOIN. This join returns all the rows of the table on the right side of the join and matching rows for the table on the left side of join. The rows for which there is no matching row on left side, the result-set will contain null. RIGHT JOIN is also known as RIGHT OUTER JOIN. Syntax:SELECT table1.column1,table1.column2,table2.column1,.... FROM table1 RIGHT JOIN table2 ON table1.matching_column = table2.matching_column;  </vt:lpstr>
      <vt:lpstr>SELECT Student.NAME,StudentCourse.COURSE_ID FROM Student RIGHT JOIN StudentCourse ON StudentCourse.ROLL_NO = Student.ROLL_NO;  </vt:lpstr>
      <vt:lpstr>FULL JOIN: FULL JOIN creates the result-set by combining result of both LEFT JOIN and RIGHT JOIN. The result-set will contain all the rows from both the tables. The rows for which there is no matching, the result-set will contain NULL values.  Syntax:SELECT table1.column1,table1.column2,table2.column1,.... FROM table1 FULL JOIN table2 ON table1.matching_column = table2.matching_column; </vt:lpstr>
      <vt:lpstr>SELECT Student.NAME,StudentCourse.COURSE_ID FROM Student FULL JOIN StudentCourse ON StudentCourse.ROLL_NO = Student.ROLL_NO;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Ajith</dc:creator>
  <cp:lastModifiedBy>Ajith</cp:lastModifiedBy>
  <cp:revision>7</cp:revision>
  <dcterms:created xsi:type="dcterms:W3CDTF">2021-04-05T03:29:50Z</dcterms:created>
  <dcterms:modified xsi:type="dcterms:W3CDTF">2021-04-13T14:04:54Z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0x010100803D69329B0B9D45A2714B5B588C3EEE</vt:lpwstr>
  </property>
</Properties>
</file>