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6AB7-FE30-46DF-81F3-A22824FFDED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926-A223-4783-9177-F15D1BB26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4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6AB7-FE30-46DF-81F3-A22824FFDED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926-A223-4783-9177-F15D1BB26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20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6AB7-FE30-46DF-81F3-A22824FFDED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926-A223-4783-9177-F15D1BB26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18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6AB7-FE30-46DF-81F3-A22824FFDED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926-A223-4783-9177-F15D1BB26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4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6AB7-FE30-46DF-81F3-A22824FFDED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926-A223-4783-9177-F15D1BB26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42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6AB7-FE30-46DF-81F3-A22824FFDED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926-A223-4783-9177-F15D1BB26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48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6AB7-FE30-46DF-81F3-A22824FFDED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926-A223-4783-9177-F15D1BB26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09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6AB7-FE30-46DF-81F3-A22824FFDED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926-A223-4783-9177-F15D1BB26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98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6AB7-FE30-46DF-81F3-A22824FFDED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926-A223-4783-9177-F15D1BB26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35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6AB7-FE30-46DF-81F3-A22824FFDED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926-A223-4783-9177-F15D1BB26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95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6AB7-FE30-46DF-81F3-A22824FFDED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6926-A223-4783-9177-F15D1BB26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95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6AB7-FE30-46DF-81F3-A22824FFDED1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6926-A223-4783-9177-F15D1BB26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43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definition_language" TargetMode="External"/><Relationship Id="rId2" Type="http://schemas.openxmlformats.org/officeDocument/2006/relationships/hyperlink" Target="https://en.wikipedia.org/wiki/Data_manipulation_languag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68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PL/SQL identifiers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There are several PL/SQL identifiers such as variables, constants, procedures, cursors, triggers etc.</a:t>
            </a:r>
          </a:p>
          <a:p>
            <a:pPr fontAlgn="base"/>
            <a:r>
              <a:rPr lang="en-IN" b="1" u="sng" dirty="0"/>
              <a:t>Variables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Like several other programming languages, variables in PL/SQL must be declared prior to its use. They should have a valid name and data type as well.</a:t>
            </a:r>
          </a:p>
          <a:p>
            <a:pPr fontAlgn="base"/>
            <a:r>
              <a:rPr lang="en-IN" dirty="0"/>
              <a:t>Syntax for declaration of variables:</a:t>
            </a:r>
          </a:p>
          <a:p>
            <a:pPr fontAlgn="base"/>
            <a:r>
              <a:rPr lang="en-IN" dirty="0" err="1"/>
              <a:t>variable_name</a:t>
            </a:r>
            <a:r>
              <a:rPr lang="en-IN" dirty="0"/>
              <a:t> </a:t>
            </a:r>
            <a:r>
              <a:rPr lang="en-IN" dirty="0" err="1"/>
              <a:t>datatype</a:t>
            </a:r>
            <a:r>
              <a:rPr lang="en-IN" dirty="0"/>
              <a:t> [NOT NULL := value ];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67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IN" dirty="0"/>
              <a:t>SQL&gt; SET SERVEROUTPUT ON;</a:t>
            </a:r>
          </a:p>
          <a:p>
            <a:pPr fontAlgn="base"/>
            <a:endParaRPr lang="en-IN" dirty="0"/>
          </a:p>
          <a:p>
            <a:pPr marL="0" indent="0" fontAlgn="base">
              <a:buNone/>
            </a:pPr>
            <a:r>
              <a:rPr lang="en-IN" dirty="0"/>
              <a:t>SQL&gt; DECLARE</a:t>
            </a:r>
          </a:p>
          <a:p>
            <a:pPr marL="0" indent="0" fontAlgn="base">
              <a:buNone/>
            </a:pPr>
            <a:r>
              <a:rPr lang="en-IN" dirty="0"/>
              <a:t>  var1 INTEGER;</a:t>
            </a:r>
          </a:p>
          <a:p>
            <a:pPr marL="0" indent="0" fontAlgn="base">
              <a:buNone/>
            </a:pPr>
            <a:r>
              <a:rPr lang="en-IN" dirty="0"/>
              <a:t>  var2 varchar2(20) ;</a:t>
            </a:r>
          </a:p>
          <a:p>
            <a:pPr marL="0" indent="0" fontAlgn="base">
              <a:buNone/>
            </a:pPr>
            <a:r>
              <a:rPr lang="en-IN" dirty="0"/>
              <a:t>  </a:t>
            </a:r>
          </a:p>
          <a:p>
            <a:pPr marL="0" indent="0" fontAlgn="base">
              <a:buNone/>
            </a:pPr>
            <a:r>
              <a:rPr lang="en-IN" dirty="0"/>
              <a:t>BEGIN</a:t>
            </a:r>
          </a:p>
          <a:p>
            <a:pPr marL="0" indent="0" fontAlgn="base">
              <a:buNone/>
            </a:pPr>
            <a:r>
              <a:rPr lang="en-IN" dirty="0"/>
              <a:t>    null;</a:t>
            </a:r>
          </a:p>
          <a:p>
            <a:pPr marL="0" indent="0" fontAlgn="base">
              <a:buNone/>
            </a:pPr>
            <a:r>
              <a:rPr lang="en-IN" dirty="0"/>
              <a:t>END;</a:t>
            </a:r>
          </a:p>
          <a:p>
            <a:pPr marL="0" indent="0" fontAlgn="base">
              <a:buNone/>
            </a:pPr>
            <a:r>
              <a:rPr lang="en-IN" dirty="0"/>
              <a:t>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86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PL/SQL procedure successfully completed.</a:t>
            </a:r>
          </a:p>
        </p:txBody>
      </p:sp>
    </p:spTree>
    <p:extLst>
      <p:ext uri="{BB962C8B-B14F-4D97-AF65-F5344CB8AC3E}">
        <p14:creationId xmlns:p14="http://schemas.microsoft.com/office/powerpoint/2010/main" val="352987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IN" b="1" u="sng" dirty="0"/>
              <a:t>SET SERVEROUTPUT ON</a:t>
            </a:r>
            <a:r>
              <a:rPr lang="en-IN" dirty="0"/>
              <a:t>: It is used to display the buffer used by the </a:t>
            </a:r>
            <a:r>
              <a:rPr lang="en-IN" dirty="0" err="1"/>
              <a:t>dbms_output</a:t>
            </a:r>
            <a:r>
              <a:rPr lang="en-IN" dirty="0"/>
              <a:t>.</a:t>
            </a:r>
          </a:p>
          <a:p>
            <a:pPr fontAlgn="base"/>
            <a:r>
              <a:rPr lang="en-IN" b="1" u="sng" dirty="0"/>
              <a:t>var1 INTEGER</a:t>
            </a:r>
            <a:r>
              <a:rPr lang="en-IN" b="1" dirty="0"/>
              <a:t> :</a:t>
            </a:r>
            <a:r>
              <a:rPr lang="en-IN" dirty="0"/>
              <a:t> It is the declaration of variable, named </a:t>
            </a:r>
            <a:r>
              <a:rPr lang="en-IN" b="1" i="1" dirty="0"/>
              <a:t>var1</a:t>
            </a:r>
            <a:r>
              <a:rPr lang="en-IN" dirty="0"/>
              <a:t> which is of integer type. There are many other data types that can be used like float, </a:t>
            </a:r>
            <a:r>
              <a:rPr lang="en-IN" dirty="0" err="1"/>
              <a:t>int</a:t>
            </a:r>
            <a:r>
              <a:rPr lang="en-IN" dirty="0"/>
              <a:t>, real, </a:t>
            </a:r>
            <a:r>
              <a:rPr lang="en-IN" dirty="0" err="1"/>
              <a:t>smallint</a:t>
            </a:r>
            <a:r>
              <a:rPr lang="en-IN" dirty="0"/>
              <a:t>, long etc. It also supports variables used in SQL as well like NUMBER(</a:t>
            </a:r>
            <a:r>
              <a:rPr lang="en-IN" dirty="0" err="1"/>
              <a:t>prec</a:t>
            </a:r>
            <a:r>
              <a:rPr lang="en-IN" dirty="0"/>
              <a:t>, scale), </a:t>
            </a:r>
            <a:r>
              <a:rPr lang="en-IN" dirty="0" err="1"/>
              <a:t>varchar</a:t>
            </a:r>
            <a:r>
              <a:rPr lang="en-IN" dirty="0"/>
              <a:t>, varchar2 etc.</a:t>
            </a:r>
          </a:p>
          <a:p>
            <a:pPr fontAlgn="base"/>
            <a:r>
              <a:rPr lang="en-IN" b="1" u="sng" dirty="0"/>
              <a:t>PL/SQL procedure successfully completed.</a:t>
            </a:r>
            <a:r>
              <a:rPr lang="en-IN" b="1" dirty="0"/>
              <a:t>:</a:t>
            </a:r>
            <a:r>
              <a:rPr lang="en-IN" dirty="0"/>
              <a:t> It is displayed when the code is compiled and executed successfully.</a:t>
            </a:r>
          </a:p>
          <a:p>
            <a:pPr fontAlgn="base"/>
            <a:r>
              <a:rPr lang="en-IN" b="1" u="sng" dirty="0"/>
              <a:t>Slash (/) after END;</a:t>
            </a:r>
            <a:r>
              <a:rPr lang="en-IN" b="1" dirty="0"/>
              <a:t>:</a:t>
            </a:r>
            <a:r>
              <a:rPr lang="en-IN" dirty="0"/>
              <a:t> The slash (/) tells the SQL*Plus to execute the block.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11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INITIALISING VARIABLES: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IN" dirty="0"/>
              <a:t>SQL&gt; SET SERVEROUTPUT ON;</a:t>
            </a:r>
          </a:p>
          <a:p>
            <a:pPr marL="0" indent="0" fontAlgn="base">
              <a:buNone/>
            </a:pPr>
            <a:r>
              <a:rPr lang="en-IN" dirty="0"/>
              <a:t>SQL&gt; DECLARE</a:t>
            </a:r>
          </a:p>
          <a:p>
            <a:pPr marL="0" indent="0" fontAlgn="base">
              <a:buNone/>
            </a:pPr>
            <a:r>
              <a:rPr lang="en-IN" dirty="0"/>
              <a:t>  var1 INTEGER := 2 ;</a:t>
            </a:r>
          </a:p>
          <a:p>
            <a:pPr marL="0" indent="0" fontAlgn="base">
              <a:buNone/>
            </a:pPr>
            <a:r>
              <a:rPr lang="en-IN" dirty="0"/>
              <a:t>  var3 varchar2(20) := ‘HELLO WORLD' ;</a:t>
            </a:r>
          </a:p>
          <a:p>
            <a:pPr marL="0" indent="0" fontAlgn="base">
              <a:buNone/>
            </a:pPr>
            <a:r>
              <a:rPr lang="en-IN" dirty="0"/>
              <a:t>  </a:t>
            </a:r>
          </a:p>
          <a:p>
            <a:pPr marL="0" indent="0" fontAlgn="base">
              <a:buNone/>
            </a:pPr>
            <a:r>
              <a:rPr lang="en-IN" dirty="0"/>
              <a:t> BEGIN</a:t>
            </a:r>
          </a:p>
          <a:p>
            <a:pPr marL="0" indent="0" fontAlgn="base">
              <a:buNone/>
            </a:pPr>
            <a:r>
              <a:rPr lang="en-IN" dirty="0"/>
              <a:t>  null;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 END;</a:t>
            </a:r>
          </a:p>
          <a:p>
            <a:pPr marL="0" indent="0" fontAlgn="base">
              <a:buNone/>
            </a:pPr>
            <a:r>
              <a:rPr lang="en-IN" dirty="0"/>
              <a:t> 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12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IN" b="1" u="sng" dirty="0">
                <a:effectLst/>
              </a:rPr>
              <a:t>Assignment operator (:=)</a:t>
            </a:r>
            <a:r>
              <a:rPr lang="en-IN" dirty="0">
                <a:effectLst/>
              </a:rPr>
              <a:t> : It is used to assign a value to a variable.</a:t>
            </a:r>
          </a:p>
          <a:p>
            <a:r>
              <a:rPr lang="en-IN" b="1" u="sng" dirty="0"/>
              <a:t>Displaying Output</a:t>
            </a:r>
            <a:r>
              <a:rPr lang="en-IN" dirty="0"/>
              <a:t>:</a:t>
            </a:r>
          </a:p>
          <a:p>
            <a:pPr marL="0" indent="0" fontAlgn="base">
              <a:buNone/>
            </a:pPr>
            <a:r>
              <a:rPr lang="en-IN" dirty="0"/>
              <a:t>SQL&gt; SET SERVEROUTPUT ON;</a:t>
            </a:r>
          </a:p>
          <a:p>
            <a:pPr marL="0" indent="0" fontAlgn="base">
              <a:buNone/>
            </a:pPr>
            <a:r>
              <a:rPr lang="en-IN" dirty="0"/>
              <a:t>SQL&gt; DECLARE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  <a:r>
              <a:rPr lang="en-IN" dirty="0" err="1"/>
              <a:t>var</a:t>
            </a:r>
            <a:r>
              <a:rPr lang="en-IN" dirty="0"/>
              <a:t> varchar2(40) := ‘HELLO WORLD' ;</a:t>
            </a:r>
          </a:p>
          <a:p>
            <a:pPr marL="0" indent="0" fontAlgn="base">
              <a:buNone/>
            </a:pPr>
            <a:endParaRPr lang="en-IN" dirty="0"/>
          </a:p>
          <a:p>
            <a:pPr marL="0" indent="0" fontAlgn="base">
              <a:buNone/>
            </a:pPr>
            <a:r>
              <a:rPr lang="en-IN" dirty="0"/>
              <a:t>BEGIN</a:t>
            </a:r>
          </a:p>
          <a:p>
            <a:pPr marL="0" indent="0" fontAlgn="base">
              <a:buNone/>
            </a:pPr>
            <a:r>
              <a:rPr lang="en-IN" dirty="0" err="1"/>
              <a:t>dbms_output.put_line</a:t>
            </a:r>
            <a:r>
              <a:rPr lang="en-IN" dirty="0"/>
              <a:t>(</a:t>
            </a:r>
            <a:r>
              <a:rPr lang="en-IN" dirty="0" err="1"/>
              <a:t>var</a:t>
            </a:r>
            <a:r>
              <a:rPr lang="en-IN" dirty="0"/>
              <a:t>);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/>
              <a:t>END;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/</a:t>
            </a:r>
            <a:br>
              <a:rPr lang="en-IN" dirty="0">
                <a:effectLst/>
              </a:rPr>
            </a:br>
            <a:r>
              <a:rPr lang="en-IN" dirty="0"/>
              <a:t>HELLO WORLD</a:t>
            </a:r>
          </a:p>
          <a:p>
            <a:pPr marL="0" indent="0">
              <a:buNone/>
            </a:pPr>
            <a:r>
              <a:rPr lang="en-IN" dirty="0"/>
              <a:t>PL/SQL procedure successfully completed.</a:t>
            </a:r>
          </a:p>
        </p:txBody>
      </p:sp>
    </p:spTree>
    <p:extLst>
      <p:ext uri="{BB962C8B-B14F-4D97-AF65-F5344CB8AC3E}">
        <p14:creationId xmlns:p14="http://schemas.microsoft.com/office/powerpoint/2010/main" val="128190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Taking input from user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IN" dirty="0"/>
              <a:t>SQL&gt; SET SERVEROUTPUT ON;</a:t>
            </a:r>
          </a:p>
          <a:p>
            <a:pPr marL="0" indent="0" fontAlgn="base">
              <a:buNone/>
            </a:pPr>
            <a:r>
              <a:rPr lang="en-IN" dirty="0"/>
              <a:t>  </a:t>
            </a:r>
          </a:p>
          <a:p>
            <a:pPr marL="0" indent="0" fontAlgn="base">
              <a:buNone/>
            </a:pPr>
            <a:r>
              <a:rPr lang="en-IN" dirty="0"/>
              <a:t>SQL&gt; DECLARE</a:t>
            </a:r>
          </a:p>
          <a:p>
            <a:pPr marL="0" indent="0" fontAlgn="base">
              <a:buNone/>
            </a:pPr>
            <a:r>
              <a:rPr lang="en-IN" dirty="0"/>
              <a:t>  </a:t>
            </a:r>
          </a:p>
          <a:p>
            <a:pPr marL="0" indent="0" fontAlgn="base">
              <a:buNone/>
            </a:pPr>
            <a:r>
              <a:rPr lang="en-IN" dirty="0"/>
              <a:t>      -- taking input for variable a</a:t>
            </a:r>
          </a:p>
          <a:p>
            <a:pPr marL="0" indent="0" fontAlgn="base">
              <a:buNone/>
            </a:pPr>
            <a:r>
              <a:rPr lang="en-IN" dirty="0"/>
              <a:t>      a number := &amp;a;       </a:t>
            </a:r>
          </a:p>
          <a:p>
            <a:pPr marL="0" indent="0" fontAlgn="base">
              <a:buNone/>
            </a:pPr>
            <a:r>
              <a:rPr lang="en-IN" dirty="0"/>
              <a:t>        </a:t>
            </a:r>
          </a:p>
          <a:p>
            <a:pPr marL="0" indent="0" fontAlgn="base">
              <a:buNone/>
            </a:pPr>
            <a:r>
              <a:rPr lang="en-IN" dirty="0"/>
              <a:t>      -- taking input for variable b</a:t>
            </a:r>
          </a:p>
          <a:p>
            <a:pPr marL="0" indent="0" fontAlgn="base">
              <a:buNone/>
            </a:pPr>
            <a:r>
              <a:rPr lang="en-IN" dirty="0"/>
              <a:t>      b varchar2(30) := &amp;b;     </a:t>
            </a:r>
          </a:p>
          <a:p>
            <a:pPr marL="0" indent="0" fontAlgn="base">
              <a:buNone/>
            </a:pPr>
            <a:r>
              <a:rPr lang="en-IN" dirty="0"/>
              <a:t>  </a:t>
            </a:r>
          </a:p>
          <a:p>
            <a:pPr marL="0" indent="0" fontAlgn="base">
              <a:buNone/>
            </a:pPr>
            <a:r>
              <a:rPr lang="en-IN" dirty="0"/>
              <a:t>  BEGIN</a:t>
            </a:r>
          </a:p>
          <a:p>
            <a:pPr marL="0" indent="0" fontAlgn="base">
              <a:buNone/>
            </a:pPr>
            <a:r>
              <a:rPr lang="en-IN" dirty="0"/>
              <a:t>      null;</a:t>
            </a:r>
          </a:p>
          <a:p>
            <a:pPr marL="0" indent="0" fontAlgn="base">
              <a:buNone/>
            </a:pPr>
            <a:r>
              <a:rPr lang="en-IN" dirty="0"/>
              <a:t>  </a:t>
            </a:r>
          </a:p>
          <a:p>
            <a:pPr marL="0" indent="0" fontAlgn="base">
              <a:buNone/>
            </a:pPr>
            <a:r>
              <a:rPr lang="en-IN" dirty="0"/>
              <a:t>  END;</a:t>
            </a:r>
          </a:p>
          <a:p>
            <a:pPr marL="0" indent="0" fontAlgn="base">
              <a:buNone/>
            </a:pPr>
            <a:r>
              <a:rPr lang="en-IN" dirty="0"/>
              <a:t>  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63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Enter value for a: 24 </a:t>
            </a:r>
          </a:p>
          <a:p>
            <a:pPr marL="0" indent="0">
              <a:buNone/>
            </a:pPr>
            <a:r>
              <a:rPr lang="en-IN" dirty="0"/>
              <a:t>old 2: a number := &amp;a; </a:t>
            </a:r>
          </a:p>
          <a:p>
            <a:pPr marL="0" indent="0">
              <a:buNone/>
            </a:pPr>
            <a:r>
              <a:rPr lang="en-IN" dirty="0"/>
              <a:t>new 2: a number := 24;</a:t>
            </a:r>
          </a:p>
          <a:p>
            <a:pPr marL="0" indent="0">
              <a:buNone/>
            </a:pPr>
            <a:r>
              <a:rPr lang="en-IN" dirty="0"/>
              <a:t> Enter value for b: ‘HELLO WORLD' </a:t>
            </a:r>
          </a:p>
          <a:p>
            <a:pPr marL="0" indent="0">
              <a:buNone/>
            </a:pPr>
            <a:r>
              <a:rPr lang="en-IN" dirty="0"/>
              <a:t>old 3: b varchar2(30) := &amp;b; </a:t>
            </a:r>
          </a:p>
          <a:p>
            <a:pPr marL="0" indent="0">
              <a:buNone/>
            </a:pPr>
            <a:r>
              <a:rPr lang="en-IN" dirty="0"/>
              <a:t>new 3: b varchar2(30) := ‘HELLO WORLD'; PL/SQL procedure successfully completed.</a:t>
            </a:r>
          </a:p>
        </p:txBody>
      </p:sp>
    </p:spTree>
    <p:extLst>
      <p:ext uri="{BB962C8B-B14F-4D97-AF65-F5344CB8AC3E}">
        <p14:creationId xmlns:p14="http://schemas.microsoft.com/office/powerpoint/2010/main" val="117123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19256" cy="5865515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IN" dirty="0"/>
              <a:t>PL/SQL code to print sum of two numbers taken from the user.</a:t>
            </a:r>
          </a:p>
          <a:p>
            <a:pPr marL="0" indent="0" fontAlgn="base">
              <a:buNone/>
            </a:pPr>
            <a:r>
              <a:rPr lang="en-IN" dirty="0"/>
              <a:t>SQL&gt; SET SERVEROUTPUT ON;</a:t>
            </a:r>
          </a:p>
          <a:p>
            <a:pPr marL="0" indent="0" fontAlgn="base">
              <a:buNone/>
            </a:pPr>
            <a:r>
              <a:rPr lang="en-IN" dirty="0"/>
              <a:t>  </a:t>
            </a:r>
          </a:p>
          <a:p>
            <a:pPr marL="0" indent="0" fontAlgn="base">
              <a:buNone/>
            </a:pPr>
            <a:r>
              <a:rPr lang="en-IN" dirty="0"/>
              <a:t>SQL&gt; DECLARE</a:t>
            </a:r>
          </a:p>
          <a:p>
            <a:pPr marL="0" indent="0" fontAlgn="base">
              <a:buNone/>
            </a:pPr>
            <a:r>
              <a:rPr lang="en-IN" dirty="0"/>
              <a:t>       </a:t>
            </a:r>
          </a:p>
          <a:p>
            <a:pPr marL="0" indent="0" fontAlgn="base">
              <a:buNone/>
            </a:pPr>
            <a:r>
              <a:rPr lang="en-IN" dirty="0"/>
              <a:t>     -- taking input for variable a</a:t>
            </a:r>
          </a:p>
          <a:p>
            <a:pPr marL="0" indent="0" fontAlgn="base">
              <a:buNone/>
            </a:pPr>
            <a:r>
              <a:rPr lang="en-IN" dirty="0"/>
              <a:t>     a integer := &amp;a ; </a:t>
            </a:r>
          </a:p>
          <a:p>
            <a:pPr marL="0" indent="0" fontAlgn="base">
              <a:buNone/>
            </a:pPr>
            <a:r>
              <a:rPr lang="en-IN" dirty="0"/>
              <a:t>       </a:t>
            </a:r>
          </a:p>
          <a:p>
            <a:pPr marL="0" indent="0" fontAlgn="base">
              <a:buNone/>
            </a:pPr>
            <a:r>
              <a:rPr lang="en-IN" dirty="0"/>
              <a:t>     -- taking input for variable b</a:t>
            </a:r>
          </a:p>
          <a:p>
            <a:pPr marL="0" indent="0" fontAlgn="base">
              <a:buNone/>
            </a:pPr>
            <a:r>
              <a:rPr lang="en-IN" dirty="0"/>
              <a:t>     b integer := &amp;b ; </a:t>
            </a:r>
          </a:p>
          <a:p>
            <a:pPr marL="0" indent="0" fontAlgn="base">
              <a:buNone/>
            </a:pPr>
            <a:r>
              <a:rPr lang="en-IN" dirty="0"/>
              <a:t>     c integer ;</a:t>
            </a:r>
          </a:p>
          <a:p>
            <a:pPr marL="0" indent="0" fontAlgn="base">
              <a:buNone/>
            </a:pPr>
            <a:r>
              <a:rPr lang="en-IN" dirty="0"/>
              <a:t>  </a:t>
            </a:r>
          </a:p>
          <a:p>
            <a:pPr marL="0" indent="0" fontAlgn="base">
              <a:buNone/>
            </a:pPr>
            <a:r>
              <a:rPr lang="en-IN" dirty="0"/>
              <a:t>  BEGIN</a:t>
            </a:r>
          </a:p>
          <a:p>
            <a:pPr marL="0" indent="0" fontAlgn="base">
              <a:buNone/>
            </a:pPr>
            <a:r>
              <a:rPr lang="en-IN" dirty="0"/>
              <a:t>     c := a + b ;</a:t>
            </a:r>
          </a:p>
          <a:p>
            <a:pPr marL="0" indent="0" fontAlgn="base">
              <a:buNone/>
            </a:pPr>
            <a:r>
              <a:rPr lang="en-IN" dirty="0"/>
              <a:t>     </a:t>
            </a:r>
            <a:r>
              <a:rPr lang="en-IN" dirty="0" err="1"/>
              <a:t>dbms_output.put_line</a:t>
            </a:r>
            <a:r>
              <a:rPr lang="en-IN" dirty="0"/>
              <a:t>('Sum of '||a||' and '||b||' is = '||c);</a:t>
            </a:r>
          </a:p>
          <a:p>
            <a:pPr marL="0" indent="0" fontAlgn="base">
              <a:buNone/>
            </a:pPr>
            <a:r>
              <a:rPr lang="en-IN" dirty="0"/>
              <a:t>  </a:t>
            </a:r>
          </a:p>
          <a:p>
            <a:pPr marL="0" indent="0" fontAlgn="base">
              <a:buNone/>
            </a:pPr>
            <a:r>
              <a:rPr lang="en-IN" dirty="0"/>
              <a:t>  END;</a:t>
            </a:r>
          </a:p>
          <a:p>
            <a:pPr marL="0" indent="0" fontAlgn="base">
              <a:buNone/>
            </a:pPr>
            <a:r>
              <a:rPr lang="en-IN" dirty="0"/>
              <a:t>  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752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Enter value for a: 2 </a:t>
            </a:r>
          </a:p>
          <a:p>
            <a:pPr marL="0" indent="0">
              <a:buNone/>
            </a:pPr>
            <a:r>
              <a:rPr lang="en-IN" dirty="0"/>
              <a:t>Enter value for b: 3</a:t>
            </a:r>
          </a:p>
          <a:p>
            <a:pPr marL="0" indent="0">
              <a:buNone/>
            </a:pPr>
            <a:r>
              <a:rPr lang="en-IN" dirty="0"/>
              <a:t> Sum of 2 and 3 is = 5 </a:t>
            </a:r>
          </a:p>
          <a:p>
            <a:pPr marL="0" indent="0">
              <a:buNone/>
            </a:pPr>
            <a:r>
              <a:rPr lang="en-IN" dirty="0"/>
              <a:t>PL/SQL procedure successfully completed.</a:t>
            </a:r>
          </a:p>
        </p:txBody>
      </p:sp>
    </p:spTree>
    <p:extLst>
      <p:ext uri="{BB962C8B-B14F-4D97-AF65-F5344CB8AC3E}">
        <p14:creationId xmlns:p14="http://schemas.microsoft.com/office/powerpoint/2010/main" val="64835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PL/SQL is a block structured language that enables developers to combine the power of SQL with procedural statements.</a:t>
            </a:r>
          </a:p>
        </p:txBody>
      </p:sp>
    </p:spTree>
    <p:extLst>
      <p:ext uri="{BB962C8B-B14F-4D97-AF65-F5344CB8AC3E}">
        <p14:creationId xmlns:p14="http://schemas.microsoft.com/office/powerpoint/2010/main" val="52836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Disadvantages of SQL: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/>
              <a:t>SQL doesn’t provide the programmers with a technique of condition checking, looping and branching.</a:t>
            </a:r>
          </a:p>
          <a:p>
            <a:pPr fontAlgn="base"/>
            <a:r>
              <a:rPr lang="en-IN" dirty="0"/>
              <a:t>SQL statements are passed to Oracle engine one at a time which increases traffic and decreases speed.</a:t>
            </a:r>
          </a:p>
          <a:p>
            <a:pPr fontAlgn="base"/>
            <a:r>
              <a:rPr lang="en-IN" dirty="0"/>
              <a:t>SQL has no facility of error checking during manipulation of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42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Features of PL/SQL: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IN" dirty="0"/>
              <a:t>PL/SQL is basically a procedural language, which provides the functionality of decision making, iteration and many more features of procedural programming languages.</a:t>
            </a:r>
          </a:p>
          <a:p>
            <a:pPr fontAlgn="base"/>
            <a:r>
              <a:rPr lang="en-IN" dirty="0"/>
              <a:t>PL/SQL can execute a number of queries in one block using single command.</a:t>
            </a:r>
          </a:p>
          <a:p>
            <a:pPr fontAlgn="base"/>
            <a:r>
              <a:rPr lang="en-IN" dirty="0"/>
              <a:t>One can create a PL/SQL unit such as procedures, functions, packages, triggers, and types, which are stored in the database for reuse by applications.</a:t>
            </a:r>
          </a:p>
          <a:p>
            <a:pPr fontAlgn="base"/>
            <a:r>
              <a:rPr lang="en-IN" dirty="0"/>
              <a:t>PL/SQL provides a feature to handle the exception which occurs in PL/SQL block known as exception handling block.</a:t>
            </a:r>
          </a:p>
          <a:p>
            <a:pPr fontAlgn="base"/>
            <a:r>
              <a:rPr lang="en-IN" dirty="0"/>
              <a:t>Applications written in PL/SQL are portable to computer hardware or operating system where Oracle is operational.</a:t>
            </a:r>
          </a:p>
          <a:p>
            <a:pPr fontAlgn="base"/>
            <a:r>
              <a:rPr lang="en-IN" dirty="0"/>
              <a:t>PL/SQL Offers extensive error checking.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6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62" y="2434431"/>
            <a:ext cx="4333875" cy="2857500"/>
          </a:xfrm>
        </p:spPr>
      </p:pic>
    </p:spTree>
    <p:extLst>
      <p:ext uri="{BB962C8B-B14F-4D97-AF65-F5344CB8AC3E}">
        <p14:creationId xmlns:p14="http://schemas.microsoft.com/office/powerpoint/2010/main" val="275321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effectLst/>
              </a:rPr>
              <a:t>DECLARE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declaration statements; </a:t>
            </a:r>
          </a:p>
          <a:p>
            <a:pPr marL="0" indent="0">
              <a:buNone/>
            </a:pPr>
            <a:r>
              <a:rPr lang="en-IN" b="1" dirty="0">
                <a:effectLst/>
              </a:rPr>
              <a:t>BEGIN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executable statements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>
                <a:effectLst/>
              </a:rPr>
              <a:t>EXCEPTIONS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exception handling statements </a:t>
            </a:r>
          </a:p>
          <a:p>
            <a:pPr marL="0" indent="0">
              <a:buNone/>
            </a:pPr>
            <a:r>
              <a:rPr lang="en-IN" b="1" dirty="0">
                <a:effectLst/>
              </a:rPr>
              <a:t>END;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45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/>
              <a:t>Declare section starts with </a:t>
            </a:r>
            <a:r>
              <a:rPr lang="en-IN" b="1" dirty="0"/>
              <a:t>DECLARE</a:t>
            </a:r>
            <a:r>
              <a:rPr lang="en-IN" dirty="0"/>
              <a:t> keyword in which variables, constants, records as cursors can be declared which stores data temporarily. It basically consists definition of PL/SQL identifiers. This part of the code is optional.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49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Execution section starts with </a:t>
            </a:r>
            <a:r>
              <a:rPr lang="en-IN" b="1" dirty="0"/>
              <a:t>BEGIN</a:t>
            </a:r>
            <a:r>
              <a:rPr lang="en-IN" dirty="0"/>
              <a:t> and ends with </a:t>
            </a:r>
            <a:r>
              <a:rPr lang="en-IN" b="1" dirty="0"/>
              <a:t>END</a:t>
            </a:r>
            <a:r>
              <a:rPr lang="en-IN" dirty="0"/>
              <a:t> </a:t>
            </a:r>
            <a:r>
              <a:rPr lang="en-IN" dirty="0" err="1"/>
              <a:t>keyword.This</a:t>
            </a:r>
            <a:r>
              <a:rPr lang="en-IN" dirty="0"/>
              <a:t> is a mandatory section and here the program logic is written to perform any task like loops and conditional statements. It supports all </a:t>
            </a:r>
            <a:r>
              <a:rPr lang="en-IN" u="sng" dirty="0">
                <a:hlinkClick r:id="rId2"/>
              </a:rPr>
              <a:t>DML</a:t>
            </a:r>
            <a:r>
              <a:rPr lang="en-IN" dirty="0"/>
              <a:t> commands, </a:t>
            </a:r>
            <a:r>
              <a:rPr lang="en-IN" u="sng" dirty="0">
                <a:hlinkClick r:id="rId3"/>
              </a:rPr>
              <a:t>DDL</a:t>
            </a:r>
            <a:r>
              <a:rPr lang="en-IN" dirty="0"/>
              <a:t> commands and SQL*PLUS built-in functions as well.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40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Exception section starts with </a:t>
            </a:r>
            <a:r>
              <a:rPr lang="en-IN" b="1" dirty="0"/>
              <a:t>EXCEPTION</a:t>
            </a:r>
            <a:r>
              <a:rPr lang="en-IN" dirty="0"/>
              <a:t> </a:t>
            </a:r>
            <a:r>
              <a:rPr lang="en-IN" dirty="0" err="1"/>
              <a:t>keyword.This</a:t>
            </a:r>
            <a:r>
              <a:rPr lang="en-IN" dirty="0"/>
              <a:t> section is optional which contains statements that are executed when a run-time error occurs. Any exceptions can be handled in this section.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67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D69329B0B9D45A2714B5B588C3EEE" ma:contentTypeVersion="2" ma:contentTypeDescription="Create a new document." ma:contentTypeScope="" ma:versionID="83cdbc5ed586e01ab3da55e12c640c65">
  <xsd:schema xmlns:xsd="http://www.w3.org/2001/XMLSchema" xmlns:xs="http://www.w3.org/2001/XMLSchema" xmlns:p="http://schemas.microsoft.com/office/2006/metadata/properties" xmlns:ns2="1c8ddf10-c6fe-4195-ad03-59b921048663" targetNamespace="http://schemas.microsoft.com/office/2006/metadata/properties" ma:root="true" ma:fieldsID="cc7cfdf650b64feed2fc0656f087447a" ns2:_="">
    <xsd:import namespace="1c8ddf10-c6fe-4195-ad03-59b9210486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8ddf10-c6fe-4195-ad03-59b9210486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6C00CD-2D92-4496-98C7-F60FA12B02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44D74DF-4739-46B1-AA48-8066E28D38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69D584-F836-4CA6-8C13-E56E1A4D1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8ddf10-c6fe-4195-ad03-59b9210486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1012</Words>
  <Application>Microsoft Office PowerPoint</Application>
  <PresentationFormat>On-screen Show (4:3)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PLSQL</vt:lpstr>
      <vt:lpstr>PowerPoint Presentation</vt:lpstr>
      <vt:lpstr>Disadvantages of SQL: </vt:lpstr>
      <vt:lpstr>Features of PL/SQL: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PL/SQL identifiers </vt:lpstr>
      <vt:lpstr>PowerPoint Presentation</vt:lpstr>
      <vt:lpstr>OUTPUT</vt:lpstr>
      <vt:lpstr>PowerPoint Presentation</vt:lpstr>
      <vt:lpstr>INITIALISING VARIABLES:</vt:lpstr>
      <vt:lpstr>PowerPoint Presentation</vt:lpstr>
      <vt:lpstr>Taking input from user: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Josline</dc:creator>
  <cp:lastModifiedBy>Gudi Varaprasad</cp:lastModifiedBy>
  <cp:revision>6</cp:revision>
  <dcterms:created xsi:type="dcterms:W3CDTF">2021-04-19T08:31:12Z</dcterms:created>
  <dcterms:modified xsi:type="dcterms:W3CDTF">2021-04-22T10:44:16Z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0x010100803D69329B0B9D45A2714B5B588C3EEE</vt:lpwstr>
  </property>
</Properties>
</file>