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79" r:id="rId3"/>
    <p:sldId id="280" r:id="rId4"/>
    <p:sldId id="281" r:id="rId5"/>
    <p:sldId id="282" r:id="rId6"/>
    <p:sldId id="283" r:id="rId7"/>
    <p:sldId id="293" r:id="rId8"/>
    <p:sldId id="290" r:id="rId9"/>
    <p:sldId id="292" r:id="rId10"/>
    <p:sldId id="287" r:id="rId11"/>
    <p:sldId id="294" r:id="rId12"/>
    <p:sldId id="284" r:id="rId13"/>
    <p:sldId id="288" r:id="rId14"/>
    <p:sldId id="286" r:id="rId15"/>
    <p:sldId id="289" r:id="rId16"/>
    <p:sldId id="295" r:id="rId17"/>
    <p:sldId id="263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83992A"/>
    <a:srgbClr val="FA7304"/>
    <a:srgbClr val="F30B95"/>
    <a:srgbClr val="3B322A"/>
    <a:srgbClr val="3D342B"/>
    <a:srgbClr val="3F3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B07D1-44AA-4718-A368-6160D4020033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07952-C524-4906-BED8-75A74D03C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93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69F8F7D-8968-4DD8-B379-78E0B4A722DD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3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CD16-2F27-41BA-8584-2BDE1441614A}" type="datetime1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68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0D1A-6608-4890-B162-015B4C095DAC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920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46E8-4355-484B-95B8-3D61BC61A53B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19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E56-2A04-4368-B26C-C61E462C2288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4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32D-C89E-44C7-ABA6-63BE853E99C0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63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3766-4326-49E6-8788-A58938130809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76B4-1AFE-4997-8909-EEB185039E00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6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6DB1-B292-4AF6-81D2-E79E7DD38947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92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9A0C-25F3-44E3-B928-5ED404EF1B0A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3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28C-FCD4-4729-88DB-36E008D6E2B0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5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BE99-6680-4914-BC28-93BD404344F0}" type="datetime1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0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0C7B-185B-48D1-8D23-1819C705B96C}" type="datetime1">
              <a:rPr lang="en-IN" smtClean="0"/>
              <a:t>21-08-2020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6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84E4-92CA-4E01-9ED8-D39D824C58FF}" type="datetime1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1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8698-7CE9-43CD-A7A5-CB861287A817}" type="datetime1">
              <a:rPr lang="en-IN" smtClean="0"/>
              <a:t>21-08-2020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9C4-E9A3-44B5-9886-C8677176A4DD}" type="datetime1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9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5AEA-06A0-4A26-B456-9BA866723682}" type="datetime1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8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A817E3-A129-4F9A-B945-001BF28AEE4F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3E3378-BE0D-4C56-A13A-A1201E56F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8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3.jpe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8.JP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8.JP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world/" TargetMode="External"/><Relationship Id="rId3" Type="http://schemas.openxmlformats.org/officeDocument/2006/relationships/hyperlink" Target="https://infogram.com/" TargetMode="External"/><Relationship Id="rId7" Type="http://schemas.openxmlformats.org/officeDocument/2006/relationships/hyperlink" Target="https://colorbrewer2.org/#type=sequential&amp;scheme=YlOrRd&amp;n=7" TargetMode="External"/><Relationship Id="rId12" Type="http://schemas.openxmlformats.org/officeDocument/2006/relationships/image" Target="../media/image8.JPG"/><Relationship Id="rId2" Type="http://schemas.openxmlformats.org/officeDocument/2006/relationships/hyperlink" Target="https://qgis.org/en/sit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mQCl7tKqNz4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ww.statista.com/" TargetMode="External"/><Relationship Id="rId10" Type="http://schemas.openxmlformats.org/officeDocument/2006/relationships/image" Target="../media/image22.jpeg"/><Relationship Id="rId4" Type="http://schemas.openxmlformats.org/officeDocument/2006/relationships/hyperlink" Target="https://datasetsearch.research.google.com/" TargetMode="External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gram.com/opinion-on-impact-of-covid-19-on-indian-startups-2020-1hxj48yk30qq2vg?live" TargetMode="External"/><Relationship Id="rId7" Type="http://schemas.openxmlformats.org/officeDocument/2006/relationships/image" Target="../media/image23.jpeg"/><Relationship Id="rId2" Type="http://schemas.openxmlformats.org/officeDocument/2006/relationships/hyperlink" Target="https://infogram.com/covid-impact-on-indian-economy-2020-1h9j6qz1r5l56gz?liv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9.png"/><Relationship Id="rId4" Type="http://schemas.openxmlformats.org/officeDocument/2006/relationships/hyperlink" Target="https://infogram.com/loss-as-of-gsdp-due-to-covid-19-on-indian-businesses-1h9j6qz1v3n56g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6200" y="1883719"/>
            <a:ext cx="6959599" cy="2577868"/>
          </a:xfrm>
        </p:spPr>
        <p:txBody>
          <a:bodyPr>
            <a:noAutofit/>
          </a:bodyPr>
          <a:lstStyle/>
          <a:p>
            <a:br>
              <a:rPr lang="en-IN" sz="4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Dashboards</a:t>
            </a:r>
            <a:r>
              <a:rPr lang="en-IN" sz="4000" b="1" dirty="0">
                <a:solidFill>
                  <a:srgbClr val="3D34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 Tools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907" y="6263215"/>
            <a:ext cx="9144000" cy="71631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3F352D"/>
                </a:solidFill>
                <a:latin typeface="Averia" panose="02000603000000000004" pitchFamily="2" charset="0"/>
              </a:rPr>
              <a:t>Fall semester 2020 - 2021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8F58-B683-4C1F-B9F1-6CD273F7679E}"/>
              </a:ext>
            </a:extLst>
          </p:cNvPr>
          <p:cNvSpPr txBox="1"/>
          <p:nvPr/>
        </p:nvSpPr>
        <p:spPr>
          <a:xfrm>
            <a:off x="1903045" y="3646270"/>
            <a:ext cx="8385908" cy="1495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dirty="0">
                <a:solidFill>
                  <a:srgbClr val="3B32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- Slot ( MGT 1002 )</a:t>
            </a:r>
          </a:p>
          <a:p>
            <a:pPr algn="ctr">
              <a:lnSpc>
                <a:spcPct val="150000"/>
              </a:lnSpc>
            </a:pP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LEAN STARTUP MANAGEMNET 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37597-456F-458F-AC07-C2BB896B4F51}"/>
              </a:ext>
            </a:extLst>
          </p:cNvPr>
          <p:cNvSpPr txBox="1"/>
          <p:nvPr/>
        </p:nvSpPr>
        <p:spPr>
          <a:xfrm>
            <a:off x="4501664" y="287298"/>
            <a:ext cx="2899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1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38A40-2C21-4D80-9D97-FF507BA18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1" y="62627"/>
            <a:ext cx="2216727" cy="686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07EBFD-6A90-4A95-A5FD-7BFDCB6A0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30" y="62627"/>
            <a:ext cx="1812100" cy="695717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FF8E06-0031-4AC5-B31C-0E72E75C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3602" y="6525354"/>
            <a:ext cx="551167" cy="279400"/>
          </a:xfrm>
        </p:spPr>
        <p:txBody>
          <a:bodyPr/>
          <a:lstStyle/>
          <a:p>
            <a:fld id="{933E3378-BE0D-4C56-A13A-A1201E56F3D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5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E6A395-385E-4806-A7BC-83092E74A700}"/>
              </a:ext>
            </a:extLst>
          </p:cNvPr>
          <p:cNvSpPr txBox="1">
            <a:spLocks/>
          </p:cNvSpPr>
          <p:nvPr/>
        </p:nvSpPr>
        <p:spPr>
          <a:xfrm>
            <a:off x="779229" y="681017"/>
            <a:ext cx="10515600" cy="68852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27F71-24C6-4E1F-9137-6298EA37CF0D}"/>
              </a:ext>
            </a:extLst>
          </p:cNvPr>
          <p:cNvSpPr txBox="1">
            <a:spLocks/>
          </p:cNvSpPr>
          <p:nvPr/>
        </p:nvSpPr>
        <p:spPr>
          <a:xfrm>
            <a:off x="11502763" y="6538856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FBB20-7838-4529-A948-114BBFAB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798" r="3719" b="6895"/>
          <a:stretch/>
        </p:blipFill>
        <p:spPr>
          <a:xfrm>
            <a:off x="1629152" y="1593219"/>
            <a:ext cx="8815754" cy="45837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2BBD11-65A4-46B1-BFF9-9A33E1264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25AE67-0DFC-4BFD-9341-DE0EE57E9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CD6BDBB-6C58-420E-A103-C6195372DB72}"/>
              </a:ext>
            </a:extLst>
          </p:cNvPr>
          <p:cNvSpPr txBox="1">
            <a:spLocks/>
          </p:cNvSpPr>
          <p:nvPr/>
        </p:nvSpPr>
        <p:spPr>
          <a:xfrm>
            <a:off x="842228" y="702542"/>
            <a:ext cx="10515600" cy="68852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4.a  </a:t>
            </a: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using Infogram )</a:t>
            </a:r>
            <a:endParaRPr lang="en-IN" sz="3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7479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E6A395-385E-4806-A7BC-83092E74A700}"/>
              </a:ext>
            </a:extLst>
          </p:cNvPr>
          <p:cNvSpPr txBox="1">
            <a:spLocks/>
          </p:cNvSpPr>
          <p:nvPr/>
        </p:nvSpPr>
        <p:spPr>
          <a:xfrm>
            <a:off x="842228" y="702542"/>
            <a:ext cx="10515600" cy="68852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4.b  </a:t>
            </a: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using QGIS )</a:t>
            </a:r>
            <a:endParaRPr lang="en-IN" sz="3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27F71-24C6-4E1F-9137-6298EA37CF0D}"/>
              </a:ext>
            </a:extLst>
          </p:cNvPr>
          <p:cNvSpPr txBox="1">
            <a:spLocks/>
          </p:cNvSpPr>
          <p:nvPr/>
        </p:nvSpPr>
        <p:spPr>
          <a:xfrm>
            <a:off x="11502763" y="6538856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0F59B-F54D-467E-A698-53E6A0763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63" y="1633415"/>
            <a:ext cx="7859513" cy="4520120"/>
          </a:xfrm>
          <a:prstGeom prst="rect">
            <a:avLst/>
          </a:prstGeom>
        </p:spPr>
      </p:pic>
      <p:pic>
        <p:nvPicPr>
          <p:cNvPr id="10" name="Picture 2" descr="Jürgen E. Fischer on Twitter: &quot;Linux, Windows and Mac packages of ...">
            <a:extLst>
              <a:ext uri="{FF2B5EF4-FFF2-40B4-BE49-F238E27FC236}">
                <a16:creationId xmlns:a16="http://schemas.microsoft.com/office/drawing/2014/main" id="{4EF4F1D8-5634-4BD0-B69F-788B4203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75"/>
          <a:stretch/>
        </p:blipFill>
        <p:spPr bwMode="auto">
          <a:xfrm>
            <a:off x="9132997" y="2465537"/>
            <a:ext cx="194454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8733A4-5134-4C13-9429-10FB02C47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478" y="5501753"/>
            <a:ext cx="1843358" cy="502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A51565-1B60-4569-BA12-177D2E91A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677" y="4213981"/>
            <a:ext cx="2073151" cy="4525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B9F159-B437-472A-B9FC-1B4C3245F9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FF051-66CF-4B21-BD5C-398A30225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7443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E6A395-385E-4806-A7BC-83092E74A700}"/>
              </a:ext>
            </a:extLst>
          </p:cNvPr>
          <p:cNvSpPr txBox="1">
            <a:spLocks/>
          </p:cNvSpPr>
          <p:nvPr/>
        </p:nvSpPr>
        <p:spPr>
          <a:xfrm>
            <a:off x="919906" y="602863"/>
            <a:ext cx="10515600" cy="68852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27F71-24C6-4E1F-9137-6298EA37CF0D}"/>
              </a:ext>
            </a:extLst>
          </p:cNvPr>
          <p:cNvSpPr txBox="1">
            <a:spLocks/>
          </p:cNvSpPr>
          <p:nvPr/>
        </p:nvSpPr>
        <p:spPr>
          <a:xfrm>
            <a:off x="11502763" y="6538856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6808A-1908-4B06-9381-F95F263989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" r="4678" b="4653"/>
          <a:stretch/>
        </p:blipFill>
        <p:spPr>
          <a:xfrm>
            <a:off x="1850258" y="1294052"/>
            <a:ext cx="8747403" cy="48829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877461-CDEC-47E6-8A44-6C8287A41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37971-BC5B-4106-A5B2-EC94D7568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3692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E6A395-385E-4806-A7BC-83092E74A700}"/>
              </a:ext>
            </a:extLst>
          </p:cNvPr>
          <p:cNvSpPr txBox="1">
            <a:spLocks/>
          </p:cNvSpPr>
          <p:nvPr/>
        </p:nvSpPr>
        <p:spPr>
          <a:xfrm>
            <a:off x="919906" y="681017"/>
            <a:ext cx="10515600" cy="68852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27F71-24C6-4E1F-9137-6298EA37CF0D}"/>
              </a:ext>
            </a:extLst>
          </p:cNvPr>
          <p:cNvSpPr txBox="1">
            <a:spLocks/>
          </p:cNvSpPr>
          <p:nvPr/>
        </p:nvSpPr>
        <p:spPr>
          <a:xfrm>
            <a:off x="11502763" y="6538856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7B72A-7905-4146-B2C1-DFFC6122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r="5192" b="6325"/>
          <a:stretch/>
        </p:blipFill>
        <p:spPr>
          <a:xfrm>
            <a:off x="1898783" y="1369542"/>
            <a:ext cx="8557846" cy="47251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06D37D-6DA0-4345-8120-BAF31D9D3C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08DB1E-5A51-4446-B957-E07CD5498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4813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E6A395-385E-4806-A7BC-83092E74A700}"/>
              </a:ext>
            </a:extLst>
          </p:cNvPr>
          <p:cNvSpPr txBox="1">
            <a:spLocks/>
          </p:cNvSpPr>
          <p:nvPr/>
        </p:nvSpPr>
        <p:spPr>
          <a:xfrm>
            <a:off x="779229" y="681017"/>
            <a:ext cx="10515600" cy="68852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27F71-24C6-4E1F-9137-6298EA37CF0D}"/>
              </a:ext>
            </a:extLst>
          </p:cNvPr>
          <p:cNvSpPr txBox="1">
            <a:spLocks/>
          </p:cNvSpPr>
          <p:nvPr/>
        </p:nvSpPr>
        <p:spPr>
          <a:xfrm>
            <a:off x="11502763" y="6538856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86C70-0F1F-4CF9-BB28-387FA436E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r="5653" b="5755"/>
          <a:stretch/>
        </p:blipFill>
        <p:spPr>
          <a:xfrm>
            <a:off x="1891323" y="1578736"/>
            <a:ext cx="8143632" cy="45982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ADFBFD-D01B-43C7-82E6-A0DB142A3B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7AB29F-1C31-406B-8A07-5ACDE160C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9826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7A0FAE-9A47-4F5B-ADF5-D9B34398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168" y="6472024"/>
            <a:ext cx="542697" cy="279400"/>
          </a:xfrm>
        </p:spPr>
        <p:txBody>
          <a:bodyPr/>
          <a:lstStyle/>
          <a:p>
            <a:fld id="{933E3378-BE0D-4C56-A13A-A1201E56F3D7}" type="slidenum">
              <a:rPr lang="en-IN" smtClean="0"/>
              <a:t>15</a:t>
            </a:fld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A6F12B-7E32-4D87-A464-9A90B3890886}"/>
              </a:ext>
            </a:extLst>
          </p:cNvPr>
          <p:cNvSpPr txBox="1">
            <a:spLocks/>
          </p:cNvSpPr>
          <p:nvPr/>
        </p:nvSpPr>
        <p:spPr>
          <a:xfrm>
            <a:off x="4065359" y="670403"/>
            <a:ext cx="4357159" cy="6619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learnt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05382-2B20-496D-9256-29C241E24D4F}"/>
              </a:ext>
            </a:extLst>
          </p:cNvPr>
          <p:cNvSpPr txBox="1"/>
          <p:nvPr/>
        </p:nvSpPr>
        <p:spPr>
          <a:xfrm>
            <a:off x="916518" y="1853166"/>
            <a:ext cx="7435049" cy="390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Geographic Information System ( QGIS 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Infogram - Dashboard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Data Search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data.world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ColorBrewer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  <a:endParaRPr lang="en-I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D29E81-DF05-4F88-889B-B220A5A4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898" y="2672857"/>
            <a:ext cx="5106640" cy="1593785"/>
          </a:xfrm>
          <a:prstGeom prst="rect">
            <a:avLst/>
          </a:prstGeom>
        </p:spPr>
      </p:pic>
      <p:pic>
        <p:nvPicPr>
          <p:cNvPr id="13" name="Picture 2" descr="Jürgen E. Fischer on Twitter: &quot;Linux, Windows and Mac packages of ...">
            <a:extLst>
              <a:ext uri="{FF2B5EF4-FFF2-40B4-BE49-F238E27FC236}">
                <a16:creationId xmlns:a16="http://schemas.microsoft.com/office/drawing/2014/main" id="{B1992D50-FE25-4CED-98BB-966AAAFB5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75"/>
          <a:stretch/>
        </p:blipFill>
        <p:spPr bwMode="auto">
          <a:xfrm>
            <a:off x="6243939" y="5455205"/>
            <a:ext cx="1742174" cy="6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1E5948-7A00-4C2E-92BC-9D434B0A3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271" y="2741246"/>
            <a:ext cx="646871" cy="257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3E605F-B338-48B9-9F33-C2130EFD8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043" y="3989034"/>
            <a:ext cx="1475772" cy="479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474696-C7D4-4D00-86AC-797615452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968" y="4671220"/>
            <a:ext cx="2416570" cy="436581"/>
          </a:xfrm>
          <a:prstGeom prst="rect">
            <a:avLst/>
          </a:prstGeom>
        </p:spPr>
      </p:pic>
      <p:pic>
        <p:nvPicPr>
          <p:cNvPr id="25" name="Picture 4" descr="Infogram - Wikipedia">
            <a:extLst>
              <a:ext uri="{FF2B5EF4-FFF2-40B4-BE49-F238E27FC236}">
                <a16:creationId xmlns:a16="http://schemas.microsoft.com/office/drawing/2014/main" id="{D25D4020-C7E4-429F-83C2-93C46EB3C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6296"/>
          <a:stretch/>
        </p:blipFill>
        <p:spPr bwMode="auto">
          <a:xfrm>
            <a:off x="9453055" y="5512379"/>
            <a:ext cx="1912650" cy="71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74286E-2D9F-4F2C-847A-14D1768ABA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9240" y="1967497"/>
            <a:ext cx="1420281" cy="399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9ACB4-5FF5-4406-AEF3-2BC14E48F0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CA266E-3112-4F5D-8B37-74F46734DA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D18F816-E0DF-4161-9AAE-A72A9151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64" y="5167502"/>
            <a:ext cx="750605" cy="73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9DE0EB-F777-4889-859A-6A443F20451C}"/>
              </a:ext>
            </a:extLst>
          </p:cNvPr>
          <p:cNvCxnSpPr>
            <a:cxnSpLocks/>
          </p:cNvCxnSpPr>
          <p:nvPr/>
        </p:nvCxnSpPr>
        <p:spPr>
          <a:xfrm>
            <a:off x="1507815" y="1680776"/>
            <a:ext cx="94722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8056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897F2A-2F38-4026-AB50-009468915643}"/>
              </a:ext>
            </a:extLst>
          </p:cNvPr>
          <p:cNvSpPr txBox="1">
            <a:spLocks/>
          </p:cNvSpPr>
          <p:nvPr/>
        </p:nvSpPr>
        <p:spPr>
          <a:xfrm>
            <a:off x="2385473" y="922119"/>
            <a:ext cx="5619261" cy="80493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 faced</a:t>
            </a:r>
            <a:r>
              <a:rPr lang="en-IN" sz="1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IN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CF7856-D369-4B65-BB2B-BB3DB850D273}"/>
              </a:ext>
            </a:extLst>
          </p:cNvPr>
          <p:cNvSpPr txBox="1">
            <a:spLocks/>
          </p:cNvSpPr>
          <p:nvPr/>
        </p:nvSpPr>
        <p:spPr>
          <a:xfrm>
            <a:off x="11475915" y="6533799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BE804-051E-4B9D-BD5F-DF37BA03B4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DD4ED-0981-4267-ACCB-7A6D9346B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F0F01-A408-42EB-97A7-63A35EE799A1}"/>
              </a:ext>
            </a:extLst>
          </p:cNvPr>
          <p:cNvSpPr txBox="1"/>
          <p:nvPr/>
        </p:nvSpPr>
        <p:spPr>
          <a:xfrm>
            <a:off x="742475" y="2290996"/>
            <a:ext cx="10859107" cy="35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I didn’t have </a:t>
            </a:r>
            <a:r>
              <a:rPr lang="en-IN" sz="1900" dirty="0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any clue</a:t>
            </a: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regarding the topic, project.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I was </a:t>
            </a:r>
            <a:r>
              <a:rPr lang="en-IN" sz="1900" dirty="0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not aware </a:t>
            </a: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of where, what and how to begin.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I was </a:t>
            </a:r>
            <a:r>
              <a:rPr lang="en-IN" sz="1900" dirty="0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not </a:t>
            </a:r>
            <a:r>
              <a:rPr lang="en-IN" sz="1900" i="0" dirty="0">
                <a:solidFill>
                  <a:srgbClr val="002060"/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familiar </a:t>
            </a:r>
            <a:r>
              <a:rPr lang="en-IN" sz="1900" i="0" dirty="0">
                <a:solidFill>
                  <a:srgbClr val="222222"/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with</a:t>
            </a: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some tools like QGIS, Microsoft Power BI, Infogram, Microsoft Excel, etc..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So, I looked for some </a:t>
            </a:r>
            <a:r>
              <a:rPr lang="en-IN" sz="1900" dirty="0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YouTube</a:t>
            </a: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tutorials and tried </a:t>
            </a:r>
            <a:r>
              <a:rPr lang="en-IN" sz="1900" dirty="0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experimenting</a:t>
            </a: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the tool with rough dataset.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Even after exploring few research articles, It was </a:t>
            </a:r>
            <a:r>
              <a:rPr lang="en-IN" sz="1900" dirty="0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hard to </a:t>
            </a: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find accurate datasets.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Limited</a:t>
            </a: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Datasets were accessible.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It was challenging to </a:t>
            </a:r>
            <a:r>
              <a:rPr lang="en-IN" sz="1900" dirty="0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gather, organize, interpret and sort the data </a:t>
            </a: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from the information available and </a:t>
            </a:r>
            <a:r>
              <a:rPr lang="en-IN" sz="1900" dirty="0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collated it </a:t>
            </a: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with excel sheets in the way required for data visualization.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0D3D79-07CB-4F1C-BF9F-C2607162AF47}"/>
              </a:ext>
            </a:extLst>
          </p:cNvPr>
          <p:cNvCxnSpPr>
            <a:cxnSpLocks/>
          </p:cNvCxnSpPr>
          <p:nvPr/>
        </p:nvCxnSpPr>
        <p:spPr>
          <a:xfrm>
            <a:off x="1367693" y="2009022"/>
            <a:ext cx="9456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hich is best product designing software, tool or app? - Quora">
            <a:extLst>
              <a:ext uri="{FF2B5EF4-FFF2-40B4-BE49-F238E27FC236}">
                <a16:creationId xmlns:a16="http://schemas.microsoft.com/office/drawing/2014/main" id="{0AE187AC-0393-49A3-AF9F-9ACDA632B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454" y="719016"/>
            <a:ext cx="1909884" cy="110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1171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7384"/>
            <a:ext cx="10515600" cy="1325563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your future additions for the remaining month of August and September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FD87-1113-4071-B328-3B530DB6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840" y="6516077"/>
            <a:ext cx="542697" cy="279400"/>
          </a:xfrm>
        </p:spPr>
        <p:txBody>
          <a:bodyPr/>
          <a:lstStyle/>
          <a:p>
            <a:fld id="{933E3378-BE0D-4C56-A13A-A1201E56F3D7}" type="slidenum">
              <a:rPr lang="en-IN" smtClean="0"/>
              <a:t>17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FB90E-4422-4C0B-9B15-8D9118264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23CA30-AFCA-403F-BB6F-FCF252AA0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E9B0C2-6C2A-4DA3-B297-8B9549191F8A}"/>
              </a:ext>
            </a:extLst>
          </p:cNvPr>
          <p:cNvSpPr txBox="1"/>
          <p:nvPr/>
        </p:nvSpPr>
        <p:spPr>
          <a:xfrm>
            <a:off x="1172912" y="2532653"/>
            <a:ext cx="9994561" cy="351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Make the dataset available and downloadable to public.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Make it look more colourful, creative and informative.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Try to make it web interactive and live if possible.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Add on some more contributions or update the datasets based on the current/future impacts.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Make a YouTube tutorial or demonstration about my data visualization dashboard.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chemeClr val="tx2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Work in future related to data visualizations and interpretations.</a:t>
            </a:r>
          </a:p>
        </p:txBody>
      </p:sp>
      <p:pic>
        <p:nvPicPr>
          <p:cNvPr id="4098" name="Picture 2" descr="3d people - man, person with a rocket. future concept.">
            <a:extLst>
              <a:ext uri="{FF2B5EF4-FFF2-40B4-BE49-F238E27FC236}">
                <a16:creationId xmlns:a16="http://schemas.microsoft.com/office/drawing/2014/main" id="{A2EFC96A-6BBB-42A5-9AAA-CB6AC48BC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" t="9926" r="10427" b="20288"/>
          <a:stretch/>
        </p:blipFill>
        <p:spPr bwMode="auto">
          <a:xfrm>
            <a:off x="8987823" y="2727569"/>
            <a:ext cx="2031266" cy="134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36846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1238C-D317-4FE7-B395-55D1008D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8746" y="6483509"/>
            <a:ext cx="551167" cy="279400"/>
          </a:xfrm>
        </p:spPr>
        <p:txBody>
          <a:bodyPr/>
          <a:lstStyle/>
          <a:p>
            <a:fld id="{933E3378-BE0D-4C56-A13A-A1201E56F3D7}" type="slidenum">
              <a:rPr lang="en-IN" smtClean="0"/>
              <a:t>18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2E36ED-85AC-460A-9B2A-4A088600E2D5}"/>
              </a:ext>
            </a:extLst>
          </p:cNvPr>
          <p:cNvSpPr txBox="1"/>
          <p:nvPr/>
        </p:nvSpPr>
        <p:spPr>
          <a:xfrm>
            <a:off x="2516553" y="2088081"/>
            <a:ext cx="7440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solidFill>
                  <a:srgbClr val="BB133E"/>
                </a:solidFill>
                <a:effectLst/>
                <a:latin typeface="inherit"/>
              </a:rPr>
              <a:t>PRESENTED</a:t>
            </a:r>
            <a:r>
              <a:rPr lang="en-IN" sz="3600" b="1" i="0" dirty="0">
                <a:solidFill>
                  <a:srgbClr val="434343"/>
                </a:solidFill>
                <a:effectLst/>
                <a:latin typeface="inherit"/>
              </a:rPr>
              <a:t>   </a:t>
            </a:r>
            <a:r>
              <a:rPr lang="en-IN" sz="3600" b="1" i="0" dirty="0">
                <a:solidFill>
                  <a:srgbClr val="FA7304"/>
                </a:solidFill>
                <a:effectLst/>
                <a:latin typeface="inherit"/>
              </a:rPr>
              <a:t>ANALYSED</a:t>
            </a:r>
            <a:r>
              <a:rPr lang="en-IN" sz="3600" b="1" i="0" dirty="0">
                <a:solidFill>
                  <a:srgbClr val="434343"/>
                </a:solidFill>
                <a:effectLst/>
                <a:latin typeface="inherit"/>
              </a:rPr>
              <a:t>   </a:t>
            </a:r>
            <a:r>
              <a:rPr lang="en-IN" sz="3600" b="1" i="0" dirty="0">
                <a:solidFill>
                  <a:srgbClr val="002147"/>
                </a:solidFill>
                <a:effectLst/>
                <a:latin typeface="inherit"/>
              </a:rPr>
              <a:t>VISUALIZED</a:t>
            </a:r>
            <a:endParaRPr lang="en-I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7FDFC-5104-44B6-99D8-FB9E88224160}"/>
              </a:ext>
            </a:extLst>
          </p:cNvPr>
          <p:cNvSpPr txBox="1"/>
          <p:nvPr/>
        </p:nvSpPr>
        <p:spPr>
          <a:xfrm>
            <a:off x="5833364" y="2967335"/>
            <a:ext cx="525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83992A"/>
                </a:solidFill>
                <a:latin typeface="Averia Serif" panose="02000603000000000004" pitchFamily="2" charset="0"/>
              </a:rPr>
              <a:t>by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FAC89-1B8D-4682-8061-53FA6B5D0F22}"/>
              </a:ext>
            </a:extLst>
          </p:cNvPr>
          <p:cNvSpPr txBox="1"/>
          <p:nvPr/>
        </p:nvSpPr>
        <p:spPr>
          <a:xfrm>
            <a:off x="2589406" y="4008843"/>
            <a:ext cx="9104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inherit"/>
              </a:rPr>
              <a:t>GUDI VARAPRASAD</a:t>
            </a:r>
            <a:r>
              <a:rPr lang="en-IN" sz="4000" b="1" i="0" dirty="0">
                <a:solidFill>
                  <a:srgbClr val="F5B121"/>
                </a:solidFill>
                <a:effectLst/>
                <a:latin typeface="inherit"/>
              </a:rPr>
              <a:t> </a:t>
            </a:r>
            <a:r>
              <a:rPr lang="en-IN" sz="4000" b="1" i="0" dirty="0">
                <a:solidFill>
                  <a:srgbClr val="002147"/>
                </a:solidFill>
                <a:effectLst/>
                <a:latin typeface="inherit"/>
              </a:rPr>
              <a:t>– 19BCE7048</a:t>
            </a:r>
            <a:endParaRPr lang="en-IN" sz="40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2F23CE6-CE8B-41CE-8B4D-A250CE4F8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636" y="6247956"/>
            <a:ext cx="9144000" cy="71631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3F352D"/>
                </a:solidFill>
                <a:latin typeface="Averia" panose="02000603000000000004" pitchFamily="2" charset="0"/>
              </a:rPr>
              <a:t>Fall semester 2020 - 2021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091CE7-F3BD-4D9B-9074-2EE6ED94D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8" t="34260" r="7931" b="39036"/>
          <a:stretch/>
        </p:blipFill>
        <p:spPr>
          <a:xfrm>
            <a:off x="3626339" y="167910"/>
            <a:ext cx="4720492" cy="985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361BE8-88B9-47CD-97AF-9922E093F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1" y="62627"/>
            <a:ext cx="2216727" cy="6863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E433B4-A221-42D8-B1F2-CC29C1739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30" y="62627"/>
            <a:ext cx="1812100" cy="6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B0B07C-55D6-4F09-8722-024704681FD6}"/>
              </a:ext>
            </a:extLst>
          </p:cNvPr>
          <p:cNvSpPr txBox="1">
            <a:spLocks/>
          </p:cNvSpPr>
          <p:nvPr/>
        </p:nvSpPr>
        <p:spPr>
          <a:xfrm>
            <a:off x="883140" y="4004648"/>
            <a:ext cx="6861906" cy="213359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: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MGT 1002 – Lean Startup Management 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 :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+ TH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Facilitator :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Samuel Johnson.K </a:t>
            </a:r>
          </a:p>
          <a:p>
            <a:pPr marL="0" indent="0">
              <a:buNone/>
            </a:pP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 AP </a:t>
            </a: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Business (VSB)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934F1-1C0E-4DD2-A9FC-B21D38CDB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C5EA17-2D70-4622-86B6-276B9C10F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A19E05-5985-4A98-9D8F-611E93237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30192"/>
              </p:ext>
            </p:extLst>
          </p:nvPr>
        </p:nvGraphicFramePr>
        <p:xfrm>
          <a:off x="1539274" y="850777"/>
          <a:ext cx="9245601" cy="28717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219">
                  <a:extLst>
                    <a:ext uri="{9D8B030D-6E8A-4147-A177-3AD203B41FA5}">
                      <a16:colId xmlns:a16="http://schemas.microsoft.com/office/drawing/2014/main" val="1700420392"/>
                    </a:ext>
                  </a:extLst>
                </a:gridCol>
                <a:gridCol w="7869382">
                  <a:extLst>
                    <a:ext uri="{9D8B030D-6E8A-4147-A177-3AD203B41FA5}">
                      <a16:colId xmlns:a16="http://schemas.microsoft.com/office/drawing/2014/main" val="3236502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GUDI VARAPRASAD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4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IN" sz="24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No. </a:t>
                      </a:r>
                      <a:endParaRPr lang="en-IN" sz="2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19BCE7048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8803"/>
                  </a:ext>
                </a:extLst>
              </a:tr>
              <a:tr h="513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gudi.varaprasad@gmail.com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Hanamkonda, Warangal (Urban)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Telangana - 506009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48135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8EF94-BBEA-4132-BE42-11965D3B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4595" y="6544220"/>
            <a:ext cx="542697" cy="279400"/>
          </a:xfrm>
        </p:spPr>
        <p:txBody>
          <a:bodyPr/>
          <a:lstStyle/>
          <a:p>
            <a:fld id="{933E3378-BE0D-4C56-A13A-A1201E56F3D7}" type="slidenum">
              <a:rPr lang="en-IN" smtClean="0"/>
              <a:t>2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074ED-0559-4ED6-AEEE-4769D2401E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2" b="16001"/>
          <a:stretch/>
        </p:blipFill>
        <p:spPr>
          <a:xfrm rot="756043">
            <a:off x="8395858" y="4187158"/>
            <a:ext cx="2740757" cy="18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3707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3F608C-8735-4C81-AD83-3FAB30E87A34}"/>
              </a:ext>
            </a:extLst>
          </p:cNvPr>
          <p:cNvSpPr txBox="1">
            <a:spLocks/>
          </p:cNvSpPr>
          <p:nvPr/>
        </p:nvSpPr>
        <p:spPr>
          <a:xfrm>
            <a:off x="543170" y="793162"/>
            <a:ext cx="10929815" cy="67212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Business Impact due to COVID 19 in India </a:t>
            </a:r>
            <a:endParaRPr lang="en-IN" sz="36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FB7052-AF6A-4C2A-A7A2-9218A7E62EE3}"/>
              </a:ext>
            </a:extLst>
          </p:cNvPr>
          <p:cNvSpPr txBox="1">
            <a:spLocks/>
          </p:cNvSpPr>
          <p:nvPr/>
        </p:nvSpPr>
        <p:spPr>
          <a:xfrm>
            <a:off x="738555" y="1901961"/>
            <a:ext cx="5116445" cy="67212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Topic : </a:t>
            </a:r>
          </a:p>
          <a:p>
            <a:pPr marL="0" indent="0">
              <a:buFont typeface="Arial"/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19DBC-5DE8-4DB0-A088-74BB7A7A9AE3}"/>
              </a:ext>
            </a:extLst>
          </p:cNvPr>
          <p:cNvSpPr txBox="1">
            <a:spLocks/>
          </p:cNvSpPr>
          <p:nvPr/>
        </p:nvSpPr>
        <p:spPr>
          <a:xfrm>
            <a:off x="11649303" y="65786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DE623-F5CC-4142-BBF7-81C49F992D1F}"/>
              </a:ext>
            </a:extLst>
          </p:cNvPr>
          <p:cNvSpPr txBox="1"/>
          <p:nvPr/>
        </p:nvSpPr>
        <p:spPr>
          <a:xfrm>
            <a:off x="1051848" y="2463715"/>
            <a:ext cx="10759387" cy="337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 - 19 impact on Indian Business economy 2020.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Estimated economic impact from COVID-19 on India's GVA  2020 by sector.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as % of GSDP due to COVID -19 on Indian Businesses 2020.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Estimated impact from COVID - 19 on India's GDP 2020.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Opinion on the COVID - 19 impacting Indian startups and SMEs in April 2020.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E2332-5B55-4327-9641-E5AD2567D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r="18879"/>
          <a:stretch/>
        </p:blipFill>
        <p:spPr>
          <a:xfrm>
            <a:off x="10120923" y="1571336"/>
            <a:ext cx="1266804" cy="22399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269C80-B07C-4E29-99C9-8428A9DD8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5B4D16-9B73-4F93-A1C5-1C61C6BEE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190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9E77B4-17B4-47B3-90FA-3704C996B17C}"/>
              </a:ext>
            </a:extLst>
          </p:cNvPr>
          <p:cNvSpPr txBox="1">
            <a:spLocks/>
          </p:cNvSpPr>
          <p:nvPr/>
        </p:nvSpPr>
        <p:spPr>
          <a:xfrm>
            <a:off x="1081803" y="650524"/>
            <a:ext cx="9601196" cy="79778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7013-E2DE-4457-AD77-21250E475822}"/>
              </a:ext>
            </a:extLst>
          </p:cNvPr>
          <p:cNvSpPr txBox="1">
            <a:spLocks/>
          </p:cNvSpPr>
          <p:nvPr/>
        </p:nvSpPr>
        <p:spPr>
          <a:xfrm>
            <a:off x="11573101" y="6516077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4BBDF-BEF1-4123-8144-E13705899196}"/>
              </a:ext>
            </a:extLst>
          </p:cNvPr>
          <p:cNvSpPr txBox="1"/>
          <p:nvPr/>
        </p:nvSpPr>
        <p:spPr>
          <a:xfrm>
            <a:off x="843491" y="1547613"/>
            <a:ext cx="7435049" cy="4457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Geographic Information System ( QGIS )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Data Search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data.world</a:t>
            </a:r>
            <a:endParaRPr lang="en-IN" sz="2400" b="1" i="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QGIS tutorial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ColorBrewer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 Sheets</a:t>
            </a:r>
            <a:endParaRPr lang="en-IN" sz="2400" b="1" i="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98FB3-E9F3-46F3-95A5-109DE307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401" y="5421684"/>
            <a:ext cx="230505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859F40-C948-44E6-AEB7-A539A5A7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8587"/>
            <a:ext cx="5106640" cy="1593785"/>
          </a:xfrm>
          <a:prstGeom prst="rect">
            <a:avLst/>
          </a:prstGeom>
        </p:spPr>
      </p:pic>
      <p:pic>
        <p:nvPicPr>
          <p:cNvPr id="1026" name="Picture 2" descr="Jürgen E. Fischer on Twitter: &quot;Linux, Windows and Mac packages of ...">
            <a:extLst>
              <a:ext uri="{FF2B5EF4-FFF2-40B4-BE49-F238E27FC236}">
                <a16:creationId xmlns:a16="http://schemas.microsoft.com/office/drawing/2014/main" id="{46E0527E-C4B8-405A-9623-534A9374A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75"/>
          <a:stretch/>
        </p:blipFill>
        <p:spPr bwMode="auto">
          <a:xfrm>
            <a:off x="9465375" y="1734728"/>
            <a:ext cx="1883134" cy="6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ogram - Wikipedia">
            <a:extLst>
              <a:ext uri="{FF2B5EF4-FFF2-40B4-BE49-F238E27FC236}">
                <a16:creationId xmlns:a16="http://schemas.microsoft.com/office/drawing/2014/main" id="{732114B7-D66A-45D3-B825-00E3A45C7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6296"/>
          <a:stretch/>
        </p:blipFill>
        <p:spPr bwMode="auto">
          <a:xfrm>
            <a:off x="9054728" y="5421684"/>
            <a:ext cx="2305050" cy="85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F8657-230E-4BF3-8CC1-75D146FE7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261" y="2818065"/>
            <a:ext cx="646871" cy="257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2A1B28-27FE-4A2B-A1A4-1461FD8D0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8669" y="4165889"/>
            <a:ext cx="1387027" cy="378220"/>
          </a:xfrm>
          <a:prstGeom prst="rect">
            <a:avLst/>
          </a:prstGeom>
        </p:spPr>
      </p:pic>
      <p:pic>
        <p:nvPicPr>
          <p:cNvPr id="1030" name="Picture 6" descr="YouTube Makes Major UI Changes for Desktop and Mobile Official">
            <a:extLst>
              <a:ext uri="{FF2B5EF4-FFF2-40B4-BE49-F238E27FC236}">
                <a16:creationId xmlns:a16="http://schemas.microsoft.com/office/drawing/2014/main" id="{B9D0C3FF-5A1C-4C4C-821B-4BACCA928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2" t="36171" r="14622" b="37128"/>
          <a:stretch/>
        </p:blipFill>
        <p:spPr bwMode="auto">
          <a:xfrm>
            <a:off x="6809132" y="4653608"/>
            <a:ext cx="1828801" cy="41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005AB1-3097-4266-8124-5E550B1527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3052" y="4454955"/>
            <a:ext cx="2505116" cy="4525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2E22B8-B4C4-4EC3-8C21-BE49AD7A830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C44B4E-3CBB-4084-BA02-D58EF4CE23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7071410-6291-4BDD-942A-749C78D4C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72" y="2692043"/>
            <a:ext cx="750605" cy="73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6931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0201D0-CEE6-4374-B60F-214C16347222}"/>
              </a:ext>
            </a:extLst>
          </p:cNvPr>
          <p:cNvSpPr txBox="1">
            <a:spLocks/>
          </p:cNvSpPr>
          <p:nvPr/>
        </p:nvSpPr>
        <p:spPr>
          <a:xfrm>
            <a:off x="550273" y="483557"/>
            <a:ext cx="10515600" cy="109518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40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Tools Links</a:t>
            </a: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free 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2400" dirty="0">
                <a:solidFill>
                  <a:srgbClr val="FA73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 tools 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3CEF-28FE-45E7-83FA-7CEEABDD670C}"/>
              </a:ext>
            </a:extLst>
          </p:cNvPr>
          <p:cNvSpPr txBox="1">
            <a:spLocks/>
          </p:cNvSpPr>
          <p:nvPr/>
        </p:nvSpPr>
        <p:spPr>
          <a:xfrm>
            <a:off x="11605846" y="6568219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22F37-F5A6-4DCA-9D20-2970B50A039A}"/>
              </a:ext>
            </a:extLst>
          </p:cNvPr>
          <p:cNvSpPr txBox="1"/>
          <p:nvPr/>
        </p:nvSpPr>
        <p:spPr>
          <a:xfrm>
            <a:off x="928324" y="1616569"/>
            <a:ext cx="3272114" cy="4307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QGIS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Data Search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 QGIS Tutorial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ColorBrewer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data.world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5E0F2-6C08-46CD-8D78-04D110AD61F8}"/>
              </a:ext>
            </a:extLst>
          </p:cNvPr>
          <p:cNvSpPr txBox="1"/>
          <p:nvPr/>
        </p:nvSpPr>
        <p:spPr>
          <a:xfrm>
            <a:off x="2279056" y="1816172"/>
            <a:ext cx="2837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an </a:t>
            </a:r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0B948-4362-488D-8A7D-3DDD3BF16BAA}"/>
              </a:ext>
            </a:extLst>
          </p:cNvPr>
          <p:cNvSpPr txBox="1"/>
          <p:nvPr/>
        </p:nvSpPr>
        <p:spPr>
          <a:xfrm>
            <a:off x="2739771" y="2458251"/>
            <a:ext cx="6345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IN" sz="2000" b="1" dirty="0">
                <a:solidFill>
                  <a:srgbClr val="FA73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 tool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premium users but free with limited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E8AE6-BFF1-4D21-AF46-777AAEE5413F}"/>
              </a:ext>
            </a:extLst>
          </p:cNvPr>
          <p:cNvSpPr txBox="1"/>
          <p:nvPr/>
        </p:nvSpPr>
        <p:spPr>
          <a:xfrm>
            <a:off x="3821149" y="3054165"/>
            <a:ext cx="611455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an </a:t>
            </a:r>
            <a:r>
              <a:rPr lang="en-IN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search tool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14167-BCCB-4EDD-B88E-B980A11CA629}"/>
              </a:ext>
            </a:extLst>
          </p:cNvPr>
          <p:cNvSpPr txBox="1"/>
          <p:nvPr/>
        </p:nvSpPr>
        <p:spPr>
          <a:xfrm>
            <a:off x="2536881" y="3663979"/>
            <a:ext cx="7971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IN" sz="2000" b="1" dirty="0">
                <a:solidFill>
                  <a:srgbClr val="FA73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 tool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premium users but free with limited datasets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C5844-2561-4FE8-8561-C0F4DCA8DAEA}"/>
              </a:ext>
            </a:extLst>
          </p:cNvPr>
          <p:cNvSpPr txBox="1"/>
          <p:nvPr/>
        </p:nvSpPr>
        <p:spPr>
          <a:xfrm>
            <a:off x="4181503" y="4258405"/>
            <a:ext cx="61145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an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 on QGIS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9BDE2-9563-48C5-9FB5-CEBD26A32A40}"/>
              </a:ext>
            </a:extLst>
          </p:cNvPr>
          <p:cNvSpPr txBox="1"/>
          <p:nvPr/>
        </p:nvSpPr>
        <p:spPr>
          <a:xfrm>
            <a:off x="3081676" y="4869708"/>
            <a:ext cx="61145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an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advice for cartography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66E42-5B43-483A-A975-3D439A799B03}"/>
              </a:ext>
            </a:extLst>
          </p:cNvPr>
          <p:cNvSpPr txBox="1"/>
          <p:nvPr/>
        </p:nvSpPr>
        <p:spPr>
          <a:xfrm>
            <a:off x="3015416" y="5432299"/>
            <a:ext cx="61145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an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search tool</a:t>
            </a:r>
          </a:p>
        </p:txBody>
      </p:sp>
      <p:pic>
        <p:nvPicPr>
          <p:cNvPr id="2050" name="Picture 2" descr="Web Tools Stock Illustrations – 60,040 Web Tools Stock ...">
            <a:extLst>
              <a:ext uri="{FF2B5EF4-FFF2-40B4-BE49-F238E27FC236}">
                <a16:creationId xmlns:a16="http://schemas.microsoft.com/office/drawing/2014/main" id="{D539AC91-EE54-4428-B9F3-249D91D6F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461"/>
          <a:stretch/>
        </p:blipFill>
        <p:spPr bwMode="auto">
          <a:xfrm>
            <a:off x="9359695" y="4440948"/>
            <a:ext cx="1872721" cy="166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nline tools Illustrations and Clip Art. 13,124 Online tools ...">
            <a:extLst>
              <a:ext uri="{FF2B5EF4-FFF2-40B4-BE49-F238E27FC236}">
                <a16:creationId xmlns:a16="http://schemas.microsoft.com/office/drawing/2014/main" id="{C9A78441-985D-441B-9ABD-8D25FD02D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1" r="6685" b="26677"/>
          <a:stretch/>
        </p:blipFill>
        <p:spPr bwMode="auto">
          <a:xfrm>
            <a:off x="9493280" y="1681243"/>
            <a:ext cx="1831556" cy="10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320DE6-EA87-400C-844B-1497F482BFC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249CA-0256-4F42-9D65-31219DE9C8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0857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864654-069B-4C43-946B-C15967D572FA}"/>
              </a:ext>
            </a:extLst>
          </p:cNvPr>
          <p:cNvSpPr txBox="1">
            <a:spLocks/>
          </p:cNvSpPr>
          <p:nvPr/>
        </p:nvSpPr>
        <p:spPr>
          <a:xfrm>
            <a:off x="738555" y="867743"/>
            <a:ext cx="11240477" cy="75027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of the project  </a:t>
            </a:r>
            <a:r>
              <a:rPr lang="en-IN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Review 1 )</a:t>
            </a:r>
            <a:endParaRPr lang="en-IN" sz="4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A175-5C21-472F-AFB4-C105A2E69EA4}"/>
              </a:ext>
            </a:extLst>
          </p:cNvPr>
          <p:cNvSpPr txBox="1">
            <a:spLocks/>
          </p:cNvSpPr>
          <p:nvPr/>
        </p:nvSpPr>
        <p:spPr>
          <a:xfrm>
            <a:off x="11514486" y="6473092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2641D-B8EB-40C5-82D6-C18C590EF3BA}"/>
              </a:ext>
            </a:extLst>
          </p:cNvPr>
          <p:cNvSpPr txBox="1"/>
          <p:nvPr/>
        </p:nvSpPr>
        <p:spPr>
          <a:xfrm>
            <a:off x="1271002" y="2028425"/>
            <a:ext cx="8473025" cy="3807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Estimated economic impact from COVID-19 on India's GVA 2020 by sector</a:t>
            </a:r>
            <a:endParaRPr lang="en-US" sz="2000" dirty="0">
              <a:solidFill>
                <a:srgbClr val="0058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Estimated impact from COVID-19 on India's GDP 2020</a:t>
            </a:r>
            <a:endParaRPr lang="en-US" sz="2000" dirty="0">
              <a:solidFill>
                <a:srgbClr val="0058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Opinion on the impact of COVID-19 on Indian Businesses 2020</a:t>
            </a:r>
            <a:endParaRPr lang="en-US" sz="2000" dirty="0">
              <a:solidFill>
                <a:srgbClr val="0058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Opinion on COVID-19 impacting Indian startups and SMEs 2020</a:t>
            </a:r>
            <a:endParaRPr lang="en-US" sz="2000" dirty="0">
              <a:solidFill>
                <a:srgbClr val="0058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Loss as % of GSDP during COVID - 19 on Indian Businesses 2020</a:t>
            </a:r>
            <a:endParaRPr lang="en-IN" sz="2000" dirty="0">
              <a:solidFill>
                <a:srgbClr val="0058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81805-DA17-4EEA-86AB-44E95D736F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B63EF-8A2F-429D-BCEA-2C4F6F289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76A644-A172-4891-A529-6477D6373CD7}"/>
              </a:ext>
            </a:extLst>
          </p:cNvPr>
          <p:cNvCxnSpPr>
            <a:cxnSpLocks/>
          </p:cNvCxnSpPr>
          <p:nvPr/>
        </p:nvCxnSpPr>
        <p:spPr>
          <a:xfrm>
            <a:off x="1477109" y="1938684"/>
            <a:ext cx="9456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Computer Link :: Codefisher.org">
            <a:extLst>
              <a:ext uri="{FF2B5EF4-FFF2-40B4-BE49-F238E27FC236}">
                <a16:creationId xmlns:a16="http://schemas.microsoft.com/office/drawing/2014/main" id="{1D7ACA3D-49F0-41BA-B8A6-75A2BEDC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54" y="4048706"/>
            <a:ext cx="1037442" cy="10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420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E6A395-385E-4806-A7BC-83092E74A700}"/>
              </a:ext>
            </a:extLst>
          </p:cNvPr>
          <p:cNvSpPr txBox="1">
            <a:spLocks/>
          </p:cNvSpPr>
          <p:nvPr/>
        </p:nvSpPr>
        <p:spPr>
          <a:xfrm>
            <a:off x="916354" y="681018"/>
            <a:ext cx="10515600" cy="68852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screen of  Dashboard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27F71-24C6-4E1F-9137-6298EA37CF0D}"/>
              </a:ext>
            </a:extLst>
          </p:cNvPr>
          <p:cNvSpPr txBox="1">
            <a:spLocks/>
          </p:cNvSpPr>
          <p:nvPr/>
        </p:nvSpPr>
        <p:spPr>
          <a:xfrm>
            <a:off x="11502763" y="6538856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2E2D0-F5A0-47EF-A6F2-290364D22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r="5653" b="7122"/>
          <a:stretch/>
        </p:blipFill>
        <p:spPr>
          <a:xfrm>
            <a:off x="1942231" y="1508369"/>
            <a:ext cx="8882076" cy="46686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4F7834-2E48-43C9-856C-42915362B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0ED2D2-3208-4EBA-A078-A0DCD6376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3640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E6A395-385E-4806-A7BC-83092E74A700}"/>
              </a:ext>
            </a:extLst>
          </p:cNvPr>
          <p:cNvSpPr txBox="1">
            <a:spLocks/>
          </p:cNvSpPr>
          <p:nvPr/>
        </p:nvSpPr>
        <p:spPr>
          <a:xfrm>
            <a:off x="916354" y="587233"/>
            <a:ext cx="10515600" cy="68852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27F71-24C6-4E1F-9137-6298EA37CF0D}"/>
              </a:ext>
            </a:extLst>
          </p:cNvPr>
          <p:cNvSpPr txBox="1">
            <a:spLocks/>
          </p:cNvSpPr>
          <p:nvPr/>
        </p:nvSpPr>
        <p:spPr>
          <a:xfrm>
            <a:off x="11502763" y="6538856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B0939-7391-420A-B396-769F96786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r="5653" b="6553"/>
          <a:stretch/>
        </p:blipFill>
        <p:spPr>
          <a:xfrm>
            <a:off x="2078892" y="1497036"/>
            <a:ext cx="8440616" cy="46799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9CCA96-F575-411A-A2B3-B5DE5C9E59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10C256-E871-4726-89B5-EF46B0BAB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08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E6A395-385E-4806-A7BC-83092E74A700}"/>
              </a:ext>
            </a:extLst>
          </p:cNvPr>
          <p:cNvSpPr txBox="1">
            <a:spLocks/>
          </p:cNvSpPr>
          <p:nvPr/>
        </p:nvSpPr>
        <p:spPr>
          <a:xfrm>
            <a:off x="838200" y="681017"/>
            <a:ext cx="10515600" cy="68852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27F71-24C6-4E1F-9137-6298EA37CF0D}"/>
              </a:ext>
            </a:extLst>
          </p:cNvPr>
          <p:cNvSpPr txBox="1">
            <a:spLocks/>
          </p:cNvSpPr>
          <p:nvPr/>
        </p:nvSpPr>
        <p:spPr>
          <a:xfrm>
            <a:off x="11502763" y="6538856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E3378-BE0D-4C56-A13A-A1201E56F3D7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53E55-8824-4C48-8AFF-B9B7B318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r="5653" b="7122"/>
          <a:stretch/>
        </p:blipFill>
        <p:spPr>
          <a:xfrm>
            <a:off x="1778000" y="1424857"/>
            <a:ext cx="8636000" cy="47521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2AE4D8-7D00-455E-AC6B-5BF9907B9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7108" cy="457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0FDBA-0695-463A-AFFA-C71A9003E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873" y="34380"/>
            <a:ext cx="1071419" cy="4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06537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643</TotalTime>
  <Words>614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Averia</vt:lpstr>
      <vt:lpstr>Averia Serif</vt:lpstr>
      <vt:lpstr>Calibri</vt:lpstr>
      <vt:lpstr>Calisto MT</vt:lpstr>
      <vt:lpstr>Garamond</vt:lpstr>
      <vt:lpstr>inherit</vt:lpstr>
      <vt:lpstr>Times New Roman</vt:lpstr>
      <vt:lpstr>Wingdings</vt:lpstr>
      <vt:lpstr>Organic</vt:lpstr>
      <vt:lpstr>  Creating Live Dashboards  – using Data Visualization Tools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your future additions for the remaining month of August and September 2020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 Creating Live Dashboards – Using Data visualization tools H Slot  MGT 1002 – LEAN STARTUP MANAGEMNET</dc:title>
  <dc:creator>SAMUEL  JOHNSON</dc:creator>
  <cp:lastModifiedBy>Gudi Varaprasad</cp:lastModifiedBy>
  <cp:revision>49</cp:revision>
  <dcterms:created xsi:type="dcterms:W3CDTF">2020-08-19T03:13:14Z</dcterms:created>
  <dcterms:modified xsi:type="dcterms:W3CDTF">2020-08-21T15:59:05Z</dcterms:modified>
</cp:coreProperties>
</file>