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Black" panose="02000000000000000000" pitchFamily="2" charset="0"/>
      <p:bold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0500"/>
    <a:srgbClr val="260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698828-8FC2-4AB0-94C3-5F0CA7757C4E}">
  <a:tblStyle styleId="{70698828-8FC2-4AB0-94C3-5F0CA7757C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20a68713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20a68713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20a68713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20a6871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20a68713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20a6871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20a68713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20a6871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20a68713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20a68713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20a68713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20a6871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20a68713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20a68713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1811ca0ae_0_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1811ca0ae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1811ca0ae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1811ca0ae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1c2fb3a6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1c2fb3a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1811ca0ae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1811ca0ae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1811ca0ae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1811ca0ae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1811ca0ae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1811ca0ae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1811ca0ae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1811ca0ae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1811ca0ae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1811ca0ae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20a68713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20a68713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uciml/red-wine-quality-cortez-et-al-2009"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uciml/red-wine-quality-cortez-et-al-200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507900" y="2896794"/>
            <a:ext cx="4971356" cy="156963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2000" b="1" dirty="0">
                <a:latin typeface="Roboto"/>
                <a:ea typeface="Roboto"/>
                <a:cs typeface="Roboto"/>
                <a:sym typeface="Roboto"/>
              </a:rPr>
              <a:t>Name:</a:t>
            </a:r>
            <a:r>
              <a:rPr lang="en-GB" sz="2000" dirty="0">
                <a:latin typeface="Roboto"/>
                <a:ea typeface="Roboto"/>
                <a:cs typeface="Roboto"/>
                <a:sym typeface="Roboto"/>
              </a:rPr>
              <a:t> Gudi Varaprasad</a:t>
            </a:r>
            <a:endParaRPr sz="2000" dirty="0">
              <a:latin typeface="Roboto"/>
              <a:ea typeface="Roboto"/>
              <a:cs typeface="Roboto"/>
              <a:sym typeface="Roboto"/>
            </a:endParaRPr>
          </a:p>
          <a:p>
            <a:pPr marL="0" lvl="0" indent="0" algn="l" rtl="0">
              <a:lnSpc>
                <a:spcPct val="150000"/>
              </a:lnSpc>
              <a:spcBef>
                <a:spcPts val="0"/>
              </a:spcBef>
              <a:spcAft>
                <a:spcPts val="0"/>
              </a:spcAft>
              <a:buNone/>
            </a:pPr>
            <a:r>
              <a:rPr lang="en-GB" sz="2000" b="1" dirty="0">
                <a:latin typeface="Roboto"/>
                <a:ea typeface="Roboto"/>
                <a:cs typeface="Roboto"/>
                <a:sym typeface="Roboto"/>
              </a:rPr>
              <a:t>Reg. no:</a:t>
            </a:r>
            <a:r>
              <a:rPr lang="en-GB" sz="2000" dirty="0">
                <a:latin typeface="Roboto"/>
                <a:ea typeface="Roboto"/>
                <a:cs typeface="Roboto"/>
                <a:sym typeface="Roboto"/>
              </a:rPr>
              <a:t> 19BCE7048</a:t>
            </a:r>
            <a:endParaRPr sz="2000" dirty="0">
              <a:latin typeface="Roboto"/>
              <a:ea typeface="Roboto"/>
              <a:cs typeface="Roboto"/>
              <a:sym typeface="Roboto"/>
            </a:endParaRPr>
          </a:p>
          <a:p>
            <a:pPr marL="0" lvl="0" indent="0" algn="l" rtl="0">
              <a:lnSpc>
                <a:spcPct val="150000"/>
              </a:lnSpc>
              <a:spcBef>
                <a:spcPts val="0"/>
              </a:spcBef>
              <a:spcAft>
                <a:spcPts val="0"/>
              </a:spcAft>
              <a:buNone/>
            </a:pPr>
            <a:r>
              <a:rPr lang="en-GB" sz="2000" b="1" dirty="0">
                <a:latin typeface="Roboto"/>
                <a:ea typeface="Roboto"/>
                <a:cs typeface="Roboto"/>
                <a:sym typeface="Roboto"/>
              </a:rPr>
              <a:t>Guided by :</a:t>
            </a:r>
            <a:r>
              <a:rPr lang="en-GB" sz="2000" dirty="0">
                <a:latin typeface="Roboto"/>
                <a:ea typeface="Roboto"/>
                <a:cs typeface="Roboto"/>
                <a:sym typeface="Roboto"/>
              </a:rPr>
              <a:t> Prof. Srinivasa Rao Battula sir</a:t>
            </a:r>
            <a:endParaRPr sz="2000" dirty="0">
              <a:latin typeface="Roboto"/>
              <a:ea typeface="Roboto"/>
              <a:cs typeface="Roboto"/>
              <a:sym typeface="Roboto"/>
            </a:endParaRPr>
          </a:p>
        </p:txBody>
      </p:sp>
      <p:sp>
        <p:nvSpPr>
          <p:cNvPr id="55" name="Google Shape;55;p13"/>
          <p:cNvSpPr txBox="1"/>
          <p:nvPr/>
        </p:nvSpPr>
        <p:spPr>
          <a:xfrm>
            <a:off x="364950" y="1345219"/>
            <a:ext cx="4838700" cy="1231076"/>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GB" sz="3400" b="1" u="sng" dirty="0">
                <a:solidFill>
                  <a:srgbClr val="7F0500"/>
                </a:solidFill>
                <a:latin typeface="Roboto"/>
                <a:ea typeface="Roboto"/>
                <a:cs typeface="Roboto"/>
                <a:sym typeface="Roboto"/>
              </a:rPr>
              <a:t>Wine Quality Prediction</a:t>
            </a:r>
            <a:endParaRPr sz="3400" b="1" u="sng" dirty="0">
              <a:solidFill>
                <a:srgbClr val="7F0500"/>
              </a:solidFill>
              <a:latin typeface="Roboto"/>
              <a:ea typeface="Roboto"/>
              <a:cs typeface="Roboto"/>
              <a:sym typeface="Roboto"/>
            </a:endParaRPr>
          </a:p>
        </p:txBody>
      </p:sp>
      <p:sp>
        <p:nvSpPr>
          <p:cNvPr id="56" name="Google Shape;56;p13"/>
          <p:cNvSpPr txBox="1"/>
          <p:nvPr/>
        </p:nvSpPr>
        <p:spPr>
          <a:xfrm>
            <a:off x="1190925" y="810044"/>
            <a:ext cx="3000000" cy="461700"/>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n-GB" sz="1800" dirty="0">
                <a:latin typeface="Roboto Medium"/>
                <a:ea typeface="Roboto Medium"/>
                <a:cs typeface="Roboto Medium"/>
                <a:sym typeface="Roboto Medium"/>
              </a:rPr>
              <a:t>A mini project on</a:t>
            </a:r>
            <a:endParaRPr sz="1800" dirty="0">
              <a:latin typeface="Roboto Medium"/>
              <a:ea typeface="Roboto Medium"/>
              <a:cs typeface="Roboto Medium"/>
              <a:sym typeface="Roboto Medium"/>
            </a:endParaRPr>
          </a:p>
        </p:txBody>
      </p:sp>
      <p:sp>
        <p:nvSpPr>
          <p:cNvPr id="4" name="Rectangle 3">
            <a:extLst>
              <a:ext uri="{FF2B5EF4-FFF2-40B4-BE49-F238E27FC236}">
                <a16:creationId xmlns:a16="http://schemas.microsoft.com/office/drawing/2014/main" id="{BDE617AF-CDA3-44A5-A95C-042CF61BC14D}"/>
              </a:ext>
            </a:extLst>
          </p:cNvPr>
          <p:cNvSpPr/>
          <p:nvPr/>
        </p:nvSpPr>
        <p:spPr>
          <a:xfrm>
            <a:off x="0" y="4950618"/>
            <a:ext cx="9144000" cy="192881"/>
          </a:xfrm>
          <a:prstGeom prst="rect">
            <a:avLst/>
          </a:prstGeom>
          <a:solidFill>
            <a:srgbClr val="7F0500"/>
          </a:solidFill>
          <a:ln>
            <a:solidFill>
              <a:srgbClr val="260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p:nvPr/>
        </p:nvSpPr>
        <p:spPr>
          <a:xfrm>
            <a:off x="329450" y="212550"/>
            <a:ext cx="5281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LOGISTIC REGRESSION</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Output</a:t>
            </a:r>
            <a:endParaRPr sz="1000">
              <a:solidFill>
                <a:schemeClr val="dk1"/>
              </a:solidFill>
            </a:endParaRPr>
          </a:p>
        </p:txBody>
      </p:sp>
      <p:pic>
        <p:nvPicPr>
          <p:cNvPr id="119" name="Google Shape;119;p22"/>
          <p:cNvPicPr preferRelativeResize="0"/>
          <p:nvPr/>
        </p:nvPicPr>
        <p:blipFill>
          <a:blip r:embed="rId3">
            <a:alphaModFix/>
          </a:blip>
          <a:stretch>
            <a:fillRect/>
          </a:stretch>
        </p:blipFill>
        <p:spPr>
          <a:xfrm>
            <a:off x="1056313" y="959300"/>
            <a:ext cx="7031372" cy="4010550"/>
          </a:xfrm>
          <a:prstGeom prst="rect">
            <a:avLst/>
          </a:prstGeom>
          <a:noFill/>
          <a:ln>
            <a:noFill/>
          </a:ln>
        </p:spPr>
      </p:pic>
      <p:sp>
        <p:nvSpPr>
          <p:cNvPr id="120" name="Google Shape;120;p22"/>
          <p:cNvSpPr/>
          <p:nvPr/>
        </p:nvSpPr>
        <p:spPr>
          <a:xfrm>
            <a:off x="1056325" y="2922500"/>
            <a:ext cx="2918100" cy="3189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D347F18F-6DB4-48DC-8B4A-4695B644E6FC}"/>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p:nvPr/>
        </p:nvSpPr>
        <p:spPr>
          <a:xfrm>
            <a:off x="329450" y="212550"/>
            <a:ext cx="52923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K-NEAREST NEIGHBORS</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Code</a:t>
            </a:r>
            <a:endParaRPr sz="1000">
              <a:solidFill>
                <a:schemeClr val="dk1"/>
              </a:solidFill>
            </a:endParaRPr>
          </a:p>
        </p:txBody>
      </p:sp>
      <p:pic>
        <p:nvPicPr>
          <p:cNvPr id="126" name="Google Shape;126;p23"/>
          <p:cNvPicPr preferRelativeResize="0"/>
          <p:nvPr/>
        </p:nvPicPr>
        <p:blipFill>
          <a:blip r:embed="rId3">
            <a:alphaModFix/>
          </a:blip>
          <a:stretch>
            <a:fillRect/>
          </a:stretch>
        </p:blipFill>
        <p:spPr>
          <a:xfrm>
            <a:off x="317325" y="991175"/>
            <a:ext cx="8509341" cy="4010550"/>
          </a:xfrm>
          <a:prstGeom prst="rect">
            <a:avLst/>
          </a:prstGeom>
          <a:noFill/>
          <a:ln>
            <a:noFill/>
          </a:ln>
        </p:spPr>
      </p:pic>
      <p:graphicFrame>
        <p:nvGraphicFramePr>
          <p:cNvPr id="4" name="Table 3">
            <a:extLst>
              <a:ext uri="{FF2B5EF4-FFF2-40B4-BE49-F238E27FC236}">
                <a16:creationId xmlns:a16="http://schemas.microsoft.com/office/drawing/2014/main" id="{A8851A9D-B793-4C56-9AB4-7D9BC42233C7}"/>
              </a:ext>
            </a:extLst>
          </p:cNvPr>
          <p:cNvGraphicFramePr>
            <a:graphicFrameLocks noGrp="1"/>
          </p:cNvGraphicFramePr>
          <p:nvPr>
            <p:extLst>
              <p:ext uri="{D42A27DB-BD31-4B8C-83A1-F6EECF244321}">
                <p14:modId xmlns:p14="http://schemas.microsoft.com/office/powerpoint/2010/main" val="1686307654"/>
              </p:ext>
            </p:extLst>
          </p:nvPr>
        </p:nvGraphicFramePr>
        <p:xfrm>
          <a:off x="171450" y="121444"/>
          <a:ext cx="8747850" cy="4972050"/>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972050">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p:nvPr/>
        </p:nvSpPr>
        <p:spPr>
          <a:xfrm>
            <a:off x="329450" y="212550"/>
            <a:ext cx="58875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K-NEAREST NEIGHBORS</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Output</a:t>
            </a:r>
            <a:endParaRPr sz="1000">
              <a:solidFill>
                <a:schemeClr val="dk1"/>
              </a:solidFill>
            </a:endParaRPr>
          </a:p>
        </p:txBody>
      </p:sp>
      <p:pic>
        <p:nvPicPr>
          <p:cNvPr id="132" name="Google Shape;132;p24"/>
          <p:cNvPicPr preferRelativeResize="0"/>
          <p:nvPr/>
        </p:nvPicPr>
        <p:blipFill>
          <a:blip r:embed="rId3">
            <a:alphaModFix/>
          </a:blip>
          <a:stretch>
            <a:fillRect/>
          </a:stretch>
        </p:blipFill>
        <p:spPr>
          <a:xfrm>
            <a:off x="1859163" y="948675"/>
            <a:ext cx="5425676" cy="4010551"/>
          </a:xfrm>
          <a:prstGeom prst="rect">
            <a:avLst/>
          </a:prstGeom>
          <a:noFill/>
          <a:ln>
            <a:noFill/>
          </a:ln>
        </p:spPr>
      </p:pic>
      <p:sp>
        <p:nvSpPr>
          <p:cNvPr id="133" name="Google Shape;133;p24"/>
          <p:cNvSpPr/>
          <p:nvPr/>
        </p:nvSpPr>
        <p:spPr>
          <a:xfrm>
            <a:off x="2178588" y="2539875"/>
            <a:ext cx="2078700" cy="2445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951EDDA3-6EBB-400C-B906-CA8EAD3A615C}"/>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p:nvPr/>
        </p:nvSpPr>
        <p:spPr>
          <a:xfrm>
            <a:off x="329450" y="212550"/>
            <a:ext cx="60999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SUPPORT VECTOR MACHINE</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Code</a:t>
            </a:r>
            <a:endParaRPr sz="1000">
              <a:solidFill>
                <a:schemeClr val="dk1"/>
              </a:solidFill>
            </a:endParaRPr>
          </a:p>
        </p:txBody>
      </p:sp>
      <p:pic>
        <p:nvPicPr>
          <p:cNvPr id="139" name="Google Shape;139;p25"/>
          <p:cNvPicPr preferRelativeResize="0"/>
          <p:nvPr/>
        </p:nvPicPr>
        <p:blipFill>
          <a:blip r:embed="rId3">
            <a:alphaModFix/>
          </a:blip>
          <a:stretch>
            <a:fillRect/>
          </a:stretch>
        </p:blipFill>
        <p:spPr>
          <a:xfrm>
            <a:off x="715625" y="959300"/>
            <a:ext cx="5816740" cy="4010550"/>
          </a:xfrm>
          <a:prstGeom prst="rect">
            <a:avLst/>
          </a:prstGeom>
          <a:noFill/>
          <a:ln>
            <a:noFill/>
          </a:ln>
        </p:spPr>
      </p:pic>
      <p:graphicFrame>
        <p:nvGraphicFramePr>
          <p:cNvPr id="4" name="Table 3">
            <a:extLst>
              <a:ext uri="{FF2B5EF4-FFF2-40B4-BE49-F238E27FC236}">
                <a16:creationId xmlns:a16="http://schemas.microsoft.com/office/drawing/2014/main" id="{A5159ED7-6AE9-4709-B45F-9226F7DE5091}"/>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p:nvPr/>
        </p:nvSpPr>
        <p:spPr>
          <a:xfrm>
            <a:off x="329450" y="212550"/>
            <a:ext cx="65889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SUPPORT VECTOR MACHINE</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Output</a:t>
            </a:r>
            <a:endParaRPr sz="1000">
              <a:solidFill>
                <a:schemeClr val="dk1"/>
              </a:solidFill>
            </a:endParaRPr>
          </a:p>
        </p:txBody>
      </p:sp>
      <p:pic>
        <p:nvPicPr>
          <p:cNvPr id="145" name="Google Shape;145;p26"/>
          <p:cNvPicPr preferRelativeResize="0"/>
          <p:nvPr/>
        </p:nvPicPr>
        <p:blipFill>
          <a:blip r:embed="rId3">
            <a:alphaModFix/>
          </a:blip>
          <a:stretch>
            <a:fillRect/>
          </a:stretch>
        </p:blipFill>
        <p:spPr>
          <a:xfrm>
            <a:off x="2582763" y="959300"/>
            <a:ext cx="3978466" cy="4010550"/>
          </a:xfrm>
          <a:prstGeom prst="rect">
            <a:avLst/>
          </a:prstGeom>
          <a:noFill/>
          <a:ln>
            <a:noFill/>
          </a:ln>
        </p:spPr>
      </p:pic>
      <p:sp>
        <p:nvSpPr>
          <p:cNvPr id="146" name="Google Shape;146;p26"/>
          <p:cNvSpPr/>
          <p:nvPr/>
        </p:nvSpPr>
        <p:spPr>
          <a:xfrm>
            <a:off x="2582769" y="3868275"/>
            <a:ext cx="1143600" cy="1914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C72D6CDA-E269-4CB4-89B5-29CE5F2CC811}"/>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329450" y="212550"/>
            <a:ext cx="81723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COMPARATIVE ANALYSIS OF ACCURACIES</a:t>
            </a:r>
            <a:endParaRPr sz="2800" b="1" u="sng">
              <a:solidFill>
                <a:srgbClr val="073763"/>
              </a:solidFill>
              <a:latin typeface="Roboto"/>
              <a:ea typeface="Roboto"/>
              <a:cs typeface="Roboto"/>
              <a:sym typeface="Roboto"/>
            </a:endParaRPr>
          </a:p>
        </p:txBody>
      </p:sp>
      <p:pic>
        <p:nvPicPr>
          <p:cNvPr id="152" name="Google Shape;152;p27"/>
          <p:cNvPicPr preferRelativeResize="0"/>
          <p:nvPr/>
        </p:nvPicPr>
        <p:blipFill>
          <a:blip r:embed="rId3">
            <a:alphaModFix/>
          </a:blip>
          <a:stretch>
            <a:fillRect/>
          </a:stretch>
        </p:blipFill>
        <p:spPr>
          <a:xfrm>
            <a:off x="976025" y="884900"/>
            <a:ext cx="6879151" cy="4012850"/>
          </a:xfrm>
          <a:prstGeom prst="rect">
            <a:avLst/>
          </a:prstGeom>
          <a:noFill/>
          <a:ln>
            <a:noFill/>
          </a:ln>
        </p:spPr>
      </p:pic>
      <p:graphicFrame>
        <p:nvGraphicFramePr>
          <p:cNvPr id="4" name="Table 3">
            <a:extLst>
              <a:ext uri="{FF2B5EF4-FFF2-40B4-BE49-F238E27FC236}">
                <a16:creationId xmlns:a16="http://schemas.microsoft.com/office/drawing/2014/main" id="{A2DF85B5-CC54-42CB-A8E3-BEF9A8D0827D}"/>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157" name="Google Shape;157;p28"/>
          <p:cNvGraphicFramePr/>
          <p:nvPr/>
        </p:nvGraphicFramePr>
        <p:xfrm>
          <a:off x="952500" y="1132275"/>
          <a:ext cx="7239000" cy="2560140"/>
        </p:xfrm>
        <a:graphic>
          <a:graphicData uri="http://schemas.openxmlformats.org/drawingml/2006/table">
            <a:tbl>
              <a:tblPr>
                <a:noFill/>
                <a:tableStyleId>{70698828-8FC2-4AB0-94C3-5F0CA7757C4E}</a:tableStyleId>
              </a:tblPr>
              <a:tblGrid>
                <a:gridCol w="1052750">
                  <a:extLst>
                    <a:ext uri="{9D8B030D-6E8A-4147-A177-3AD203B41FA5}">
                      <a16:colId xmlns:a16="http://schemas.microsoft.com/office/drawing/2014/main" val="20000"/>
                    </a:ext>
                  </a:extLst>
                </a:gridCol>
                <a:gridCol w="4070800">
                  <a:extLst>
                    <a:ext uri="{9D8B030D-6E8A-4147-A177-3AD203B41FA5}">
                      <a16:colId xmlns:a16="http://schemas.microsoft.com/office/drawing/2014/main" val="20001"/>
                    </a:ext>
                  </a:extLst>
                </a:gridCol>
                <a:gridCol w="21154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sz="1600" b="1">
                          <a:latin typeface="Roboto"/>
                          <a:ea typeface="Roboto"/>
                          <a:cs typeface="Roboto"/>
                          <a:sym typeface="Roboto"/>
                        </a:rPr>
                        <a:t>S.No.</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b="1">
                          <a:latin typeface="Roboto"/>
                          <a:ea typeface="Roboto"/>
                          <a:cs typeface="Roboto"/>
                          <a:sym typeface="Roboto"/>
                        </a:rPr>
                        <a:t>Algorithm used</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b="1">
                          <a:latin typeface="Roboto"/>
                          <a:ea typeface="Roboto"/>
                          <a:cs typeface="Roboto"/>
                          <a:sym typeface="Roboto"/>
                        </a:rPr>
                        <a:t>Accuracy (in %)</a:t>
                      </a:r>
                      <a:endParaRPr sz="1600" b="1">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600" b="1">
                          <a:latin typeface="Roboto"/>
                          <a:ea typeface="Roboto"/>
                          <a:cs typeface="Roboto"/>
                          <a:sym typeface="Roboto"/>
                        </a:rPr>
                        <a:t>1</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a:latin typeface="Roboto"/>
                          <a:ea typeface="Roboto"/>
                          <a:cs typeface="Roboto"/>
                          <a:sym typeface="Roboto"/>
                        </a:rPr>
                        <a:t>Decision Tree</a:t>
                      </a:r>
                      <a:endParaRPr sz="16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500">
                          <a:latin typeface="Roboto"/>
                          <a:ea typeface="Roboto"/>
                          <a:cs typeface="Roboto"/>
                          <a:sym typeface="Roboto"/>
                        </a:rPr>
                        <a:t>91.5625 %</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600" b="1">
                          <a:latin typeface="Roboto"/>
                          <a:ea typeface="Roboto"/>
                          <a:cs typeface="Roboto"/>
                          <a:sym typeface="Roboto"/>
                        </a:rPr>
                        <a:t>2</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a:latin typeface="Roboto"/>
                          <a:ea typeface="Roboto"/>
                          <a:cs typeface="Roboto"/>
                          <a:sym typeface="Roboto"/>
                        </a:rPr>
                        <a:t>Random Forest</a:t>
                      </a:r>
                      <a:endParaRPr sz="16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500">
                          <a:latin typeface="Roboto"/>
                          <a:ea typeface="Roboto"/>
                          <a:cs typeface="Roboto"/>
                          <a:sym typeface="Roboto"/>
                        </a:rPr>
                        <a:t>73.4375</a:t>
                      </a:r>
                      <a:r>
                        <a:rPr lang="en-GB" sz="1500">
                          <a:solidFill>
                            <a:schemeClr val="dk1"/>
                          </a:solidFill>
                          <a:latin typeface="Roboto"/>
                          <a:ea typeface="Roboto"/>
                          <a:cs typeface="Roboto"/>
                          <a:sym typeface="Roboto"/>
                        </a:rPr>
                        <a:t> %</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600" b="1">
                          <a:latin typeface="Roboto"/>
                          <a:ea typeface="Roboto"/>
                          <a:cs typeface="Roboto"/>
                          <a:sym typeface="Roboto"/>
                        </a:rPr>
                        <a:t>3</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a:latin typeface="Roboto"/>
                          <a:ea typeface="Roboto"/>
                          <a:cs typeface="Roboto"/>
                          <a:sym typeface="Roboto"/>
                        </a:rPr>
                        <a:t>Logistic Regression</a:t>
                      </a:r>
                      <a:endParaRPr sz="16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500">
                          <a:latin typeface="Roboto"/>
                          <a:ea typeface="Roboto"/>
                          <a:cs typeface="Roboto"/>
                          <a:sym typeface="Roboto"/>
                        </a:rPr>
                        <a:t>55.9027</a:t>
                      </a:r>
                      <a:r>
                        <a:rPr lang="en-GB" sz="1500">
                          <a:solidFill>
                            <a:schemeClr val="dk1"/>
                          </a:solidFill>
                          <a:latin typeface="Roboto"/>
                          <a:ea typeface="Roboto"/>
                          <a:cs typeface="Roboto"/>
                          <a:sym typeface="Roboto"/>
                        </a:rPr>
                        <a:t> %</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600" b="1">
                          <a:latin typeface="Roboto"/>
                          <a:ea typeface="Roboto"/>
                          <a:cs typeface="Roboto"/>
                          <a:sym typeface="Roboto"/>
                        </a:rPr>
                        <a:t>4</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K-Nearest Neighbors</a:t>
                      </a:r>
                      <a:endParaRPr sz="16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500">
                          <a:latin typeface="Roboto"/>
                          <a:ea typeface="Roboto"/>
                          <a:cs typeface="Roboto"/>
                          <a:sym typeface="Roboto"/>
                        </a:rPr>
                        <a:t>53.4375</a:t>
                      </a:r>
                      <a:r>
                        <a:rPr lang="en-GB" sz="1500">
                          <a:solidFill>
                            <a:schemeClr val="dk1"/>
                          </a:solidFill>
                          <a:latin typeface="Roboto"/>
                          <a:ea typeface="Roboto"/>
                          <a:cs typeface="Roboto"/>
                          <a:sym typeface="Roboto"/>
                        </a:rPr>
                        <a:t> %</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sz="1600" b="1">
                          <a:latin typeface="Roboto"/>
                          <a:ea typeface="Roboto"/>
                          <a:cs typeface="Roboto"/>
                          <a:sym typeface="Roboto"/>
                        </a:rPr>
                        <a:t>5</a:t>
                      </a:r>
                      <a:endParaRPr sz="16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a:latin typeface="Roboto"/>
                          <a:ea typeface="Roboto"/>
                          <a:cs typeface="Roboto"/>
                          <a:sym typeface="Roboto"/>
                        </a:rPr>
                        <a:t>Support Vector Machine</a:t>
                      </a:r>
                      <a:endParaRPr sz="16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500">
                          <a:latin typeface="Roboto"/>
                          <a:ea typeface="Roboto"/>
                          <a:cs typeface="Roboto"/>
                          <a:sym typeface="Roboto"/>
                        </a:rPr>
                        <a:t>57.1875</a:t>
                      </a:r>
                      <a:r>
                        <a:rPr lang="en-GB" sz="1500">
                          <a:solidFill>
                            <a:schemeClr val="dk1"/>
                          </a:solidFill>
                          <a:latin typeface="Roboto"/>
                          <a:ea typeface="Roboto"/>
                          <a:cs typeface="Roboto"/>
                          <a:sym typeface="Roboto"/>
                        </a:rPr>
                        <a:t> %</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bl>
          </a:graphicData>
        </a:graphic>
      </p:graphicFrame>
      <p:sp>
        <p:nvSpPr>
          <p:cNvPr id="158" name="Google Shape;158;p28"/>
          <p:cNvSpPr txBox="1"/>
          <p:nvPr/>
        </p:nvSpPr>
        <p:spPr>
          <a:xfrm>
            <a:off x="318825" y="340075"/>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INFERENCE</a:t>
            </a:r>
            <a:endParaRPr/>
          </a:p>
        </p:txBody>
      </p:sp>
      <p:sp>
        <p:nvSpPr>
          <p:cNvPr id="159" name="Google Shape;159;p28"/>
          <p:cNvSpPr txBox="1"/>
          <p:nvPr/>
        </p:nvSpPr>
        <p:spPr>
          <a:xfrm>
            <a:off x="635700" y="3985925"/>
            <a:ext cx="7872600" cy="8772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The accuracy is highest for </a:t>
            </a:r>
            <a:r>
              <a:rPr lang="en-GB" sz="1800" b="1" u="sng">
                <a:solidFill>
                  <a:srgbClr val="073763"/>
                </a:solidFill>
                <a:latin typeface="Roboto"/>
                <a:ea typeface="Roboto"/>
                <a:cs typeface="Roboto"/>
                <a:sym typeface="Roboto"/>
              </a:rPr>
              <a:t>Decision Tree algorithm with 91.56%</a:t>
            </a:r>
            <a:r>
              <a:rPr lang="en-GB" sz="1800">
                <a:solidFill>
                  <a:schemeClr val="dk1"/>
                </a:solidFill>
                <a:latin typeface="Roboto"/>
                <a:ea typeface="Roboto"/>
                <a:cs typeface="Roboto"/>
                <a:sym typeface="Roboto"/>
              </a:rPr>
              <a:t> and is best to classify the given data set.</a:t>
            </a:r>
            <a:endParaRPr sz="2000">
              <a:solidFill>
                <a:schemeClr val="dk1"/>
              </a:solidFill>
              <a:latin typeface="Roboto"/>
              <a:ea typeface="Roboto"/>
              <a:cs typeface="Roboto"/>
              <a:sym typeface="Roboto"/>
            </a:endParaRPr>
          </a:p>
        </p:txBody>
      </p:sp>
      <p:graphicFrame>
        <p:nvGraphicFramePr>
          <p:cNvPr id="5" name="Table 4">
            <a:extLst>
              <a:ext uri="{FF2B5EF4-FFF2-40B4-BE49-F238E27FC236}">
                <a16:creationId xmlns:a16="http://schemas.microsoft.com/office/drawing/2014/main" id="{D08E8780-A9B0-4799-9A2F-5D27224A2BBA}"/>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ctrTitle"/>
          </p:nvPr>
        </p:nvSpPr>
        <p:spPr>
          <a:xfrm>
            <a:off x="375458" y="4151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6400">
                <a:solidFill>
                  <a:srgbClr val="073763"/>
                </a:solidFill>
                <a:latin typeface="Roboto Black"/>
                <a:ea typeface="Roboto Black"/>
                <a:cs typeface="Roboto Black"/>
                <a:sym typeface="Roboto Black"/>
              </a:rPr>
              <a:t>THANK YOU</a:t>
            </a:r>
            <a:endParaRPr sz="6400">
              <a:solidFill>
                <a:srgbClr val="073763"/>
              </a:solidFill>
              <a:latin typeface="Roboto Black"/>
              <a:ea typeface="Roboto Black"/>
              <a:cs typeface="Roboto Black"/>
              <a:sym typeface="Roboto Black"/>
            </a:endParaRPr>
          </a:p>
        </p:txBody>
      </p:sp>
      <p:cxnSp>
        <p:nvCxnSpPr>
          <p:cNvPr id="165" name="Google Shape;165;p29"/>
          <p:cNvCxnSpPr/>
          <p:nvPr/>
        </p:nvCxnSpPr>
        <p:spPr>
          <a:xfrm>
            <a:off x="3753600" y="2934875"/>
            <a:ext cx="2164200" cy="10500"/>
          </a:xfrm>
          <a:prstGeom prst="straightConnector1">
            <a:avLst/>
          </a:prstGeom>
          <a:noFill/>
          <a:ln w="38100" cap="flat" cmpd="sng">
            <a:solidFill>
              <a:srgbClr val="000000"/>
            </a:solidFill>
            <a:prstDash val="solid"/>
            <a:round/>
            <a:headEnd type="none" w="med" len="med"/>
            <a:tailEnd type="none" w="med" len="med"/>
          </a:ln>
        </p:spPr>
      </p:cxnSp>
      <p:graphicFrame>
        <p:nvGraphicFramePr>
          <p:cNvPr id="4" name="Table 3">
            <a:extLst>
              <a:ext uri="{FF2B5EF4-FFF2-40B4-BE49-F238E27FC236}">
                <a16:creationId xmlns:a16="http://schemas.microsoft.com/office/drawing/2014/main" id="{4F6BEE2B-8C52-4334-90F4-C9EBE2C1F6C8}"/>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318825" y="340075"/>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ABOUT DATASET</a:t>
            </a:r>
            <a:endParaRPr/>
          </a:p>
        </p:txBody>
      </p:sp>
      <p:sp>
        <p:nvSpPr>
          <p:cNvPr id="62" name="Google Shape;62;p14"/>
          <p:cNvSpPr txBox="1"/>
          <p:nvPr/>
        </p:nvSpPr>
        <p:spPr>
          <a:xfrm>
            <a:off x="224700" y="1241050"/>
            <a:ext cx="8694600" cy="147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b="1" dirty="0">
                <a:solidFill>
                  <a:schemeClr val="dk1"/>
                </a:solidFill>
                <a:highlight>
                  <a:srgbClr val="FFFFFF"/>
                </a:highlight>
                <a:latin typeface="Roboto"/>
                <a:ea typeface="Roboto"/>
                <a:cs typeface="Roboto"/>
                <a:sym typeface="Roboto"/>
              </a:rPr>
              <a:t>Objective :</a:t>
            </a:r>
            <a:br>
              <a:rPr lang="en-GB" sz="2000" b="1" dirty="0">
                <a:solidFill>
                  <a:schemeClr val="dk1"/>
                </a:solidFill>
                <a:highlight>
                  <a:srgbClr val="FFFFFF"/>
                </a:highlight>
                <a:latin typeface="Roboto"/>
                <a:ea typeface="Roboto"/>
                <a:cs typeface="Roboto"/>
                <a:sym typeface="Roboto"/>
              </a:rPr>
            </a:br>
            <a:endParaRPr sz="700" b="1" dirty="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GB" sz="1600" dirty="0">
                <a:latin typeface="Roboto"/>
                <a:ea typeface="Roboto"/>
                <a:cs typeface="Roboto"/>
                <a:sym typeface="Roboto"/>
              </a:rPr>
              <a:t>The dataset contains different chemical information about wine. It has 1600 instances with 12 variables. The dataset is beginner friendly for classification and regression tasks. The model can be used to predict wine quality.</a:t>
            </a:r>
            <a:endParaRPr sz="1600" dirty="0">
              <a:latin typeface="Roboto"/>
              <a:ea typeface="Roboto"/>
              <a:cs typeface="Roboto"/>
              <a:sym typeface="Roboto"/>
            </a:endParaRPr>
          </a:p>
        </p:txBody>
      </p:sp>
      <p:sp>
        <p:nvSpPr>
          <p:cNvPr id="63" name="Google Shape;63;p14"/>
          <p:cNvSpPr txBox="1"/>
          <p:nvPr/>
        </p:nvSpPr>
        <p:spPr>
          <a:xfrm>
            <a:off x="224700" y="2716450"/>
            <a:ext cx="8637600" cy="217723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b="1" dirty="0">
                <a:solidFill>
                  <a:schemeClr val="dk1"/>
                </a:solidFill>
                <a:highlight>
                  <a:srgbClr val="FFFFFF"/>
                </a:highlight>
                <a:latin typeface="Roboto"/>
                <a:ea typeface="Roboto"/>
                <a:cs typeface="Roboto"/>
                <a:sym typeface="Roboto"/>
              </a:rPr>
              <a:t>Features :</a:t>
            </a:r>
            <a:endParaRPr sz="2000" b="1" dirty="0">
              <a:solidFill>
                <a:schemeClr val="dk1"/>
              </a:solidFill>
              <a:highlight>
                <a:srgbClr val="FFFFFF"/>
              </a:highlight>
              <a:latin typeface="Roboto"/>
              <a:ea typeface="Roboto"/>
              <a:cs typeface="Roboto"/>
              <a:sym typeface="Roboto"/>
            </a:endParaRPr>
          </a:p>
          <a:p>
            <a:pPr marL="660400" lvl="0" indent="-330200" algn="l" rtl="0">
              <a:lnSpc>
                <a:spcPct val="115000"/>
              </a:lnSpc>
              <a:spcBef>
                <a:spcPts val="1600"/>
              </a:spcBef>
              <a:spcAft>
                <a:spcPts val="0"/>
              </a:spcAft>
              <a:buClr>
                <a:schemeClr val="dk1"/>
              </a:buClr>
              <a:buSzPts val="1600"/>
              <a:buFont typeface="Roboto"/>
              <a:buChar char="●"/>
            </a:pPr>
            <a:r>
              <a:rPr lang="en-GB" sz="1600" dirty="0">
                <a:solidFill>
                  <a:schemeClr val="dk1"/>
                </a:solidFill>
                <a:highlight>
                  <a:srgbClr val="FFFFFF"/>
                </a:highlight>
                <a:latin typeface="Roboto"/>
                <a:ea typeface="Roboto"/>
                <a:cs typeface="Roboto"/>
                <a:sym typeface="Roboto"/>
              </a:rPr>
              <a:t> Two types of variables are there in the dataset, i.e., input and output variables.</a:t>
            </a:r>
            <a:endParaRPr sz="1600" dirty="0">
              <a:solidFill>
                <a:schemeClr val="dk1"/>
              </a:solidFill>
              <a:highlight>
                <a:srgbClr val="FFFFFF"/>
              </a:highlight>
              <a:latin typeface="Roboto"/>
              <a:ea typeface="Roboto"/>
              <a:cs typeface="Roboto"/>
              <a:sym typeface="Roboto"/>
            </a:endParaRPr>
          </a:p>
          <a:p>
            <a:pPr marL="660400" lvl="0" indent="-330200" algn="l" rtl="0">
              <a:lnSpc>
                <a:spcPct val="115000"/>
              </a:lnSpc>
              <a:spcBef>
                <a:spcPts val="0"/>
              </a:spcBef>
              <a:spcAft>
                <a:spcPts val="0"/>
              </a:spcAft>
              <a:buClr>
                <a:schemeClr val="dk1"/>
              </a:buClr>
              <a:buSzPts val="1600"/>
              <a:buFont typeface="Roboto"/>
              <a:buChar char="●"/>
            </a:pPr>
            <a:r>
              <a:rPr lang="en-GB" sz="1600" dirty="0">
                <a:solidFill>
                  <a:schemeClr val="dk1"/>
                </a:solidFill>
                <a:highlight>
                  <a:srgbClr val="FFFFFF"/>
                </a:highlight>
                <a:latin typeface="Roboto"/>
                <a:ea typeface="Roboto"/>
                <a:cs typeface="Roboto"/>
                <a:sym typeface="Roboto"/>
              </a:rPr>
              <a:t>Input variables are fixed acidity, volatile acidity, citric acid, residual sugar, and so forth.</a:t>
            </a:r>
            <a:endParaRPr sz="1600" dirty="0">
              <a:solidFill>
                <a:schemeClr val="dk1"/>
              </a:solidFill>
              <a:highlight>
                <a:srgbClr val="FFFFFF"/>
              </a:highlight>
              <a:latin typeface="Roboto"/>
              <a:ea typeface="Roboto"/>
              <a:cs typeface="Roboto"/>
              <a:sym typeface="Roboto"/>
            </a:endParaRPr>
          </a:p>
          <a:p>
            <a:pPr marL="660400" lvl="0" indent="-336550" algn="l" rtl="0">
              <a:lnSpc>
                <a:spcPct val="115000"/>
              </a:lnSpc>
              <a:spcBef>
                <a:spcPts val="0"/>
              </a:spcBef>
              <a:spcAft>
                <a:spcPts val="0"/>
              </a:spcAft>
              <a:buClr>
                <a:schemeClr val="dk1"/>
              </a:buClr>
              <a:buSzPts val="1700"/>
              <a:buFont typeface="Roboto Medium"/>
              <a:buChar char="●"/>
            </a:pPr>
            <a:r>
              <a:rPr lang="en-GB" sz="1700" dirty="0">
                <a:solidFill>
                  <a:schemeClr val="dk1"/>
                </a:solidFill>
                <a:highlight>
                  <a:srgbClr val="FFFFFF"/>
                </a:highlight>
                <a:latin typeface="Roboto Medium"/>
                <a:ea typeface="Roboto Medium"/>
                <a:cs typeface="Roboto Medium"/>
                <a:sym typeface="Roboto Medium"/>
              </a:rPr>
              <a:t>The output variable is quality.</a:t>
            </a:r>
            <a:endParaRPr sz="1700" dirty="0">
              <a:solidFill>
                <a:schemeClr val="dk1"/>
              </a:solidFill>
              <a:highlight>
                <a:srgbClr val="FFFFFF"/>
              </a:highlight>
              <a:latin typeface="Roboto Medium"/>
              <a:ea typeface="Roboto Medium"/>
              <a:cs typeface="Roboto Medium"/>
              <a:sym typeface="Roboto Medium"/>
            </a:endParaRPr>
          </a:p>
          <a:p>
            <a:pPr marL="660400" lvl="0" indent="-330200" algn="l" rtl="0">
              <a:lnSpc>
                <a:spcPct val="115000"/>
              </a:lnSpc>
              <a:spcBef>
                <a:spcPts val="0"/>
              </a:spcBef>
              <a:spcAft>
                <a:spcPts val="0"/>
              </a:spcAft>
              <a:buClr>
                <a:schemeClr val="dk1"/>
              </a:buClr>
              <a:buSzPts val="1600"/>
              <a:buFont typeface="Roboto"/>
              <a:buChar char="●"/>
            </a:pPr>
            <a:r>
              <a:rPr lang="en-GB" sz="1600" dirty="0">
                <a:solidFill>
                  <a:schemeClr val="dk1"/>
                </a:solidFill>
                <a:highlight>
                  <a:srgbClr val="FFFFFF"/>
                </a:highlight>
                <a:latin typeface="Roboto"/>
                <a:ea typeface="Roboto"/>
                <a:cs typeface="Roboto"/>
                <a:sym typeface="Roboto"/>
              </a:rPr>
              <a:t>12 attributes are present and the attribute characteristics are real.</a:t>
            </a:r>
            <a:endParaRPr sz="1600" dirty="0">
              <a:solidFill>
                <a:schemeClr val="dk1"/>
              </a:solidFill>
              <a:highlight>
                <a:srgbClr val="FFFFFF"/>
              </a:highlight>
              <a:latin typeface="Roboto"/>
              <a:ea typeface="Roboto"/>
              <a:cs typeface="Roboto"/>
              <a:sym typeface="Roboto"/>
            </a:endParaRPr>
          </a:p>
          <a:p>
            <a:pPr marL="660400" lvl="0" indent="-330200" algn="l" rtl="0">
              <a:lnSpc>
                <a:spcPct val="115000"/>
              </a:lnSpc>
              <a:spcBef>
                <a:spcPts val="0"/>
              </a:spcBef>
              <a:spcAft>
                <a:spcPts val="0"/>
              </a:spcAft>
              <a:buClr>
                <a:schemeClr val="dk1"/>
              </a:buClr>
              <a:buSzPts val="1600"/>
              <a:buFont typeface="Roboto"/>
              <a:buChar char="●"/>
            </a:pPr>
            <a:r>
              <a:rPr lang="en-GB" sz="1600" dirty="0">
                <a:solidFill>
                  <a:schemeClr val="dk1"/>
                </a:solidFill>
                <a:highlight>
                  <a:srgbClr val="FFFFFF"/>
                </a:highlight>
                <a:latin typeface="Roboto"/>
                <a:ea typeface="Roboto"/>
                <a:cs typeface="Roboto"/>
                <a:sym typeface="Roboto"/>
              </a:rPr>
              <a:t>The number of total records is 1600.</a:t>
            </a:r>
            <a:endParaRPr sz="1600" dirty="0">
              <a:solidFill>
                <a:schemeClr val="dk1"/>
              </a:solidFill>
              <a:highlight>
                <a:srgbClr val="FFFFFF"/>
              </a:highlight>
              <a:latin typeface="Roboto"/>
              <a:ea typeface="Roboto"/>
              <a:cs typeface="Roboto"/>
              <a:sym typeface="Roboto"/>
            </a:endParaRPr>
          </a:p>
        </p:txBody>
      </p:sp>
      <p:sp>
        <p:nvSpPr>
          <p:cNvPr id="64" name="Google Shape;64;p14"/>
          <p:cNvSpPr txBox="1"/>
          <p:nvPr/>
        </p:nvSpPr>
        <p:spPr>
          <a:xfrm>
            <a:off x="6886500" y="183700"/>
            <a:ext cx="2032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u="sng">
                <a:solidFill>
                  <a:schemeClr val="hlink"/>
                </a:solidFill>
                <a:latin typeface="Roboto"/>
                <a:ea typeface="Roboto"/>
                <a:cs typeface="Roboto"/>
                <a:sym typeface="Roboto"/>
                <a:hlinkClick r:id="rId3"/>
              </a:rPr>
              <a:t>Link to the dataset</a:t>
            </a:r>
            <a:endParaRPr sz="1700">
              <a:latin typeface="Roboto"/>
              <a:ea typeface="Roboto"/>
              <a:cs typeface="Roboto"/>
              <a:sym typeface="Roboto"/>
            </a:endParaRPr>
          </a:p>
        </p:txBody>
      </p:sp>
      <p:pic>
        <p:nvPicPr>
          <p:cNvPr id="65" name="Google Shape;65;p14"/>
          <p:cNvPicPr preferRelativeResize="0"/>
          <p:nvPr/>
        </p:nvPicPr>
        <p:blipFill>
          <a:blip r:embed="rId4">
            <a:alphaModFix/>
          </a:blip>
          <a:stretch>
            <a:fillRect/>
          </a:stretch>
        </p:blipFill>
        <p:spPr>
          <a:xfrm rot="10800000" flipH="1">
            <a:off x="6556900" y="242100"/>
            <a:ext cx="329600" cy="329600"/>
          </a:xfrm>
          <a:prstGeom prst="rect">
            <a:avLst/>
          </a:prstGeom>
          <a:noFill/>
          <a:ln>
            <a:noFill/>
          </a:ln>
        </p:spPr>
      </p:pic>
      <p:graphicFrame>
        <p:nvGraphicFramePr>
          <p:cNvPr id="7" name="Table 6">
            <a:extLst>
              <a:ext uri="{FF2B5EF4-FFF2-40B4-BE49-F238E27FC236}">
                <a16:creationId xmlns:a16="http://schemas.microsoft.com/office/drawing/2014/main" id="{4D5B8322-B8FE-4DD4-8E30-0C9004F4D32F}"/>
              </a:ext>
            </a:extLst>
          </p:cNvPr>
          <p:cNvGraphicFramePr>
            <a:graphicFrameLocks noGrp="1"/>
          </p:cNvGraphicFramePr>
          <p:nvPr>
            <p:extLst>
              <p:ext uri="{D42A27DB-BD31-4B8C-83A1-F6EECF244321}">
                <p14:modId xmlns:p14="http://schemas.microsoft.com/office/powerpoint/2010/main" val="206425178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8825" y="340075"/>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ABOUT DATASET</a:t>
            </a:r>
            <a:endParaRPr/>
          </a:p>
        </p:txBody>
      </p:sp>
      <p:sp>
        <p:nvSpPr>
          <p:cNvPr id="71" name="Google Shape;71;p15"/>
          <p:cNvSpPr txBox="1"/>
          <p:nvPr/>
        </p:nvSpPr>
        <p:spPr>
          <a:xfrm>
            <a:off x="6886500" y="183700"/>
            <a:ext cx="2032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u="sng">
                <a:solidFill>
                  <a:schemeClr val="hlink"/>
                </a:solidFill>
                <a:latin typeface="Roboto"/>
                <a:ea typeface="Roboto"/>
                <a:cs typeface="Roboto"/>
                <a:sym typeface="Roboto"/>
                <a:hlinkClick r:id="rId3"/>
              </a:rPr>
              <a:t>Link to the dataset</a:t>
            </a:r>
            <a:endParaRPr sz="1700">
              <a:latin typeface="Roboto"/>
              <a:ea typeface="Roboto"/>
              <a:cs typeface="Roboto"/>
              <a:sym typeface="Roboto"/>
            </a:endParaRPr>
          </a:p>
        </p:txBody>
      </p:sp>
      <p:sp>
        <p:nvSpPr>
          <p:cNvPr id="72" name="Google Shape;72;p15"/>
          <p:cNvSpPr txBox="1"/>
          <p:nvPr/>
        </p:nvSpPr>
        <p:spPr>
          <a:xfrm>
            <a:off x="353100" y="1349625"/>
            <a:ext cx="84378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Roboto"/>
                <a:ea typeface="Roboto"/>
                <a:cs typeface="Roboto"/>
                <a:sym typeface="Roboto"/>
              </a:rPr>
              <a:t>Information about input variables based on physicochemical tests:</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GB" sz="1800">
                <a:latin typeface="Roboto Medium"/>
                <a:ea typeface="Roboto Medium"/>
                <a:cs typeface="Roboto Medium"/>
                <a:sym typeface="Roboto Medium"/>
              </a:rPr>
              <a:t>1 –</a:t>
            </a:r>
            <a:r>
              <a:rPr lang="en-GB" sz="1800">
                <a:latin typeface="Roboto"/>
                <a:ea typeface="Roboto"/>
                <a:cs typeface="Roboto"/>
                <a:sym typeface="Roboto"/>
              </a:rPr>
              <a:t> Fixed acidity		</a:t>
            </a:r>
            <a:r>
              <a:rPr lang="en-GB" sz="1800">
                <a:latin typeface="Roboto Medium"/>
                <a:ea typeface="Roboto Medium"/>
                <a:cs typeface="Roboto Medium"/>
                <a:sym typeface="Roboto Medium"/>
              </a:rPr>
              <a:t>2 –</a:t>
            </a:r>
            <a:r>
              <a:rPr lang="en-GB" sz="1800">
                <a:latin typeface="Roboto"/>
                <a:ea typeface="Roboto"/>
                <a:cs typeface="Roboto"/>
                <a:sym typeface="Roboto"/>
              </a:rPr>
              <a:t> Volatile acidity	</a:t>
            </a:r>
            <a:r>
              <a:rPr lang="en-GB" sz="1800">
                <a:latin typeface="Roboto Medium"/>
                <a:ea typeface="Roboto Medium"/>
                <a:cs typeface="Roboto Medium"/>
                <a:sym typeface="Roboto Medium"/>
              </a:rPr>
              <a:t>3 –</a:t>
            </a:r>
            <a:r>
              <a:rPr lang="en-GB" sz="1800">
                <a:latin typeface="Roboto"/>
                <a:ea typeface="Roboto"/>
                <a:cs typeface="Roboto"/>
                <a:sym typeface="Roboto"/>
              </a:rPr>
              <a:t> Citric acid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GB" sz="1800">
                <a:latin typeface="Roboto Medium"/>
                <a:ea typeface="Roboto Medium"/>
                <a:cs typeface="Roboto Medium"/>
                <a:sym typeface="Roboto Medium"/>
              </a:rPr>
              <a:t>4 –</a:t>
            </a:r>
            <a:r>
              <a:rPr lang="en-GB" sz="1800">
                <a:latin typeface="Roboto"/>
                <a:ea typeface="Roboto"/>
                <a:cs typeface="Roboto"/>
                <a:sym typeface="Roboto"/>
              </a:rPr>
              <a:t> Residual sugar	</a:t>
            </a:r>
            <a:r>
              <a:rPr lang="en-GB" sz="1800">
                <a:latin typeface="Roboto Medium"/>
                <a:ea typeface="Roboto Medium"/>
                <a:cs typeface="Roboto Medium"/>
                <a:sym typeface="Roboto Medium"/>
              </a:rPr>
              <a:t>5 – </a:t>
            </a:r>
            <a:r>
              <a:rPr lang="en-GB" sz="1800">
                <a:latin typeface="Roboto"/>
                <a:ea typeface="Roboto"/>
                <a:cs typeface="Roboto"/>
                <a:sym typeface="Roboto"/>
              </a:rPr>
              <a:t>Chlorides			</a:t>
            </a:r>
            <a:r>
              <a:rPr lang="en-GB" sz="1800">
                <a:latin typeface="Roboto Medium"/>
                <a:ea typeface="Roboto Medium"/>
                <a:cs typeface="Roboto Medium"/>
                <a:sym typeface="Roboto Medium"/>
              </a:rPr>
              <a:t>6 –</a:t>
            </a:r>
            <a:r>
              <a:rPr lang="en-GB" sz="1800">
                <a:latin typeface="Roboto"/>
                <a:ea typeface="Roboto"/>
                <a:cs typeface="Roboto"/>
                <a:sym typeface="Roboto"/>
              </a:rPr>
              <a:t> Free sulfur dioxide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GB" sz="1800">
                <a:latin typeface="Roboto Medium"/>
                <a:ea typeface="Roboto Medium"/>
                <a:cs typeface="Roboto Medium"/>
                <a:sym typeface="Roboto Medium"/>
              </a:rPr>
              <a:t>7 – </a:t>
            </a:r>
            <a:r>
              <a:rPr lang="en-GB" sz="1800">
                <a:latin typeface="Roboto"/>
                <a:ea typeface="Roboto"/>
                <a:cs typeface="Roboto"/>
                <a:sym typeface="Roboto"/>
              </a:rPr>
              <a:t>Total sulfur dioxide	</a:t>
            </a:r>
            <a:r>
              <a:rPr lang="en-GB" sz="1800">
                <a:latin typeface="Roboto Medium"/>
                <a:ea typeface="Roboto Medium"/>
                <a:cs typeface="Roboto Medium"/>
                <a:sym typeface="Roboto Medium"/>
              </a:rPr>
              <a:t>8 – </a:t>
            </a:r>
            <a:r>
              <a:rPr lang="en-GB" sz="1800">
                <a:latin typeface="Roboto"/>
                <a:ea typeface="Roboto"/>
                <a:cs typeface="Roboto"/>
                <a:sym typeface="Roboto"/>
              </a:rPr>
              <a:t>Density		</a:t>
            </a:r>
            <a:r>
              <a:rPr lang="en-GB" sz="1800">
                <a:latin typeface="Roboto Medium"/>
                <a:ea typeface="Roboto Medium"/>
                <a:cs typeface="Roboto Medium"/>
                <a:sym typeface="Roboto Medium"/>
              </a:rPr>
              <a:t>9 –</a:t>
            </a:r>
            <a:r>
              <a:rPr lang="en-GB" sz="1800">
                <a:latin typeface="Roboto"/>
                <a:ea typeface="Roboto"/>
                <a:cs typeface="Roboto"/>
                <a:sym typeface="Roboto"/>
              </a:rPr>
              <a:t> pH		</a:t>
            </a:r>
            <a:r>
              <a:rPr lang="en-GB" sz="1800">
                <a:latin typeface="Roboto Medium"/>
                <a:ea typeface="Roboto Medium"/>
                <a:cs typeface="Roboto Medium"/>
                <a:sym typeface="Roboto Medium"/>
              </a:rPr>
              <a:t>10 – </a:t>
            </a:r>
            <a:r>
              <a:rPr lang="en-GB" sz="1800">
                <a:latin typeface="Roboto"/>
                <a:ea typeface="Roboto"/>
                <a:cs typeface="Roboto"/>
                <a:sym typeface="Roboto"/>
              </a:rPr>
              <a:t>Sulphates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GB" sz="1800">
                <a:latin typeface="Roboto Medium"/>
                <a:ea typeface="Roboto Medium"/>
                <a:cs typeface="Roboto Medium"/>
                <a:sym typeface="Roboto Medium"/>
              </a:rPr>
              <a:t>11 – </a:t>
            </a:r>
            <a:r>
              <a:rPr lang="en-GB" sz="1800">
                <a:latin typeface="Roboto"/>
                <a:ea typeface="Roboto"/>
                <a:cs typeface="Roboto"/>
                <a:sym typeface="Roboto"/>
              </a:rPr>
              <a:t>Alcohol</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GB" sz="1800">
                <a:latin typeface="Roboto Medium"/>
                <a:ea typeface="Roboto Medium"/>
                <a:cs typeface="Roboto Medium"/>
                <a:sym typeface="Roboto Medium"/>
              </a:rPr>
              <a:t>Output variable (based on sensory data):</a:t>
            </a:r>
            <a:r>
              <a:rPr lang="en-GB" sz="1800">
                <a:latin typeface="Roboto"/>
                <a:ea typeface="Roboto"/>
                <a:cs typeface="Roboto"/>
                <a:sym typeface="Roboto"/>
              </a:rPr>
              <a:t>  </a:t>
            </a:r>
            <a:r>
              <a:rPr lang="en-GB" sz="1800">
                <a:latin typeface="Roboto Medium"/>
                <a:ea typeface="Roboto Medium"/>
                <a:cs typeface="Roboto Medium"/>
                <a:sym typeface="Roboto Medium"/>
              </a:rPr>
              <a:t>12 –</a:t>
            </a:r>
            <a:r>
              <a:rPr lang="en-GB" sz="1800">
                <a:latin typeface="Roboto"/>
                <a:ea typeface="Roboto"/>
                <a:cs typeface="Roboto"/>
                <a:sym typeface="Roboto"/>
              </a:rPr>
              <a:t> Quality (score between 0 and 10)</a:t>
            </a:r>
            <a:endParaRPr sz="1800">
              <a:latin typeface="Roboto"/>
              <a:ea typeface="Roboto"/>
              <a:cs typeface="Roboto"/>
              <a:sym typeface="Roboto"/>
            </a:endParaRPr>
          </a:p>
        </p:txBody>
      </p:sp>
      <p:pic>
        <p:nvPicPr>
          <p:cNvPr id="73" name="Google Shape;73;p15"/>
          <p:cNvPicPr preferRelativeResize="0"/>
          <p:nvPr/>
        </p:nvPicPr>
        <p:blipFill>
          <a:blip r:embed="rId4">
            <a:alphaModFix/>
          </a:blip>
          <a:stretch>
            <a:fillRect/>
          </a:stretch>
        </p:blipFill>
        <p:spPr>
          <a:xfrm rot="10800000" flipH="1">
            <a:off x="6556900" y="242100"/>
            <a:ext cx="329600" cy="329600"/>
          </a:xfrm>
          <a:prstGeom prst="rect">
            <a:avLst/>
          </a:prstGeom>
          <a:noFill/>
          <a:ln>
            <a:noFill/>
          </a:ln>
        </p:spPr>
      </p:pic>
      <p:graphicFrame>
        <p:nvGraphicFramePr>
          <p:cNvPr id="6" name="Table 5">
            <a:extLst>
              <a:ext uri="{FF2B5EF4-FFF2-40B4-BE49-F238E27FC236}">
                <a16:creationId xmlns:a16="http://schemas.microsoft.com/office/drawing/2014/main" id="{94469C8B-3C71-4708-A5FE-AA33C95AD872}"/>
              </a:ext>
            </a:extLst>
          </p:cNvPr>
          <p:cNvGraphicFramePr>
            <a:graphicFrameLocks noGrp="1"/>
          </p:cNvGraphicFramePr>
          <p:nvPr>
            <p:extLst>
              <p:ext uri="{D42A27DB-BD31-4B8C-83A1-F6EECF244321}">
                <p14:modId xmlns:p14="http://schemas.microsoft.com/office/powerpoint/2010/main" val="187733058"/>
              </p:ext>
            </p:extLst>
          </p:nvPr>
        </p:nvGraphicFramePr>
        <p:xfrm>
          <a:off x="92869" y="121444"/>
          <a:ext cx="8908256" cy="4957762"/>
        </p:xfrm>
        <a:graphic>
          <a:graphicData uri="http://schemas.openxmlformats.org/drawingml/2006/table">
            <a:tbl>
              <a:tblPr/>
              <a:tblGrid>
                <a:gridCol w="8908256">
                  <a:extLst>
                    <a:ext uri="{9D8B030D-6E8A-4147-A177-3AD203B41FA5}">
                      <a16:colId xmlns:a16="http://schemas.microsoft.com/office/drawing/2014/main" val="1414434013"/>
                    </a:ext>
                  </a:extLst>
                </a:gridCol>
              </a:tblGrid>
              <a:tr h="4957762">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16"/>
          <p:cNvSpPr txBox="1"/>
          <p:nvPr/>
        </p:nvSpPr>
        <p:spPr>
          <a:xfrm>
            <a:off x="510100" y="424500"/>
            <a:ext cx="4516500" cy="4294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2800" b="1" u="sng">
                <a:solidFill>
                  <a:srgbClr val="073763"/>
                </a:solidFill>
                <a:latin typeface="Roboto"/>
                <a:ea typeface="Roboto"/>
                <a:cs typeface="Roboto"/>
                <a:sym typeface="Roboto"/>
              </a:rPr>
              <a:t>ALGORITHMS ANALYZED</a:t>
            </a:r>
            <a:endParaRPr sz="2800" b="1" u="sng">
              <a:solidFill>
                <a:srgbClr val="073763"/>
              </a:solidFill>
              <a:latin typeface="Roboto"/>
              <a:ea typeface="Roboto"/>
              <a:cs typeface="Roboto"/>
              <a:sym typeface="Roboto"/>
            </a:endParaRPr>
          </a:p>
          <a:p>
            <a:pPr marL="0" lvl="0" indent="0" algn="l" rtl="0">
              <a:lnSpc>
                <a:spcPct val="90000"/>
              </a:lnSpc>
              <a:spcBef>
                <a:spcPts val="600"/>
              </a:spcBef>
              <a:spcAft>
                <a:spcPts val="0"/>
              </a:spcAft>
              <a:buNone/>
            </a:pPr>
            <a:endParaRPr sz="2800">
              <a:latin typeface="Roboto"/>
              <a:ea typeface="Roboto"/>
              <a:cs typeface="Roboto"/>
              <a:sym typeface="Roboto"/>
            </a:endParaRPr>
          </a:p>
          <a:p>
            <a:pPr marL="0" lvl="0" indent="0" algn="l" rtl="0">
              <a:lnSpc>
                <a:spcPct val="90000"/>
              </a:lnSpc>
              <a:spcBef>
                <a:spcPts val="600"/>
              </a:spcBef>
              <a:spcAft>
                <a:spcPts val="0"/>
              </a:spcAft>
              <a:buNone/>
            </a:pPr>
            <a:endParaRPr sz="2800">
              <a:latin typeface="Roboto"/>
              <a:ea typeface="Roboto"/>
              <a:cs typeface="Roboto"/>
              <a:sym typeface="Roboto"/>
            </a:endParaRPr>
          </a:p>
          <a:p>
            <a:pPr marL="457200" lvl="0" indent="-381000" algn="l" rtl="0">
              <a:lnSpc>
                <a:spcPct val="150000"/>
              </a:lnSpc>
              <a:spcBef>
                <a:spcPts val="600"/>
              </a:spcBef>
              <a:spcAft>
                <a:spcPts val="0"/>
              </a:spcAft>
              <a:buSzPts val="2400"/>
              <a:buFont typeface="Roboto"/>
              <a:buChar char="❏"/>
            </a:pPr>
            <a:r>
              <a:rPr lang="en-GB" sz="2400">
                <a:solidFill>
                  <a:schemeClr val="dk1"/>
                </a:solidFill>
                <a:latin typeface="Roboto"/>
                <a:ea typeface="Roboto"/>
                <a:cs typeface="Roboto"/>
                <a:sym typeface="Roboto"/>
              </a:rPr>
              <a:t>Decision Tree</a:t>
            </a:r>
            <a:endParaRPr sz="2400">
              <a:latin typeface="Roboto"/>
              <a:ea typeface="Roboto"/>
              <a:cs typeface="Roboto"/>
              <a:sym typeface="Roboto"/>
            </a:endParaRPr>
          </a:p>
          <a:p>
            <a:pPr marL="457200" lvl="0" indent="-381000" algn="l" rtl="0">
              <a:lnSpc>
                <a:spcPct val="150000"/>
              </a:lnSpc>
              <a:spcBef>
                <a:spcPts val="0"/>
              </a:spcBef>
              <a:spcAft>
                <a:spcPts val="0"/>
              </a:spcAft>
              <a:buSzPts val="2400"/>
              <a:buFont typeface="Roboto"/>
              <a:buChar char="❏"/>
            </a:pPr>
            <a:r>
              <a:rPr lang="en-GB" sz="2400">
                <a:latin typeface="Roboto"/>
                <a:ea typeface="Roboto"/>
                <a:cs typeface="Roboto"/>
                <a:sym typeface="Roboto"/>
              </a:rPr>
              <a:t>Random Forest</a:t>
            </a:r>
            <a:endParaRPr sz="2400">
              <a:latin typeface="Roboto"/>
              <a:ea typeface="Roboto"/>
              <a:cs typeface="Roboto"/>
              <a:sym typeface="Roboto"/>
            </a:endParaRPr>
          </a:p>
          <a:p>
            <a:pPr marL="457200" lvl="0" indent="-381000" algn="l" rtl="0">
              <a:lnSpc>
                <a:spcPct val="150000"/>
              </a:lnSpc>
              <a:spcBef>
                <a:spcPts val="0"/>
              </a:spcBef>
              <a:spcAft>
                <a:spcPts val="0"/>
              </a:spcAft>
              <a:buSzPts val="2400"/>
              <a:buFont typeface="Roboto"/>
              <a:buChar char="❏"/>
            </a:pPr>
            <a:r>
              <a:rPr lang="en-GB" sz="2400">
                <a:latin typeface="Roboto"/>
                <a:ea typeface="Roboto"/>
                <a:cs typeface="Roboto"/>
                <a:sym typeface="Roboto"/>
              </a:rPr>
              <a:t>Logistic Regression</a:t>
            </a:r>
            <a:endParaRPr sz="2400">
              <a:latin typeface="Roboto"/>
              <a:ea typeface="Roboto"/>
              <a:cs typeface="Roboto"/>
              <a:sym typeface="Roboto"/>
            </a:endParaRPr>
          </a:p>
          <a:p>
            <a:pPr marL="457200" lvl="0" indent="-381000" algn="l" rtl="0">
              <a:lnSpc>
                <a:spcPct val="150000"/>
              </a:lnSpc>
              <a:spcBef>
                <a:spcPts val="0"/>
              </a:spcBef>
              <a:spcAft>
                <a:spcPts val="0"/>
              </a:spcAft>
              <a:buSzPts val="2400"/>
              <a:buFont typeface="Roboto"/>
              <a:buChar char="❏"/>
            </a:pPr>
            <a:r>
              <a:rPr lang="en-GB" sz="2400">
                <a:latin typeface="Roboto"/>
                <a:ea typeface="Roboto"/>
                <a:cs typeface="Roboto"/>
                <a:sym typeface="Roboto"/>
              </a:rPr>
              <a:t>K-Nearest Neighbors</a:t>
            </a:r>
            <a:endParaRPr sz="2400">
              <a:latin typeface="Roboto"/>
              <a:ea typeface="Roboto"/>
              <a:cs typeface="Roboto"/>
              <a:sym typeface="Roboto"/>
            </a:endParaRPr>
          </a:p>
          <a:p>
            <a:pPr marL="457200" lvl="0" indent="-381000" algn="l" rtl="0">
              <a:lnSpc>
                <a:spcPct val="150000"/>
              </a:lnSpc>
              <a:spcBef>
                <a:spcPts val="0"/>
              </a:spcBef>
              <a:spcAft>
                <a:spcPts val="0"/>
              </a:spcAft>
              <a:buSzPts val="2400"/>
              <a:buFont typeface="Roboto"/>
              <a:buChar char="❏"/>
            </a:pPr>
            <a:r>
              <a:rPr lang="en-GB" sz="2400">
                <a:latin typeface="Roboto"/>
                <a:ea typeface="Roboto"/>
                <a:cs typeface="Roboto"/>
                <a:sym typeface="Roboto"/>
              </a:rPr>
              <a:t>Support Vector Machine</a:t>
            </a:r>
            <a:endParaRPr sz="2400">
              <a:latin typeface="Roboto"/>
              <a:ea typeface="Roboto"/>
              <a:cs typeface="Roboto"/>
              <a:sym typeface="Roboto"/>
            </a:endParaRPr>
          </a:p>
        </p:txBody>
      </p:sp>
      <p:pic>
        <p:nvPicPr>
          <p:cNvPr id="79" name="Google Shape;79;p16"/>
          <p:cNvPicPr preferRelativeResize="0"/>
          <p:nvPr/>
        </p:nvPicPr>
        <p:blipFill rotWithShape="1">
          <a:blip r:embed="rId3">
            <a:alphaModFix/>
          </a:blip>
          <a:srcRect l="21242" r="23481"/>
          <a:stretch/>
        </p:blipFill>
        <p:spPr>
          <a:xfrm>
            <a:off x="5334775" y="1199575"/>
            <a:ext cx="3405750" cy="3465725"/>
          </a:xfrm>
          <a:prstGeom prst="rect">
            <a:avLst/>
          </a:prstGeom>
          <a:noFill/>
          <a:ln>
            <a:noFill/>
          </a:ln>
        </p:spPr>
      </p:pic>
      <p:graphicFrame>
        <p:nvGraphicFramePr>
          <p:cNvPr id="4" name="Table 3">
            <a:extLst>
              <a:ext uri="{FF2B5EF4-FFF2-40B4-BE49-F238E27FC236}">
                <a16:creationId xmlns:a16="http://schemas.microsoft.com/office/drawing/2014/main" id="{FAAA278E-6744-4AA3-8DAA-6F8C124BD80F}"/>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329450" y="212550"/>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DECISION TREE</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Code</a:t>
            </a:r>
            <a:endParaRPr sz="1000">
              <a:solidFill>
                <a:schemeClr val="dk1"/>
              </a:solidFill>
            </a:endParaRPr>
          </a:p>
        </p:txBody>
      </p:sp>
      <p:pic>
        <p:nvPicPr>
          <p:cNvPr id="85" name="Google Shape;85;p17"/>
          <p:cNvPicPr preferRelativeResize="0"/>
          <p:nvPr/>
        </p:nvPicPr>
        <p:blipFill>
          <a:blip r:embed="rId3">
            <a:alphaModFix/>
          </a:blip>
          <a:stretch>
            <a:fillRect/>
          </a:stretch>
        </p:blipFill>
        <p:spPr>
          <a:xfrm>
            <a:off x="152400" y="967075"/>
            <a:ext cx="3985050" cy="4087774"/>
          </a:xfrm>
          <a:prstGeom prst="rect">
            <a:avLst/>
          </a:prstGeom>
          <a:noFill/>
          <a:ln>
            <a:noFill/>
          </a:ln>
        </p:spPr>
      </p:pic>
      <p:pic>
        <p:nvPicPr>
          <p:cNvPr id="86" name="Google Shape;86;p17"/>
          <p:cNvPicPr preferRelativeResize="0"/>
          <p:nvPr/>
        </p:nvPicPr>
        <p:blipFill>
          <a:blip r:embed="rId4">
            <a:alphaModFix/>
          </a:blip>
          <a:stretch>
            <a:fillRect/>
          </a:stretch>
        </p:blipFill>
        <p:spPr>
          <a:xfrm>
            <a:off x="4289848" y="1083200"/>
            <a:ext cx="4701752" cy="2977092"/>
          </a:xfrm>
          <a:prstGeom prst="rect">
            <a:avLst/>
          </a:prstGeom>
          <a:noFill/>
          <a:ln>
            <a:noFill/>
          </a:ln>
        </p:spPr>
      </p:pic>
      <p:graphicFrame>
        <p:nvGraphicFramePr>
          <p:cNvPr id="5" name="Table 4">
            <a:extLst>
              <a:ext uri="{FF2B5EF4-FFF2-40B4-BE49-F238E27FC236}">
                <a16:creationId xmlns:a16="http://schemas.microsoft.com/office/drawing/2014/main" id="{ACE6A86D-CC88-4EC7-8C99-0B5C2A0A1C11}"/>
              </a:ext>
            </a:extLst>
          </p:cNvPr>
          <p:cNvGraphicFramePr>
            <a:graphicFrameLocks noGrp="1"/>
          </p:cNvGraphicFramePr>
          <p:nvPr>
            <p:extLst>
              <p:ext uri="{D42A27DB-BD31-4B8C-83A1-F6EECF244321}">
                <p14:modId xmlns:p14="http://schemas.microsoft.com/office/powerpoint/2010/main" val="4266395065"/>
              </p:ext>
            </p:extLst>
          </p:nvPr>
        </p:nvGraphicFramePr>
        <p:xfrm>
          <a:off x="76212" y="101176"/>
          <a:ext cx="8991575" cy="4953673"/>
        </p:xfrm>
        <a:graphic>
          <a:graphicData uri="http://schemas.openxmlformats.org/drawingml/2006/table">
            <a:tbl>
              <a:tblPr/>
              <a:tblGrid>
                <a:gridCol w="8991575">
                  <a:extLst>
                    <a:ext uri="{9D8B030D-6E8A-4147-A177-3AD203B41FA5}">
                      <a16:colId xmlns:a16="http://schemas.microsoft.com/office/drawing/2014/main" val="1414434013"/>
                    </a:ext>
                  </a:extLst>
                </a:gridCol>
              </a:tblGrid>
              <a:tr h="4953673">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338888" y="906950"/>
            <a:ext cx="8466224" cy="4002775"/>
          </a:xfrm>
          <a:prstGeom prst="rect">
            <a:avLst/>
          </a:prstGeom>
          <a:noFill/>
          <a:ln>
            <a:noFill/>
          </a:ln>
        </p:spPr>
      </p:pic>
      <p:sp>
        <p:nvSpPr>
          <p:cNvPr id="92" name="Google Shape;92;p18"/>
          <p:cNvSpPr txBox="1"/>
          <p:nvPr/>
        </p:nvSpPr>
        <p:spPr>
          <a:xfrm>
            <a:off x="329450" y="212550"/>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DECISION TREE</a:t>
            </a:r>
            <a:r>
              <a:rPr lang="en-GB" sz="2800" b="1">
                <a:solidFill>
                  <a:srgbClr val="073763"/>
                </a:solidFill>
                <a:latin typeface="Roboto"/>
                <a:ea typeface="Roboto"/>
                <a:cs typeface="Roboto"/>
                <a:sym typeface="Roboto"/>
              </a:rPr>
              <a:t> -</a:t>
            </a:r>
            <a:r>
              <a:rPr lang="en-GB" sz="2400">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Output</a:t>
            </a:r>
            <a:endParaRPr sz="1000">
              <a:solidFill>
                <a:schemeClr val="dk1"/>
              </a:solidFill>
            </a:endParaRPr>
          </a:p>
        </p:txBody>
      </p:sp>
      <p:sp>
        <p:nvSpPr>
          <p:cNvPr id="93" name="Google Shape;93;p18"/>
          <p:cNvSpPr/>
          <p:nvPr/>
        </p:nvSpPr>
        <p:spPr>
          <a:xfrm>
            <a:off x="541975" y="3549450"/>
            <a:ext cx="1976700" cy="3402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269E8C56-BF86-4E59-91F2-66302BEEDFA9}"/>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329450" y="212550"/>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RANDOM FOREST</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Code</a:t>
            </a:r>
            <a:endParaRPr sz="1000">
              <a:solidFill>
                <a:schemeClr val="dk1"/>
              </a:solidFill>
            </a:endParaRPr>
          </a:p>
        </p:txBody>
      </p:sp>
      <p:pic>
        <p:nvPicPr>
          <p:cNvPr id="99" name="Google Shape;99;p19"/>
          <p:cNvPicPr preferRelativeResize="0"/>
          <p:nvPr/>
        </p:nvPicPr>
        <p:blipFill>
          <a:blip r:embed="rId3">
            <a:alphaModFix/>
          </a:blip>
          <a:stretch>
            <a:fillRect/>
          </a:stretch>
        </p:blipFill>
        <p:spPr>
          <a:xfrm>
            <a:off x="152400" y="980550"/>
            <a:ext cx="4816759" cy="4010550"/>
          </a:xfrm>
          <a:prstGeom prst="rect">
            <a:avLst/>
          </a:prstGeom>
          <a:noFill/>
          <a:ln>
            <a:noFill/>
          </a:ln>
        </p:spPr>
      </p:pic>
      <p:pic>
        <p:nvPicPr>
          <p:cNvPr id="100" name="Google Shape;100;p19"/>
          <p:cNvPicPr preferRelativeResize="0"/>
          <p:nvPr/>
        </p:nvPicPr>
        <p:blipFill>
          <a:blip r:embed="rId4">
            <a:alphaModFix/>
          </a:blip>
          <a:stretch>
            <a:fillRect/>
          </a:stretch>
        </p:blipFill>
        <p:spPr>
          <a:xfrm>
            <a:off x="5036525" y="1713875"/>
            <a:ext cx="3988824" cy="2621975"/>
          </a:xfrm>
          <a:prstGeom prst="rect">
            <a:avLst/>
          </a:prstGeom>
          <a:noFill/>
          <a:ln>
            <a:noFill/>
          </a:ln>
        </p:spPr>
      </p:pic>
      <p:graphicFrame>
        <p:nvGraphicFramePr>
          <p:cNvPr id="5" name="Table 4">
            <a:extLst>
              <a:ext uri="{FF2B5EF4-FFF2-40B4-BE49-F238E27FC236}">
                <a16:creationId xmlns:a16="http://schemas.microsoft.com/office/drawing/2014/main" id="{2B9CC162-C638-497D-8161-79B3D7918594}"/>
              </a:ext>
            </a:extLst>
          </p:cNvPr>
          <p:cNvGraphicFramePr>
            <a:graphicFrameLocks noGrp="1"/>
          </p:cNvGraphicFramePr>
          <p:nvPr>
            <p:extLst>
              <p:ext uri="{D42A27DB-BD31-4B8C-83A1-F6EECF244321}">
                <p14:modId xmlns:p14="http://schemas.microsoft.com/office/powerpoint/2010/main" val="103100924"/>
              </p:ext>
            </p:extLst>
          </p:nvPr>
        </p:nvGraphicFramePr>
        <p:xfrm>
          <a:off x="64294" y="121444"/>
          <a:ext cx="9022556" cy="4943475"/>
        </p:xfrm>
        <a:graphic>
          <a:graphicData uri="http://schemas.openxmlformats.org/drawingml/2006/table">
            <a:tbl>
              <a:tblPr/>
              <a:tblGrid>
                <a:gridCol w="9022556">
                  <a:extLst>
                    <a:ext uri="{9D8B030D-6E8A-4147-A177-3AD203B41FA5}">
                      <a16:colId xmlns:a16="http://schemas.microsoft.com/office/drawing/2014/main" val="1414434013"/>
                    </a:ext>
                  </a:extLst>
                </a:gridCol>
              </a:tblGrid>
              <a:tr h="4943475">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29450" y="212550"/>
            <a:ext cx="49098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RANDOM FOREST</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Output</a:t>
            </a:r>
            <a:endParaRPr sz="1000">
              <a:solidFill>
                <a:schemeClr val="dk1"/>
              </a:solidFill>
            </a:endParaRPr>
          </a:p>
        </p:txBody>
      </p:sp>
      <p:pic>
        <p:nvPicPr>
          <p:cNvPr id="106" name="Google Shape;106;p20"/>
          <p:cNvPicPr preferRelativeResize="0"/>
          <p:nvPr/>
        </p:nvPicPr>
        <p:blipFill>
          <a:blip r:embed="rId3">
            <a:alphaModFix/>
          </a:blip>
          <a:stretch>
            <a:fillRect/>
          </a:stretch>
        </p:blipFill>
        <p:spPr>
          <a:xfrm>
            <a:off x="2531025" y="895525"/>
            <a:ext cx="4081950" cy="4120449"/>
          </a:xfrm>
          <a:prstGeom prst="rect">
            <a:avLst/>
          </a:prstGeom>
          <a:noFill/>
          <a:ln>
            <a:noFill/>
          </a:ln>
        </p:spPr>
      </p:pic>
      <p:sp>
        <p:nvSpPr>
          <p:cNvPr id="107" name="Google Shape;107;p20"/>
          <p:cNvSpPr/>
          <p:nvPr/>
        </p:nvSpPr>
        <p:spPr>
          <a:xfrm>
            <a:off x="2465475" y="4760975"/>
            <a:ext cx="1094700" cy="2550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7F5479F3-6B30-4249-BDF7-A21B53DFD569}"/>
              </a:ext>
            </a:extLst>
          </p:cNvPr>
          <p:cNvGraphicFramePr>
            <a:graphicFrameLocks noGrp="1"/>
          </p:cNvGraphicFramePr>
          <p:nvPr>
            <p:extLst>
              <p:ext uri="{D42A27DB-BD31-4B8C-83A1-F6EECF244321}">
                <p14:modId xmlns:p14="http://schemas.microsoft.com/office/powerpoint/2010/main" val="2641808016"/>
              </p:ext>
            </p:extLst>
          </p:nvPr>
        </p:nvGraphicFramePr>
        <p:xfrm>
          <a:off x="85725" y="64294"/>
          <a:ext cx="8972550" cy="5029200"/>
        </p:xfrm>
        <a:graphic>
          <a:graphicData uri="http://schemas.openxmlformats.org/drawingml/2006/table">
            <a:tbl>
              <a:tblPr/>
              <a:tblGrid>
                <a:gridCol w="8972550">
                  <a:extLst>
                    <a:ext uri="{9D8B030D-6E8A-4147-A177-3AD203B41FA5}">
                      <a16:colId xmlns:a16="http://schemas.microsoft.com/office/drawing/2014/main" val="1414434013"/>
                    </a:ext>
                  </a:extLst>
                </a:gridCol>
              </a:tblGrid>
              <a:tr h="5029200">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329450" y="212550"/>
            <a:ext cx="5079600" cy="61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600"/>
              </a:spcAft>
              <a:buNone/>
            </a:pPr>
            <a:r>
              <a:rPr lang="en-GB" sz="2800" b="1" u="sng">
                <a:solidFill>
                  <a:srgbClr val="073763"/>
                </a:solidFill>
                <a:latin typeface="Roboto"/>
                <a:ea typeface="Roboto"/>
                <a:cs typeface="Roboto"/>
                <a:sym typeface="Roboto"/>
              </a:rPr>
              <a:t>LOGISTIC REGRESSION</a:t>
            </a:r>
            <a:r>
              <a:rPr lang="en-GB" sz="2800" b="1">
                <a:solidFill>
                  <a:srgbClr val="073763"/>
                </a:solidFill>
                <a:latin typeface="Roboto"/>
                <a:ea typeface="Roboto"/>
                <a:cs typeface="Roboto"/>
                <a:sym typeface="Roboto"/>
              </a:rPr>
              <a:t> -</a:t>
            </a:r>
            <a:r>
              <a:rPr lang="en-GB" sz="2400">
                <a:solidFill>
                  <a:schemeClr val="dk1"/>
                </a:solidFill>
                <a:latin typeface="Roboto"/>
                <a:ea typeface="Roboto"/>
                <a:cs typeface="Roboto"/>
                <a:sym typeface="Roboto"/>
              </a:rPr>
              <a:t> Code</a:t>
            </a:r>
            <a:endParaRPr sz="1000">
              <a:solidFill>
                <a:schemeClr val="dk1"/>
              </a:solidFill>
            </a:endParaRPr>
          </a:p>
        </p:txBody>
      </p:sp>
      <p:pic>
        <p:nvPicPr>
          <p:cNvPr id="113" name="Google Shape;113;p21"/>
          <p:cNvPicPr preferRelativeResize="0"/>
          <p:nvPr/>
        </p:nvPicPr>
        <p:blipFill>
          <a:blip r:embed="rId3">
            <a:alphaModFix/>
          </a:blip>
          <a:stretch>
            <a:fillRect/>
          </a:stretch>
        </p:blipFill>
        <p:spPr>
          <a:xfrm>
            <a:off x="928175" y="1054950"/>
            <a:ext cx="7159026" cy="3923825"/>
          </a:xfrm>
          <a:prstGeom prst="rect">
            <a:avLst/>
          </a:prstGeom>
          <a:noFill/>
          <a:ln>
            <a:noFill/>
          </a:ln>
        </p:spPr>
      </p:pic>
      <p:graphicFrame>
        <p:nvGraphicFramePr>
          <p:cNvPr id="4" name="Table 3">
            <a:extLst>
              <a:ext uri="{FF2B5EF4-FFF2-40B4-BE49-F238E27FC236}">
                <a16:creationId xmlns:a16="http://schemas.microsoft.com/office/drawing/2014/main" id="{3073D9CD-8AC5-4EB0-AF14-7497B0162DD0}"/>
              </a:ext>
            </a:extLst>
          </p:cNvPr>
          <p:cNvGraphicFramePr>
            <a:graphicFrameLocks noGrp="1"/>
          </p:cNvGraphicFramePr>
          <p:nvPr>
            <p:extLst>
              <p:ext uri="{D42A27DB-BD31-4B8C-83A1-F6EECF244321}">
                <p14:modId xmlns:p14="http://schemas.microsoft.com/office/powerpoint/2010/main" val="2343207696"/>
              </p:ext>
            </p:extLst>
          </p:nvPr>
        </p:nvGraphicFramePr>
        <p:xfrm>
          <a:off x="171450" y="121444"/>
          <a:ext cx="8747850" cy="4893469"/>
        </p:xfrm>
        <a:graphic>
          <a:graphicData uri="http://schemas.openxmlformats.org/drawingml/2006/table">
            <a:tbl>
              <a:tblPr/>
              <a:tblGrid>
                <a:gridCol w="8747850">
                  <a:extLst>
                    <a:ext uri="{9D8B030D-6E8A-4147-A177-3AD203B41FA5}">
                      <a16:colId xmlns:a16="http://schemas.microsoft.com/office/drawing/2014/main" val="1414434013"/>
                    </a:ext>
                  </a:extLst>
                </a:gridCol>
              </a:tblGrid>
              <a:tr h="4893469">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extLst>
                  <a:ext uri="{0D108BD9-81ED-4DB2-BD59-A6C34878D82A}">
                    <a16:rowId xmlns:a16="http://schemas.microsoft.com/office/drawing/2014/main" val="280658167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TotalTime>
  <Words>347</Words>
  <Application>Microsoft Office PowerPoint</Application>
  <PresentationFormat>On-screen Show (16:9)</PresentationFormat>
  <Paragraphs>68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Roboto Medium</vt:lpstr>
      <vt:lpstr>Arial</vt:lpstr>
      <vt:lpstr>Roboto Black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GUDI VARAPRASAD 19BCE7048</cp:lastModifiedBy>
  <cp:revision>2</cp:revision>
  <dcterms:modified xsi:type="dcterms:W3CDTF">2021-11-16T18:19:50Z</dcterms:modified>
</cp:coreProperties>
</file>