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8.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5.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68"/>
  </p:notesMasterIdLst>
  <p:sldIdLst>
    <p:sldId id="256" r:id="rId2"/>
    <p:sldId id="321" r:id="rId3"/>
    <p:sldId id="322" r:id="rId4"/>
    <p:sldId id="323" r:id="rId5"/>
    <p:sldId id="324" r:id="rId6"/>
    <p:sldId id="325" r:id="rId7"/>
    <p:sldId id="326" r:id="rId8"/>
    <p:sldId id="328" r:id="rId9"/>
    <p:sldId id="261" r:id="rId10"/>
    <p:sldId id="266" r:id="rId11"/>
    <p:sldId id="263" r:id="rId12"/>
    <p:sldId id="262" r:id="rId13"/>
    <p:sldId id="265" r:id="rId14"/>
    <p:sldId id="269" r:id="rId15"/>
    <p:sldId id="302" r:id="rId16"/>
    <p:sldId id="303" r:id="rId17"/>
    <p:sldId id="308" r:id="rId18"/>
    <p:sldId id="307" r:id="rId19"/>
    <p:sldId id="270" r:id="rId20"/>
    <p:sldId id="271" r:id="rId21"/>
    <p:sldId id="272" r:id="rId22"/>
    <p:sldId id="273" r:id="rId23"/>
    <p:sldId id="274" r:id="rId24"/>
    <p:sldId id="275" r:id="rId25"/>
    <p:sldId id="304" r:id="rId26"/>
    <p:sldId id="276" r:id="rId27"/>
    <p:sldId id="277" r:id="rId28"/>
    <p:sldId id="315" r:id="rId29"/>
    <p:sldId id="316" r:id="rId30"/>
    <p:sldId id="317" r:id="rId31"/>
    <p:sldId id="318" r:id="rId32"/>
    <p:sldId id="319" r:id="rId33"/>
    <p:sldId id="320" r:id="rId34"/>
    <p:sldId id="309" r:id="rId35"/>
    <p:sldId id="310" r:id="rId36"/>
    <p:sldId id="311" r:id="rId37"/>
    <p:sldId id="312" r:id="rId38"/>
    <p:sldId id="281" r:id="rId39"/>
    <p:sldId id="313" r:id="rId40"/>
    <p:sldId id="284" r:id="rId41"/>
    <p:sldId id="285" r:id="rId42"/>
    <p:sldId id="286" r:id="rId43"/>
    <p:sldId id="288" r:id="rId44"/>
    <p:sldId id="289" r:id="rId45"/>
    <p:sldId id="294" r:id="rId46"/>
    <p:sldId id="295" r:id="rId47"/>
    <p:sldId id="297" r:id="rId48"/>
    <p:sldId id="329"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 id="344" r:id="rId64"/>
    <p:sldId id="345" r:id="rId65"/>
    <p:sldId id="296" r:id="rId66"/>
    <p:sldId id="306"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46" autoAdjust="0"/>
  </p:normalViewPr>
  <p:slideViewPr>
    <p:cSldViewPr>
      <p:cViewPr varScale="1">
        <p:scale>
          <a:sx n="61" d="100"/>
          <a:sy n="61" d="100"/>
        </p:scale>
        <p:origin x="144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75"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63816E-A84F-42F0-B598-7059AC6C5885}" type="datetimeFigureOut">
              <a:rPr lang="en-US" smtClean="0"/>
              <a:t>10/29/2020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4315B2-A8F0-404B-91D3-5140F6E461DA}" type="slidenum">
              <a:rPr lang="en-US" smtClean="0"/>
              <a:t>‹#›</a:t>
            </a:fld>
            <a:endParaRPr lang="en-US"/>
          </a:p>
        </p:txBody>
      </p:sp>
    </p:spTree>
    <p:extLst>
      <p:ext uri="{BB962C8B-B14F-4D97-AF65-F5344CB8AC3E}">
        <p14:creationId xmlns:p14="http://schemas.microsoft.com/office/powerpoint/2010/main" val="699606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concatenate/ combines its</a:t>
            </a:r>
            <a:r>
              <a:rPr lang="en-US" baseline="0" dirty="0" smtClean="0"/>
              <a:t> input</a:t>
            </a:r>
            <a:endParaRPr lang="en-US" dirty="0"/>
          </a:p>
        </p:txBody>
      </p:sp>
      <p:sp>
        <p:nvSpPr>
          <p:cNvPr id="4" name="Slide Number Placeholder 3"/>
          <p:cNvSpPr>
            <a:spLocks noGrp="1"/>
          </p:cNvSpPr>
          <p:nvPr>
            <p:ph type="sldNum" sz="quarter" idx="10"/>
          </p:nvPr>
        </p:nvSpPr>
        <p:spPr/>
        <p:txBody>
          <a:bodyPr/>
          <a:lstStyle/>
          <a:p>
            <a:fld id="{CF4315B2-A8F0-404B-91D3-5140F6E461DA}" type="slidenum">
              <a:rPr lang="en-US" smtClean="0"/>
              <a:t>14</a:t>
            </a:fld>
            <a:endParaRPr lang="en-US"/>
          </a:p>
        </p:txBody>
      </p:sp>
    </p:spTree>
    <p:extLst>
      <p:ext uri="{BB962C8B-B14F-4D97-AF65-F5344CB8AC3E}">
        <p14:creationId xmlns:p14="http://schemas.microsoft.com/office/powerpoint/2010/main" val="1142477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concatenate/ combines its</a:t>
            </a:r>
            <a:r>
              <a:rPr lang="en-US" baseline="0" dirty="0" smtClean="0"/>
              <a:t> input</a:t>
            </a:r>
            <a:endParaRPr lang="en-US" dirty="0"/>
          </a:p>
        </p:txBody>
      </p:sp>
      <p:sp>
        <p:nvSpPr>
          <p:cNvPr id="4" name="Slide Number Placeholder 3"/>
          <p:cNvSpPr>
            <a:spLocks noGrp="1"/>
          </p:cNvSpPr>
          <p:nvPr>
            <p:ph type="sldNum" sz="quarter" idx="10"/>
          </p:nvPr>
        </p:nvSpPr>
        <p:spPr/>
        <p:txBody>
          <a:bodyPr/>
          <a:lstStyle/>
          <a:p>
            <a:fld id="{CF4315B2-A8F0-404B-91D3-5140F6E461DA}" type="slidenum">
              <a:rPr lang="en-US" smtClean="0"/>
              <a:t>15</a:t>
            </a:fld>
            <a:endParaRPr lang="en-US"/>
          </a:p>
        </p:txBody>
      </p:sp>
    </p:spTree>
    <p:extLst>
      <p:ext uri="{BB962C8B-B14F-4D97-AF65-F5344CB8AC3E}">
        <p14:creationId xmlns:p14="http://schemas.microsoft.com/office/powerpoint/2010/main" val="1142477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concatenate/ combines its</a:t>
            </a:r>
            <a:r>
              <a:rPr lang="en-US" baseline="0" dirty="0" smtClean="0"/>
              <a:t> input</a:t>
            </a:r>
            <a:endParaRPr lang="en-US" dirty="0"/>
          </a:p>
        </p:txBody>
      </p:sp>
      <p:sp>
        <p:nvSpPr>
          <p:cNvPr id="4" name="Slide Number Placeholder 3"/>
          <p:cNvSpPr>
            <a:spLocks noGrp="1"/>
          </p:cNvSpPr>
          <p:nvPr>
            <p:ph type="sldNum" sz="quarter" idx="10"/>
          </p:nvPr>
        </p:nvSpPr>
        <p:spPr/>
        <p:txBody>
          <a:bodyPr/>
          <a:lstStyle/>
          <a:p>
            <a:fld id="{CF4315B2-A8F0-404B-91D3-5140F6E461DA}" type="slidenum">
              <a:rPr lang="en-US" smtClean="0"/>
              <a:t>16</a:t>
            </a:fld>
            <a:endParaRPr lang="en-US"/>
          </a:p>
        </p:txBody>
      </p:sp>
    </p:spTree>
    <p:extLst>
      <p:ext uri="{BB962C8B-B14F-4D97-AF65-F5344CB8AC3E}">
        <p14:creationId xmlns:p14="http://schemas.microsoft.com/office/powerpoint/2010/main" val="1142477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concatenate/ combines its</a:t>
            </a:r>
            <a:r>
              <a:rPr lang="en-US" baseline="0" dirty="0" smtClean="0"/>
              <a:t> input</a:t>
            </a:r>
          </a:p>
          <a:p>
            <a:endParaRPr lang="en-US" baseline="0" dirty="0" smtClean="0"/>
          </a:p>
          <a:p>
            <a:r>
              <a:rPr lang="en-US" sz="1100" b="1" dirty="0" smtClean="0"/>
              <a:t>2) scan</a:t>
            </a:r>
          </a:p>
          <a:p>
            <a:r>
              <a:rPr lang="en-US" sz="1200" dirty="0" smtClean="0"/>
              <a:t>This method is useful when the data are stored somewhere else.</a:t>
            </a:r>
            <a:endParaRPr lang="en-US" sz="1200" b="1" dirty="0" smtClean="0"/>
          </a:p>
          <a:p>
            <a:pPr>
              <a:buFont typeface="Wingdings"/>
              <a:buChar char="Ø"/>
            </a:pPr>
            <a:r>
              <a:rPr lang="en-US" smtClean="0">
                <a:solidFill>
                  <a:srgbClr val="FF0000"/>
                </a:solidFill>
              </a:rPr>
              <a:t>x &lt;- scan()</a:t>
            </a:r>
          </a:p>
          <a:p>
            <a:endParaRPr lang="en-US" dirty="0"/>
          </a:p>
        </p:txBody>
      </p:sp>
      <p:sp>
        <p:nvSpPr>
          <p:cNvPr id="4" name="Slide Number Placeholder 3"/>
          <p:cNvSpPr>
            <a:spLocks noGrp="1"/>
          </p:cNvSpPr>
          <p:nvPr>
            <p:ph type="sldNum" sz="quarter" idx="10"/>
          </p:nvPr>
        </p:nvSpPr>
        <p:spPr/>
        <p:txBody>
          <a:bodyPr/>
          <a:lstStyle/>
          <a:p>
            <a:fld id="{CF4315B2-A8F0-404B-91D3-5140F6E461DA}" type="slidenum">
              <a:rPr lang="en-US" smtClean="0"/>
              <a:t>17</a:t>
            </a:fld>
            <a:endParaRPr lang="en-US"/>
          </a:p>
        </p:txBody>
      </p:sp>
    </p:spTree>
    <p:extLst>
      <p:ext uri="{BB962C8B-B14F-4D97-AF65-F5344CB8AC3E}">
        <p14:creationId xmlns:p14="http://schemas.microsoft.com/office/powerpoint/2010/main" val="1142477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concatenate/ combines its</a:t>
            </a:r>
            <a:r>
              <a:rPr lang="en-US" baseline="0" dirty="0" smtClean="0"/>
              <a:t> input</a:t>
            </a:r>
          </a:p>
          <a:p>
            <a:r>
              <a:rPr lang="en-US" sz="1200" b="0" i="0" u="none" strike="noStrike" kern="1200" baseline="0" dirty="0" smtClean="0">
                <a:solidFill>
                  <a:schemeClr val="tx1"/>
                </a:solidFill>
                <a:latin typeface="+mn-lt"/>
                <a:ea typeface="+mn-ea"/>
                <a:cs typeface="+mn-cs"/>
              </a:rPr>
              <a:t>x &lt;- c(z, 11:15)</a:t>
            </a:r>
            <a:endParaRPr lang="en-US" dirty="0"/>
          </a:p>
        </p:txBody>
      </p:sp>
      <p:sp>
        <p:nvSpPr>
          <p:cNvPr id="4" name="Slide Number Placeholder 3"/>
          <p:cNvSpPr>
            <a:spLocks noGrp="1"/>
          </p:cNvSpPr>
          <p:nvPr>
            <p:ph type="sldNum" sz="quarter" idx="10"/>
          </p:nvPr>
        </p:nvSpPr>
        <p:spPr/>
        <p:txBody>
          <a:bodyPr/>
          <a:lstStyle/>
          <a:p>
            <a:fld id="{CF4315B2-A8F0-404B-91D3-5140F6E461DA}" type="slidenum">
              <a:rPr lang="en-US" smtClean="0"/>
              <a:t>19</a:t>
            </a:fld>
            <a:endParaRPr lang="en-US"/>
          </a:p>
        </p:txBody>
      </p:sp>
    </p:spTree>
    <p:extLst>
      <p:ext uri="{BB962C8B-B14F-4D97-AF65-F5344CB8AC3E}">
        <p14:creationId xmlns:p14="http://schemas.microsoft.com/office/powerpoint/2010/main" val="1142477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summarize, the </a:t>
            </a:r>
            <a:r>
              <a:rPr lang="en-US" sz="1200" b="1" i="0" kern="1200" dirty="0" smtClean="0">
                <a:solidFill>
                  <a:schemeClr val="tx1"/>
                </a:solidFill>
                <a:effectLst/>
                <a:latin typeface="+mn-lt"/>
                <a:ea typeface="+mn-ea"/>
                <a:cs typeface="+mn-cs"/>
              </a:rPr>
              <a:t>main difference</a:t>
            </a:r>
            <a:r>
              <a:rPr lang="en-US" sz="1200" b="0" i="0" kern="1200" dirty="0" smtClean="0">
                <a:solidFill>
                  <a:schemeClr val="tx1"/>
                </a:solidFill>
                <a:effectLst/>
                <a:latin typeface="+mn-lt"/>
                <a:ea typeface="+mn-ea"/>
                <a:cs typeface="+mn-cs"/>
              </a:rPr>
              <a:t> between list and vector is that </a:t>
            </a:r>
            <a:r>
              <a:rPr lang="en-US" sz="1200" b="1" i="0" kern="1200" dirty="0" smtClean="0">
                <a:solidFill>
                  <a:schemeClr val="tx1"/>
                </a:solidFill>
                <a:effectLst/>
                <a:latin typeface="+mn-lt"/>
                <a:ea typeface="+mn-ea"/>
                <a:cs typeface="+mn-cs"/>
              </a:rPr>
              <a:t>list</a:t>
            </a:r>
            <a:r>
              <a:rPr lang="en-US" sz="1200" b="0" i="0" kern="1200" dirty="0" smtClean="0">
                <a:solidFill>
                  <a:schemeClr val="tx1"/>
                </a:solidFill>
                <a:effectLst/>
                <a:latin typeface="+mn-lt"/>
                <a:ea typeface="+mn-ea"/>
                <a:cs typeface="+mn-cs"/>
              </a:rPr>
              <a:t> in R allows you to gather a variety of objects under one name (that is, the name of the list) in an ordered way. These objects can be matrices, vectors, data frames, even other lists, etc. It is not even required that these objects are related to each other in any way... while the elements in a </a:t>
            </a:r>
            <a:r>
              <a:rPr lang="en-US" sz="1200" b="1" i="0" kern="1200" dirty="0" smtClean="0">
                <a:solidFill>
                  <a:schemeClr val="tx1"/>
                </a:solidFill>
                <a:effectLst/>
                <a:latin typeface="+mn-lt"/>
                <a:ea typeface="+mn-ea"/>
                <a:cs typeface="+mn-cs"/>
              </a:rPr>
              <a:t>vector</a:t>
            </a:r>
            <a:r>
              <a:rPr lang="en-US" sz="1200" b="0" i="0" kern="1200" dirty="0" smtClean="0">
                <a:solidFill>
                  <a:schemeClr val="tx1"/>
                </a:solidFill>
                <a:effectLst/>
                <a:latin typeface="+mn-lt"/>
                <a:ea typeface="+mn-ea"/>
                <a:cs typeface="+mn-cs"/>
              </a:rPr>
              <a:t> all have the same data type.</a:t>
            </a:r>
            <a:endParaRPr lang="en-US" dirty="0"/>
          </a:p>
        </p:txBody>
      </p:sp>
      <p:sp>
        <p:nvSpPr>
          <p:cNvPr id="4" name="Slide Number Placeholder 3"/>
          <p:cNvSpPr>
            <a:spLocks noGrp="1"/>
          </p:cNvSpPr>
          <p:nvPr>
            <p:ph type="sldNum" sz="quarter" idx="10"/>
          </p:nvPr>
        </p:nvSpPr>
        <p:spPr/>
        <p:txBody>
          <a:bodyPr/>
          <a:lstStyle/>
          <a:p>
            <a:fld id="{CF4315B2-A8F0-404B-91D3-5140F6E461DA}" type="slidenum">
              <a:rPr lang="en-US" smtClean="0"/>
              <a:t>25</a:t>
            </a:fld>
            <a:endParaRPr lang="en-US"/>
          </a:p>
        </p:txBody>
      </p:sp>
    </p:spTree>
    <p:extLst>
      <p:ext uri="{BB962C8B-B14F-4D97-AF65-F5344CB8AC3E}">
        <p14:creationId xmlns:p14="http://schemas.microsoft.com/office/powerpoint/2010/main" val="3381944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See that address[1] is a list, not an element, and that address[[1]] is an element, not a list.</a:t>
            </a:r>
            <a:endParaRPr lang="en-US" dirty="0"/>
          </a:p>
        </p:txBody>
      </p:sp>
      <p:sp>
        <p:nvSpPr>
          <p:cNvPr id="4" name="Slide Number Placeholder 3"/>
          <p:cNvSpPr>
            <a:spLocks noGrp="1"/>
          </p:cNvSpPr>
          <p:nvPr>
            <p:ph type="sldNum" sz="quarter" idx="10"/>
          </p:nvPr>
        </p:nvSpPr>
        <p:spPr/>
        <p:txBody>
          <a:bodyPr/>
          <a:lstStyle/>
          <a:p>
            <a:fld id="{CF4315B2-A8F0-404B-91D3-5140F6E461DA}" type="slidenum">
              <a:rPr lang="en-US" smtClean="0"/>
              <a:t>26</a:t>
            </a:fld>
            <a:endParaRPr lang="en-US"/>
          </a:p>
        </p:txBody>
      </p:sp>
    </p:spTree>
    <p:extLst>
      <p:ext uri="{BB962C8B-B14F-4D97-AF65-F5344CB8AC3E}">
        <p14:creationId xmlns:p14="http://schemas.microsoft.com/office/powerpoint/2010/main" val="25093307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D5EBBC3A-9189-4BB1-91B9-9F7B72847C7C}" type="datetimeFigureOut">
              <a:rPr lang="en-US" smtClean="0"/>
              <a:t>10/29/2020</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F9487A37-B3BC-43CB-A7EF-4F1AEFF78220}" type="slidenum">
              <a:rPr lang="en-US" smtClean="0"/>
              <a:t>‹#›</a:t>
            </a:fld>
            <a:endParaRPr lang="en-US"/>
          </a:p>
        </p:txBody>
      </p:sp>
    </p:spTree>
    <p:extLst>
      <p:ext uri="{BB962C8B-B14F-4D97-AF65-F5344CB8AC3E}">
        <p14:creationId xmlns:p14="http://schemas.microsoft.com/office/powerpoint/2010/main" val="144683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201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5597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4059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6305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3581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8043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D5EBBC3A-9189-4BB1-91B9-9F7B72847C7C}" type="datetimeFigureOut">
              <a:rPr lang="en-US" smtClean="0"/>
              <a:t>10/29/2020</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F9487A37-B3BC-43CB-A7EF-4F1AEFF78220}" type="slidenum">
              <a:rPr lang="en-US" smtClean="0"/>
              <a:t>‹#›</a:t>
            </a:fld>
            <a:endParaRPr lang="en-US"/>
          </a:p>
        </p:txBody>
      </p:sp>
    </p:spTree>
    <p:extLst>
      <p:ext uri="{BB962C8B-B14F-4D97-AF65-F5344CB8AC3E}">
        <p14:creationId xmlns:p14="http://schemas.microsoft.com/office/powerpoint/2010/main" val="1942412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EBBC3A-9189-4BB1-91B9-9F7B72847C7C}" type="datetimeFigureOut">
              <a:rPr lang="en-US" smtClean="0"/>
              <a:t>10/29/2020</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F9487A37-B3BC-43CB-A7EF-4F1AEFF78220}" type="slidenum">
              <a:rPr lang="en-US" smtClean="0"/>
              <a:t>‹#›</a:t>
            </a:fld>
            <a:endParaRPr lang="en-US"/>
          </a:p>
        </p:txBody>
      </p:sp>
    </p:spTree>
    <p:extLst>
      <p:ext uri="{BB962C8B-B14F-4D97-AF65-F5344CB8AC3E}">
        <p14:creationId xmlns:p14="http://schemas.microsoft.com/office/powerpoint/2010/main" val="356983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47333891-D5E7-4C7B-BF1D-E855E53CB5A8}" type="slidenum">
              <a:rPr lang="en-US" smtClean="0"/>
              <a:t>‹#›</a:t>
            </a:fld>
            <a:endParaRPr lang="en-US" dirty="0"/>
          </a:p>
        </p:txBody>
      </p:sp>
    </p:spTree>
    <p:extLst>
      <p:ext uri="{BB962C8B-B14F-4D97-AF65-F5344CB8AC3E}">
        <p14:creationId xmlns:p14="http://schemas.microsoft.com/office/powerpoint/2010/main" val="118745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EBBC3A-9189-4BB1-91B9-9F7B72847C7C}"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F9487A37-B3BC-43CB-A7EF-4F1AEFF78220}" type="slidenum">
              <a:rPr lang="en-US" smtClean="0"/>
              <a:t>‹#›</a:t>
            </a:fld>
            <a:endParaRPr lang="en-US"/>
          </a:p>
        </p:txBody>
      </p:sp>
    </p:spTree>
    <p:extLst>
      <p:ext uri="{BB962C8B-B14F-4D97-AF65-F5344CB8AC3E}">
        <p14:creationId xmlns:p14="http://schemas.microsoft.com/office/powerpoint/2010/main" val="1694376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723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EBBC3A-9189-4BB1-91B9-9F7B72847C7C}" type="datetimeFigureOut">
              <a:rPr lang="en-US" smtClean="0"/>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F9487A37-B3BC-43CB-A7EF-4F1AEFF78220}" type="slidenum">
              <a:rPr lang="en-US" smtClean="0"/>
              <a:t>‹#›</a:t>
            </a:fld>
            <a:endParaRPr lang="en-US"/>
          </a:p>
        </p:txBody>
      </p:sp>
    </p:spTree>
    <p:extLst>
      <p:ext uri="{BB962C8B-B14F-4D97-AF65-F5344CB8AC3E}">
        <p14:creationId xmlns:p14="http://schemas.microsoft.com/office/powerpoint/2010/main" val="248624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EBBC3A-9189-4BB1-91B9-9F7B72847C7C}" type="datetimeFigureOut">
              <a:rPr lang="en-US" smtClean="0"/>
              <a:t>10/29/2020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F9487A37-B3BC-43CB-A7EF-4F1AEFF78220}" type="slidenum">
              <a:rPr lang="en-US" smtClean="0"/>
              <a:t>‹#›</a:t>
            </a:fld>
            <a:endParaRPr lang="en-US"/>
          </a:p>
        </p:txBody>
      </p:sp>
    </p:spTree>
    <p:extLst>
      <p:ext uri="{BB962C8B-B14F-4D97-AF65-F5344CB8AC3E}">
        <p14:creationId xmlns:p14="http://schemas.microsoft.com/office/powerpoint/2010/main" val="143537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D5EBBC3A-9189-4BB1-91B9-9F7B72847C7C}" type="datetimeFigureOut">
              <a:rPr lang="en-US" smtClean="0"/>
              <a:t>10/29/2020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F9487A37-B3BC-43CB-A7EF-4F1AEFF78220}" type="slidenum">
              <a:rPr lang="en-US" smtClean="0"/>
              <a:t>‹#›</a:t>
            </a:fld>
            <a:endParaRPr lang="en-US"/>
          </a:p>
        </p:txBody>
      </p:sp>
    </p:spTree>
    <p:extLst>
      <p:ext uri="{BB962C8B-B14F-4D97-AF65-F5344CB8AC3E}">
        <p14:creationId xmlns:p14="http://schemas.microsoft.com/office/powerpoint/2010/main" val="289194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5EBBC3A-9189-4BB1-91B9-9F7B72847C7C}"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F9487A37-B3BC-43CB-A7EF-4F1AEFF78220}" type="slidenum">
              <a:rPr lang="en-US" smtClean="0"/>
              <a:t>‹#›</a:t>
            </a:fld>
            <a:endParaRPr lang="en-US"/>
          </a:p>
        </p:txBody>
      </p:sp>
    </p:spTree>
    <p:extLst>
      <p:ext uri="{BB962C8B-B14F-4D97-AF65-F5344CB8AC3E}">
        <p14:creationId xmlns:p14="http://schemas.microsoft.com/office/powerpoint/2010/main" val="769763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5EBBC3A-9189-4BB1-91B9-9F7B72847C7C}"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F9487A37-B3BC-43CB-A7EF-4F1AEFF78220}" type="slidenum">
              <a:rPr lang="en-US" smtClean="0"/>
              <a:t>‹#›</a:t>
            </a:fld>
            <a:endParaRPr lang="en-US"/>
          </a:p>
        </p:txBody>
      </p:sp>
    </p:spTree>
    <p:extLst>
      <p:ext uri="{BB962C8B-B14F-4D97-AF65-F5344CB8AC3E}">
        <p14:creationId xmlns:p14="http://schemas.microsoft.com/office/powerpoint/2010/main" val="649355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B61BEF0D-F0BB-DE4B-95CE-6DB70DBA9567}" type="datetimeFigureOut">
              <a:rPr lang="en-US" smtClean="0"/>
              <a:pPr/>
              <a:t>10/29/2020</a:t>
            </a:fld>
            <a:endParaRPr lang="en-US"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658274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an.r-project.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1" y="2438400"/>
            <a:ext cx="7589520" cy="1702160"/>
          </a:xfrm>
        </p:spPr>
        <p:txBody>
          <a:bodyPr/>
          <a:lstStyle/>
          <a:p>
            <a:r>
              <a:rPr lang="en-US" b="1" dirty="0" smtClean="0">
                <a:solidFill>
                  <a:schemeClr val="tx1"/>
                </a:solidFill>
              </a:rPr>
              <a:t>Introduction</a:t>
            </a:r>
            <a:r>
              <a:rPr lang="en-US" b="1" dirty="0" smtClean="0">
                <a:solidFill>
                  <a:schemeClr val="tx1"/>
                </a:solidFill>
              </a:rPr>
              <a:t> </a:t>
            </a:r>
            <a:r>
              <a:rPr lang="en-US" b="1" dirty="0" smtClean="0">
                <a:solidFill>
                  <a:schemeClr val="tx1"/>
                </a:solidFill>
              </a:rPr>
              <a:t>to</a:t>
            </a:r>
            <a:r>
              <a:rPr lang="en-US" b="1" dirty="0" smtClean="0"/>
              <a:t>- R</a:t>
            </a:r>
            <a:endParaRPr lang="en-US" b="1" dirty="0"/>
          </a:p>
        </p:txBody>
      </p:sp>
      <p:sp>
        <p:nvSpPr>
          <p:cNvPr id="3" name="Subtitle 2"/>
          <p:cNvSpPr>
            <a:spLocks noGrp="1"/>
          </p:cNvSpPr>
          <p:nvPr>
            <p:ph type="subTitle" idx="1"/>
          </p:nvPr>
        </p:nvSpPr>
        <p:spPr/>
        <p:txBody>
          <a:bodyPr>
            <a:normAutofit fontScale="77500" lnSpcReduction="20000"/>
          </a:bodyPr>
          <a:lstStyle/>
          <a:p>
            <a:r>
              <a:rPr lang="en-US" dirty="0" smtClean="0"/>
              <a:t>Presented By:</a:t>
            </a:r>
          </a:p>
          <a:p>
            <a:r>
              <a:rPr lang="en-US" dirty="0" err="1" smtClean="0"/>
              <a:t>Tanuj</a:t>
            </a:r>
            <a:r>
              <a:rPr lang="en-US" dirty="0" smtClean="0"/>
              <a:t> Kumar</a:t>
            </a:r>
          </a:p>
          <a:p>
            <a:r>
              <a:rPr lang="en-US" dirty="0" smtClean="0"/>
              <a:t>VIT-AP, Amaravati</a:t>
            </a:r>
          </a:p>
        </p:txBody>
      </p:sp>
    </p:spTree>
    <p:extLst>
      <p:ext uri="{BB962C8B-B14F-4D97-AF65-F5344CB8AC3E}">
        <p14:creationId xmlns:p14="http://schemas.microsoft.com/office/powerpoint/2010/main" val="474628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Getting and setting present working directory</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68580" indent="0">
              <a:buNone/>
            </a:pPr>
            <a:r>
              <a:rPr lang="en-US" sz="1800" dirty="0" smtClean="0">
                <a:solidFill>
                  <a:srgbClr val="FF0000"/>
                </a:solidFill>
              </a:rPr>
              <a:t>&gt; </a:t>
            </a:r>
            <a:r>
              <a:rPr lang="en-US" sz="1800" dirty="0" err="1" smtClean="0">
                <a:solidFill>
                  <a:srgbClr val="FF0000"/>
                </a:solidFill>
              </a:rPr>
              <a:t>getwd</a:t>
            </a:r>
            <a:r>
              <a:rPr lang="en-US" sz="1800" dirty="0" smtClean="0">
                <a:solidFill>
                  <a:srgbClr val="FF0000"/>
                </a:solidFill>
              </a:rPr>
              <a:t>()</a:t>
            </a:r>
          </a:p>
          <a:p>
            <a:pPr marL="68580" indent="0">
              <a:buNone/>
            </a:pPr>
            <a:r>
              <a:rPr lang="en-US" sz="1800" dirty="0"/>
              <a:t>[1] "C:/</a:t>
            </a:r>
            <a:r>
              <a:rPr lang="en-US" sz="1800" dirty="0" smtClean="0"/>
              <a:t>Users/reg_no/Documents“</a:t>
            </a:r>
          </a:p>
          <a:p>
            <a:pPr marL="68580" indent="0">
              <a:buNone/>
            </a:pPr>
            <a:endParaRPr lang="en-US" sz="1800" dirty="0"/>
          </a:p>
          <a:p>
            <a:pPr marL="68580" indent="0">
              <a:buNone/>
            </a:pPr>
            <a:r>
              <a:rPr lang="en-US" sz="1800" dirty="0" smtClean="0">
                <a:solidFill>
                  <a:srgbClr val="FF0000"/>
                </a:solidFill>
              </a:rPr>
              <a:t>&gt; </a:t>
            </a:r>
            <a:r>
              <a:rPr lang="en-US" sz="1800" dirty="0" err="1" smtClean="0">
                <a:solidFill>
                  <a:srgbClr val="FF0000"/>
                </a:solidFill>
              </a:rPr>
              <a:t>setwd</a:t>
            </a:r>
            <a:r>
              <a:rPr lang="en-US" sz="1800" dirty="0">
                <a:solidFill>
                  <a:srgbClr val="FF0000"/>
                </a:solidFill>
              </a:rPr>
              <a:t>("C:\</a:t>
            </a:r>
            <a:r>
              <a:rPr lang="en-US" sz="1800" dirty="0" smtClean="0">
                <a:solidFill>
                  <a:srgbClr val="FF0000"/>
                </a:solidFill>
              </a:rPr>
              <a:t>Users\</a:t>
            </a:r>
            <a:r>
              <a:rPr lang="en-US" sz="1800" dirty="0">
                <a:solidFill>
                  <a:srgbClr val="FF0000"/>
                </a:solidFill>
              </a:rPr>
              <a:t>reg_no\</a:t>
            </a:r>
            <a:r>
              <a:rPr lang="en-US" sz="1800" dirty="0" smtClean="0">
                <a:solidFill>
                  <a:srgbClr val="FF0000"/>
                </a:solidFill>
              </a:rPr>
              <a:t>Desktop\ML")</a:t>
            </a:r>
          </a:p>
          <a:p>
            <a:pPr marL="68580" indent="0">
              <a:buNone/>
            </a:pPr>
            <a:endParaRPr lang="en-US" sz="1800" dirty="0">
              <a:solidFill>
                <a:srgbClr val="FF0000"/>
              </a:solidFill>
            </a:endParaRPr>
          </a:p>
          <a:p>
            <a:pPr marL="68580" indent="0">
              <a:buNone/>
            </a:pPr>
            <a:r>
              <a:rPr lang="en-US" sz="2000" dirty="0"/>
              <a:t>Error: '\U' used without hex digits in character string starting ""C:\</a:t>
            </a:r>
            <a:r>
              <a:rPr lang="en-US" sz="2000" dirty="0" smtClean="0"/>
              <a:t>U“</a:t>
            </a:r>
          </a:p>
          <a:p>
            <a:pPr marL="68580" indent="0">
              <a:buNone/>
            </a:pPr>
            <a:endParaRPr lang="en-US" sz="2000" dirty="0" smtClean="0"/>
          </a:p>
          <a:p>
            <a:pPr marL="68580" indent="0">
              <a:buNone/>
            </a:pPr>
            <a:r>
              <a:rPr lang="en-US" sz="2000" dirty="0" smtClean="0">
                <a:solidFill>
                  <a:srgbClr val="FF0000"/>
                </a:solidFill>
              </a:rPr>
              <a:t>&gt; </a:t>
            </a:r>
            <a:r>
              <a:rPr lang="en-US" sz="1800" dirty="0" err="1" smtClean="0">
                <a:solidFill>
                  <a:srgbClr val="FF0000"/>
                </a:solidFill>
              </a:rPr>
              <a:t>setwd</a:t>
            </a:r>
            <a:r>
              <a:rPr lang="en-US" sz="1800" dirty="0">
                <a:solidFill>
                  <a:srgbClr val="FF0000"/>
                </a:solidFill>
              </a:rPr>
              <a:t>("C:/Users/reg_no/Desktop/DataScience</a:t>
            </a:r>
            <a:r>
              <a:rPr lang="en-US" sz="1800" dirty="0" smtClean="0">
                <a:solidFill>
                  <a:srgbClr val="FF0000"/>
                </a:solidFill>
              </a:rPr>
              <a:t>")</a:t>
            </a:r>
          </a:p>
          <a:p>
            <a:pPr marL="68580" indent="0">
              <a:buNone/>
            </a:pPr>
            <a:endParaRPr lang="en-US" sz="1800" dirty="0" smtClean="0">
              <a:solidFill>
                <a:srgbClr val="FF0000"/>
              </a:solidFill>
            </a:endParaRPr>
          </a:p>
          <a:p>
            <a:pPr marL="68580" indent="0">
              <a:buNone/>
            </a:pPr>
            <a:endParaRPr lang="en-US" sz="1800" dirty="0">
              <a:solidFill>
                <a:srgbClr val="FF0000"/>
              </a:solidFill>
            </a:endParaRPr>
          </a:p>
          <a:p>
            <a:pPr marL="68580" indent="0">
              <a:buNone/>
            </a:pPr>
            <a:r>
              <a:rPr lang="en-US" sz="2000" dirty="0">
                <a:solidFill>
                  <a:srgbClr val="FF0000"/>
                </a:solidFill>
              </a:rPr>
              <a:t>&gt; </a:t>
            </a:r>
            <a:r>
              <a:rPr lang="en-US" sz="2000" dirty="0" err="1">
                <a:solidFill>
                  <a:srgbClr val="FF0000"/>
                </a:solidFill>
              </a:rPr>
              <a:t>getwd</a:t>
            </a:r>
            <a:r>
              <a:rPr lang="en-US" sz="2000" dirty="0">
                <a:solidFill>
                  <a:srgbClr val="FF0000"/>
                </a:solidFill>
              </a:rPr>
              <a:t>()</a:t>
            </a:r>
          </a:p>
          <a:p>
            <a:pPr marL="68580" indent="0">
              <a:buNone/>
            </a:pPr>
            <a:r>
              <a:rPr lang="en-US" sz="2000" dirty="0"/>
              <a:t>[1] "C:/</a:t>
            </a:r>
            <a:r>
              <a:rPr lang="en-US" sz="2000" dirty="0" smtClean="0"/>
              <a:t>Users/</a:t>
            </a:r>
            <a:r>
              <a:rPr lang="en-US" sz="2000" dirty="0"/>
              <a:t>reg_no</a:t>
            </a:r>
            <a:r>
              <a:rPr lang="en-US" sz="2000" dirty="0" smtClean="0"/>
              <a:t>/Desktop/DataScience</a:t>
            </a:r>
            <a:r>
              <a:rPr lang="en-US" dirty="0" smtClean="0"/>
              <a:t>"</a:t>
            </a:r>
            <a:endParaRPr lang="en-US" dirty="0"/>
          </a:p>
          <a:p>
            <a:pPr marL="68580" indent="0">
              <a:buNone/>
            </a:pPr>
            <a:endParaRPr lang="en-US" dirty="0"/>
          </a:p>
        </p:txBody>
      </p:sp>
    </p:spTree>
    <p:extLst>
      <p:ext uri="{BB962C8B-B14F-4D97-AF65-F5344CB8AC3E}">
        <p14:creationId xmlns:p14="http://schemas.microsoft.com/office/powerpoint/2010/main" val="965560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2000"/>
            <a:ext cx="7024744" cy="533400"/>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dirty="0" smtClean="0"/>
              <a:t>A first R Session</a:t>
            </a:r>
            <a:endParaRPr lang="en-US" dirty="0"/>
          </a:p>
        </p:txBody>
      </p:sp>
      <p:sp>
        <p:nvSpPr>
          <p:cNvPr id="3" name="Content Placeholder 2"/>
          <p:cNvSpPr>
            <a:spLocks noGrp="1"/>
          </p:cNvSpPr>
          <p:nvPr>
            <p:ph sz="half" idx="1"/>
          </p:nvPr>
        </p:nvSpPr>
        <p:spPr>
          <a:xfrm>
            <a:off x="381000" y="2057400"/>
            <a:ext cx="4724400" cy="4343400"/>
          </a:xfrm>
        </p:spPr>
        <p:txBody>
          <a:bodyPr>
            <a:normAutofit fontScale="92500" lnSpcReduction="10000"/>
          </a:bodyPr>
          <a:lstStyle/>
          <a:p>
            <a:r>
              <a:rPr lang="en-US" dirty="0"/>
              <a:t>&gt; </a:t>
            </a:r>
            <a:r>
              <a:rPr lang="en-US" dirty="0">
                <a:solidFill>
                  <a:srgbClr val="FF0000"/>
                </a:solidFill>
              </a:rPr>
              <a:t>2^2</a:t>
            </a:r>
          </a:p>
          <a:p>
            <a:pPr marL="68580" indent="0">
              <a:buNone/>
            </a:pPr>
            <a:r>
              <a:rPr lang="en-US" dirty="0"/>
              <a:t>[1] 4</a:t>
            </a:r>
          </a:p>
          <a:p>
            <a:r>
              <a:rPr lang="en-US" dirty="0"/>
              <a:t>&gt; </a:t>
            </a:r>
            <a:r>
              <a:rPr lang="en-US" dirty="0">
                <a:solidFill>
                  <a:srgbClr val="FF0000"/>
                </a:solidFill>
              </a:rPr>
              <a:t>2*2</a:t>
            </a:r>
          </a:p>
          <a:p>
            <a:pPr marL="68580" indent="0">
              <a:buNone/>
            </a:pPr>
            <a:r>
              <a:rPr lang="en-US" dirty="0"/>
              <a:t>[1] 4</a:t>
            </a:r>
          </a:p>
          <a:p>
            <a:r>
              <a:rPr lang="en-US" dirty="0"/>
              <a:t>&gt; </a:t>
            </a:r>
            <a:r>
              <a:rPr lang="en-US" dirty="0">
                <a:solidFill>
                  <a:srgbClr val="FF0000"/>
                </a:solidFill>
              </a:rPr>
              <a:t>log2(32)</a:t>
            </a:r>
          </a:p>
          <a:p>
            <a:pPr marL="68580" indent="0">
              <a:buNone/>
            </a:pPr>
            <a:r>
              <a:rPr lang="en-US" dirty="0"/>
              <a:t>[1] 5</a:t>
            </a:r>
          </a:p>
          <a:p>
            <a:r>
              <a:rPr lang="en-US" dirty="0"/>
              <a:t>&gt; </a:t>
            </a:r>
            <a:r>
              <a:rPr lang="en-US" dirty="0" err="1">
                <a:solidFill>
                  <a:srgbClr val="FF0000"/>
                </a:solidFill>
              </a:rPr>
              <a:t>sqrt</a:t>
            </a:r>
            <a:r>
              <a:rPr lang="en-US" dirty="0">
                <a:solidFill>
                  <a:srgbClr val="FF0000"/>
                </a:solidFill>
              </a:rPr>
              <a:t>(9)</a:t>
            </a:r>
          </a:p>
          <a:p>
            <a:pPr marL="68580" indent="0">
              <a:buNone/>
            </a:pPr>
            <a:r>
              <a:rPr lang="en-US" dirty="0"/>
              <a:t>[1] 3</a:t>
            </a:r>
          </a:p>
          <a:p>
            <a:r>
              <a:rPr lang="en-US" dirty="0"/>
              <a:t>&gt; </a:t>
            </a:r>
            <a:r>
              <a:rPr lang="en-US" dirty="0">
                <a:solidFill>
                  <a:srgbClr val="FF0000"/>
                </a:solidFill>
              </a:rPr>
              <a:t>mean(1:10)</a:t>
            </a:r>
          </a:p>
          <a:p>
            <a:pPr marL="68580" indent="0">
              <a:buNone/>
            </a:pPr>
            <a:r>
              <a:rPr lang="en-US" dirty="0"/>
              <a:t>[1] 5.5</a:t>
            </a:r>
          </a:p>
          <a:p>
            <a:r>
              <a:rPr lang="en-US" dirty="0" smtClean="0"/>
              <a:t>&gt; </a:t>
            </a:r>
            <a:r>
              <a:rPr lang="en-US" dirty="0">
                <a:solidFill>
                  <a:srgbClr val="FF0000"/>
                </a:solidFill>
              </a:rPr>
              <a:t>options(digits = 16)</a:t>
            </a:r>
          </a:p>
          <a:p>
            <a:r>
              <a:rPr lang="en-US" dirty="0"/>
              <a:t>&gt; </a:t>
            </a:r>
            <a:r>
              <a:rPr lang="en-US" dirty="0">
                <a:solidFill>
                  <a:srgbClr val="FF0000"/>
                </a:solidFill>
              </a:rPr>
              <a:t>10/3</a:t>
            </a:r>
            <a:r>
              <a:rPr lang="en-US" dirty="0"/>
              <a:t> # see more digits</a:t>
            </a:r>
          </a:p>
        </p:txBody>
      </p:sp>
    </p:spTree>
    <p:extLst>
      <p:ext uri="{BB962C8B-B14F-4D97-AF65-F5344CB8AC3E}">
        <p14:creationId xmlns:p14="http://schemas.microsoft.com/office/powerpoint/2010/main" val="3350915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85800"/>
            <a:ext cx="7024744" cy="572536"/>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dirty="0" smtClean="0"/>
              <a:t>The R Editor</a:t>
            </a:r>
            <a:endParaRPr lang="en-US" dirty="0"/>
          </a:p>
        </p:txBody>
      </p:sp>
      <p:sp>
        <p:nvSpPr>
          <p:cNvPr id="5" name="Rectangle 4"/>
          <p:cNvSpPr/>
          <p:nvPr/>
        </p:nvSpPr>
        <p:spPr>
          <a:xfrm>
            <a:off x="864382" y="2165417"/>
            <a:ext cx="2847254" cy="369332"/>
          </a:xfrm>
          <a:prstGeom prst="rect">
            <a:avLst/>
          </a:prstGeom>
        </p:spPr>
        <p:txBody>
          <a:bodyPr wrap="none">
            <a:spAutoFit/>
          </a:bodyPr>
          <a:lstStyle/>
          <a:p>
            <a:r>
              <a:rPr lang="en-US" dirty="0"/>
              <a:t>select </a:t>
            </a:r>
            <a:r>
              <a:rPr lang="en-US" dirty="0" smtClean="0"/>
              <a:t>File - </a:t>
            </a:r>
            <a:r>
              <a:rPr lang="en-US" dirty="0"/>
              <a:t>&gt; New script</a:t>
            </a:r>
          </a:p>
        </p:txBody>
      </p:sp>
      <p:sp>
        <p:nvSpPr>
          <p:cNvPr id="7" name="Rectangle 6"/>
          <p:cNvSpPr/>
          <p:nvPr/>
        </p:nvSpPr>
        <p:spPr>
          <a:xfrm>
            <a:off x="1028165" y="5795719"/>
            <a:ext cx="4602542" cy="369332"/>
          </a:xfrm>
          <a:prstGeom prst="rect">
            <a:avLst/>
          </a:prstGeom>
        </p:spPr>
        <p:txBody>
          <a:bodyPr wrap="none">
            <a:spAutoFit/>
          </a:bodyPr>
          <a:lstStyle/>
          <a:p>
            <a:r>
              <a:rPr lang="en-US" b="1" dirty="0" smtClean="0"/>
              <a:t>&lt;ctrl&gt; + r : to run the code in R Console</a:t>
            </a:r>
            <a:endParaRPr lang="en-US" b="1" dirty="0"/>
          </a:p>
        </p:txBody>
      </p:sp>
      <p:sp>
        <p:nvSpPr>
          <p:cNvPr id="8" name="Rectangle 7"/>
          <p:cNvSpPr/>
          <p:nvPr/>
        </p:nvSpPr>
        <p:spPr>
          <a:xfrm>
            <a:off x="1043490" y="6248400"/>
            <a:ext cx="3653564" cy="369332"/>
          </a:xfrm>
          <a:prstGeom prst="rect">
            <a:avLst/>
          </a:prstGeom>
        </p:spPr>
        <p:txBody>
          <a:bodyPr wrap="none">
            <a:spAutoFit/>
          </a:bodyPr>
          <a:lstStyle/>
          <a:p>
            <a:r>
              <a:rPr lang="en-US" b="1" dirty="0" smtClean="0"/>
              <a:t>&lt;ctrl&gt; + l : To clear the console</a:t>
            </a:r>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8495" y="2534749"/>
            <a:ext cx="7013269" cy="3177621"/>
          </a:xfrm>
        </p:spPr>
      </p:pic>
    </p:spTree>
    <p:extLst>
      <p:ext uri="{BB962C8B-B14F-4D97-AF65-F5344CB8AC3E}">
        <p14:creationId xmlns:p14="http://schemas.microsoft.com/office/powerpoint/2010/main" val="1551979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685800"/>
            <a:ext cx="7467600" cy="5638800"/>
          </a:xfr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marL="68580" lvl="3" indent="0">
              <a:buNone/>
            </a:pPr>
            <a:r>
              <a:rPr lang="en-US" dirty="0" smtClean="0"/>
              <a:t> </a:t>
            </a:r>
            <a:r>
              <a:rPr lang="en-US" sz="2100" b="1" dirty="0"/>
              <a:t># Let’s start defining some numbers:</a:t>
            </a:r>
          </a:p>
          <a:p>
            <a:pPr marL="68580" indent="0">
              <a:buNone/>
            </a:pPr>
            <a:r>
              <a:rPr lang="en-US" dirty="0" smtClean="0">
                <a:solidFill>
                  <a:srgbClr val="FF0000"/>
                </a:solidFill>
              </a:rPr>
              <a:t>n1 </a:t>
            </a:r>
            <a:r>
              <a:rPr lang="en-US" dirty="0">
                <a:solidFill>
                  <a:srgbClr val="FF0000"/>
                </a:solidFill>
              </a:rPr>
              <a:t>&lt;- 2</a:t>
            </a:r>
          </a:p>
          <a:p>
            <a:pPr marL="68580" indent="0">
              <a:buNone/>
            </a:pPr>
            <a:r>
              <a:rPr lang="en-US" dirty="0" smtClean="0">
                <a:solidFill>
                  <a:srgbClr val="FF0000"/>
                </a:solidFill>
              </a:rPr>
              <a:t>n2 </a:t>
            </a:r>
            <a:r>
              <a:rPr lang="en-US" dirty="0">
                <a:solidFill>
                  <a:srgbClr val="FF0000"/>
                </a:solidFill>
              </a:rPr>
              <a:t>&lt;- 3</a:t>
            </a:r>
          </a:p>
          <a:p>
            <a:pPr marL="68580" lvl="3" indent="0">
              <a:buNone/>
            </a:pPr>
            <a:r>
              <a:rPr lang="en-US" dirty="0" smtClean="0"/>
              <a:t> </a:t>
            </a:r>
            <a:r>
              <a:rPr lang="en-US" sz="2100" b="1" dirty="0"/>
              <a:t># We can visualize an object by typing its name, as follows:</a:t>
            </a:r>
          </a:p>
          <a:p>
            <a:pPr marL="68580" lvl="3" indent="0">
              <a:buNone/>
            </a:pPr>
            <a:r>
              <a:rPr lang="en-US" sz="2100" b="1" dirty="0" smtClean="0">
                <a:solidFill>
                  <a:srgbClr val="FF0000"/>
                </a:solidFill>
              </a:rPr>
              <a:t>&gt; </a:t>
            </a:r>
            <a:r>
              <a:rPr lang="en-US" sz="2100" b="1" dirty="0">
                <a:solidFill>
                  <a:srgbClr val="FF0000"/>
                </a:solidFill>
              </a:rPr>
              <a:t>n1</a:t>
            </a:r>
          </a:p>
          <a:p>
            <a:pPr marL="68580" indent="0">
              <a:buNone/>
            </a:pPr>
            <a:r>
              <a:rPr lang="en-US" b="1" dirty="0"/>
              <a:t>[1] 2</a:t>
            </a:r>
          </a:p>
          <a:p>
            <a:pPr marL="68580" indent="0">
              <a:buNone/>
            </a:pPr>
            <a:r>
              <a:rPr lang="en-US" sz="2100" b="1" dirty="0"/>
              <a:t># We can perform some basic operations on the objects:</a:t>
            </a:r>
          </a:p>
          <a:p>
            <a:pPr marL="68580" indent="0">
              <a:buNone/>
            </a:pPr>
            <a:r>
              <a:rPr lang="en-US" b="1" dirty="0">
                <a:solidFill>
                  <a:srgbClr val="FF0000"/>
                </a:solidFill>
              </a:rPr>
              <a:t>&gt;</a:t>
            </a:r>
            <a:r>
              <a:rPr lang="en-US" dirty="0" smtClean="0"/>
              <a:t> </a:t>
            </a:r>
            <a:r>
              <a:rPr lang="en-US" dirty="0" smtClean="0">
                <a:solidFill>
                  <a:srgbClr val="FF0000"/>
                </a:solidFill>
              </a:rPr>
              <a:t>n1 </a:t>
            </a:r>
            <a:r>
              <a:rPr lang="en-US" dirty="0">
                <a:solidFill>
                  <a:srgbClr val="FF0000"/>
                </a:solidFill>
              </a:rPr>
              <a:t>+ n2</a:t>
            </a:r>
          </a:p>
          <a:p>
            <a:pPr marL="68580" indent="0">
              <a:buNone/>
            </a:pPr>
            <a:r>
              <a:rPr lang="en-US" b="1" dirty="0"/>
              <a:t>[1] 5</a:t>
            </a:r>
          </a:p>
          <a:p>
            <a:pPr marL="68580" indent="0">
              <a:buNone/>
            </a:pPr>
            <a:r>
              <a:rPr lang="en-US" b="1" dirty="0">
                <a:solidFill>
                  <a:srgbClr val="FF0000"/>
                </a:solidFill>
              </a:rPr>
              <a:t>&gt;</a:t>
            </a:r>
            <a:r>
              <a:rPr lang="en-US" dirty="0" smtClean="0">
                <a:solidFill>
                  <a:srgbClr val="FF0000"/>
                </a:solidFill>
              </a:rPr>
              <a:t> n1 </a:t>
            </a:r>
            <a:r>
              <a:rPr lang="en-US" dirty="0">
                <a:solidFill>
                  <a:srgbClr val="FF0000"/>
                </a:solidFill>
              </a:rPr>
              <a:t>* n2</a:t>
            </a:r>
          </a:p>
          <a:p>
            <a:pPr marL="68580" indent="0">
              <a:buNone/>
            </a:pPr>
            <a:r>
              <a:rPr lang="en-US" b="1" dirty="0"/>
              <a:t>[1] 6</a:t>
            </a:r>
          </a:p>
          <a:p>
            <a:pPr marL="68580" indent="0">
              <a:buNone/>
            </a:pPr>
            <a:r>
              <a:rPr lang="en-US" sz="2100" b="1" dirty="0"/>
              <a:t># The output of any operation can be stored in another  object</a:t>
            </a:r>
            <a:r>
              <a:rPr lang="en-US" dirty="0"/>
              <a:t>:</a:t>
            </a:r>
          </a:p>
          <a:p>
            <a:pPr marL="68580" indent="0">
              <a:buNone/>
            </a:pPr>
            <a:r>
              <a:rPr lang="en-US" dirty="0" smtClean="0"/>
              <a:t> </a:t>
            </a:r>
            <a:r>
              <a:rPr lang="en-US" b="1" dirty="0">
                <a:solidFill>
                  <a:srgbClr val="FF0000"/>
                </a:solidFill>
              </a:rPr>
              <a:t>&gt; </a:t>
            </a:r>
            <a:r>
              <a:rPr lang="en-US" dirty="0" err="1" smtClean="0">
                <a:solidFill>
                  <a:srgbClr val="FF0000"/>
                </a:solidFill>
              </a:rPr>
              <a:t>nSum</a:t>
            </a:r>
            <a:r>
              <a:rPr lang="en-US" dirty="0" smtClean="0">
                <a:solidFill>
                  <a:srgbClr val="FF0000"/>
                </a:solidFill>
              </a:rPr>
              <a:t> </a:t>
            </a:r>
            <a:r>
              <a:rPr lang="en-US" dirty="0">
                <a:solidFill>
                  <a:srgbClr val="FF0000"/>
                </a:solidFill>
              </a:rPr>
              <a:t>&lt;- n1 + n2</a:t>
            </a:r>
          </a:p>
          <a:p>
            <a:pPr marL="68580" indent="0">
              <a:buNone/>
            </a:pPr>
            <a:r>
              <a:rPr lang="en-US" dirty="0" smtClean="0">
                <a:solidFill>
                  <a:srgbClr val="FF0000"/>
                </a:solidFill>
              </a:rPr>
              <a:t> </a:t>
            </a:r>
            <a:r>
              <a:rPr lang="en-US" b="1" dirty="0">
                <a:solidFill>
                  <a:srgbClr val="FF0000"/>
                </a:solidFill>
              </a:rPr>
              <a:t>&gt; </a:t>
            </a:r>
            <a:r>
              <a:rPr lang="en-US" dirty="0" err="1" smtClean="0">
                <a:solidFill>
                  <a:srgbClr val="FF0000"/>
                </a:solidFill>
              </a:rPr>
              <a:t>nProd</a:t>
            </a:r>
            <a:r>
              <a:rPr lang="en-US" dirty="0" smtClean="0">
                <a:solidFill>
                  <a:srgbClr val="FF0000"/>
                </a:solidFill>
              </a:rPr>
              <a:t> </a:t>
            </a:r>
            <a:r>
              <a:rPr lang="en-US" dirty="0">
                <a:solidFill>
                  <a:srgbClr val="FF0000"/>
                </a:solidFill>
              </a:rPr>
              <a:t>&lt;- n1 * n2</a:t>
            </a:r>
          </a:p>
          <a:p>
            <a:pPr marL="68580" indent="0">
              <a:buNone/>
            </a:pPr>
            <a:r>
              <a:rPr lang="en-US" b="1" dirty="0">
                <a:solidFill>
                  <a:srgbClr val="FF0000"/>
                </a:solidFill>
              </a:rPr>
              <a:t>&gt;</a:t>
            </a:r>
            <a:r>
              <a:rPr lang="en-US" dirty="0" smtClean="0">
                <a:solidFill>
                  <a:srgbClr val="FF0000"/>
                </a:solidFill>
              </a:rPr>
              <a:t> </a:t>
            </a:r>
            <a:r>
              <a:rPr lang="en-US" dirty="0" err="1" smtClean="0">
                <a:solidFill>
                  <a:srgbClr val="FF0000"/>
                </a:solidFill>
              </a:rPr>
              <a:t>nSum</a:t>
            </a:r>
            <a:endParaRPr lang="en-US" dirty="0">
              <a:solidFill>
                <a:srgbClr val="FF0000"/>
              </a:solidFill>
            </a:endParaRPr>
          </a:p>
          <a:p>
            <a:pPr marL="68580" indent="0">
              <a:buNone/>
            </a:pPr>
            <a:r>
              <a:rPr lang="en-US" b="1" dirty="0"/>
              <a:t>[1] 5</a:t>
            </a:r>
            <a:endParaRPr lang="en-US" dirty="0"/>
          </a:p>
        </p:txBody>
      </p:sp>
    </p:spTree>
    <p:extLst>
      <p:ext uri="{BB962C8B-B14F-4D97-AF65-F5344CB8AC3E}">
        <p14:creationId xmlns:p14="http://schemas.microsoft.com/office/powerpoint/2010/main" val="845022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Basic Data </a:t>
            </a:r>
            <a:r>
              <a:rPr lang="en-US" b="1" dirty="0" smtClean="0"/>
              <a:t>Structures</a:t>
            </a:r>
            <a:endParaRPr lang="en-US" b="1"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endParaRPr lang="en-US" dirty="0" smtClean="0"/>
          </a:p>
          <a:p>
            <a:r>
              <a:rPr lang="en-US" dirty="0" smtClean="0"/>
              <a:t>Vectors</a:t>
            </a:r>
            <a:endParaRPr lang="en-US" dirty="0"/>
          </a:p>
          <a:p>
            <a:r>
              <a:rPr lang="en-US" dirty="0"/>
              <a:t>Matrices</a:t>
            </a:r>
          </a:p>
          <a:p>
            <a:r>
              <a:rPr lang="en-US" dirty="0" smtClean="0"/>
              <a:t>Lists</a:t>
            </a:r>
          </a:p>
          <a:p>
            <a:r>
              <a:rPr lang="en-US" dirty="0"/>
              <a:t>Data </a:t>
            </a:r>
            <a:r>
              <a:rPr lang="en-US" dirty="0" smtClean="0"/>
              <a:t>Frame</a:t>
            </a:r>
          </a:p>
          <a:p>
            <a:r>
              <a:rPr lang="en-US" dirty="0"/>
              <a:t>Factors</a:t>
            </a:r>
          </a:p>
          <a:p>
            <a:endParaRPr lang="en-US" dirty="0"/>
          </a:p>
          <a:p>
            <a:endParaRPr lang="en-US" i="1" dirty="0">
              <a:solidFill>
                <a:srgbClr val="FF0000"/>
              </a:solidFill>
            </a:endParaRPr>
          </a:p>
        </p:txBody>
      </p:sp>
    </p:spTree>
    <p:extLst>
      <p:ext uri="{BB962C8B-B14F-4D97-AF65-F5344CB8AC3E}">
        <p14:creationId xmlns:p14="http://schemas.microsoft.com/office/powerpoint/2010/main" val="3979823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Vector</a:t>
            </a:r>
            <a:endParaRPr lang="en-US" b="1"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dirty="0"/>
              <a:t>A vector is a sequence of data elements of the same basic </a:t>
            </a:r>
            <a:r>
              <a:rPr lang="en-US" dirty="0" smtClean="0"/>
              <a:t>type.</a:t>
            </a:r>
          </a:p>
          <a:p>
            <a:endParaRPr lang="en-US" dirty="0" smtClean="0"/>
          </a:p>
          <a:p>
            <a:r>
              <a:rPr lang="en-US" dirty="0" smtClean="0"/>
              <a:t>The </a:t>
            </a:r>
            <a:r>
              <a:rPr lang="en-US" dirty="0"/>
              <a:t>most common classes are:</a:t>
            </a:r>
          </a:p>
          <a:p>
            <a:pPr lvl="1"/>
            <a:r>
              <a:rPr lang="en-US" dirty="0"/>
              <a:t>"</a:t>
            </a:r>
            <a:r>
              <a:rPr lang="en-US" b="1" dirty="0"/>
              <a:t>character</a:t>
            </a:r>
            <a:r>
              <a:rPr lang="en-US" dirty="0"/>
              <a:t>", a vector of character strings of varying length. </a:t>
            </a:r>
            <a:r>
              <a:rPr lang="en-US" dirty="0" smtClean="0"/>
              <a:t>These are </a:t>
            </a:r>
            <a:r>
              <a:rPr lang="en-US" dirty="0"/>
              <a:t>normally entered and printed surrounded by double quotes.</a:t>
            </a:r>
          </a:p>
          <a:p>
            <a:pPr lvl="1"/>
            <a:r>
              <a:rPr lang="en-US" dirty="0"/>
              <a:t>"</a:t>
            </a:r>
            <a:r>
              <a:rPr lang="en-US" b="1" dirty="0"/>
              <a:t>numeric</a:t>
            </a:r>
            <a:r>
              <a:rPr lang="en-US" dirty="0"/>
              <a:t>", a vector of real numbers.</a:t>
            </a:r>
          </a:p>
          <a:p>
            <a:pPr lvl="1"/>
            <a:r>
              <a:rPr lang="en-US" dirty="0"/>
              <a:t>"</a:t>
            </a:r>
            <a:r>
              <a:rPr lang="en-US" b="1" dirty="0"/>
              <a:t>integer</a:t>
            </a:r>
            <a:r>
              <a:rPr lang="en-US" dirty="0"/>
              <a:t>", a vector of (signed) integers.</a:t>
            </a:r>
          </a:p>
          <a:p>
            <a:pPr lvl="1"/>
            <a:r>
              <a:rPr lang="en-US" dirty="0"/>
              <a:t>"</a:t>
            </a:r>
            <a:r>
              <a:rPr lang="en-US" b="1" dirty="0"/>
              <a:t>logical</a:t>
            </a:r>
            <a:r>
              <a:rPr lang="en-US" dirty="0"/>
              <a:t>", a vector of logical (true or false) values. The values </a:t>
            </a:r>
            <a:r>
              <a:rPr lang="en-US" dirty="0" smtClean="0"/>
              <a:t>are printed </a:t>
            </a:r>
            <a:r>
              <a:rPr lang="en-US" dirty="0"/>
              <a:t>and as TRUE and FALSE.</a:t>
            </a:r>
            <a:endParaRPr lang="en-US" i="1" dirty="0">
              <a:solidFill>
                <a:srgbClr val="FF0000"/>
              </a:solidFill>
            </a:endParaRPr>
          </a:p>
        </p:txBody>
      </p:sp>
    </p:spTree>
    <p:extLst>
      <p:ext uri="{BB962C8B-B14F-4D97-AF65-F5344CB8AC3E}">
        <p14:creationId xmlns:p14="http://schemas.microsoft.com/office/powerpoint/2010/main" val="3315406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Vector</a:t>
            </a:r>
            <a:endParaRPr lang="en-US" b="1"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r>
              <a:rPr lang="en-US" sz="1800" b="1" dirty="0"/>
              <a:t>Creating a Vector </a:t>
            </a:r>
            <a:r>
              <a:rPr lang="en-US" sz="1800" b="1" dirty="0" smtClean="0"/>
              <a:t>:</a:t>
            </a:r>
          </a:p>
          <a:p>
            <a:r>
              <a:rPr lang="en-US" sz="1800" b="1" dirty="0" smtClean="0"/>
              <a:t>1) c (concatenate)</a:t>
            </a:r>
            <a:endParaRPr lang="en-US" sz="1800" b="1" dirty="0"/>
          </a:p>
          <a:p>
            <a:pPr marL="68580" indent="0">
              <a:buNone/>
            </a:pPr>
            <a:r>
              <a:rPr lang="en-US" dirty="0" smtClean="0">
                <a:solidFill>
                  <a:srgbClr val="FF0000"/>
                </a:solidFill>
              </a:rPr>
              <a:t>&gt; x </a:t>
            </a:r>
            <a:r>
              <a:rPr lang="en-US" dirty="0">
                <a:solidFill>
                  <a:srgbClr val="FF0000"/>
                </a:solidFill>
              </a:rPr>
              <a:t>&lt;- </a:t>
            </a:r>
            <a:r>
              <a:rPr lang="en-US" dirty="0" smtClean="0">
                <a:solidFill>
                  <a:srgbClr val="FF0000"/>
                </a:solidFill>
              </a:rPr>
              <a:t>c(10, 20, 30, 40)</a:t>
            </a:r>
          </a:p>
          <a:p>
            <a:pPr marL="68580" indent="0">
              <a:buNone/>
            </a:pPr>
            <a:r>
              <a:rPr lang="en-US" dirty="0" smtClean="0">
                <a:solidFill>
                  <a:srgbClr val="FF0000"/>
                </a:solidFill>
              </a:rPr>
              <a:t>&gt; sum(x)</a:t>
            </a:r>
          </a:p>
          <a:p>
            <a:pPr marL="68580" indent="0">
              <a:buNone/>
            </a:pPr>
            <a:r>
              <a:rPr lang="en-US" dirty="0" smtClean="0">
                <a:solidFill>
                  <a:srgbClr val="FF0000"/>
                </a:solidFill>
              </a:rPr>
              <a:t>&gt; length(x)</a:t>
            </a:r>
          </a:p>
          <a:p>
            <a:r>
              <a:rPr lang="en-US" sz="1800" b="1" dirty="0" smtClean="0"/>
              <a:t>2) For </a:t>
            </a:r>
            <a:r>
              <a:rPr lang="en-US" sz="1800" b="1" dirty="0"/>
              <a:t>mix data types, R forces the data into one mode. </a:t>
            </a:r>
          </a:p>
          <a:p>
            <a:pPr marL="68580" indent="0">
              <a:buNone/>
            </a:pPr>
            <a:endParaRPr lang="en-US" dirty="0">
              <a:solidFill>
                <a:srgbClr val="FF0000"/>
              </a:solidFill>
            </a:endParaRPr>
          </a:p>
          <a:p>
            <a:pPr marL="68580" indent="0">
              <a:buNone/>
            </a:pPr>
            <a:r>
              <a:rPr lang="en-US" dirty="0" smtClean="0">
                <a:solidFill>
                  <a:srgbClr val="FF0000"/>
                </a:solidFill>
              </a:rPr>
              <a:t>&gt; y </a:t>
            </a:r>
            <a:r>
              <a:rPr lang="en-US" dirty="0">
                <a:solidFill>
                  <a:srgbClr val="FF0000"/>
                </a:solidFill>
              </a:rPr>
              <a:t>&lt;- c(1, 2, 3, 4, "Pi</a:t>
            </a:r>
            <a:r>
              <a:rPr lang="en-US" dirty="0" smtClean="0">
                <a:solidFill>
                  <a:srgbClr val="FF0000"/>
                </a:solidFill>
              </a:rPr>
              <a:t>")</a:t>
            </a:r>
          </a:p>
          <a:p>
            <a:pPr marL="68580" indent="0">
              <a:buNone/>
            </a:pPr>
            <a:r>
              <a:rPr lang="en-US" dirty="0">
                <a:solidFill>
                  <a:srgbClr val="FF0000"/>
                </a:solidFill>
              </a:rPr>
              <a:t>&gt; </a:t>
            </a:r>
            <a:r>
              <a:rPr lang="en-US" dirty="0" smtClean="0">
                <a:solidFill>
                  <a:srgbClr val="FF0000"/>
                </a:solidFill>
              </a:rPr>
              <a:t>y</a:t>
            </a:r>
            <a:endParaRPr lang="en-US" dirty="0">
              <a:solidFill>
                <a:srgbClr val="FF0000"/>
              </a:solidFill>
            </a:endParaRPr>
          </a:p>
          <a:p>
            <a:pPr marL="68580" indent="0">
              <a:buNone/>
            </a:pPr>
            <a:r>
              <a:rPr lang="en-US" dirty="0"/>
              <a:t>[1] "1" "2" "3" "4" "Pi"</a:t>
            </a:r>
          </a:p>
          <a:p>
            <a:pPr marL="68580" indent="0">
              <a:buNone/>
            </a:pPr>
            <a:r>
              <a:rPr lang="en-US" dirty="0">
                <a:solidFill>
                  <a:srgbClr val="FF0000"/>
                </a:solidFill>
              </a:rPr>
              <a:t>&gt; </a:t>
            </a:r>
            <a:r>
              <a:rPr lang="en-US" dirty="0" smtClean="0">
                <a:solidFill>
                  <a:srgbClr val="FF0000"/>
                </a:solidFill>
              </a:rPr>
              <a:t>mode(y)</a:t>
            </a:r>
            <a:endParaRPr lang="en-US" dirty="0">
              <a:solidFill>
                <a:srgbClr val="FF0000"/>
              </a:solidFill>
            </a:endParaRPr>
          </a:p>
          <a:p>
            <a:pPr marL="68580" indent="0">
              <a:buNone/>
            </a:pPr>
            <a:r>
              <a:rPr lang="en-US" dirty="0"/>
              <a:t>[1] "character"</a:t>
            </a:r>
            <a:endParaRPr lang="en-US" dirty="0" smtClean="0">
              <a:solidFill>
                <a:srgbClr val="FF0000"/>
              </a:solidFill>
            </a:endParaRPr>
          </a:p>
          <a:p>
            <a:pPr>
              <a:buFont typeface="Wingdings" pitchFamily="2" charset="2"/>
              <a:buChar char="Ø"/>
            </a:pPr>
            <a:endParaRPr lang="en-US" i="1" dirty="0">
              <a:solidFill>
                <a:srgbClr val="FF0000"/>
              </a:solidFill>
            </a:endParaRPr>
          </a:p>
        </p:txBody>
      </p:sp>
    </p:spTree>
    <p:extLst>
      <p:ext uri="{BB962C8B-B14F-4D97-AF65-F5344CB8AC3E}">
        <p14:creationId xmlns:p14="http://schemas.microsoft.com/office/powerpoint/2010/main" val="3688021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Vector</a:t>
            </a:r>
            <a:endParaRPr lang="en-US" b="1"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92500"/>
          </a:bodyPr>
          <a:lstStyle/>
          <a:p>
            <a:r>
              <a:rPr lang="en-US" sz="1800" b="1" dirty="0"/>
              <a:t>Creating a Vector </a:t>
            </a:r>
            <a:r>
              <a:rPr lang="en-US" sz="1800" b="1" dirty="0" smtClean="0"/>
              <a:t>:</a:t>
            </a:r>
          </a:p>
          <a:p>
            <a:pPr>
              <a:buFont typeface="Wingdings"/>
              <a:buChar char="Ø"/>
            </a:pPr>
            <a:endParaRPr lang="en-US" i="1" dirty="0">
              <a:solidFill>
                <a:srgbClr val="FF0000"/>
              </a:solidFill>
            </a:endParaRPr>
          </a:p>
          <a:p>
            <a:r>
              <a:rPr lang="en-US" sz="1800" b="1" dirty="0"/>
              <a:t>3</a:t>
            </a:r>
            <a:r>
              <a:rPr lang="en-US" sz="1800" b="1" dirty="0" smtClean="0"/>
              <a:t>) Repeated </a:t>
            </a:r>
            <a:r>
              <a:rPr lang="en-US" sz="1800" b="1" dirty="0"/>
              <a:t>data; regular patterns: </a:t>
            </a:r>
            <a:r>
              <a:rPr lang="en-US" sz="2000" dirty="0"/>
              <a:t>The </a:t>
            </a:r>
            <a:r>
              <a:rPr lang="en-US" sz="2000" b="1" dirty="0" err="1"/>
              <a:t>seq</a:t>
            </a:r>
            <a:r>
              <a:rPr lang="en-US" sz="2000" b="1" dirty="0"/>
              <a:t> </a:t>
            </a:r>
            <a:r>
              <a:rPr lang="en-US" sz="2000" dirty="0"/>
              <a:t>function will generate all sorts of sequences of numbers.</a:t>
            </a:r>
          </a:p>
          <a:p>
            <a:r>
              <a:rPr lang="en-US" sz="2000" dirty="0"/>
              <a:t>It has the </a:t>
            </a:r>
            <a:r>
              <a:rPr lang="en-US" sz="2000" dirty="0" smtClean="0"/>
              <a:t>arguments </a:t>
            </a:r>
            <a:r>
              <a:rPr lang="en-US" sz="2000" b="1" dirty="0"/>
              <a:t>from, to, by, and </a:t>
            </a:r>
            <a:r>
              <a:rPr lang="en-US" sz="2000" b="1" dirty="0" err="1" smtClean="0"/>
              <a:t>length.out</a:t>
            </a:r>
            <a:endParaRPr lang="en-US" sz="2000" b="1" dirty="0" smtClean="0"/>
          </a:p>
          <a:p>
            <a:r>
              <a:rPr lang="en-US" sz="2000" b="1" dirty="0">
                <a:solidFill>
                  <a:srgbClr val="FF0000"/>
                </a:solidFill>
              </a:rPr>
              <a:t>&gt; </a:t>
            </a:r>
            <a:r>
              <a:rPr lang="en-US" sz="2000" b="1" dirty="0" err="1">
                <a:solidFill>
                  <a:srgbClr val="FF0000"/>
                </a:solidFill>
              </a:rPr>
              <a:t>seq</a:t>
            </a:r>
            <a:r>
              <a:rPr lang="en-US" sz="2000" b="1" dirty="0">
                <a:solidFill>
                  <a:srgbClr val="FF0000"/>
                </a:solidFill>
              </a:rPr>
              <a:t>(from = 1, to = 5)</a:t>
            </a:r>
          </a:p>
          <a:p>
            <a:r>
              <a:rPr lang="en-US" sz="2000" dirty="0"/>
              <a:t>[1] 1 2 3 4 5</a:t>
            </a:r>
          </a:p>
          <a:p>
            <a:r>
              <a:rPr lang="en-US" sz="2000" b="1" dirty="0">
                <a:solidFill>
                  <a:srgbClr val="FF0000"/>
                </a:solidFill>
              </a:rPr>
              <a:t>&gt; </a:t>
            </a:r>
            <a:r>
              <a:rPr lang="en-US" sz="2000" b="1" dirty="0" err="1">
                <a:solidFill>
                  <a:srgbClr val="FF0000"/>
                </a:solidFill>
              </a:rPr>
              <a:t>seq</a:t>
            </a:r>
            <a:r>
              <a:rPr lang="en-US" sz="2000" b="1" dirty="0">
                <a:solidFill>
                  <a:srgbClr val="FF0000"/>
                </a:solidFill>
              </a:rPr>
              <a:t>(from = 2, by = -0.1, </a:t>
            </a:r>
            <a:r>
              <a:rPr lang="en-US" sz="2000" b="1" dirty="0" err="1">
                <a:solidFill>
                  <a:srgbClr val="FF0000"/>
                </a:solidFill>
              </a:rPr>
              <a:t>length.out</a:t>
            </a:r>
            <a:r>
              <a:rPr lang="en-US" sz="2000" b="1" dirty="0">
                <a:solidFill>
                  <a:srgbClr val="FF0000"/>
                </a:solidFill>
              </a:rPr>
              <a:t> = 4)</a:t>
            </a:r>
          </a:p>
          <a:p>
            <a:r>
              <a:rPr lang="en-US" sz="2000" dirty="0"/>
              <a:t>[1] 2.0 1.9 1.8 1.7</a:t>
            </a:r>
            <a:endParaRPr lang="en-US" sz="2000" b="1" dirty="0"/>
          </a:p>
        </p:txBody>
      </p:sp>
    </p:spTree>
    <p:extLst>
      <p:ext uri="{BB962C8B-B14F-4D97-AF65-F5344CB8AC3E}">
        <p14:creationId xmlns:p14="http://schemas.microsoft.com/office/powerpoint/2010/main" val="2047261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Vector</a:t>
            </a:r>
            <a:endParaRPr lang="en-US" b="1" dirty="0"/>
          </a:p>
        </p:txBody>
      </p:sp>
      <p:sp>
        <p:nvSpPr>
          <p:cNvPr id="3" name="Content Placeholder 2"/>
          <p:cNvSpPr>
            <a:spLocks noGrp="1"/>
          </p:cNvSpPr>
          <p:nvPr>
            <p:ph idx="1"/>
          </p:nvPr>
        </p:nvSpPr>
        <p:spPr/>
        <p:txBody>
          <a:bodyPr/>
          <a:lstStyle/>
          <a:p>
            <a:r>
              <a:rPr lang="en-US" dirty="0" smtClean="0"/>
              <a:t>&gt; 1:5</a:t>
            </a:r>
          </a:p>
          <a:p>
            <a:r>
              <a:rPr lang="en-US" dirty="0" smtClean="0"/>
              <a:t>&gt; p &lt;- c(1:5)</a:t>
            </a:r>
          </a:p>
          <a:p>
            <a:r>
              <a:rPr lang="en-US" dirty="0" smtClean="0"/>
              <a:t>&gt; </a:t>
            </a:r>
            <a:r>
              <a:rPr lang="en-US" dirty="0" smtClean="0"/>
              <a:t>p</a:t>
            </a:r>
          </a:p>
          <a:p>
            <a:pPr marL="0" indent="0">
              <a:buNone/>
            </a:pPr>
            <a:r>
              <a:rPr lang="en-US" dirty="0"/>
              <a:t>[1] 1 2 3 4 5</a:t>
            </a:r>
            <a:endParaRPr lang="en-US" dirty="0"/>
          </a:p>
        </p:txBody>
      </p:sp>
    </p:spTree>
    <p:extLst>
      <p:ext uri="{BB962C8B-B14F-4D97-AF65-F5344CB8AC3E}">
        <p14:creationId xmlns:p14="http://schemas.microsoft.com/office/powerpoint/2010/main" val="3310296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Vector</a:t>
            </a:r>
            <a:endParaRPr lang="en-US" b="1" dirty="0"/>
          </a:p>
        </p:txBody>
      </p:sp>
      <p:sp>
        <p:nvSpPr>
          <p:cNvPr id="3" name="Content Placeholder 2"/>
          <p:cNvSpPr>
            <a:spLocks noGrp="1"/>
          </p:cNvSpPr>
          <p:nvPr>
            <p:ph idx="1"/>
          </p:nvPr>
        </p:nvSpPr>
        <p:spPr>
          <a:xfrm>
            <a:off x="864382" y="2489200"/>
            <a:ext cx="6831818" cy="3987800"/>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342900" lvl="3" indent="-274320">
              <a:buFont typeface="Wingdings" pitchFamily="2" charset="2"/>
              <a:buChar char="§"/>
            </a:pPr>
            <a:r>
              <a:rPr lang="en-US" sz="1900" b="1" dirty="0"/>
              <a:t>Extracting the elements</a:t>
            </a:r>
          </a:p>
          <a:p>
            <a:pPr marL="68580" indent="0">
              <a:buNone/>
            </a:pPr>
            <a:r>
              <a:rPr lang="en-US" sz="2000" dirty="0" smtClean="0">
                <a:solidFill>
                  <a:schemeClr val="tx1"/>
                </a:solidFill>
              </a:rPr>
              <a:t>&gt;</a:t>
            </a:r>
            <a:r>
              <a:rPr lang="en-US" sz="2000" dirty="0" smtClean="0">
                <a:solidFill>
                  <a:srgbClr val="FF0000"/>
                </a:solidFill>
              </a:rPr>
              <a:t> </a:t>
            </a:r>
            <a:r>
              <a:rPr lang="en-US" dirty="0">
                <a:solidFill>
                  <a:srgbClr val="FF0000"/>
                </a:solidFill>
              </a:rPr>
              <a:t>x[1]</a:t>
            </a:r>
          </a:p>
          <a:p>
            <a:pPr marL="68580" indent="0">
              <a:buNone/>
            </a:pPr>
            <a:r>
              <a:rPr lang="en-US" sz="2000" dirty="0">
                <a:solidFill>
                  <a:schemeClr val="tx1"/>
                </a:solidFill>
              </a:rPr>
              <a:t>[1] </a:t>
            </a:r>
            <a:r>
              <a:rPr lang="en-US" sz="2000" dirty="0" smtClean="0">
                <a:solidFill>
                  <a:schemeClr val="tx1"/>
                </a:solidFill>
              </a:rPr>
              <a:t>10</a:t>
            </a:r>
          </a:p>
          <a:p>
            <a:pPr>
              <a:buFont typeface="Wingdings" pitchFamily="2" charset="2"/>
              <a:buChar char="§"/>
            </a:pPr>
            <a:r>
              <a:rPr lang="en-US" sz="1800" b="1" dirty="0"/>
              <a:t>Extract more than one element</a:t>
            </a:r>
          </a:p>
          <a:p>
            <a:pPr marL="68580" indent="0">
              <a:buNone/>
            </a:pPr>
            <a:r>
              <a:rPr lang="en-US" sz="2000" dirty="0" smtClean="0">
                <a:solidFill>
                  <a:schemeClr val="tx1"/>
                </a:solidFill>
              </a:rPr>
              <a:t>&gt; </a:t>
            </a:r>
            <a:r>
              <a:rPr lang="en-US" dirty="0">
                <a:solidFill>
                  <a:srgbClr val="FF0000"/>
                </a:solidFill>
              </a:rPr>
              <a:t>x[c(1,3,4)]</a:t>
            </a:r>
          </a:p>
          <a:p>
            <a:pPr marL="68580" indent="0">
              <a:buNone/>
            </a:pPr>
            <a:r>
              <a:rPr lang="en-US" sz="2000" dirty="0">
                <a:solidFill>
                  <a:schemeClr val="tx1"/>
                </a:solidFill>
              </a:rPr>
              <a:t>[1] 10 30 </a:t>
            </a:r>
            <a:r>
              <a:rPr lang="en-US" sz="2000" dirty="0" smtClean="0">
                <a:solidFill>
                  <a:schemeClr val="tx1"/>
                </a:solidFill>
              </a:rPr>
              <a:t>40</a:t>
            </a:r>
          </a:p>
          <a:p>
            <a:pPr>
              <a:buFont typeface="Wingdings" pitchFamily="2" charset="2"/>
              <a:buChar char="§"/>
            </a:pPr>
            <a:r>
              <a:rPr lang="en-US" sz="1800" b="1" dirty="0"/>
              <a:t>Define a vector that contains a sequence of integers</a:t>
            </a:r>
          </a:p>
          <a:p>
            <a:pPr marL="68580" indent="0">
              <a:buNone/>
            </a:pPr>
            <a:r>
              <a:rPr lang="en-US" dirty="0" smtClean="0">
                <a:solidFill>
                  <a:schemeClr val="tx1"/>
                </a:solidFill>
              </a:rPr>
              <a:t>&gt;</a:t>
            </a:r>
            <a:r>
              <a:rPr lang="en-US" dirty="0" smtClean="0">
                <a:solidFill>
                  <a:srgbClr val="FF0000"/>
                </a:solidFill>
              </a:rPr>
              <a:t> z = 1:10</a:t>
            </a:r>
          </a:p>
          <a:p>
            <a:pPr marL="342900" lvl="3" indent="-274320">
              <a:buFont typeface="Wingdings" pitchFamily="2" charset="2"/>
              <a:buChar char="§"/>
            </a:pPr>
            <a:r>
              <a:rPr lang="en-US" sz="1900" b="1" dirty="0"/>
              <a:t>Negative Index</a:t>
            </a:r>
          </a:p>
          <a:p>
            <a:pPr marL="365760" lvl="1" indent="0">
              <a:buNone/>
            </a:pPr>
            <a:r>
              <a:rPr lang="en-US" sz="1800" dirty="0" smtClean="0">
                <a:solidFill>
                  <a:schemeClr val="tx1"/>
                </a:solidFill>
              </a:rPr>
              <a:t>Strip the member</a:t>
            </a:r>
          </a:p>
          <a:p>
            <a:pPr marL="68580" lvl="1" indent="0">
              <a:buNone/>
            </a:pPr>
            <a:r>
              <a:rPr lang="en-US" sz="2400" dirty="0" smtClean="0">
                <a:solidFill>
                  <a:schemeClr val="tx1"/>
                </a:solidFill>
              </a:rPr>
              <a:t>&gt; </a:t>
            </a:r>
            <a:r>
              <a:rPr lang="en-US" sz="2400" dirty="0" smtClean="0">
                <a:solidFill>
                  <a:srgbClr val="FF0000"/>
                </a:solidFill>
              </a:rPr>
              <a:t>a=</a:t>
            </a:r>
            <a:r>
              <a:rPr lang="en-US" sz="2400" dirty="0" smtClean="0">
                <a:solidFill>
                  <a:schemeClr val="tx1"/>
                </a:solidFill>
              </a:rPr>
              <a:t> </a:t>
            </a:r>
            <a:r>
              <a:rPr lang="en-US" sz="2400" dirty="0" smtClean="0">
                <a:solidFill>
                  <a:srgbClr val="FF0000"/>
                </a:solidFill>
              </a:rPr>
              <a:t>z</a:t>
            </a:r>
            <a:r>
              <a:rPr lang="en-US" sz="2400" dirty="0">
                <a:solidFill>
                  <a:srgbClr val="FF0000"/>
                </a:solidFill>
              </a:rPr>
              <a:t>[-4]</a:t>
            </a:r>
          </a:p>
          <a:p>
            <a:pPr marL="68580" lvl="1" indent="0">
              <a:buNone/>
            </a:pPr>
            <a:r>
              <a:rPr lang="en-US" sz="2400" dirty="0" smtClean="0">
                <a:solidFill>
                  <a:schemeClr val="tx1"/>
                </a:solidFill>
              </a:rPr>
              <a:t>&gt; </a:t>
            </a:r>
            <a:r>
              <a:rPr lang="en-US" sz="2400" dirty="0">
                <a:solidFill>
                  <a:srgbClr val="FF0000"/>
                </a:solidFill>
              </a:rPr>
              <a:t>z</a:t>
            </a:r>
          </a:p>
          <a:p>
            <a:pPr marL="68580" lvl="1" indent="0">
              <a:buNone/>
            </a:pPr>
            <a:r>
              <a:rPr lang="en-US" sz="2400" dirty="0" smtClean="0">
                <a:solidFill>
                  <a:schemeClr val="tx1"/>
                </a:solidFill>
              </a:rPr>
              <a:t>&gt; </a:t>
            </a:r>
            <a:r>
              <a:rPr lang="en-US" sz="2400" dirty="0" smtClean="0">
                <a:solidFill>
                  <a:srgbClr val="FF0000"/>
                </a:solidFill>
              </a:rPr>
              <a:t>a</a:t>
            </a:r>
            <a:endParaRPr lang="en-US" sz="2400" dirty="0">
              <a:solidFill>
                <a:srgbClr val="FF0000"/>
              </a:solidFill>
            </a:endParaRPr>
          </a:p>
        </p:txBody>
      </p:sp>
    </p:spTree>
    <p:extLst>
      <p:ext uri="{BB962C8B-B14F-4D97-AF65-F5344CB8AC3E}">
        <p14:creationId xmlns:p14="http://schemas.microsoft.com/office/powerpoint/2010/main" val="3860013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Introduction to R</a:t>
            </a:r>
            <a:endParaRPr lang="en-US" dirty="0"/>
          </a:p>
        </p:txBody>
      </p:sp>
      <p:sp>
        <p:nvSpPr>
          <p:cNvPr id="3" name="Content Placeholder 2"/>
          <p:cNvSpPr>
            <a:spLocks noGrp="1"/>
          </p:cNvSpPr>
          <p:nvPr>
            <p:ph idx="1"/>
          </p:nvPr>
        </p:nvSpPr>
        <p:spPr/>
        <p:txBody>
          <a:bodyPr>
            <a:normAutofit fontScale="85000" lnSpcReduction="20000"/>
          </a:bodyPr>
          <a:lstStyle/>
          <a:p>
            <a:r>
              <a:rPr lang="en-US" sz="1800" dirty="0"/>
              <a:t>R is a programming language and environment commonly used </a:t>
            </a:r>
            <a:r>
              <a:rPr lang="en-US" sz="1800" dirty="0" smtClean="0"/>
              <a:t>in statistical </a:t>
            </a:r>
            <a:r>
              <a:rPr lang="en-US" sz="1800" dirty="0"/>
              <a:t>computing, data analytics and scientific </a:t>
            </a:r>
            <a:r>
              <a:rPr lang="en-US" sz="1800" dirty="0" smtClean="0"/>
              <a:t>research</a:t>
            </a:r>
          </a:p>
          <a:p>
            <a:endParaRPr lang="en-US" sz="1800" dirty="0" smtClean="0"/>
          </a:p>
          <a:p>
            <a:r>
              <a:rPr lang="en-US" sz="1800" dirty="0"/>
              <a:t>It is one of the most popular languages used by statisticians, </a:t>
            </a:r>
            <a:r>
              <a:rPr lang="en-US" sz="1800" dirty="0" smtClean="0"/>
              <a:t>data analysts</a:t>
            </a:r>
            <a:r>
              <a:rPr lang="en-US" sz="1800" dirty="0"/>
              <a:t>, researchers and marketers to retrieve, clean, </a:t>
            </a:r>
            <a:r>
              <a:rPr lang="en-US" sz="1800" dirty="0" smtClean="0"/>
              <a:t>analyze, visualize </a:t>
            </a:r>
            <a:r>
              <a:rPr lang="en-US" sz="1800" dirty="0"/>
              <a:t>and present data</a:t>
            </a:r>
            <a:r>
              <a:rPr lang="en-US" sz="1800" dirty="0" smtClean="0"/>
              <a:t>.</a:t>
            </a:r>
          </a:p>
          <a:p>
            <a:endParaRPr lang="en-US" sz="1800" dirty="0" smtClean="0"/>
          </a:p>
          <a:p>
            <a:r>
              <a:rPr lang="en-US" sz="1800" dirty="0"/>
              <a:t> R is easy to learn , read and </a:t>
            </a:r>
            <a:r>
              <a:rPr lang="en-US" sz="1800" dirty="0" smtClean="0"/>
              <a:t>write. Due </a:t>
            </a:r>
            <a:r>
              <a:rPr lang="en-US" sz="1800" dirty="0"/>
              <a:t>to its expressive syntax and easy-to-use interface, it </a:t>
            </a:r>
            <a:r>
              <a:rPr lang="en-US" sz="1800" dirty="0" smtClean="0"/>
              <a:t>has grown </a:t>
            </a:r>
            <a:r>
              <a:rPr lang="en-US" sz="1800" dirty="0"/>
              <a:t>in popularity in recent years</a:t>
            </a:r>
            <a:r>
              <a:rPr lang="en-US" sz="1800" dirty="0" smtClean="0"/>
              <a:t>.</a:t>
            </a:r>
          </a:p>
          <a:p>
            <a:pPr marL="68580" indent="0">
              <a:buNone/>
            </a:pPr>
            <a:endParaRPr lang="en-US" sz="1800" dirty="0"/>
          </a:p>
          <a:p>
            <a:r>
              <a:rPr lang="en-US" sz="1800" dirty="0" smtClean="0"/>
              <a:t>R is an open source software where one can freely distribute copies of this software, read its source code, modify it. </a:t>
            </a:r>
          </a:p>
        </p:txBody>
      </p:sp>
    </p:spTree>
    <p:extLst>
      <p:ext uri="{BB962C8B-B14F-4D97-AF65-F5344CB8AC3E}">
        <p14:creationId xmlns:p14="http://schemas.microsoft.com/office/powerpoint/2010/main" val="131392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Vector Arithmetic's</a:t>
            </a:r>
            <a:endParaRPr lang="en-US" b="1" dirty="0"/>
          </a:p>
        </p:txBody>
      </p:sp>
      <p:sp>
        <p:nvSpPr>
          <p:cNvPr id="3" name="Content Placeholder 2"/>
          <p:cNvSpPr>
            <a:spLocks noGrp="1"/>
          </p:cNvSpPr>
          <p:nvPr>
            <p:ph idx="1"/>
          </p:nvPr>
        </p:nvSpPr>
        <p:spPr>
          <a:xfrm>
            <a:off x="865970" y="2133600"/>
            <a:ext cx="7058830" cy="4648200"/>
          </a:xfrm>
        </p:spPr>
        <p:style>
          <a:lnRef idx="2">
            <a:schemeClr val="accent1"/>
          </a:lnRef>
          <a:fillRef idx="1">
            <a:schemeClr val="lt1"/>
          </a:fillRef>
          <a:effectRef idx="0">
            <a:schemeClr val="accent1"/>
          </a:effectRef>
          <a:fontRef idx="minor">
            <a:schemeClr val="dk1"/>
          </a:fontRef>
        </p:style>
        <p:txBody>
          <a:bodyPr>
            <a:noAutofit/>
          </a:bodyPr>
          <a:lstStyle/>
          <a:p>
            <a:pPr>
              <a:buFont typeface="Wingdings" pitchFamily="2" charset="2"/>
              <a:buChar char="§"/>
            </a:pPr>
            <a:r>
              <a:rPr lang="en-US" sz="1600" dirty="0" smtClean="0"/>
              <a:t>Arithmetic </a:t>
            </a:r>
            <a:r>
              <a:rPr lang="en-US" sz="1600" dirty="0"/>
              <a:t>operations of vectors are performed </a:t>
            </a:r>
            <a:r>
              <a:rPr lang="en-US" sz="1600" dirty="0" smtClean="0"/>
              <a:t> member wise</a:t>
            </a:r>
            <a:r>
              <a:rPr lang="en-US" sz="1600" dirty="0"/>
              <a:t>. </a:t>
            </a:r>
          </a:p>
          <a:p>
            <a:pPr marL="68580" indent="0">
              <a:buNone/>
            </a:pPr>
            <a:r>
              <a:rPr lang="en-US" sz="1200" dirty="0" smtClean="0"/>
              <a:t>&gt;</a:t>
            </a:r>
            <a:r>
              <a:rPr lang="en-US" sz="1200" dirty="0"/>
              <a:t> </a:t>
            </a:r>
            <a:r>
              <a:rPr lang="en-US" sz="1200" dirty="0">
                <a:solidFill>
                  <a:srgbClr val="FF0000"/>
                </a:solidFill>
              </a:rPr>
              <a:t>a = c(1, 3, 5, 7) </a:t>
            </a:r>
            <a:br>
              <a:rPr lang="en-US" sz="1200" dirty="0">
                <a:solidFill>
                  <a:srgbClr val="FF0000"/>
                </a:solidFill>
              </a:rPr>
            </a:br>
            <a:r>
              <a:rPr lang="en-US" sz="1200" dirty="0">
                <a:solidFill>
                  <a:srgbClr val="FF0000"/>
                </a:solidFill>
              </a:rPr>
              <a:t>&gt; b = c(1, 2, 4, 8) </a:t>
            </a:r>
            <a:endParaRPr lang="en-US" sz="1200" dirty="0" smtClean="0">
              <a:solidFill>
                <a:srgbClr val="FF0000"/>
              </a:solidFill>
            </a:endParaRPr>
          </a:p>
          <a:p>
            <a:r>
              <a:rPr lang="en-US" sz="1400" dirty="0" smtClean="0"/>
              <a:t>Then</a:t>
            </a:r>
            <a:r>
              <a:rPr lang="en-US" sz="1400" dirty="0"/>
              <a:t>, if we multiply a by 5, we would get a vector with each of its members multiplied by 5. </a:t>
            </a:r>
          </a:p>
          <a:p>
            <a:pPr marL="68580" indent="0">
              <a:buNone/>
            </a:pPr>
            <a:r>
              <a:rPr lang="en-US" sz="1200" dirty="0">
                <a:solidFill>
                  <a:srgbClr val="FF0000"/>
                </a:solidFill>
              </a:rPr>
              <a:t>&gt; </a:t>
            </a:r>
            <a:r>
              <a:rPr lang="en-US" sz="1200" dirty="0" smtClean="0">
                <a:solidFill>
                  <a:srgbClr val="FF0000"/>
                </a:solidFill>
              </a:rPr>
              <a:t>5 * a</a:t>
            </a:r>
            <a:r>
              <a:rPr lang="en-US" sz="1200" dirty="0" smtClean="0"/>
              <a:t> </a:t>
            </a:r>
            <a:r>
              <a:rPr lang="en-US" sz="1200" dirty="0"/>
              <a:t/>
            </a:r>
            <a:br>
              <a:rPr lang="en-US" sz="1200" dirty="0"/>
            </a:br>
            <a:r>
              <a:rPr lang="en-US" sz="1200" dirty="0"/>
              <a:t>[1]  5 15 25 35 </a:t>
            </a:r>
          </a:p>
          <a:p>
            <a:r>
              <a:rPr lang="en-US" sz="1200" dirty="0" smtClean="0"/>
              <a:t>Add </a:t>
            </a:r>
            <a:r>
              <a:rPr lang="en-US" sz="1200" dirty="0"/>
              <a:t>a and b together, </a:t>
            </a:r>
          </a:p>
          <a:p>
            <a:pPr marL="68580" indent="0">
              <a:buNone/>
            </a:pPr>
            <a:r>
              <a:rPr lang="en-US" sz="1200" dirty="0">
                <a:solidFill>
                  <a:srgbClr val="FF0000"/>
                </a:solidFill>
              </a:rPr>
              <a:t>&gt; a + b</a:t>
            </a:r>
            <a:r>
              <a:rPr lang="en-US" sz="1200" dirty="0"/>
              <a:t> </a:t>
            </a:r>
            <a:br>
              <a:rPr lang="en-US" sz="1200" dirty="0"/>
            </a:br>
            <a:r>
              <a:rPr lang="en-US" sz="1200" dirty="0"/>
              <a:t>[1]  2  5  9 15 </a:t>
            </a:r>
          </a:p>
          <a:p>
            <a:r>
              <a:rPr lang="en-US" sz="1200" dirty="0"/>
              <a:t>Similarly for subtraction, multiplication and division, </a:t>
            </a:r>
          </a:p>
          <a:p>
            <a:pPr marL="68580" indent="0">
              <a:buNone/>
            </a:pPr>
            <a:r>
              <a:rPr lang="en-US" sz="1200" dirty="0" smtClean="0">
                <a:solidFill>
                  <a:srgbClr val="FF0000"/>
                </a:solidFill>
              </a:rPr>
              <a:t>&gt;</a:t>
            </a:r>
            <a:r>
              <a:rPr lang="en-US" sz="1200" dirty="0">
                <a:solidFill>
                  <a:srgbClr val="FF0000"/>
                </a:solidFill>
              </a:rPr>
              <a:t> a - b</a:t>
            </a:r>
            <a:r>
              <a:rPr lang="en-US" sz="1200" dirty="0"/>
              <a:t> </a:t>
            </a:r>
            <a:br>
              <a:rPr lang="en-US" sz="1200" dirty="0"/>
            </a:br>
            <a:r>
              <a:rPr lang="en-US" sz="1200" dirty="0"/>
              <a:t>[1]  0  1  1 -1 </a:t>
            </a:r>
            <a:br>
              <a:rPr lang="en-US" sz="1200" dirty="0"/>
            </a:br>
            <a:r>
              <a:rPr lang="en-US" sz="1200" dirty="0"/>
              <a:t> </a:t>
            </a:r>
            <a:br>
              <a:rPr lang="en-US" sz="1200" dirty="0"/>
            </a:br>
            <a:r>
              <a:rPr lang="en-US" sz="1200" dirty="0">
                <a:solidFill>
                  <a:srgbClr val="FF0000"/>
                </a:solidFill>
              </a:rPr>
              <a:t>&gt; a * b </a:t>
            </a:r>
            <a:r>
              <a:rPr lang="en-US" sz="1200" dirty="0"/>
              <a:t/>
            </a:r>
            <a:br>
              <a:rPr lang="en-US" sz="1200" dirty="0"/>
            </a:br>
            <a:r>
              <a:rPr lang="en-US" sz="1200" dirty="0"/>
              <a:t>[1]  1  6 20 56 </a:t>
            </a:r>
            <a:br>
              <a:rPr lang="en-US" sz="1200" dirty="0"/>
            </a:br>
            <a:r>
              <a:rPr lang="en-US" sz="1200" dirty="0"/>
              <a:t> </a:t>
            </a:r>
            <a:br>
              <a:rPr lang="en-US" sz="1200" dirty="0"/>
            </a:br>
            <a:r>
              <a:rPr lang="en-US" sz="1200" dirty="0">
                <a:solidFill>
                  <a:srgbClr val="FF0000"/>
                </a:solidFill>
              </a:rPr>
              <a:t>&gt; a / b </a:t>
            </a:r>
            <a:r>
              <a:rPr lang="en-US" sz="1200" dirty="0"/>
              <a:t/>
            </a:r>
            <a:br>
              <a:rPr lang="en-US" sz="1200" dirty="0"/>
            </a:br>
            <a:r>
              <a:rPr lang="en-US" sz="1200" dirty="0"/>
              <a:t>[1] 1.000 1.500 1.250 0.875 </a:t>
            </a:r>
          </a:p>
          <a:p>
            <a:pPr lvl="3"/>
            <a:endParaRPr lang="en-US" sz="1000" b="1" dirty="0" smtClean="0"/>
          </a:p>
          <a:p>
            <a:pPr marL="68580" indent="0">
              <a:buNone/>
            </a:pPr>
            <a:r>
              <a:rPr lang="en-US" sz="1200" dirty="0"/>
              <a:t/>
            </a:r>
            <a:br>
              <a:rPr lang="en-US" sz="1200" dirty="0"/>
            </a:br>
            <a:endParaRPr lang="en-US" sz="1200" dirty="0"/>
          </a:p>
        </p:txBody>
      </p:sp>
    </p:spTree>
    <p:extLst>
      <p:ext uri="{BB962C8B-B14F-4D97-AF65-F5344CB8AC3E}">
        <p14:creationId xmlns:p14="http://schemas.microsoft.com/office/powerpoint/2010/main" val="27776165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Recycling Rule</a:t>
            </a:r>
            <a:endParaRPr lang="en-US" b="1"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92500"/>
          </a:bodyPr>
          <a:lstStyle/>
          <a:p>
            <a:r>
              <a:rPr lang="en-US" sz="2000" dirty="0" smtClean="0"/>
              <a:t>If </a:t>
            </a:r>
            <a:r>
              <a:rPr lang="en-US" sz="2000" dirty="0"/>
              <a:t>two vectors are of unequal length, the shorter one will be recycled in order to match the longer vector. </a:t>
            </a:r>
            <a:endParaRPr lang="en-US" sz="2000" dirty="0" smtClean="0"/>
          </a:p>
          <a:p>
            <a:r>
              <a:rPr lang="en-US" sz="2000" dirty="0" smtClean="0"/>
              <a:t>For </a:t>
            </a:r>
            <a:r>
              <a:rPr lang="en-US" sz="2000" dirty="0"/>
              <a:t>example, the following vectors u and v have different lengths, and their sum is computed by recycling values of the shorter vector u. </a:t>
            </a:r>
            <a:endParaRPr lang="en-US" sz="2000" dirty="0" smtClean="0"/>
          </a:p>
          <a:p>
            <a:endParaRPr lang="en-US" sz="2000" dirty="0"/>
          </a:p>
          <a:p>
            <a:pPr marL="68580" indent="0">
              <a:buNone/>
            </a:pPr>
            <a:r>
              <a:rPr lang="en-US" sz="1600" dirty="0"/>
              <a:t>&gt;</a:t>
            </a:r>
            <a:r>
              <a:rPr lang="en-US" sz="1600" dirty="0">
                <a:solidFill>
                  <a:srgbClr val="FF0000"/>
                </a:solidFill>
              </a:rPr>
              <a:t> u = c(10, 20, 30) </a:t>
            </a:r>
            <a:br>
              <a:rPr lang="en-US" sz="1600" dirty="0">
                <a:solidFill>
                  <a:srgbClr val="FF0000"/>
                </a:solidFill>
              </a:rPr>
            </a:br>
            <a:r>
              <a:rPr lang="en-US" sz="1600" dirty="0"/>
              <a:t>&gt; </a:t>
            </a:r>
            <a:r>
              <a:rPr lang="en-US" sz="1600" dirty="0">
                <a:solidFill>
                  <a:srgbClr val="FF0000"/>
                </a:solidFill>
              </a:rPr>
              <a:t>v = c(1, 2, 3, 4, 5, 6, 7, 8, 9) </a:t>
            </a:r>
            <a:r>
              <a:rPr lang="en-US" sz="1600" dirty="0"/>
              <a:t/>
            </a:r>
            <a:br>
              <a:rPr lang="en-US" sz="1600" dirty="0"/>
            </a:br>
            <a:r>
              <a:rPr lang="en-US" sz="1600" dirty="0"/>
              <a:t>&gt; </a:t>
            </a:r>
            <a:r>
              <a:rPr lang="en-US" sz="1600" dirty="0">
                <a:solidFill>
                  <a:srgbClr val="FF0000"/>
                </a:solidFill>
              </a:rPr>
              <a:t>u + v </a:t>
            </a:r>
            <a:r>
              <a:rPr lang="en-US" sz="1600" dirty="0"/>
              <a:t/>
            </a:r>
            <a:br>
              <a:rPr lang="en-US" sz="1600" dirty="0"/>
            </a:br>
            <a:r>
              <a:rPr lang="en-US" sz="1600" dirty="0"/>
              <a:t>[1] 11 22 33 14 25 36 17 28 39 </a:t>
            </a:r>
            <a:endParaRPr lang="en-US" sz="1600" dirty="0" smtClean="0"/>
          </a:p>
          <a:p>
            <a:pPr marL="68580" indent="0">
              <a:buNone/>
            </a:pPr>
            <a:endParaRPr lang="en-US" sz="1600" dirty="0"/>
          </a:p>
          <a:p>
            <a:pPr marL="68580" indent="0">
              <a:buNone/>
            </a:pPr>
            <a:endParaRPr lang="en-US" sz="1600" dirty="0"/>
          </a:p>
          <a:p>
            <a:endParaRPr lang="en-US" dirty="0"/>
          </a:p>
        </p:txBody>
      </p:sp>
    </p:spTree>
    <p:extLst>
      <p:ext uri="{BB962C8B-B14F-4D97-AF65-F5344CB8AC3E}">
        <p14:creationId xmlns:p14="http://schemas.microsoft.com/office/powerpoint/2010/main" val="2695598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Matrices</a:t>
            </a:r>
            <a:endParaRPr lang="en-US" b="1"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r>
              <a:rPr lang="en-US" dirty="0"/>
              <a:t>To R, a </a:t>
            </a:r>
            <a:r>
              <a:rPr lang="en-US" i="1" dirty="0"/>
              <a:t>matrix </a:t>
            </a:r>
            <a:r>
              <a:rPr lang="en-US" dirty="0"/>
              <a:t>is also a vector, but a vector is </a:t>
            </a:r>
            <a:r>
              <a:rPr lang="en-US" i="1" dirty="0"/>
              <a:t>not </a:t>
            </a:r>
            <a:r>
              <a:rPr lang="en-US" dirty="0"/>
              <a:t>a one-column or one-row matrix.</a:t>
            </a:r>
            <a:endParaRPr lang="en-US" dirty="0" smtClean="0"/>
          </a:p>
          <a:p>
            <a:pPr marL="68580" indent="0">
              <a:buNone/>
            </a:pPr>
            <a:r>
              <a:rPr lang="en-US" dirty="0" smtClean="0"/>
              <a:t>&gt;</a:t>
            </a:r>
            <a:r>
              <a:rPr lang="en-US" dirty="0"/>
              <a:t> </a:t>
            </a:r>
            <a:r>
              <a:rPr lang="en-US" dirty="0">
                <a:solidFill>
                  <a:srgbClr val="FF0000"/>
                </a:solidFill>
              </a:rPr>
              <a:t>A = matrix( </a:t>
            </a:r>
            <a:br>
              <a:rPr lang="en-US" dirty="0">
                <a:solidFill>
                  <a:srgbClr val="FF0000"/>
                </a:solidFill>
              </a:rPr>
            </a:br>
            <a:r>
              <a:rPr lang="en-US" dirty="0">
                <a:solidFill>
                  <a:srgbClr val="FF0000"/>
                </a:solidFill>
              </a:rPr>
              <a:t>+   c(2, 4, 3, 1, 5, 7),</a:t>
            </a:r>
            <a:r>
              <a:rPr lang="en-US" dirty="0"/>
              <a:t> # the data elements </a:t>
            </a:r>
            <a:br>
              <a:rPr lang="en-US" dirty="0"/>
            </a:br>
            <a:r>
              <a:rPr lang="en-US" dirty="0">
                <a:solidFill>
                  <a:srgbClr val="FF0000"/>
                </a:solidFill>
              </a:rPr>
              <a:t>+   </a:t>
            </a:r>
            <a:r>
              <a:rPr lang="en-US" dirty="0" err="1">
                <a:solidFill>
                  <a:srgbClr val="FF0000"/>
                </a:solidFill>
              </a:rPr>
              <a:t>nrow</a:t>
            </a:r>
            <a:r>
              <a:rPr lang="en-US" dirty="0">
                <a:solidFill>
                  <a:srgbClr val="FF0000"/>
                </a:solidFill>
              </a:rPr>
              <a:t>=2,   </a:t>
            </a:r>
            <a:r>
              <a:rPr lang="en-US" dirty="0"/>
              <a:t>           # number of rows </a:t>
            </a:r>
            <a:br>
              <a:rPr lang="en-US" dirty="0"/>
            </a:br>
            <a:r>
              <a:rPr lang="en-US" dirty="0">
                <a:solidFill>
                  <a:srgbClr val="FF0000"/>
                </a:solidFill>
              </a:rPr>
              <a:t>+   </a:t>
            </a:r>
            <a:r>
              <a:rPr lang="en-US" dirty="0" err="1">
                <a:solidFill>
                  <a:srgbClr val="FF0000"/>
                </a:solidFill>
              </a:rPr>
              <a:t>ncol</a:t>
            </a:r>
            <a:r>
              <a:rPr lang="en-US" dirty="0">
                <a:solidFill>
                  <a:srgbClr val="FF0000"/>
                </a:solidFill>
              </a:rPr>
              <a:t>=3, </a:t>
            </a:r>
            <a:r>
              <a:rPr lang="en-US" dirty="0"/>
              <a:t>             # number of columns </a:t>
            </a:r>
            <a:br>
              <a:rPr lang="en-US" dirty="0"/>
            </a:br>
            <a:r>
              <a:rPr lang="en-US" dirty="0">
                <a:solidFill>
                  <a:srgbClr val="FF0000"/>
                </a:solidFill>
              </a:rPr>
              <a:t>+   </a:t>
            </a:r>
            <a:r>
              <a:rPr lang="en-US" dirty="0" err="1">
                <a:solidFill>
                  <a:srgbClr val="FF0000"/>
                </a:solidFill>
              </a:rPr>
              <a:t>byrow</a:t>
            </a:r>
            <a:r>
              <a:rPr lang="en-US" dirty="0">
                <a:solidFill>
                  <a:srgbClr val="FF0000"/>
                </a:solidFill>
              </a:rPr>
              <a:t> = TRUE)</a:t>
            </a:r>
            <a:r>
              <a:rPr lang="en-US" dirty="0"/>
              <a:t>        # fill matrix by rows </a:t>
            </a:r>
            <a:br>
              <a:rPr lang="en-US" dirty="0"/>
            </a:br>
            <a:r>
              <a:rPr lang="en-US" dirty="0"/>
              <a:t> </a:t>
            </a:r>
            <a:br>
              <a:rPr lang="en-US" dirty="0"/>
            </a:br>
            <a:r>
              <a:rPr lang="en-US" dirty="0"/>
              <a:t>&gt; </a:t>
            </a:r>
            <a:r>
              <a:rPr lang="en-US" dirty="0">
                <a:solidFill>
                  <a:srgbClr val="FF0000"/>
                </a:solidFill>
              </a:rPr>
              <a:t>A</a:t>
            </a:r>
            <a:r>
              <a:rPr lang="en-US" dirty="0"/>
              <a:t>                      # print the matrix </a:t>
            </a:r>
            <a:br>
              <a:rPr lang="en-US" dirty="0"/>
            </a:br>
            <a:r>
              <a:rPr lang="en-US" dirty="0"/>
              <a:t>     [,1] [,2] [,3] </a:t>
            </a:r>
            <a:br>
              <a:rPr lang="en-US" dirty="0"/>
            </a:br>
            <a:r>
              <a:rPr lang="en-US" dirty="0"/>
              <a:t>[1,]    2    4    3 </a:t>
            </a:r>
            <a:br>
              <a:rPr lang="en-US" dirty="0"/>
            </a:br>
            <a:r>
              <a:rPr lang="en-US" dirty="0"/>
              <a:t>[2,]    1    5    7 </a:t>
            </a:r>
          </a:p>
        </p:txBody>
      </p:sp>
    </p:spTree>
    <p:extLst>
      <p:ext uri="{BB962C8B-B14F-4D97-AF65-F5344CB8AC3E}">
        <p14:creationId xmlns:p14="http://schemas.microsoft.com/office/powerpoint/2010/main" val="13780309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Matrix</a:t>
            </a:r>
            <a:endParaRPr lang="en-US" b="1"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dirty="0" smtClean="0"/>
              <a:t>Transpose a matrix</a:t>
            </a:r>
          </a:p>
          <a:p>
            <a:pPr marL="68580" indent="0">
              <a:buNone/>
            </a:pPr>
            <a:r>
              <a:rPr lang="en-US" dirty="0" smtClean="0"/>
              <a:t>&gt;</a:t>
            </a:r>
            <a:r>
              <a:rPr lang="en-US" dirty="0"/>
              <a:t> </a:t>
            </a:r>
            <a:r>
              <a:rPr lang="en-US" dirty="0">
                <a:solidFill>
                  <a:srgbClr val="FF0000"/>
                </a:solidFill>
              </a:rPr>
              <a:t>B = </a:t>
            </a:r>
            <a:r>
              <a:rPr lang="en-US" dirty="0" smtClean="0">
                <a:solidFill>
                  <a:srgbClr val="FF0000"/>
                </a:solidFill>
              </a:rPr>
              <a:t>t(A)</a:t>
            </a:r>
            <a:r>
              <a:rPr lang="en-US" dirty="0"/>
              <a:t/>
            </a:r>
            <a:br>
              <a:rPr lang="en-US" dirty="0"/>
            </a:br>
            <a:r>
              <a:rPr lang="en-US" dirty="0"/>
              <a:t>&gt; </a:t>
            </a:r>
            <a:r>
              <a:rPr lang="en-US" dirty="0">
                <a:solidFill>
                  <a:srgbClr val="FF0000"/>
                </a:solidFill>
              </a:rPr>
              <a:t>B</a:t>
            </a:r>
            <a:r>
              <a:rPr lang="en-US" dirty="0"/>
              <a:t>                      # print the matrix </a:t>
            </a:r>
            <a:br>
              <a:rPr lang="en-US" dirty="0"/>
            </a:br>
            <a:r>
              <a:rPr lang="en-US" dirty="0"/>
              <a:t>      [,1] [,2]</a:t>
            </a:r>
          </a:p>
          <a:p>
            <a:pPr marL="68580" indent="0">
              <a:buNone/>
            </a:pPr>
            <a:r>
              <a:rPr lang="en-US" dirty="0"/>
              <a:t>[1,]    2    1</a:t>
            </a:r>
          </a:p>
          <a:p>
            <a:pPr marL="68580" indent="0">
              <a:buNone/>
            </a:pPr>
            <a:r>
              <a:rPr lang="en-US" dirty="0"/>
              <a:t>[2,]    4    5</a:t>
            </a:r>
          </a:p>
          <a:p>
            <a:pPr marL="68580" indent="0">
              <a:buNone/>
            </a:pPr>
            <a:r>
              <a:rPr lang="en-US" dirty="0"/>
              <a:t>[3,]    3    </a:t>
            </a:r>
            <a:r>
              <a:rPr lang="en-US" dirty="0" smtClean="0"/>
              <a:t>7</a:t>
            </a:r>
          </a:p>
          <a:p>
            <a:pPr marL="68580" indent="0">
              <a:buNone/>
            </a:pPr>
            <a:endParaRPr lang="en-US" dirty="0"/>
          </a:p>
          <a:p>
            <a:pPr marL="68580" indent="0">
              <a:buNone/>
            </a:pPr>
            <a:r>
              <a:rPr lang="en-US" dirty="0" smtClean="0"/>
              <a:t>&gt; </a:t>
            </a:r>
            <a:r>
              <a:rPr lang="en-US" dirty="0" smtClean="0">
                <a:solidFill>
                  <a:srgbClr val="FF0000"/>
                </a:solidFill>
              </a:rPr>
              <a:t>length(B)</a:t>
            </a:r>
          </a:p>
          <a:p>
            <a:pPr marL="68580" indent="0">
              <a:buNone/>
            </a:pPr>
            <a:r>
              <a:rPr lang="en-US" dirty="0" smtClean="0"/>
              <a:t>&gt; </a:t>
            </a:r>
            <a:r>
              <a:rPr lang="en-US" dirty="0" smtClean="0">
                <a:solidFill>
                  <a:srgbClr val="FF0000"/>
                </a:solidFill>
              </a:rPr>
              <a:t>mode(B)</a:t>
            </a:r>
            <a:endParaRPr lang="en-US" dirty="0">
              <a:solidFill>
                <a:srgbClr val="FF0000"/>
              </a:solidFill>
            </a:endParaRPr>
          </a:p>
        </p:txBody>
      </p:sp>
    </p:spTree>
    <p:extLst>
      <p:ext uri="{BB962C8B-B14F-4D97-AF65-F5344CB8AC3E}">
        <p14:creationId xmlns:p14="http://schemas.microsoft.com/office/powerpoint/2010/main" val="4077998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a:t>
            </a:r>
            <a:endParaRPr lang="en-US" b="1"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lnSpcReduction="10000"/>
          </a:bodyPr>
          <a:lstStyle/>
          <a:p>
            <a:endParaRPr lang="en-US" sz="2000" dirty="0" smtClean="0"/>
          </a:p>
          <a:p>
            <a:endParaRPr lang="en-US" sz="2000" dirty="0"/>
          </a:p>
          <a:p>
            <a:endParaRPr lang="en-US" sz="2000" dirty="0" smtClean="0"/>
          </a:p>
          <a:p>
            <a:r>
              <a:rPr lang="en-US" sz="2000" dirty="0"/>
              <a:t>A list is a vector of other R objects.</a:t>
            </a:r>
          </a:p>
          <a:p>
            <a:r>
              <a:rPr lang="en-US" sz="2000" dirty="0"/>
              <a:t>Lists are used to collect together items of different classes</a:t>
            </a:r>
            <a:r>
              <a:rPr lang="en-US" sz="2000" dirty="0" smtClean="0"/>
              <a:t>.</a:t>
            </a:r>
          </a:p>
          <a:p>
            <a:r>
              <a:rPr lang="en-US" sz="2000" dirty="0" smtClean="0"/>
              <a:t>i.e. an </a:t>
            </a:r>
            <a:r>
              <a:rPr lang="en-US" sz="2000" dirty="0"/>
              <a:t>ordered </a:t>
            </a:r>
            <a:r>
              <a:rPr lang="en-US" sz="2000" dirty="0" smtClean="0"/>
              <a:t>collection </a:t>
            </a:r>
            <a:r>
              <a:rPr lang="en-US" sz="2000" dirty="0"/>
              <a:t>of </a:t>
            </a:r>
            <a:r>
              <a:rPr lang="en-US" sz="2000" b="1" dirty="0" smtClean="0"/>
              <a:t>heterogeneous</a:t>
            </a:r>
            <a:r>
              <a:rPr lang="en-US" sz="2000" dirty="0" smtClean="0"/>
              <a:t> data elements.</a:t>
            </a:r>
          </a:p>
          <a:p>
            <a:r>
              <a:rPr lang="en-US" sz="2000" dirty="0" smtClean="0"/>
              <a:t>Consist of multiple data types</a:t>
            </a:r>
          </a:p>
          <a:p>
            <a:endParaRPr lang="en-US" sz="2000" dirty="0" smtClean="0"/>
          </a:p>
          <a:p>
            <a:pPr marL="68580" indent="0">
              <a:buNone/>
            </a:pPr>
            <a:endParaRPr lang="en-US" sz="1600" dirty="0"/>
          </a:p>
          <a:p>
            <a:pPr marL="68580" indent="0">
              <a:buNone/>
            </a:pPr>
            <a:endParaRPr lang="en-US" sz="1600" dirty="0"/>
          </a:p>
        </p:txBody>
      </p:sp>
    </p:spTree>
    <p:extLst>
      <p:ext uri="{BB962C8B-B14F-4D97-AF65-F5344CB8AC3E}">
        <p14:creationId xmlns:p14="http://schemas.microsoft.com/office/powerpoint/2010/main" val="4333816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a:t>
            </a:r>
            <a:endParaRPr lang="en-US" b="1"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marL="68580" indent="0">
              <a:buNone/>
            </a:pPr>
            <a:r>
              <a:rPr lang="en-US" sz="1800" dirty="0" smtClean="0">
                <a:solidFill>
                  <a:srgbClr val="FF0000"/>
                </a:solidFill>
              </a:rPr>
              <a:t>&gt;</a:t>
            </a:r>
            <a:r>
              <a:rPr lang="en-US" sz="1800" dirty="0">
                <a:solidFill>
                  <a:srgbClr val="FF0000"/>
                </a:solidFill>
              </a:rPr>
              <a:t> n = c(2, 3, 5) </a:t>
            </a:r>
            <a:r>
              <a:rPr lang="en-US" sz="1800" dirty="0" smtClean="0">
                <a:solidFill>
                  <a:srgbClr val="FF0000"/>
                </a:solidFill>
              </a:rPr>
              <a:t>      </a:t>
            </a:r>
            <a:r>
              <a:rPr lang="en-US" sz="1800" dirty="0" smtClean="0">
                <a:solidFill>
                  <a:schemeClr val="tx1"/>
                </a:solidFill>
              </a:rPr>
              <a:t># numeric</a:t>
            </a:r>
            <a:r>
              <a:rPr lang="en-US" sz="1800" dirty="0">
                <a:solidFill>
                  <a:srgbClr val="FF0000"/>
                </a:solidFill>
              </a:rPr>
              <a:t/>
            </a:r>
            <a:br>
              <a:rPr lang="en-US" sz="1800" dirty="0">
                <a:solidFill>
                  <a:srgbClr val="FF0000"/>
                </a:solidFill>
              </a:rPr>
            </a:br>
            <a:r>
              <a:rPr lang="en-US" sz="1800" dirty="0">
                <a:solidFill>
                  <a:srgbClr val="FF0000"/>
                </a:solidFill>
              </a:rPr>
              <a:t>&gt; s = c("aa", "bb", "cc", "</a:t>
            </a:r>
            <a:r>
              <a:rPr lang="en-US" sz="1800" dirty="0" err="1">
                <a:solidFill>
                  <a:srgbClr val="FF0000"/>
                </a:solidFill>
              </a:rPr>
              <a:t>dd</a:t>
            </a:r>
            <a:r>
              <a:rPr lang="en-US" sz="1800" dirty="0">
                <a:solidFill>
                  <a:srgbClr val="FF0000"/>
                </a:solidFill>
              </a:rPr>
              <a:t>", "</a:t>
            </a:r>
            <a:r>
              <a:rPr lang="en-US" sz="1800" dirty="0" err="1">
                <a:solidFill>
                  <a:srgbClr val="FF0000"/>
                </a:solidFill>
              </a:rPr>
              <a:t>ee</a:t>
            </a:r>
            <a:r>
              <a:rPr lang="en-US" sz="1800" dirty="0">
                <a:solidFill>
                  <a:srgbClr val="FF0000"/>
                </a:solidFill>
              </a:rPr>
              <a:t>") </a:t>
            </a:r>
            <a:r>
              <a:rPr lang="en-US" sz="1800" dirty="0" smtClean="0">
                <a:solidFill>
                  <a:srgbClr val="FF0000"/>
                </a:solidFill>
              </a:rPr>
              <a:t> </a:t>
            </a:r>
            <a:r>
              <a:rPr lang="en-US" sz="1800" dirty="0">
                <a:solidFill>
                  <a:schemeClr val="tx1"/>
                </a:solidFill>
              </a:rPr>
              <a:t># </a:t>
            </a:r>
            <a:r>
              <a:rPr lang="en-US" sz="1800" dirty="0" err="1" smtClean="0">
                <a:solidFill>
                  <a:schemeClr val="tx1"/>
                </a:solidFill>
              </a:rPr>
              <a:t>chracter</a:t>
            </a:r>
            <a:r>
              <a:rPr lang="en-US" sz="1800" dirty="0">
                <a:solidFill>
                  <a:srgbClr val="FF0000"/>
                </a:solidFill>
              </a:rPr>
              <a:t/>
            </a:r>
            <a:br>
              <a:rPr lang="en-US" sz="1800" dirty="0">
                <a:solidFill>
                  <a:srgbClr val="FF0000"/>
                </a:solidFill>
              </a:rPr>
            </a:br>
            <a:r>
              <a:rPr lang="en-US" sz="1800" dirty="0">
                <a:solidFill>
                  <a:srgbClr val="FF0000"/>
                </a:solidFill>
              </a:rPr>
              <a:t>&gt; </a:t>
            </a:r>
            <a:r>
              <a:rPr lang="en-US" sz="1800" dirty="0" smtClean="0">
                <a:solidFill>
                  <a:srgbClr val="FF0000"/>
                </a:solidFill>
              </a:rPr>
              <a:t>b = c(TRUE, FALSE, TRUE, FALSE, FALSE)</a:t>
            </a:r>
            <a:r>
              <a:rPr lang="en-US" sz="1800" dirty="0">
                <a:solidFill>
                  <a:srgbClr val="FF0000"/>
                </a:solidFill>
              </a:rPr>
              <a:t> </a:t>
            </a:r>
            <a:r>
              <a:rPr lang="en-US" sz="1800" dirty="0" smtClean="0">
                <a:solidFill>
                  <a:srgbClr val="FF0000"/>
                </a:solidFill>
              </a:rPr>
              <a:t> </a:t>
            </a:r>
            <a:r>
              <a:rPr lang="en-US" sz="1800" dirty="0">
                <a:solidFill>
                  <a:schemeClr val="tx1"/>
                </a:solidFill>
              </a:rPr>
              <a:t># </a:t>
            </a:r>
            <a:r>
              <a:rPr lang="en-US" sz="1800" dirty="0" smtClean="0">
                <a:solidFill>
                  <a:schemeClr val="tx1"/>
                </a:solidFill>
              </a:rPr>
              <a:t>logical</a:t>
            </a:r>
            <a:endParaRPr lang="en-US" sz="1800" dirty="0" smtClean="0">
              <a:solidFill>
                <a:srgbClr val="FF0000"/>
              </a:solidFill>
            </a:endParaRPr>
          </a:p>
          <a:p>
            <a:pPr marL="68580" indent="0">
              <a:buNone/>
            </a:pPr>
            <a:r>
              <a:rPr lang="en-US" sz="1800" dirty="0">
                <a:solidFill>
                  <a:srgbClr val="FF0000"/>
                </a:solidFill>
              </a:rPr>
              <a:t/>
            </a:r>
            <a:br>
              <a:rPr lang="en-US" sz="1800" dirty="0">
                <a:solidFill>
                  <a:srgbClr val="FF0000"/>
                </a:solidFill>
              </a:rPr>
            </a:br>
            <a:r>
              <a:rPr lang="en-US" sz="1800" dirty="0">
                <a:solidFill>
                  <a:srgbClr val="FF0000"/>
                </a:solidFill>
              </a:rPr>
              <a:t>&gt; x = list(n, s, b, 3) </a:t>
            </a:r>
            <a:r>
              <a:rPr lang="en-US" sz="1800" dirty="0"/>
              <a:t>  # x contains copies of n, s, b </a:t>
            </a:r>
          </a:p>
          <a:p>
            <a:pPr marL="68580" lvl="3" indent="0">
              <a:buNone/>
            </a:pPr>
            <a:r>
              <a:rPr lang="en-US" sz="2400" b="1" dirty="0" smtClean="0">
                <a:solidFill>
                  <a:schemeClr val="accent1"/>
                </a:solidFill>
              </a:rPr>
              <a:t>List </a:t>
            </a:r>
            <a:r>
              <a:rPr lang="en-US" sz="2400" b="1" dirty="0">
                <a:solidFill>
                  <a:schemeClr val="accent1"/>
                </a:solidFill>
              </a:rPr>
              <a:t>Slicing</a:t>
            </a:r>
          </a:p>
          <a:p>
            <a:pPr marL="68580" indent="0">
              <a:buNone/>
            </a:pPr>
            <a:r>
              <a:rPr lang="en-US" sz="1600" dirty="0"/>
              <a:t>&gt; </a:t>
            </a:r>
            <a:r>
              <a:rPr lang="en-US" sz="1600" dirty="0">
                <a:solidFill>
                  <a:srgbClr val="FF0000"/>
                </a:solidFill>
              </a:rPr>
              <a:t>x[2] </a:t>
            </a:r>
            <a:r>
              <a:rPr lang="en-US" sz="1600" dirty="0" smtClean="0">
                <a:solidFill>
                  <a:srgbClr val="FF0000"/>
                </a:solidFill>
              </a:rPr>
              <a:t>    # list second member of x</a:t>
            </a:r>
            <a:r>
              <a:rPr lang="en-US" sz="1600" dirty="0"/>
              <a:t/>
            </a:r>
            <a:br>
              <a:rPr lang="en-US" sz="1600" dirty="0"/>
            </a:br>
            <a:r>
              <a:rPr lang="en-US" sz="1600" dirty="0"/>
              <a:t>[[1]] </a:t>
            </a:r>
            <a:br>
              <a:rPr lang="en-US" sz="1600" dirty="0"/>
            </a:br>
            <a:r>
              <a:rPr lang="en-US" sz="1600" dirty="0"/>
              <a:t>[1] "</a:t>
            </a:r>
            <a:r>
              <a:rPr lang="en-US" sz="1600" dirty="0" err="1"/>
              <a:t>aa</a:t>
            </a:r>
            <a:r>
              <a:rPr lang="en-US" sz="1600" dirty="0"/>
              <a:t>" "bb" "cc" "</a:t>
            </a:r>
            <a:r>
              <a:rPr lang="en-US" sz="1600" dirty="0" err="1"/>
              <a:t>dd</a:t>
            </a:r>
            <a:r>
              <a:rPr lang="en-US" sz="1600" dirty="0"/>
              <a:t>" "</a:t>
            </a:r>
            <a:r>
              <a:rPr lang="en-US" sz="1600" dirty="0" err="1"/>
              <a:t>ee</a:t>
            </a:r>
            <a:r>
              <a:rPr lang="en-US" sz="1600" dirty="0"/>
              <a:t>" </a:t>
            </a:r>
            <a:endParaRPr lang="en-US" sz="1600" dirty="0" smtClean="0"/>
          </a:p>
          <a:p>
            <a:pPr marL="68580" indent="0">
              <a:buNone/>
            </a:pPr>
            <a:endParaRPr lang="en-US" sz="1600" dirty="0"/>
          </a:p>
          <a:p>
            <a:pPr marL="68580" indent="0">
              <a:buNone/>
            </a:pPr>
            <a:r>
              <a:rPr lang="en-US" sz="1600" dirty="0"/>
              <a:t>&gt; </a:t>
            </a:r>
            <a:r>
              <a:rPr lang="en-US" sz="1600" dirty="0">
                <a:solidFill>
                  <a:srgbClr val="FF0000"/>
                </a:solidFill>
              </a:rPr>
              <a:t>x[c(2, 4)] </a:t>
            </a:r>
            <a:r>
              <a:rPr lang="en-US" sz="1600" dirty="0" smtClean="0">
                <a:solidFill>
                  <a:srgbClr val="FF0000"/>
                </a:solidFill>
              </a:rPr>
              <a:t>   #  </a:t>
            </a:r>
            <a:r>
              <a:rPr lang="en-US" sz="1600" dirty="0">
                <a:solidFill>
                  <a:srgbClr val="FF0000"/>
                </a:solidFill>
              </a:rPr>
              <a:t>list second </a:t>
            </a:r>
            <a:r>
              <a:rPr lang="en-US" sz="1600" dirty="0" smtClean="0">
                <a:solidFill>
                  <a:srgbClr val="FF0000"/>
                </a:solidFill>
              </a:rPr>
              <a:t> &amp; fourth member </a:t>
            </a:r>
            <a:r>
              <a:rPr lang="en-US" sz="1600" dirty="0">
                <a:solidFill>
                  <a:srgbClr val="FF0000"/>
                </a:solidFill>
              </a:rPr>
              <a:t>of x</a:t>
            </a:r>
            <a:r>
              <a:rPr lang="en-US" sz="1600" dirty="0"/>
              <a:t/>
            </a:r>
            <a:br>
              <a:rPr lang="en-US" sz="1600" dirty="0"/>
            </a:br>
            <a:r>
              <a:rPr lang="en-US" sz="1600" dirty="0">
                <a:solidFill>
                  <a:srgbClr val="FF0000"/>
                </a:solidFill>
              </a:rPr>
              <a:t/>
            </a:r>
            <a:br>
              <a:rPr lang="en-US" sz="1600" dirty="0">
                <a:solidFill>
                  <a:srgbClr val="FF0000"/>
                </a:solidFill>
              </a:rPr>
            </a:br>
            <a:r>
              <a:rPr lang="en-US" sz="1600" dirty="0"/>
              <a:t>[[1]] </a:t>
            </a:r>
            <a:br>
              <a:rPr lang="en-US" sz="1600" dirty="0"/>
            </a:br>
            <a:r>
              <a:rPr lang="en-US" sz="1600" dirty="0"/>
              <a:t>[1] "</a:t>
            </a:r>
            <a:r>
              <a:rPr lang="en-US" sz="1600" dirty="0" err="1"/>
              <a:t>aa</a:t>
            </a:r>
            <a:r>
              <a:rPr lang="en-US" sz="1600" dirty="0"/>
              <a:t>" "bb" "cc" "</a:t>
            </a:r>
            <a:r>
              <a:rPr lang="en-US" sz="1600" dirty="0" err="1"/>
              <a:t>dd</a:t>
            </a:r>
            <a:r>
              <a:rPr lang="en-US" sz="1600" dirty="0"/>
              <a:t>" "</a:t>
            </a:r>
            <a:r>
              <a:rPr lang="en-US" sz="1600" dirty="0" err="1"/>
              <a:t>ee</a:t>
            </a:r>
            <a:r>
              <a:rPr lang="en-US" sz="1600" dirty="0"/>
              <a:t>" </a:t>
            </a:r>
            <a:br>
              <a:rPr lang="en-US" sz="1600" dirty="0"/>
            </a:br>
            <a:r>
              <a:rPr lang="en-US" sz="1600" dirty="0"/>
              <a:t> </a:t>
            </a:r>
            <a:br>
              <a:rPr lang="en-US" sz="1600" dirty="0"/>
            </a:br>
            <a:r>
              <a:rPr lang="en-US" sz="1600" dirty="0"/>
              <a:t>[[2]] </a:t>
            </a:r>
            <a:br>
              <a:rPr lang="en-US" sz="1600" dirty="0"/>
            </a:br>
            <a:r>
              <a:rPr lang="en-US" sz="1600" dirty="0"/>
              <a:t>[1] 3 </a:t>
            </a:r>
          </a:p>
          <a:p>
            <a:pPr marL="68580" indent="0">
              <a:buNone/>
            </a:pPr>
            <a:endParaRPr lang="en-US" sz="1600" dirty="0"/>
          </a:p>
          <a:p>
            <a:pPr marL="68580" indent="0">
              <a:buNone/>
            </a:pPr>
            <a:endParaRPr lang="en-US" sz="1600" dirty="0"/>
          </a:p>
        </p:txBody>
      </p:sp>
    </p:spTree>
    <p:extLst>
      <p:ext uri="{BB962C8B-B14F-4D97-AF65-F5344CB8AC3E}">
        <p14:creationId xmlns:p14="http://schemas.microsoft.com/office/powerpoint/2010/main" val="7334610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 : Member Reference</a:t>
            </a:r>
            <a:endParaRPr lang="en-US" b="1" dirty="0"/>
          </a:p>
        </p:txBody>
      </p:sp>
      <p:sp>
        <p:nvSpPr>
          <p:cNvPr id="3" name="Content Placeholder 2"/>
          <p:cNvSpPr>
            <a:spLocks noGrp="1"/>
          </p:cNvSpPr>
          <p:nvPr>
            <p:ph idx="1"/>
          </p:nvPr>
        </p:nvSpPr>
        <p:spPr>
          <a:xfrm>
            <a:off x="457200" y="2133600"/>
            <a:ext cx="8153400" cy="4572000"/>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r>
              <a:rPr lang="en-US" sz="1800" dirty="0" smtClean="0"/>
              <a:t>In </a:t>
            </a:r>
            <a:r>
              <a:rPr lang="en-US" sz="1800" dirty="0"/>
              <a:t>order to reference a list member directly, </a:t>
            </a:r>
            <a:r>
              <a:rPr lang="en-US" sz="1800" dirty="0" smtClean="0"/>
              <a:t> </a:t>
            </a:r>
            <a:r>
              <a:rPr lang="en-US" sz="1800" dirty="0"/>
              <a:t>use the double square bracket </a:t>
            </a:r>
            <a:r>
              <a:rPr lang="en-US" sz="1800" dirty="0" smtClean="0"/>
              <a:t>"[[ ]]" </a:t>
            </a:r>
            <a:r>
              <a:rPr lang="en-US" sz="1800" dirty="0"/>
              <a:t>operator. </a:t>
            </a:r>
            <a:endParaRPr lang="en-US" sz="1800" dirty="0" smtClean="0"/>
          </a:p>
          <a:p>
            <a:endParaRPr lang="en-US" sz="1800" dirty="0" smtClean="0"/>
          </a:p>
          <a:p>
            <a:pPr marL="68580" indent="0">
              <a:buNone/>
            </a:pPr>
            <a:r>
              <a:rPr lang="en-US" sz="1800" dirty="0">
                <a:solidFill>
                  <a:srgbClr val="FF0000"/>
                </a:solidFill>
              </a:rPr>
              <a:t>&gt; x[[2]] </a:t>
            </a:r>
            <a:r>
              <a:rPr lang="en-US" sz="1800" dirty="0" smtClean="0"/>
              <a:t>             # 2</a:t>
            </a:r>
            <a:r>
              <a:rPr lang="en-US" sz="1800" baseline="30000" dirty="0" smtClean="0"/>
              <a:t>nd</a:t>
            </a:r>
            <a:r>
              <a:rPr lang="en-US" sz="1800" dirty="0" smtClean="0"/>
              <a:t>  object of x , </a:t>
            </a:r>
            <a:r>
              <a:rPr lang="en-US" sz="1800" dirty="0" err="1" smtClean="0"/>
              <a:t>i.e</a:t>
            </a:r>
            <a:r>
              <a:rPr lang="en-US" sz="1800" dirty="0" smtClean="0"/>
              <a:t> copy of s           </a:t>
            </a:r>
            <a:r>
              <a:rPr lang="en-US" sz="1800" dirty="0"/>
              <a:t/>
            </a:r>
            <a:br>
              <a:rPr lang="en-US" sz="1800" dirty="0"/>
            </a:br>
            <a:endParaRPr lang="en-US" sz="1800" dirty="0" smtClean="0"/>
          </a:p>
          <a:p>
            <a:pPr marL="68580" indent="0">
              <a:buNone/>
            </a:pPr>
            <a:r>
              <a:rPr lang="en-US" sz="1800" dirty="0" smtClean="0"/>
              <a:t>[</a:t>
            </a:r>
            <a:r>
              <a:rPr lang="en-US" sz="1800" dirty="0"/>
              <a:t>1] "</a:t>
            </a:r>
            <a:r>
              <a:rPr lang="en-US" sz="1800" dirty="0" err="1"/>
              <a:t>aa</a:t>
            </a:r>
            <a:r>
              <a:rPr lang="en-US" sz="1800" dirty="0"/>
              <a:t>" "bb" "cc" "</a:t>
            </a:r>
            <a:r>
              <a:rPr lang="en-US" sz="1800" dirty="0" err="1"/>
              <a:t>dd</a:t>
            </a:r>
            <a:r>
              <a:rPr lang="en-US" sz="1800" dirty="0"/>
              <a:t>" "</a:t>
            </a:r>
            <a:r>
              <a:rPr lang="en-US" sz="1800" dirty="0" err="1"/>
              <a:t>ee</a:t>
            </a:r>
            <a:r>
              <a:rPr lang="en-US" sz="1800" dirty="0"/>
              <a:t>" </a:t>
            </a:r>
          </a:p>
          <a:p>
            <a:endParaRPr lang="en-US" sz="1600" dirty="0" smtClean="0"/>
          </a:p>
          <a:p>
            <a:r>
              <a:rPr lang="en-US" sz="1600" dirty="0"/>
              <a:t>We can modify its content directly. </a:t>
            </a:r>
          </a:p>
          <a:p>
            <a:pPr marL="68580" indent="0">
              <a:buNone/>
            </a:pPr>
            <a:r>
              <a:rPr lang="en-US" sz="1800" dirty="0">
                <a:solidFill>
                  <a:srgbClr val="FF0000"/>
                </a:solidFill>
              </a:rPr>
              <a:t>&gt; x[[2]][1] = "ta"</a:t>
            </a:r>
            <a:r>
              <a:rPr lang="en-US" sz="1800" dirty="0"/>
              <a:t> </a:t>
            </a:r>
            <a:br>
              <a:rPr lang="en-US" sz="1800" dirty="0"/>
            </a:br>
            <a:r>
              <a:rPr lang="en-US" sz="1800" dirty="0">
                <a:solidFill>
                  <a:srgbClr val="FF0000"/>
                </a:solidFill>
              </a:rPr>
              <a:t>&gt;</a:t>
            </a:r>
            <a:r>
              <a:rPr lang="en-US" sz="1800" dirty="0"/>
              <a:t> </a:t>
            </a:r>
            <a:r>
              <a:rPr lang="en-US" sz="1800" dirty="0">
                <a:solidFill>
                  <a:srgbClr val="FF0000"/>
                </a:solidFill>
              </a:rPr>
              <a:t>x[[2]] </a:t>
            </a:r>
            <a:br>
              <a:rPr lang="en-US" sz="1800" dirty="0">
                <a:solidFill>
                  <a:srgbClr val="FF0000"/>
                </a:solidFill>
              </a:rPr>
            </a:br>
            <a:endParaRPr lang="en-US" sz="1800" dirty="0" smtClean="0">
              <a:solidFill>
                <a:srgbClr val="FF0000"/>
              </a:solidFill>
            </a:endParaRPr>
          </a:p>
          <a:p>
            <a:pPr marL="68580" indent="0">
              <a:buNone/>
            </a:pPr>
            <a:r>
              <a:rPr lang="en-US" sz="1800" dirty="0" smtClean="0"/>
              <a:t>[</a:t>
            </a:r>
            <a:r>
              <a:rPr lang="en-US" sz="1800" dirty="0"/>
              <a:t>1] "ta" "bb" "cc" "</a:t>
            </a:r>
            <a:r>
              <a:rPr lang="en-US" sz="1800" dirty="0" err="1"/>
              <a:t>dd</a:t>
            </a:r>
            <a:r>
              <a:rPr lang="en-US" sz="1800" dirty="0"/>
              <a:t>" "</a:t>
            </a:r>
            <a:r>
              <a:rPr lang="en-US" sz="1800" dirty="0" err="1"/>
              <a:t>ee</a:t>
            </a:r>
            <a:r>
              <a:rPr lang="en-US" sz="1800" dirty="0"/>
              <a:t>" </a:t>
            </a:r>
            <a:br>
              <a:rPr lang="en-US" sz="1800" dirty="0"/>
            </a:br>
            <a:endParaRPr lang="en-US" sz="1800" dirty="0" smtClean="0"/>
          </a:p>
          <a:p>
            <a:pPr marL="68580" indent="0">
              <a:buNone/>
            </a:pPr>
            <a:r>
              <a:rPr lang="en-US" sz="1800" dirty="0" smtClean="0">
                <a:solidFill>
                  <a:srgbClr val="FF0000"/>
                </a:solidFill>
              </a:rPr>
              <a:t>&gt;</a:t>
            </a:r>
            <a:r>
              <a:rPr lang="en-US" sz="1800" dirty="0">
                <a:solidFill>
                  <a:srgbClr val="FF0000"/>
                </a:solidFill>
              </a:rPr>
              <a:t> s </a:t>
            </a:r>
            <a:r>
              <a:rPr lang="en-US" sz="1800" dirty="0"/>
              <a:t/>
            </a:r>
            <a:br>
              <a:rPr lang="en-US" sz="1800" dirty="0"/>
            </a:br>
            <a:r>
              <a:rPr lang="en-US" sz="1800" dirty="0"/>
              <a:t>[1] "</a:t>
            </a:r>
            <a:r>
              <a:rPr lang="en-US" sz="1800" dirty="0" err="1"/>
              <a:t>aa</a:t>
            </a:r>
            <a:r>
              <a:rPr lang="en-US" sz="1800" dirty="0"/>
              <a:t>" "bb" "cc" "</a:t>
            </a:r>
            <a:r>
              <a:rPr lang="en-US" sz="1800" dirty="0" err="1"/>
              <a:t>dd</a:t>
            </a:r>
            <a:r>
              <a:rPr lang="en-US" sz="1800" dirty="0"/>
              <a:t>" "</a:t>
            </a:r>
            <a:r>
              <a:rPr lang="en-US" sz="1800" dirty="0" err="1"/>
              <a:t>ee</a:t>
            </a:r>
            <a:r>
              <a:rPr lang="en-US" sz="1800" dirty="0"/>
              <a:t>"   # s is unaffected </a:t>
            </a:r>
          </a:p>
          <a:p>
            <a:pPr marL="68580" indent="0">
              <a:buNone/>
            </a:pPr>
            <a:r>
              <a:rPr lang="en-US" sz="1600" dirty="0"/>
              <a:t/>
            </a:r>
            <a:br>
              <a:rPr lang="en-US" sz="1600" dirty="0"/>
            </a:br>
            <a:endParaRPr lang="en-US" sz="1600" dirty="0"/>
          </a:p>
        </p:txBody>
      </p:sp>
    </p:spTree>
    <p:extLst>
      <p:ext uri="{BB962C8B-B14F-4D97-AF65-F5344CB8AC3E}">
        <p14:creationId xmlns:p14="http://schemas.microsoft.com/office/powerpoint/2010/main" val="35765084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a:t>
            </a:r>
            <a:r>
              <a:rPr lang="en-US" b="1" dirty="0" smtClean="0"/>
              <a:t>Frame :</a:t>
            </a:r>
            <a:endParaRPr lang="en-US" b="1" dirty="0"/>
          </a:p>
        </p:txBody>
      </p:sp>
      <p:sp>
        <p:nvSpPr>
          <p:cNvPr id="3" name="Content Placeholder 2"/>
          <p:cNvSpPr>
            <a:spLocks noGrp="1"/>
          </p:cNvSpPr>
          <p:nvPr>
            <p:ph idx="1"/>
          </p:nvPr>
        </p:nvSpPr>
        <p:spPr>
          <a:xfrm>
            <a:off x="533400" y="1143000"/>
            <a:ext cx="8077200" cy="5181600"/>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r>
              <a:rPr lang="en-US" sz="1800" dirty="0"/>
              <a:t>A </a:t>
            </a:r>
            <a:r>
              <a:rPr lang="en-US" sz="1800" i="1" dirty="0"/>
              <a:t>data frame </a:t>
            </a:r>
            <a:r>
              <a:rPr lang="en-US" sz="1800" dirty="0"/>
              <a:t>in R combines features of vectors, matrices, and </a:t>
            </a:r>
            <a:r>
              <a:rPr lang="en-US" sz="1800" i="1" dirty="0"/>
              <a:t>lists</a:t>
            </a:r>
            <a:r>
              <a:rPr lang="en-US" sz="1800" i="1" dirty="0" smtClean="0"/>
              <a:t>.</a:t>
            </a:r>
          </a:p>
          <a:p>
            <a:r>
              <a:rPr lang="en-US" sz="1800" dirty="0"/>
              <a:t>Like </a:t>
            </a:r>
            <a:r>
              <a:rPr lang="en-US" sz="1800" b="1" dirty="0"/>
              <a:t>vectors</a:t>
            </a:r>
            <a:r>
              <a:rPr lang="en-US" sz="1800" dirty="0"/>
              <a:t>, data frames must have the </a:t>
            </a:r>
            <a:r>
              <a:rPr lang="en-US" sz="1800" dirty="0" smtClean="0"/>
              <a:t>same kind </a:t>
            </a:r>
            <a:r>
              <a:rPr lang="en-US" sz="1800" dirty="0"/>
              <a:t>of data in each column</a:t>
            </a:r>
            <a:r>
              <a:rPr lang="en-US" sz="1800" dirty="0" smtClean="0"/>
              <a:t>.</a:t>
            </a:r>
          </a:p>
          <a:p>
            <a:r>
              <a:rPr lang="en-US" sz="1800" dirty="0" smtClean="0"/>
              <a:t>Like </a:t>
            </a:r>
            <a:r>
              <a:rPr lang="en-US" sz="1800" b="1" dirty="0"/>
              <a:t>matrices</a:t>
            </a:r>
            <a:r>
              <a:rPr lang="en-US" sz="1800" dirty="0"/>
              <a:t>, data frames have both rows and columns. </a:t>
            </a:r>
            <a:endParaRPr lang="en-US" sz="1800" dirty="0" smtClean="0"/>
          </a:p>
          <a:p>
            <a:r>
              <a:rPr lang="en-US" sz="1800" dirty="0" smtClean="0"/>
              <a:t>Like </a:t>
            </a:r>
            <a:r>
              <a:rPr lang="en-US" sz="1800" b="1" dirty="0"/>
              <a:t>lists</a:t>
            </a:r>
            <a:r>
              <a:rPr lang="en-US" sz="1800" dirty="0"/>
              <a:t>, data </a:t>
            </a:r>
            <a:r>
              <a:rPr lang="en-US" sz="1800" dirty="0" smtClean="0"/>
              <a:t>frames allow </a:t>
            </a:r>
            <a:r>
              <a:rPr lang="en-US" sz="1800" dirty="0"/>
              <a:t>the user to have a combination of numeric, character, and logical data</a:t>
            </a:r>
            <a:r>
              <a:rPr lang="en-US" sz="1800" dirty="0" smtClean="0"/>
              <a:t>.</a:t>
            </a:r>
          </a:p>
          <a:p>
            <a:pPr marL="68580" indent="0">
              <a:buNone/>
            </a:pPr>
            <a:r>
              <a:rPr lang="en-US" sz="1800" i="1" dirty="0"/>
              <a:t/>
            </a:r>
            <a:br>
              <a:rPr lang="en-US" sz="1800" i="1" dirty="0"/>
            </a:br>
            <a:endParaRPr lang="en-US" sz="1800" i="1" dirty="0"/>
          </a:p>
          <a:p>
            <a:pPr marL="68580" indent="0">
              <a:buNone/>
            </a:pPr>
            <a:r>
              <a:rPr lang="en-US" sz="1600" dirty="0" smtClean="0">
                <a:solidFill>
                  <a:srgbClr val="FF0000"/>
                </a:solidFill>
              </a:rPr>
              <a:t>&gt;</a:t>
            </a:r>
            <a:r>
              <a:rPr lang="en-US" sz="1600" dirty="0">
                <a:solidFill>
                  <a:srgbClr val="FF0000"/>
                </a:solidFill>
              </a:rPr>
              <a:t> n = c(2, 3, 5) </a:t>
            </a:r>
            <a:endParaRPr lang="en-US" sz="1600" dirty="0" smtClean="0">
              <a:solidFill>
                <a:srgbClr val="FF0000"/>
              </a:solidFill>
            </a:endParaRPr>
          </a:p>
          <a:p>
            <a:pPr marL="68580" indent="0">
              <a:buNone/>
            </a:pPr>
            <a:r>
              <a:rPr lang="en-US" sz="1600" dirty="0">
                <a:solidFill>
                  <a:srgbClr val="FF0000"/>
                </a:solidFill>
              </a:rPr>
              <a:t/>
            </a:r>
            <a:br>
              <a:rPr lang="en-US" sz="1600" dirty="0">
                <a:solidFill>
                  <a:srgbClr val="FF0000"/>
                </a:solidFill>
              </a:rPr>
            </a:br>
            <a:r>
              <a:rPr lang="en-US" sz="1600" dirty="0">
                <a:solidFill>
                  <a:srgbClr val="FF0000"/>
                </a:solidFill>
              </a:rPr>
              <a:t>&gt; s = c("</a:t>
            </a:r>
            <a:r>
              <a:rPr lang="en-US" sz="1600" dirty="0" err="1">
                <a:solidFill>
                  <a:srgbClr val="FF0000"/>
                </a:solidFill>
              </a:rPr>
              <a:t>aa</a:t>
            </a:r>
            <a:r>
              <a:rPr lang="en-US" sz="1600" dirty="0">
                <a:solidFill>
                  <a:srgbClr val="FF0000"/>
                </a:solidFill>
              </a:rPr>
              <a:t>", "bb", "cc") </a:t>
            </a:r>
            <a:endParaRPr lang="en-US" sz="1600" dirty="0" smtClean="0">
              <a:solidFill>
                <a:srgbClr val="FF0000"/>
              </a:solidFill>
            </a:endParaRPr>
          </a:p>
          <a:p>
            <a:pPr marL="68580" indent="0">
              <a:buNone/>
            </a:pPr>
            <a:r>
              <a:rPr lang="en-US" sz="1600" dirty="0">
                <a:solidFill>
                  <a:srgbClr val="FF0000"/>
                </a:solidFill>
              </a:rPr>
              <a:t/>
            </a:r>
            <a:br>
              <a:rPr lang="en-US" sz="1600" dirty="0">
                <a:solidFill>
                  <a:srgbClr val="FF0000"/>
                </a:solidFill>
              </a:rPr>
            </a:br>
            <a:r>
              <a:rPr lang="en-US" sz="1600" dirty="0">
                <a:solidFill>
                  <a:srgbClr val="FF0000"/>
                </a:solidFill>
              </a:rPr>
              <a:t>&gt; b = c(TRUE, FALSE, TRUE) </a:t>
            </a:r>
            <a:endParaRPr lang="en-US" sz="1600" dirty="0" smtClean="0">
              <a:solidFill>
                <a:srgbClr val="FF0000"/>
              </a:solidFill>
            </a:endParaRPr>
          </a:p>
          <a:p>
            <a:pPr marL="68580" indent="0">
              <a:buNone/>
            </a:pPr>
            <a:r>
              <a:rPr lang="en-US" sz="1600" dirty="0">
                <a:solidFill>
                  <a:srgbClr val="FF0000"/>
                </a:solidFill>
              </a:rPr>
              <a:t/>
            </a:r>
            <a:br>
              <a:rPr lang="en-US" sz="1600" dirty="0">
                <a:solidFill>
                  <a:srgbClr val="FF0000"/>
                </a:solidFill>
              </a:rPr>
            </a:br>
            <a:r>
              <a:rPr lang="en-US" sz="1600" dirty="0">
                <a:solidFill>
                  <a:srgbClr val="FF0000"/>
                </a:solidFill>
              </a:rPr>
              <a:t>&gt; </a:t>
            </a:r>
            <a:r>
              <a:rPr lang="en-US" sz="1600" dirty="0" err="1">
                <a:solidFill>
                  <a:srgbClr val="FF0000"/>
                </a:solidFill>
              </a:rPr>
              <a:t>df</a:t>
            </a:r>
            <a:r>
              <a:rPr lang="en-US" sz="1600" dirty="0">
                <a:solidFill>
                  <a:srgbClr val="FF0000"/>
                </a:solidFill>
              </a:rPr>
              <a:t> = </a:t>
            </a:r>
            <a:r>
              <a:rPr lang="en-US" sz="1600" dirty="0" err="1">
                <a:solidFill>
                  <a:srgbClr val="FF0000"/>
                </a:solidFill>
              </a:rPr>
              <a:t>data.frame</a:t>
            </a:r>
            <a:r>
              <a:rPr lang="en-US" sz="1600" dirty="0">
                <a:solidFill>
                  <a:srgbClr val="FF0000"/>
                </a:solidFill>
              </a:rPr>
              <a:t>(n, s, b) </a:t>
            </a:r>
            <a:r>
              <a:rPr lang="en-US" sz="1600" dirty="0"/>
              <a:t>      # </a:t>
            </a:r>
            <a:r>
              <a:rPr lang="en-US" sz="1600" dirty="0" err="1"/>
              <a:t>df</a:t>
            </a:r>
            <a:r>
              <a:rPr lang="en-US" sz="1600" dirty="0"/>
              <a:t> is a data frame </a:t>
            </a:r>
            <a:endParaRPr lang="en-US" sz="1600" dirty="0" smtClean="0"/>
          </a:p>
          <a:p>
            <a:pPr marL="68580" indent="0">
              <a:buNone/>
            </a:pPr>
            <a:endParaRPr lang="en-US" sz="1600" dirty="0" smtClean="0"/>
          </a:p>
          <a:p>
            <a:pPr marL="68580" indent="0">
              <a:buNone/>
            </a:pPr>
            <a:r>
              <a:rPr lang="en-US" sz="1600" dirty="0" smtClean="0">
                <a:solidFill>
                  <a:srgbClr val="FF0000"/>
                </a:solidFill>
              </a:rPr>
              <a:t>&gt; </a:t>
            </a:r>
            <a:r>
              <a:rPr lang="en-US" sz="1600" dirty="0" err="1" smtClean="0">
                <a:solidFill>
                  <a:srgbClr val="FF0000"/>
                </a:solidFill>
              </a:rPr>
              <a:t>df</a:t>
            </a:r>
            <a:endParaRPr lang="en-US" sz="1600" dirty="0" smtClean="0">
              <a:solidFill>
                <a:srgbClr val="FF0000"/>
              </a:solidFill>
            </a:endParaRPr>
          </a:p>
          <a:p>
            <a:pPr marL="68580" indent="0">
              <a:buNone/>
            </a:pPr>
            <a:endParaRPr lang="en-US" sz="1600" dirty="0"/>
          </a:p>
        </p:txBody>
      </p:sp>
    </p:spTree>
    <p:extLst>
      <p:ext uri="{BB962C8B-B14F-4D97-AF65-F5344CB8AC3E}">
        <p14:creationId xmlns:p14="http://schemas.microsoft.com/office/powerpoint/2010/main" val="33886392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Creating a Data Frame from Vectors</a:t>
            </a:r>
          </a:p>
        </p:txBody>
      </p:sp>
      <p:sp>
        <p:nvSpPr>
          <p:cNvPr id="3" name="Content Placeholder 2"/>
          <p:cNvSpPr>
            <a:spLocks noGrp="1"/>
          </p:cNvSpPr>
          <p:nvPr>
            <p:ph idx="1"/>
          </p:nvPr>
        </p:nvSpPr>
        <p:spPr/>
        <p:txBody>
          <a:bodyPr>
            <a:normAutofit lnSpcReduction="10000"/>
          </a:bodyPr>
          <a:lstStyle/>
          <a:p>
            <a:r>
              <a:rPr lang="en-US" dirty="0"/>
              <a:t>The following code shows the creation of two vectors, one of which is character (the persons’ names), </a:t>
            </a:r>
            <a:r>
              <a:rPr lang="en-US" dirty="0" smtClean="0"/>
              <a:t>and the </a:t>
            </a:r>
            <a:r>
              <a:rPr lang="en-US" dirty="0"/>
              <a:t>other of which is numeric (the test scores). </a:t>
            </a:r>
            <a:r>
              <a:rPr lang="en-US" dirty="0" smtClean="0"/>
              <a:t>We can </a:t>
            </a:r>
            <a:r>
              <a:rPr lang="en-US" dirty="0"/>
              <a:t>then combine these two vectors into a data frame</a:t>
            </a:r>
            <a:r>
              <a:rPr lang="en-US" dirty="0" smtClean="0"/>
              <a:t>.</a:t>
            </a:r>
          </a:p>
          <a:p>
            <a:endParaRPr lang="en-US" dirty="0"/>
          </a:p>
          <a:p>
            <a:r>
              <a:rPr lang="en-US" dirty="0">
                <a:solidFill>
                  <a:srgbClr val="FF0000"/>
                </a:solidFill>
              </a:rPr>
              <a:t>&gt; people </a:t>
            </a:r>
            <a:r>
              <a:rPr lang="en-US" dirty="0" smtClean="0">
                <a:solidFill>
                  <a:srgbClr val="FF0000"/>
                </a:solidFill>
              </a:rPr>
              <a:t>&lt;-c("</a:t>
            </a:r>
            <a:r>
              <a:rPr lang="en-US" dirty="0">
                <a:solidFill>
                  <a:srgbClr val="FF0000"/>
                </a:solidFill>
              </a:rPr>
              <a:t>Kim","Bob","Ted","Sue","Liz","Amanada","Tricia","Johnathan","Luis","Isabel</a:t>
            </a:r>
            <a:r>
              <a:rPr lang="en-US" dirty="0" smtClean="0">
                <a:solidFill>
                  <a:srgbClr val="FF0000"/>
                </a:solidFill>
              </a:rPr>
              <a:t>")</a:t>
            </a:r>
          </a:p>
          <a:p>
            <a:endParaRPr lang="en-US" dirty="0">
              <a:solidFill>
                <a:srgbClr val="FF0000"/>
              </a:solidFill>
            </a:endParaRPr>
          </a:p>
          <a:p>
            <a:r>
              <a:rPr lang="en-US" dirty="0">
                <a:solidFill>
                  <a:srgbClr val="FF0000"/>
                </a:solidFill>
              </a:rPr>
              <a:t>&gt; scores &lt;-c(17,19,24,25,16,15,23,24,29,17)</a:t>
            </a:r>
          </a:p>
        </p:txBody>
      </p:sp>
    </p:spTree>
    <p:extLst>
      <p:ext uri="{BB962C8B-B14F-4D97-AF65-F5344CB8AC3E}">
        <p14:creationId xmlns:p14="http://schemas.microsoft.com/office/powerpoint/2010/main" val="253918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rgbClr val="FF0000"/>
                </a:solidFill>
              </a:rPr>
              <a:t>&gt; people</a:t>
            </a:r>
          </a:p>
          <a:p>
            <a:r>
              <a:rPr lang="en-US" dirty="0"/>
              <a:t>[1] "Kim" "Bob" "Ted" "Sue" "Liz" "</a:t>
            </a:r>
            <a:r>
              <a:rPr lang="en-US" dirty="0" err="1"/>
              <a:t>Amanada</a:t>
            </a:r>
            <a:r>
              <a:rPr lang="en-US" dirty="0"/>
              <a:t>"</a:t>
            </a:r>
          </a:p>
          <a:p>
            <a:r>
              <a:rPr lang="es-ES" dirty="0"/>
              <a:t>[7] "</a:t>
            </a:r>
            <a:r>
              <a:rPr lang="es-ES" dirty="0" err="1"/>
              <a:t>Tricia</a:t>
            </a:r>
            <a:r>
              <a:rPr lang="es-ES" dirty="0"/>
              <a:t>" "Jonathan" "Luis" "Isabel"</a:t>
            </a:r>
          </a:p>
          <a:p>
            <a:r>
              <a:rPr lang="en-US" dirty="0">
                <a:solidFill>
                  <a:srgbClr val="FF0000"/>
                </a:solidFill>
              </a:rPr>
              <a:t>&gt; scores</a:t>
            </a:r>
          </a:p>
          <a:p>
            <a:r>
              <a:rPr lang="en-US" dirty="0"/>
              <a:t>[1] 17 19 24 25 16 15 23 24 29 17</a:t>
            </a:r>
          </a:p>
        </p:txBody>
      </p:sp>
    </p:spTree>
    <p:extLst>
      <p:ext uri="{BB962C8B-B14F-4D97-AF65-F5344CB8AC3E}">
        <p14:creationId xmlns:p14="http://schemas.microsoft.com/office/powerpoint/2010/main" val="3720872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Who uses R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6882031"/>
              </p:ext>
            </p:extLst>
          </p:nvPr>
        </p:nvGraphicFramePr>
        <p:xfrm>
          <a:off x="1905000" y="1676400"/>
          <a:ext cx="5638800" cy="39420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289560">
                <a:tc>
                  <a:txBody>
                    <a:bodyPr/>
                    <a:lstStyle/>
                    <a:p>
                      <a:r>
                        <a:rPr lang="en-US" dirty="0" smtClean="0"/>
                        <a:t>Company</a:t>
                      </a:r>
                      <a:endParaRPr lang="en-US" dirty="0"/>
                    </a:p>
                  </a:txBody>
                  <a:tcPr/>
                </a:tc>
                <a:tc>
                  <a:txBody>
                    <a:bodyPr/>
                    <a:lstStyle/>
                    <a:p>
                      <a:r>
                        <a:rPr lang="en-US" dirty="0" smtClean="0"/>
                        <a:t>Application/Contribution</a:t>
                      </a:r>
                      <a:endParaRPr lang="en-US" dirty="0"/>
                    </a:p>
                  </a:txBody>
                  <a:tcPr/>
                </a:tc>
                <a:extLst>
                  <a:ext uri="{0D108BD9-81ED-4DB2-BD59-A6C34878D82A}">
                    <a16:rowId xmlns:a16="http://schemas.microsoft.com/office/drawing/2014/main" val="10000"/>
                  </a:ext>
                </a:extLst>
              </a:tr>
              <a:tr h="370840">
                <a:tc>
                  <a:txBody>
                    <a:bodyPr/>
                    <a:lstStyle/>
                    <a:p>
                      <a:r>
                        <a:rPr lang="en-US" dirty="0" smtClean="0"/>
                        <a:t>Twitter</a:t>
                      </a:r>
                      <a:endParaRPr lang="en-US" dirty="0"/>
                    </a:p>
                  </a:txBody>
                  <a:tcPr/>
                </a:tc>
                <a:tc>
                  <a:txBody>
                    <a:bodyPr/>
                    <a:lstStyle/>
                    <a:p>
                      <a:r>
                        <a:rPr lang="en-US" dirty="0" smtClean="0"/>
                        <a:t>Monitoring user experience</a:t>
                      </a:r>
                      <a:endParaRPr lang="en-US" dirty="0"/>
                    </a:p>
                  </a:txBody>
                  <a:tcPr/>
                </a:tc>
                <a:extLst>
                  <a:ext uri="{0D108BD9-81ED-4DB2-BD59-A6C34878D82A}">
                    <a16:rowId xmlns:a16="http://schemas.microsoft.com/office/drawing/2014/main" val="10001"/>
                  </a:ext>
                </a:extLst>
              </a:tr>
              <a:tr h="370840">
                <a:tc>
                  <a:txBody>
                    <a:bodyPr/>
                    <a:lstStyle/>
                    <a:p>
                      <a:r>
                        <a:rPr lang="en-US" dirty="0" smtClean="0"/>
                        <a:t>Ford</a:t>
                      </a:r>
                      <a:endParaRPr lang="en-US" dirty="0"/>
                    </a:p>
                  </a:txBody>
                  <a:tcPr/>
                </a:tc>
                <a:tc>
                  <a:txBody>
                    <a:bodyPr/>
                    <a:lstStyle/>
                    <a:p>
                      <a:r>
                        <a:rPr lang="en-US" dirty="0" smtClean="0"/>
                        <a:t>Analyze social media to support</a:t>
                      </a:r>
                      <a:r>
                        <a:rPr lang="en-US" baseline="0" dirty="0" smtClean="0"/>
                        <a:t> design decisions for their cars</a:t>
                      </a:r>
                      <a:endParaRPr lang="en-US" dirty="0"/>
                    </a:p>
                  </a:txBody>
                  <a:tcPr/>
                </a:tc>
                <a:extLst>
                  <a:ext uri="{0D108BD9-81ED-4DB2-BD59-A6C34878D82A}">
                    <a16:rowId xmlns:a16="http://schemas.microsoft.com/office/drawing/2014/main" val="10002"/>
                  </a:ext>
                </a:extLst>
              </a:tr>
              <a:tr h="370840">
                <a:tc>
                  <a:txBody>
                    <a:bodyPr/>
                    <a:lstStyle/>
                    <a:p>
                      <a:r>
                        <a:rPr lang="en-US" dirty="0" smtClean="0"/>
                        <a:t>New York Times</a:t>
                      </a:r>
                      <a:endParaRPr lang="en-US" dirty="0"/>
                    </a:p>
                  </a:txBody>
                  <a:tcPr/>
                </a:tc>
                <a:tc>
                  <a:txBody>
                    <a:bodyPr/>
                    <a:lstStyle/>
                    <a:p>
                      <a:r>
                        <a:rPr lang="en-US" dirty="0" err="1" smtClean="0"/>
                        <a:t>Infographics</a:t>
                      </a:r>
                      <a:r>
                        <a:rPr lang="en-US" dirty="0" smtClean="0"/>
                        <a:t>, data journalism</a:t>
                      </a:r>
                      <a:endParaRPr lang="en-US" dirty="0"/>
                    </a:p>
                  </a:txBody>
                  <a:tcPr/>
                </a:tc>
                <a:extLst>
                  <a:ext uri="{0D108BD9-81ED-4DB2-BD59-A6C34878D82A}">
                    <a16:rowId xmlns:a16="http://schemas.microsoft.com/office/drawing/2014/main" val="10003"/>
                  </a:ext>
                </a:extLst>
              </a:tr>
              <a:tr h="370840">
                <a:tc>
                  <a:txBody>
                    <a:bodyPr/>
                    <a:lstStyle/>
                    <a:p>
                      <a:r>
                        <a:rPr lang="en-US" dirty="0" smtClean="0"/>
                        <a:t>Microsoft</a:t>
                      </a:r>
                      <a:endParaRPr lang="en-US" dirty="0"/>
                    </a:p>
                  </a:txBody>
                  <a:tcPr/>
                </a:tc>
                <a:tc>
                  <a:txBody>
                    <a:bodyPr/>
                    <a:lstStyle/>
                    <a:p>
                      <a:r>
                        <a:rPr lang="en-US" dirty="0" smtClean="0"/>
                        <a:t>Released Microsoft R open</a:t>
                      </a:r>
                      <a:endParaRPr lang="en-US" dirty="0"/>
                    </a:p>
                  </a:txBody>
                  <a:tcPr/>
                </a:tc>
                <a:extLst>
                  <a:ext uri="{0D108BD9-81ED-4DB2-BD59-A6C34878D82A}">
                    <a16:rowId xmlns:a16="http://schemas.microsoft.com/office/drawing/2014/main" val="10004"/>
                  </a:ext>
                </a:extLst>
              </a:tr>
              <a:tr h="370840">
                <a:tc>
                  <a:txBody>
                    <a:bodyPr/>
                    <a:lstStyle/>
                    <a:p>
                      <a:r>
                        <a:rPr lang="en-US" dirty="0" smtClean="0"/>
                        <a:t>Human rights</a:t>
                      </a:r>
                      <a:r>
                        <a:rPr lang="en-US" baseline="0" dirty="0" smtClean="0"/>
                        <a:t> data analysis group</a:t>
                      </a:r>
                      <a:endParaRPr lang="en-US" dirty="0"/>
                    </a:p>
                  </a:txBody>
                  <a:tcPr/>
                </a:tc>
                <a:tc>
                  <a:txBody>
                    <a:bodyPr/>
                    <a:lstStyle/>
                    <a:p>
                      <a:r>
                        <a:rPr lang="en-US" dirty="0" smtClean="0"/>
                        <a:t>Measure the impact</a:t>
                      </a:r>
                      <a:r>
                        <a:rPr lang="en-US" baseline="0" dirty="0" smtClean="0"/>
                        <a:t> of war</a:t>
                      </a:r>
                      <a:endParaRPr lang="en-US" dirty="0"/>
                    </a:p>
                  </a:txBody>
                  <a:tcPr/>
                </a:tc>
                <a:extLst>
                  <a:ext uri="{0D108BD9-81ED-4DB2-BD59-A6C34878D82A}">
                    <a16:rowId xmlns:a16="http://schemas.microsoft.com/office/drawing/2014/main" val="10005"/>
                  </a:ext>
                </a:extLst>
              </a:tr>
              <a:tr h="370840">
                <a:tc>
                  <a:txBody>
                    <a:bodyPr/>
                    <a:lstStyle/>
                    <a:p>
                      <a:r>
                        <a:rPr lang="en-US" dirty="0" smtClean="0"/>
                        <a:t>Google</a:t>
                      </a:r>
                      <a:endParaRPr lang="en-US" dirty="0"/>
                    </a:p>
                  </a:txBody>
                  <a:tcPr/>
                </a:tc>
                <a:tc>
                  <a:txBody>
                    <a:bodyPr/>
                    <a:lstStyle/>
                    <a:p>
                      <a:r>
                        <a:rPr lang="en-US" dirty="0" smtClean="0"/>
                        <a:t>Created R style guide for the R user community inside </a:t>
                      </a:r>
                      <a:r>
                        <a:rPr lang="en-US" dirty="0" err="1" smtClean="0"/>
                        <a:t>google</a:t>
                      </a:r>
                      <a:endParaRPr lang="en-US"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1828800" y="5715000"/>
            <a:ext cx="6476453" cy="369332"/>
          </a:xfrm>
          <a:prstGeom prst="rect">
            <a:avLst/>
          </a:prstGeom>
          <a:noFill/>
        </p:spPr>
        <p:txBody>
          <a:bodyPr wrap="none" rtlCol="0">
            <a:spAutoFit/>
          </a:bodyPr>
          <a:lstStyle/>
          <a:p>
            <a:r>
              <a:rPr lang="en-US" dirty="0" smtClean="0"/>
              <a:t>Education, Healthcare, Banking, Retail, Telecom sectors </a:t>
            </a:r>
            <a:endParaRPr lang="en-US" dirty="0"/>
          </a:p>
        </p:txBody>
      </p:sp>
    </p:spTree>
    <p:extLst>
      <p:ext uri="{BB962C8B-B14F-4D97-AF65-F5344CB8AC3E}">
        <p14:creationId xmlns:p14="http://schemas.microsoft.com/office/powerpoint/2010/main" val="37229705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t>create a data frame from the </a:t>
            </a:r>
            <a:r>
              <a:rPr lang="en-US" sz="2700" b="1" dirty="0" smtClean="0"/>
              <a:t>two vectors</a:t>
            </a:r>
            <a:r>
              <a:rPr lang="en-US" dirty="0"/>
              <a:t>.</a:t>
            </a:r>
          </a:p>
        </p:txBody>
      </p:sp>
      <p:sp>
        <p:nvSpPr>
          <p:cNvPr id="3" name="Content Placeholder 2"/>
          <p:cNvSpPr>
            <a:spLocks noGrp="1"/>
          </p:cNvSpPr>
          <p:nvPr>
            <p:ph idx="1"/>
          </p:nvPr>
        </p:nvSpPr>
        <p:spPr/>
        <p:txBody>
          <a:bodyPr>
            <a:normAutofit fontScale="55000" lnSpcReduction="20000"/>
          </a:bodyPr>
          <a:lstStyle/>
          <a:p>
            <a:r>
              <a:rPr lang="en-US" b="1" dirty="0" err="1">
                <a:solidFill>
                  <a:srgbClr val="FF0000"/>
                </a:solidFill>
              </a:rPr>
              <a:t>quiz_scores</a:t>
            </a:r>
            <a:r>
              <a:rPr lang="en-US" b="1" dirty="0">
                <a:solidFill>
                  <a:srgbClr val="FF0000"/>
                </a:solidFill>
              </a:rPr>
              <a:t> &lt;- </a:t>
            </a:r>
            <a:r>
              <a:rPr lang="en-US" b="1" dirty="0" err="1">
                <a:solidFill>
                  <a:srgbClr val="FF0000"/>
                </a:solidFill>
              </a:rPr>
              <a:t>data.frame</a:t>
            </a:r>
            <a:r>
              <a:rPr lang="en-US" b="1" dirty="0">
                <a:solidFill>
                  <a:srgbClr val="FF0000"/>
                </a:solidFill>
              </a:rPr>
              <a:t>(people, scores)</a:t>
            </a:r>
          </a:p>
          <a:p>
            <a:r>
              <a:rPr lang="en-US" b="1" dirty="0">
                <a:solidFill>
                  <a:srgbClr val="FF0000"/>
                </a:solidFill>
              </a:rPr>
              <a:t>&gt; </a:t>
            </a:r>
            <a:r>
              <a:rPr lang="en-US" b="1" dirty="0" err="1" smtClean="0">
                <a:solidFill>
                  <a:srgbClr val="FF0000"/>
                </a:solidFill>
              </a:rPr>
              <a:t>quiz_scores</a:t>
            </a:r>
            <a:endParaRPr lang="en-US" b="1" dirty="0" smtClean="0">
              <a:solidFill>
                <a:srgbClr val="FF0000"/>
              </a:solidFill>
            </a:endParaRPr>
          </a:p>
          <a:p>
            <a:endParaRPr lang="en-US" b="1" dirty="0">
              <a:solidFill>
                <a:srgbClr val="FFFF00"/>
              </a:solidFill>
            </a:endParaRPr>
          </a:p>
          <a:p>
            <a:r>
              <a:rPr lang="en-US" dirty="0"/>
              <a:t>people scores</a:t>
            </a:r>
          </a:p>
          <a:p>
            <a:r>
              <a:rPr lang="en-US" dirty="0"/>
              <a:t>1 Kim 17</a:t>
            </a:r>
          </a:p>
          <a:p>
            <a:r>
              <a:rPr lang="en-US" dirty="0"/>
              <a:t>2 Bob 19</a:t>
            </a:r>
          </a:p>
          <a:p>
            <a:r>
              <a:rPr lang="en-US" dirty="0"/>
              <a:t>3 Ted 24</a:t>
            </a:r>
          </a:p>
          <a:p>
            <a:r>
              <a:rPr lang="en-US" dirty="0"/>
              <a:t>4 Sue 25</a:t>
            </a:r>
          </a:p>
          <a:p>
            <a:r>
              <a:rPr lang="en-US" dirty="0"/>
              <a:t>5 Liz 16</a:t>
            </a:r>
          </a:p>
          <a:p>
            <a:r>
              <a:rPr lang="en-US" dirty="0"/>
              <a:t>6 </a:t>
            </a:r>
            <a:r>
              <a:rPr lang="en-US" dirty="0" err="1"/>
              <a:t>Amanada</a:t>
            </a:r>
            <a:r>
              <a:rPr lang="en-US" dirty="0"/>
              <a:t> 15</a:t>
            </a:r>
          </a:p>
          <a:p>
            <a:r>
              <a:rPr lang="en-US" dirty="0"/>
              <a:t>7 Tricia 23</a:t>
            </a:r>
          </a:p>
          <a:p>
            <a:r>
              <a:rPr lang="en-US" dirty="0"/>
              <a:t>8 </a:t>
            </a:r>
            <a:r>
              <a:rPr lang="en-US" dirty="0" err="1"/>
              <a:t>Johathan</a:t>
            </a:r>
            <a:r>
              <a:rPr lang="en-US" dirty="0"/>
              <a:t> 24</a:t>
            </a:r>
          </a:p>
          <a:p>
            <a:r>
              <a:rPr lang="en-US" dirty="0"/>
              <a:t>9 Luis 29</a:t>
            </a:r>
          </a:p>
          <a:p>
            <a:r>
              <a:rPr lang="en-US" dirty="0"/>
              <a:t>10 Isabel 17</a:t>
            </a:r>
          </a:p>
        </p:txBody>
      </p:sp>
    </p:spTree>
    <p:extLst>
      <p:ext uri="{BB962C8B-B14F-4D97-AF65-F5344CB8AC3E}">
        <p14:creationId xmlns:p14="http://schemas.microsoft.com/office/powerpoint/2010/main" val="33438664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normAutofit/>
          </a:bodyPr>
          <a:lstStyle/>
          <a:p>
            <a:r>
              <a:rPr lang="en-US" sz="3200" b="1" dirty="0" smtClean="0"/>
              <a:t>Removing the objects:</a:t>
            </a:r>
            <a:endParaRPr lang="en-US" sz="3200" b="1" dirty="0"/>
          </a:p>
        </p:txBody>
      </p:sp>
      <p:sp>
        <p:nvSpPr>
          <p:cNvPr id="3" name="Content Placeholder 2"/>
          <p:cNvSpPr>
            <a:spLocks noGrp="1"/>
          </p:cNvSpPr>
          <p:nvPr>
            <p:ph idx="1"/>
          </p:nvPr>
        </p:nvSpPr>
        <p:spPr>
          <a:xfrm>
            <a:off x="457200" y="2286000"/>
            <a:ext cx="8229600" cy="4168808"/>
          </a:xfrm>
        </p:spPr>
        <p:txBody>
          <a:bodyPr>
            <a:normAutofit/>
          </a:bodyPr>
          <a:lstStyle/>
          <a:p>
            <a:r>
              <a:rPr lang="en-US" dirty="0"/>
              <a:t>We can remove any unwanted objects in the workspace by using the </a:t>
            </a:r>
            <a:r>
              <a:rPr lang="en-US" b="1" dirty="0" err="1">
                <a:solidFill>
                  <a:srgbClr val="FF0000"/>
                </a:solidFill>
              </a:rPr>
              <a:t>rm</a:t>
            </a:r>
            <a:r>
              <a:rPr lang="en-US" b="1" dirty="0">
                <a:solidFill>
                  <a:srgbClr val="FF0000"/>
                </a:solidFill>
              </a:rPr>
              <a:t>() </a:t>
            </a:r>
            <a:r>
              <a:rPr lang="en-US" dirty="0"/>
              <a:t>function. </a:t>
            </a:r>
            <a:endParaRPr lang="en-US" dirty="0" smtClean="0"/>
          </a:p>
          <a:p>
            <a:r>
              <a:rPr lang="en-US" dirty="0" smtClean="0"/>
              <a:t>Because </a:t>
            </a:r>
            <a:r>
              <a:rPr lang="en-US" dirty="0"/>
              <a:t>we now </a:t>
            </a:r>
            <a:r>
              <a:rPr lang="en-US" dirty="0" smtClean="0"/>
              <a:t>have a </a:t>
            </a:r>
            <a:r>
              <a:rPr lang="en-US" dirty="0"/>
              <a:t>data frame, we no longer need the separate vectors from which the data frame was created</a:t>
            </a:r>
            <a:r>
              <a:rPr lang="en-US" dirty="0" smtClean="0"/>
              <a:t>.</a:t>
            </a:r>
          </a:p>
          <a:p>
            <a:r>
              <a:rPr lang="en-US" dirty="0">
                <a:solidFill>
                  <a:srgbClr val="FF0000"/>
                </a:solidFill>
              </a:rPr>
              <a:t>&gt; </a:t>
            </a:r>
            <a:r>
              <a:rPr lang="en-US" dirty="0" err="1">
                <a:solidFill>
                  <a:srgbClr val="FF0000"/>
                </a:solidFill>
              </a:rPr>
              <a:t>rm</a:t>
            </a:r>
            <a:r>
              <a:rPr lang="en-US" dirty="0">
                <a:solidFill>
                  <a:srgbClr val="FF0000"/>
                </a:solidFill>
              </a:rPr>
              <a:t>(</a:t>
            </a:r>
            <a:r>
              <a:rPr lang="en-US" dirty="0" err="1">
                <a:solidFill>
                  <a:srgbClr val="FF0000"/>
                </a:solidFill>
              </a:rPr>
              <a:t>people,scores</a:t>
            </a:r>
            <a:r>
              <a:rPr lang="en-US" dirty="0">
                <a:solidFill>
                  <a:srgbClr val="FF0000"/>
                </a:solidFill>
              </a:rPr>
              <a:t>)</a:t>
            </a:r>
          </a:p>
          <a:p>
            <a:r>
              <a:rPr lang="en-US" dirty="0">
                <a:solidFill>
                  <a:srgbClr val="FF0000"/>
                </a:solidFill>
              </a:rPr>
              <a:t>&gt; people</a:t>
            </a:r>
          </a:p>
          <a:p>
            <a:r>
              <a:rPr lang="en-US" dirty="0"/>
              <a:t>Error: object 'people' not found</a:t>
            </a:r>
          </a:p>
          <a:p>
            <a:r>
              <a:rPr lang="en-US" dirty="0">
                <a:solidFill>
                  <a:srgbClr val="FF0000"/>
                </a:solidFill>
              </a:rPr>
              <a:t>&gt; scores</a:t>
            </a:r>
          </a:p>
          <a:p>
            <a:r>
              <a:rPr lang="en-US" dirty="0"/>
              <a:t>Error: object 'scores' not found</a:t>
            </a:r>
          </a:p>
        </p:txBody>
      </p:sp>
    </p:spTree>
    <p:extLst>
      <p:ext uri="{BB962C8B-B14F-4D97-AF65-F5344CB8AC3E}">
        <p14:creationId xmlns:p14="http://schemas.microsoft.com/office/powerpoint/2010/main" val="29253979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How to obtain vector from </a:t>
            </a:r>
            <a:r>
              <a:rPr lang="en-US" sz="3100" dirty="0" err="1" smtClean="0"/>
              <a:t>dataframe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1] </a:t>
            </a:r>
            <a:r>
              <a:rPr lang="en-US" dirty="0"/>
              <a:t>O</a:t>
            </a:r>
            <a:r>
              <a:rPr lang="en-US" dirty="0" smtClean="0"/>
              <a:t>btain </a:t>
            </a:r>
            <a:r>
              <a:rPr lang="en-US" dirty="0"/>
              <a:t>individual columns by using the </a:t>
            </a:r>
            <a:r>
              <a:rPr lang="en-US" dirty="0" smtClean="0"/>
              <a:t>column </a:t>
            </a:r>
            <a:r>
              <a:rPr lang="en-US" dirty="0"/>
              <a:t>index in square </a:t>
            </a:r>
            <a:r>
              <a:rPr lang="en-US" dirty="0" smtClean="0"/>
              <a:t>brackets</a:t>
            </a:r>
          </a:p>
          <a:p>
            <a:r>
              <a:rPr lang="en-US" dirty="0">
                <a:solidFill>
                  <a:srgbClr val="FF0000"/>
                </a:solidFill>
              </a:rPr>
              <a:t>&gt; </a:t>
            </a:r>
            <a:r>
              <a:rPr lang="en-US" dirty="0" err="1" smtClean="0">
                <a:solidFill>
                  <a:srgbClr val="FF0000"/>
                </a:solidFill>
              </a:rPr>
              <a:t>quiz_scores</a:t>
            </a:r>
            <a:r>
              <a:rPr lang="en-US" dirty="0" smtClean="0">
                <a:solidFill>
                  <a:srgbClr val="FF0000"/>
                </a:solidFill>
              </a:rPr>
              <a:t>[2]</a:t>
            </a:r>
          </a:p>
          <a:p>
            <a:r>
              <a:rPr lang="en-US" dirty="0"/>
              <a:t>scores</a:t>
            </a:r>
          </a:p>
          <a:p>
            <a:r>
              <a:rPr lang="en-US" dirty="0"/>
              <a:t>1      17</a:t>
            </a:r>
          </a:p>
          <a:p>
            <a:r>
              <a:rPr lang="en-US" dirty="0"/>
              <a:t>2      19</a:t>
            </a:r>
          </a:p>
          <a:p>
            <a:r>
              <a:rPr lang="en-US" dirty="0"/>
              <a:t>3      24</a:t>
            </a:r>
          </a:p>
          <a:p>
            <a:r>
              <a:rPr lang="en-US" dirty="0"/>
              <a:t>4      25</a:t>
            </a:r>
          </a:p>
          <a:p>
            <a:r>
              <a:rPr lang="en-US" dirty="0"/>
              <a:t>5      16</a:t>
            </a:r>
          </a:p>
          <a:p>
            <a:r>
              <a:rPr lang="en-US" dirty="0"/>
              <a:t>6      15</a:t>
            </a:r>
          </a:p>
          <a:p>
            <a:r>
              <a:rPr lang="en-US" dirty="0"/>
              <a:t>7      23</a:t>
            </a:r>
          </a:p>
          <a:p>
            <a:r>
              <a:rPr lang="en-US" dirty="0"/>
              <a:t>8      24</a:t>
            </a:r>
          </a:p>
          <a:p>
            <a:r>
              <a:rPr lang="en-US" dirty="0"/>
              <a:t>9      29</a:t>
            </a:r>
          </a:p>
          <a:p>
            <a:r>
              <a:rPr lang="en-US" dirty="0"/>
              <a:t>10     17</a:t>
            </a:r>
          </a:p>
          <a:p>
            <a:endParaRPr lang="en-US" dirty="0">
              <a:solidFill>
                <a:srgbClr val="FFFF00"/>
              </a:solidFill>
            </a:endParaRPr>
          </a:p>
        </p:txBody>
      </p:sp>
    </p:spTree>
    <p:extLst>
      <p:ext uri="{BB962C8B-B14F-4D97-AF65-F5344CB8AC3E}">
        <p14:creationId xmlns:p14="http://schemas.microsoft.com/office/powerpoint/2010/main" val="3362377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How to obtain vector from </a:t>
            </a:r>
            <a:r>
              <a:rPr lang="en-US" sz="2800" b="1" dirty="0" err="1"/>
              <a:t>dataframe</a:t>
            </a:r>
            <a:endParaRPr lang="en-US" sz="2800" b="1" dirty="0"/>
          </a:p>
        </p:txBody>
      </p:sp>
      <p:sp>
        <p:nvSpPr>
          <p:cNvPr id="3" name="Content Placeholder 2"/>
          <p:cNvSpPr>
            <a:spLocks noGrp="1"/>
          </p:cNvSpPr>
          <p:nvPr>
            <p:ph idx="1"/>
          </p:nvPr>
        </p:nvSpPr>
        <p:spPr/>
        <p:txBody>
          <a:bodyPr>
            <a:normAutofit/>
          </a:bodyPr>
          <a:lstStyle/>
          <a:p>
            <a:r>
              <a:rPr lang="en-US" dirty="0" smtClean="0"/>
              <a:t>2]</a:t>
            </a:r>
            <a:r>
              <a:rPr lang="en-US" dirty="0"/>
              <a:t> </a:t>
            </a:r>
            <a:r>
              <a:rPr lang="en-US" dirty="0" smtClean="0"/>
              <a:t>Employ </a:t>
            </a:r>
            <a:r>
              <a:rPr lang="en-US" dirty="0"/>
              <a:t>the data frame name followed by a $ sign and the column name. </a:t>
            </a:r>
            <a:endParaRPr lang="en-US" dirty="0" smtClean="0"/>
          </a:p>
          <a:p>
            <a:r>
              <a:rPr lang="en-US" dirty="0" smtClean="0"/>
              <a:t>Finally</a:t>
            </a:r>
            <a:r>
              <a:rPr lang="en-US" dirty="0"/>
              <a:t>, we can apply the attach</a:t>
            </a:r>
            <a:r>
              <a:rPr lang="en-US" dirty="0" smtClean="0"/>
              <a:t>() command </a:t>
            </a:r>
            <a:r>
              <a:rPr lang="en-US" dirty="0"/>
              <a:t>to gain immediate access to our columns as </a:t>
            </a:r>
            <a:r>
              <a:rPr lang="en-US" dirty="0" smtClean="0"/>
              <a:t>vectors</a:t>
            </a:r>
          </a:p>
          <a:p>
            <a:r>
              <a:rPr lang="en-US" dirty="0">
                <a:solidFill>
                  <a:srgbClr val="FF0000"/>
                </a:solidFill>
              </a:rPr>
              <a:t>&gt; </a:t>
            </a:r>
            <a:r>
              <a:rPr lang="en-US" dirty="0" err="1">
                <a:solidFill>
                  <a:srgbClr val="FF0000"/>
                </a:solidFill>
              </a:rPr>
              <a:t>quiz_scores$scores</a:t>
            </a:r>
            <a:endParaRPr lang="en-US" dirty="0">
              <a:solidFill>
                <a:srgbClr val="FF0000"/>
              </a:solidFill>
            </a:endParaRPr>
          </a:p>
          <a:p>
            <a:r>
              <a:rPr lang="en-US" dirty="0"/>
              <a:t>[1] 17 19 24 25 16 15 23 24 29 17</a:t>
            </a:r>
          </a:p>
          <a:p>
            <a:r>
              <a:rPr lang="en-US" dirty="0">
                <a:solidFill>
                  <a:srgbClr val="FF0000"/>
                </a:solidFill>
              </a:rPr>
              <a:t>&gt; attach(</a:t>
            </a:r>
            <a:r>
              <a:rPr lang="en-US" dirty="0" err="1">
                <a:solidFill>
                  <a:srgbClr val="FF0000"/>
                </a:solidFill>
              </a:rPr>
              <a:t>quiz_scores</a:t>
            </a:r>
            <a:r>
              <a:rPr lang="en-US" dirty="0">
                <a:solidFill>
                  <a:srgbClr val="FF0000"/>
                </a:solidFill>
              </a:rPr>
              <a:t>)</a:t>
            </a:r>
          </a:p>
          <a:p>
            <a:r>
              <a:rPr lang="en-US" dirty="0">
                <a:solidFill>
                  <a:srgbClr val="FF0000"/>
                </a:solidFill>
              </a:rPr>
              <a:t>&gt; scores</a:t>
            </a:r>
          </a:p>
          <a:p>
            <a:r>
              <a:rPr lang="en-US" dirty="0"/>
              <a:t>[1] 17 19 24 25 16 15 23 24 29 17</a:t>
            </a:r>
          </a:p>
        </p:txBody>
      </p:sp>
    </p:spTree>
    <p:extLst>
      <p:ext uri="{BB962C8B-B14F-4D97-AF65-F5344CB8AC3E}">
        <p14:creationId xmlns:p14="http://schemas.microsoft.com/office/powerpoint/2010/main" val="20007492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Factors: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Conceptually, factors are variables in R which take on a limited number of different values</a:t>
            </a:r>
            <a:r>
              <a:rPr lang="en-US" dirty="0" smtClean="0"/>
              <a:t>;</a:t>
            </a:r>
          </a:p>
          <a:p>
            <a:endParaRPr lang="en-US" dirty="0"/>
          </a:p>
          <a:p>
            <a:r>
              <a:rPr lang="en-US" dirty="0"/>
              <a:t> </a:t>
            </a:r>
            <a:r>
              <a:rPr lang="en-US" dirty="0" smtClean="0"/>
              <a:t>Referred </a:t>
            </a:r>
            <a:r>
              <a:rPr lang="en-US" dirty="0"/>
              <a:t>to as </a:t>
            </a:r>
            <a:r>
              <a:rPr lang="en-US" sz="20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rPr>
              <a:t>categorical variables</a:t>
            </a:r>
            <a:r>
              <a:rPr lang="en-US" sz="2000"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rPr>
              <a:t>.</a:t>
            </a:r>
          </a:p>
          <a:p>
            <a:endParaRPr lang="en-US" sz="20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endParaRPr>
          </a:p>
          <a:p>
            <a:r>
              <a:rPr lang="en-US" dirty="0"/>
              <a:t>This R object contains a variable whose value belongs to a defined set of values known as levels</a:t>
            </a:r>
            <a:r>
              <a:rPr lang="en-US" dirty="0" smtClean="0"/>
              <a:t>.</a:t>
            </a:r>
          </a:p>
          <a:p>
            <a:endParaRPr lang="en-US" dirty="0"/>
          </a:p>
          <a:p>
            <a:r>
              <a:rPr lang="en-US" dirty="0"/>
              <a:t>Each level is associated with an integer and the data can be treated as integers or characters that obtain the same result.</a:t>
            </a:r>
          </a:p>
          <a:p>
            <a:endParaRPr lang="en-US" dirty="0"/>
          </a:p>
        </p:txBody>
      </p:sp>
    </p:spTree>
    <p:extLst>
      <p:ext uri="{BB962C8B-B14F-4D97-AF65-F5344CB8AC3E}">
        <p14:creationId xmlns:p14="http://schemas.microsoft.com/office/powerpoint/2010/main" val="1459251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Factors:</a:t>
            </a:r>
            <a:endParaRPr lang="en-US" dirty="0"/>
          </a:p>
        </p:txBody>
      </p:sp>
      <p:sp>
        <p:nvSpPr>
          <p:cNvPr id="3" name="Content Placeholder 2"/>
          <p:cNvSpPr>
            <a:spLocks noGrp="1"/>
          </p:cNvSpPr>
          <p:nvPr>
            <p:ph idx="1"/>
          </p:nvPr>
        </p:nvSpPr>
        <p:spPr>
          <a:xfrm>
            <a:off x="609600" y="2286000"/>
            <a:ext cx="8001000" cy="4038600"/>
          </a:xfrm>
        </p:spPr>
        <p:txBody>
          <a:bodyPr/>
          <a:lstStyle/>
          <a:p>
            <a:r>
              <a:rPr lang="en-US" dirty="0">
                <a:solidFill>
                  <a:srgbClr val="FF0000"/>
                </a:solidFill>
              </a:rPr>
              <a:t>citizen &lt;- factor(c("</a:t>
            </a:r>
            <a:r>
              <a:rPr lang="en-US" dirty="0" err="1">
                <a:solidFill>
                  <a:srgbClr val="FF0000"/>
                </a:solidFill>
              </a:rPr>
              <a:t>uk</a:t>
            </a:r>
            <a:r>
              <a:rPr lang="en-US" dirty="0">
                <a:solidFill>
                  <a:srgbClr val="FF0000"/>
                </a:solidFill>
              </a:rPr>
              <a:t>", "</a:t>
            </a:r>
            <a:r>
              <a:rPr lang="en-US" dirty="0" err="1">
                <a:solidFill>
                  <a:srgbClr val="FF0000"/>
                </a:solidFill>
              </a:rPr>
              <a:t>us","in","au</a:t>
            </a:r>
            <a:r>
              <a:rPr lang="en-US" dirty="0">
                <a:solidFill>
                  <a:srgbClr val="FF0000"/>
                </a:solidFill>
              </a:rPr>
              <a:t>", "</a:t>
            </a:r>
            <a:r>
              <a:rPr lang="en-US" dirty="0" err="1">
                <a:solidFill>
                  <a:srgbClr val="FF0000"/>
                </a:solidFill>
              </a:rPr>
              <a:t>uk</a:t>
            </a:r>
            <a:r>
              <a:rPr lang="en-US" dirty="0">
                <a:solidFill>
                  <a:srgbClr val="FF0000"/>
                </a:solidFill>
              </a:rPr>
              <a:t>", "us", "us</a:t>
            </a:r>
            <a:r>
              <a:rPr lang="en-US" dirty="0" smtClean="0">
                <a:solidFill>
                  <a:srgbClr val="FF0000"/>
                </a:solidFill>
              </a:rPr>
              <a:t>"))</a:t>
            </a:r>
          </a:p>
          <a:p>
            <a:r>
              <a:rPr lang="en-US" dirty="0" smtClean="0">
                <a:solidFill>
                  <a:srgbClr val="FF0000"/>
                </a:solidFill>
              </a:rPr>
              <a:t>&gt; </a:t>
            </a:r>
            <a:r>
              <a:rPr lang="en-US" dirty="0">
                <a:solidFill>
                  <a:srgbClr val="FF0000"/>
                </a:solidFill>
              </a:rPr>
              <a:t>citizen</a:t>
            </a:r>
          </a:p>
          <a:p>
            <a:pPr marL="68580" indent="0">
              <a:buNone/>
            </a:pPr>
            <a:r>
              <a:rPr lang="en-US" dirty="0"/>
              <a:t>[1] </a:t>
            </a:r>
            <a:r>
              <a:rPr lang="en-US" dirty="0" err="1"/>
              <a:t>uk</a:t>
            </a:r>
            <a:r>
              <a:rPr lang="en-US" dirty="0"/>
              <a:t> us in au </a:t>
            </a:r>
            <a:r>
              <a:rPr lang="en-US" dirty="0" err="1"/>
              <a:t>uk</a:t>
            </a:r>
            <a:r>
              <a:rPr lang="en-US" dirty="0"/>
              <a:t> us </a:t>
            </a:r>
            <a:r>
              <a:rPr lang="en-US" dirty="0" err="1"/>
              <a:t>us</a:t>
            </a:r>
            <a:endParaRPr lang="en-US" dirty="0"/>
          </a:p>
          <a:p>
            <a:pPr marL="68580" indent="0">
              <a:buNone/>
            </a:pPr>
            <a:r>
              <a:rPr lang="en-US" dirty="0"/>
              <a:t>Levels: au in </a:t>
            </a:r>
            <a:r>
              <a:rPr lang="en-US" dirty="0" err="1"/>
              <a:t>uk</a:t>
            </a:r>
            <a:r>
              <a:rPr lang="en-US" dirty="0"/>
              <a:t> </a:t>
            </a:r>
            <a:r>
              <a:rPr lang="en-US" dirty="0" smtClean="0"/>
              <a:t>us</a:t>
            </a:r>
          </a:p>
          <a:p>
            <a:pPr marL="68580" indent="0">
              <a:buNone/>
            </a:pPr>
            <a:endParaRPr lang="en-US" dirty="0"/>
          </a:p>
          <a:p>
            <a:pPr marL="68580" indent="0">
              <a:buNone/>
            </a:pPr>
            <a:r>
              <a:rPr lang="en-US" dirty="0">
                <a:solidFill>
                  <a:srgbClr val="FF0000"/>
                </a:solidFill>
              </a:rPr>
              <a:t>&gt; </a:t>
            </a:r>
            <a:r>
              <a:rPr lang="en-US" dirty="0" err="1">
                <a:solidFill>
                  <a:srgbClr val="FF0000"/>
                </a:solidFill>
              </a:rPr>
              <a:t>unclass</a:t>
            </a:r>
            <a:r>
              <a:rPr lang="en-US" dirty="0">
                <a:solidFill>
                  <a:srgbClr val="FF0000"/>
                </a:solidFill>
              </a:rPr>
              <a:t>(citizen</a:t>
            </a:r>
            <a:r>
              <a:rPr lang="en-US" dirty="0" smtClean="0">
                <a:solidFill>
                  <a:srgbClr val="FF0000"/>
                </a:solidFill>
              </a:rPr>
              <a:t>)   # assign integer values in      </a:t>
            </a:r>
          </a:p>
          <a:p>
            <a:pPr marL="68580" indent="0">
              <a:buNone/>
            </a:pPr>
            <a:r>
              <a:rPr lang="en-US" dirty="0">
                <a:solidFill>
                  <a:srgbClr val="FF0000"/>
                </a:solidFill>
              </a:rPr>
              <a:t> </a:t>
            </a:r>
            <a:r>
              <a:rPr lang="en-US" dirty="0" smtClean="0">
                <a:solidFill>
                  <a:srgbClr val="FF0000"/>
                </a:solidFill>
              </a:rPr>
              <a:t>                                  alphabetical order</a:t>
            </a:r>
            <a:endParaRPr lang="en-US" dirty="0">
              <a:solidFill>
                <a:srgbClr val="FF0000"/>
              </a:solidFill>
            </a:endParaRPr>
          </a:p>
          <a:p>
            <a:pPr marL="68580" indent="0">
              <a:buNone/>
            </a:pPr>
            <a:r>
              <a:rPr lang="en-US" dirty="0"/>
              <a:t>[1] 3 4 2 1 3 4 4</a:t>
            </a:r>
          </a:p>
          <a:p>
            <a:pPr marL="68580" indent="0">
              <a:buNone/>
            </a:pPr>
            <a:r>
              <a:rPr lang="en-US" dirty="0" err="1"/>
              <a:t>attr</a:t>
            </a:r>
            <a:r>
              <a:rPr lang="en-US" dirty="0"/>
              <a:t>(,"levels")</a:t>
            </a:r>
          </a:p>
          <a:p>
            <a:pPr marL="68580" indent="0">
              <a:buNone/>
            </a:pPr>
            <a:r>
              <a:rPr lang="en-US" dirty="0"/>
              <a:t>[1] "au" "in" "</a:t>
            </a:r>
            <a:r>
              <a:rPr lang="en-US" dirty="0" err="1"/>
              <a:t>uk</a:t>
            </a:r>
            <a:r>
              <a:rPr lang="en-US" dirty="0"/>
              <a:t>" "us"</a:t>
            </a:r>
          </a:p>
          <a:p>
            <a:endParaRPr lang="en-US" dirty="0"/>
          </a:p>
        </p:txBody>
      </p:sp>
    </p:spTree>
    <p:extLst>
      <p:ext uri="{BB962C8B-B14F-4D97-AF65-F5344CB8AC3E}">
        <p14:creationId xmlns:p14="http://schemas.microsoft.com/office/powerpoint/2010/main" val="1084891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Factors:</a:t>
            </a:r>
            <a:endParaRPr lang="en-US" dirty="0"/>
          </a:p>
        </p:txBody>
      </p:sp>
      <p:sp>
        <p:nvSpPr>
          <p:cNvPr id="3" name="Content Placeholder 2"/>
          <p:cNvSpPr>
            <a:spLocks noGrp="1"/>
          </p:cNvSpPr>
          <p:nvPr>
            <p:ph idx="1"/>
          </p:nvPr>
        </p:nvSpPr>
        <p:spPr>
          <a:xfrm>
            <a:off x="609600" y="2438400"/>
            <a:ext cx="8001000" cy="3886200"/>
          </a:xfrm>
        </p:spPr>
        <p:txBody>
          <a:bodyPr/>
          <a:lstStyle/>
          <a:p>
            <a:r>
              <a:rPr lang="en-US" dirty="0">
                <a:solidFill>
                  <a:srgbClr val="FF0000"/>
                </a:solidFill>
              </a:rPr>
              <a:t>&gt; table(citizen)</a:t>
            </a:r>
          </a:p>
          <a:p>
            <a:r>
              <a:rPr lang="en-US" dirty="0">
                <a:solidFill>
                  <a:schemeClr val="tx1"/>
                </a:solidFill>
              </a:rPr>
              <a:t>citizen</a:t>
            </a:r>
          </a:p>
          <a:p>
            <a:r>
              <a:rPr lang="en-US" dirty="0">
                <a:solidFill>
                  <a:schemeClr val="tx1"/>
                </a:solidFill>
              </a:rPr>
              <a:t>au in </a:t>
            </a:r>
            <a:r>
              <a:rPr lang="en-US" dirty="0" err="1">
                <a:solidFill>
                  <a:schemeClr val="tx1"/>
                </a:solidFill>
              </a:rPr>
              <a:t>uk</a:t>
            </a:r>
            <a:r>
              <a:rPr lang="en-US" dirty="0">
                <a:solidFill>
                  <a:schemeClr val="tx1"/>
                </a:solidFill>
              </a:rPr>
              <a:t> us </a:t>
            </a:r>
          </a:p>
          <a:p>
            <a:r>
              <a:rPr lang="en-US" dirty="0">
                <a:solidFill>
                  <a:schemeClr val="tx1"/>
                </a:solidFill>
              </a:rPr>
              <a:t> 1  1  2  3 </a:t>
            </a:r>
          </a:p>
          <a:p>
            <a:endParaRPr lang="en-US" dirty="0"/>
          </a:p>
        </p:txBody>
      </p:sp>
    </p:spTree>
    <p:extLst>
      <p:ext uri="{BB962C8B-B14F-4D97-AF65-F5344CB8AC3E}">
        <p14:creationId xmlns:p14="http://schemas.microsoft.com/office/powerpoint/2010/main" val="30633362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Factors Ordered:</a:t>
            </a:r>
            <a:endParaRPr lang="en-US" dirty="0"/>
          </a:p>
        </p:txBody>
      </p:sp>
      <p:sp>
        <p:nvSpPr>
          <p:cNvPr id="3" name="Content Placeholder 2"/>
          <p:cNvSpPr>
            <a:spLocks noGrp="1"/>
          </p:cNvSpPr>
          <p:nvPr>
            <p:ph idx="1"/>
          </p:nvPr>
        </p:nvSpPr>
        <p:spPr>
          <a:xfrm>
            <a:off x="609600" y="2286000"/>
            <a:ext cx="8001000" cy="4038600"/>
          </a:xfrm>
        </p:spPr>
        <p:txBody>
          <a:bodyPr>
            <a:normAutofit/>
          </a:bodyPr>
          <a:lstStyle/>
          <a:p>
            <a:r>
              <a:rPr lang="en-US" dirty="0">
                <a:solidFill>
                  <a:srgbClr val="FF0000"/>
                </a:solidFill>
              </a:rPr>
              <a:t>&gt; income &lt;- ordered(c("Mid", "Hi</a:t>
            </a:r>
            <a:r>
              <a:rPr lang="en-US" dirty="0" smtClean="0">
                <a:solidFill>
                  <a:srgbClr val="FF0000"/>
                </a:solidFill>
              </a:rPr>
              <a:t>",</a:t>
            </a:r>
            <a:r>
              <a:rPr lang="es-ES" dirty="0" smtClean="0">
                <a:solidFill>
                  <a:srgbClr val="FF0000"/>
                </a:solidFill>
              </a:rPr>
              <a:t> </a:t>
            </a:r>
            <a:r>
              <a:rPr lang="es-ES" dirty="0">
                <a:solidFill>
                  <a:srgbClr val="FF0000"/>
                </a:solidFill>
              </a:rPr>
              <a:t>"Lo", "</a:t>
            </a:r>
            <a:r>
              <a:rPr lang="es-ES" dirty="0" err="1">
                <a:solidFill>
                  <a:srgbClr val="FF0000"/>
                </a:solidFill>
              </a:rPr>
              <a:t>Mid</a:t>
            </a:r>
            <a:r>
              <a:rPr lang="es-ES" dirty="0">
                <a:solidFill>
                  <a:srgbClr val="FF0000"/>
                </a:solidFill>
              </a:rPr>
              <a:t>", "Lo", "Hi"), </a:t>
            </a:r>
            <a:r>
              <a:rPr lang="es-ES" dirty="0" err="1">
                <a:solidFill>
                  <a:srgbClr val="FF0000"/>
                </a:solidFill>
              </a:rPr>
              <a:t>levels</a:t>
            </a:r>
            <a:r>
              <a:rPr lang="es-ES" dirty="0">
                <a:solidFill>
                  <a:srgbClr val="FF0000"/>
                </a:solidFill>
              </a:rPr>
              <a:t> = c("Lo</a:t>
            </a:r>
            <a:r>
              <a:rPr lang="es-ES" dirty="0" smtClean="0">
                <a:solidFill>
                  <a:srgbClr val="FF0000"/>
                </a:solidFill>
              </a:rPr>
              <a:t>",</a:t>
            </a:r>
            <a:r>
              <a:rPr lang="en-US" dirty="0" smtClean="0">
                <a:solidFill>
                  <a:srgbClr val="FF0000"/>
                </a:solidFill>
              </a:rPr>
              <a:t> </a:t>
            </a:r>
            <a:r>
              <a:rPr lang="en-US" dirty="0">
                <a:solidFill>
                  <a:srgbClr val="FF0000"/>
                </a:solidFill>
              </a:rPr>
              <a:t>"Mid", "Hi"))</a:t>
            </a:r>
          </a:p>
          <a:p>
            <a:r>
              <a:rPr lang="en-US" dirty="0">
                <a:solidFill>
                  <a:srgbClr val="FF0000"/>
                </a:solidFill>
              </a:rPr>
              <a:t>&gt; income</a:t>
            </a:r>
          </a:p>
          <a:p>
            <a:pPr marL="68580" indent="0">
              <a:buNone/>
            </a:pPr>
            <a:r>
              <a:rPr lang="es-ES" dirty="0"/>
              <a:t>[1] </a:t>
            </a:r>
            <a:r>
              <a:rPr lang="es-ES" dirty="0" err="1"/>
              <a:t>Mid</a:t>
            </a:r>
            <a:r>
              <a:rPr lang="es-ES" dirty="0"/>
              <a:t> Hi Lo </a:t>
            </a:r>
            <a:r>
              <a:rPr lang="es-ES" dirty="0" err="1"/>
              <a:t>Mid</a:t>
            </a:r>
            <a:r>
              <a:rPr lang="es-ES" dirty="0"/>
              <a:t> Lo Hi</a:t>
            </a:r>
          </a:p>
          <a:p>
            <a:pPr marL="68580" indent="0">
              <a:buNone/>
            </a:pPr>
            <a:r>
              <a:rPr lang="en-US" dirty="0"/>
              <a:t>Levels: Lo &lt; Mid &lt; Hi</a:t>
            </a:r>
          </a:p>
          <a:p>
            <a:r>
              <a:rPr lang="en-US" dirty="0">
                <a:solidFill>
                  <a:srgbClr val="FF0000"/>
                </a:solidFill>
              </a:rPr>
              <a:t>&gt; </a:t>
            </a:r>
            <a:r>
              <a:rPr lang="en-US" dirty="0" err="1">
                <a:solidFill>
                  <a:srgbClr val="FF0000"/>
                </a:solidFill>
              </a:rPr>
              <a:t>as.numeric</a:t>
            </a:r>
            <a:r>
              <a:rPr lang="en-US" dirty="0">
                <a:solidFill>
                  <a:srgbClr val="FF0000"/>
                </a:solidFill>
              </a:rPr>
              <a:t>(income)</a:t>
            </a:r>
          </a:p>
          <a:p>
            <a:pPr marL="68580" indent="0">
              <a:buNone/>
            </a:pPr>
            <a:r>
              <a:rPr lang="en-US" dirty="0"/>
              <a:t>[1] 2 3 1 2 1 </a:t>
            </a:r>
            <a:r>
              <a:rPr lang="en-US" dirty="0" smtClean="0"/>
              <a:t>3</a:t>
            </a:r>
            <a:endParaRPr lang="en-US" dirty="0"/>
          </a:p>
        </p:txBody>
      </p:sp>
    </p:spTree>
    <p:extLst>
      <p:ext uri="{BB962C8B-B14F-4D97-AF65-F5344CB8AC3E}">
        <p14:creationId xmlns:p14="http://schemas.microsoft.com/office/powerpoint/2010/main" val="15881932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Functions</a:t>
            </a:r>
            <a:endParaRPr lang="en-US" sz="2800"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r>
              <a:rPr lang="en-US" sz="2000" dirty="0"/>
              <a:t>A function takes arguments as input and returns an object as output</a:t>
            </a:r>
            <a:r>
              <a:rPr lang="en-US" sz="2000" dirty="0" smtClean="0"/>
              <a:t>.</a:t>
            </a:r>
          </a:p>
          <a:p>
            <a:r>
              <a:rPr lang="en-US" sz="2000" dirty="0">
                <a:solidFill>
                  <a:srgbClr val="FF0000"/>
                </a:solidFill>
              </a:rPr>
              <a:t>&gt; x &lt;- 1:5</a:t>
            </a:r>
          </a:p>
          <a:p>
            <a:r>
              <a:rPr lang="en-US" sz="2000" dirty="0">
                <a:solidFill>
                  <a:srgbClr val="FF0000"/>
                </a:solidFill>
              </a:rPr>
              <a:t>&gt; sum(x)</a:t>
            </a:r>
          </a:p>
          <a:p>
            <a:r>
              <a:rPr lang="en-US" sz="2000" dirty="0"/>
              <a:t>[1] 15</a:t>
            </a:r>
          </a:p>
          <a:p>
            <a:r>
              <a:rPr lang="en-US" sz="2000" dirty="0">
                <a:solidFill>
                  <a:srgbClr val="FF0000"/>
                </a:solidFill>
              </a:rPr>
              <a:t>&gt; length(x)</a:t>
            </a:r>
          </a:p>
          <a:p>
            <a:r>
              <a:rPr lang="en-US" sz="2000" dirty="0"/>
              <a:t>[1] 5</a:t>
            </a:r>
          </a:p>
          <a:p>
            <a:r>
              <a:rPr lang="en-US" sz="2000" dirty="0"/>
              <a:t>&gt; </a:t>
            </a:r>
            <a:r>
              <a:rPr lang="en-US" sz="2000" dirty="0">
                <a:solidFill>
                  <a:srgbClr val="FF0000"/>
                </a:solidFill>
              </a:rPr>
              <a:t>min(x)</a:t>
            </a:r>
          </a:p>
          <a:p>
            <a:r>
              <a:rPr lang="en-US" sz="2000" dirty="0"/>
              <a:t>[1] 1</a:t>
            </a:r>
          </a:p>
          <a:p>
            <a:r>
              <a:rPr lang="en-US" sz="2000" dirty="0"/>
              <a:t>&gt; </a:t>
            </a:r>
            <a:r>
              <a:rPr lang="en-US" sz="2000" dirty="0">
                <a:solidFill>
                  <a:srgbClr val="FF0000"/>
                </a:solidFill>
              </a:rPr>
              <a:t>mean(x)</a:t>
            </a:r>
            <a:r>
              <a:rPr lang="en-US" sz="2000" dirty="0"/>
              <a:t> # sample mean</a:t>
            </a:r>
          </a:p>
          <a:p>
            <a:r>
              <a:rPr lang="en-US" sz="2000" dirty="0"/>
              <a:t>[1] 3</a:t>
            </a:r>
          </a:p>
          <a:p>
            <a:r>
              <a:rPr lang="en-US" sz="2000" dirty="0"/>
              <a:t>&gt; </a:t>
            </a:r>
            <a:r>
              <a:rPr lang="en-US" sz="2000" dirty="0" err="1">
                <a:solidFill>
                  <a:srgbClr val="FF0000"/>
                </a:solidFill>
              </a:rPr>
              <a:t>sd</a:t>
            </a:r>
            <a:r>
              <a:rPr lang="en-US" sz="2000" dirty="0">
                <a:solidFill>
                  <a:srgbClr val="FF0000"/>
                </a:solidFill>
              </a:rPr>
              <a:t>(x)</a:t>
            </a:r>
            <a:r>
              <a:rPr lang="en-US" sz="2000" dirty="0"/>
              <a:t> # sample standard deviation</a:t>
            </a:r>
          </a:p>
          <a:p>
            <a:r>
              <a:rPr lang="en-US" sz="2000" dirty="0"/>
              <a:t>[1] 1.581139</a:t>
            </a:r>
            <a:endParaRPr lang="en-US" sz="2000" dirty="0">
              <a:solidFill>
                <a:srgbClr val="FF0000"/>
              </a:solidFill>
            </a:endParaRPr>
          </a:p>
        </p:txBody>
      </p:sp>
    </p:spTree>
    <p:extLst>
      <p:ext uri="{BB962C8B-B14F-4D97-AF65-F5344CB8AC3E}">
        <p14:creationId xmlns:p14="http://schemas.microsoft.com/office/powerpoint/2010/main" val="9437170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Functions</a:t>
            </a:r>
            <a:endParaRPr lang="en-US" sz="2800"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r>
              <a:rPr lang="en-US" sz="2000" dirty="0"/>
              <a:t>define a vector </a:t>
            </a:r>
            <a:r>
              <a:rPr lang="en-US" sz="2000" b="1" dirty="0"/>
              <a:t>x1</a:t>
            </a:r>
            <a:r>
              <a:rPr lang="en-US" sz="2000" dirty="0"/>
              <a:t> </a:t>
            </a:r>
            <a:r>
              <a:rPr lang="en-US" sz="2000" dirty="0" smtClean="0"/>
              <a:t>with the </a:t>
            </a:r>
            <a:r>
              <a:rPr lang="en-US" sz="2000" dirty="0"/>
              <a:t>integer numbers between 1 and 10</a:t>
            </a:r>
            <a:r>
              <a:rPr lang="en-US" sz="2000" dirty="0" smtClean="0"/>
              <a:t>,</a:t>
            </a:r>
          </a:p>
          <a:p>
            <a:r>
              <a:rPr lang="en-US" sz="2000" dirty="0" smtClean="0"/>
              <a:t> </a:t>
            </a:r>
            <a:r>
              <a:rPr lang="en-US" sz="2000" dirty="0"/>
              <a:t>and a function, </a:t>
            </a:r>
            <a:r>
              <a:rPr lang="en-US" sz="2000" b="1" dirty="0"/>
              <a:t>func1</a:t>
            </a:r>
            <a:r>
              <a:rPr lang="en-US" sz="2000" dirty="0"/>
              <a:t>, which returns the square </a:t>
            </a:r>
            <a:r>
              <a:rPr lang="en-US" sz="2000" dirty="0" smtClean="0"/>
              <a:t>of the </a:t>
            </a:r>
            <a:r>
              <a:rPr lang="en-US" sz="2000" dirty="0"/>
              <a:t>input</a:t>
            </a:r>
            <a:r>
              <a:rPr lang="en-US" sz="2000" dirty="0" smtClean="0"/>
              <a:t>:</a:t>
            </a:r>
          </a:p>
          <a:p>
            <a:pPr marL="68580" indent="0">
              <a:buNone/>
            </a:pPr>
            <a:r>
              <a:rPr lang="en-US" sz="2000" dirty="0" smtClean="0">
                <a:solidFill>
                  <a:srgbClr val="FF0000"/>
                </a:solidFill>
              </a:rPr>
              <a:t>&gt; x1 </a:t>
            </a:r>
            <a:r>
              <a:rPr lang="en-US" sz="2000" dirty="0">
                <a:solidFill>
                  <a:srgbClr val="FF0000"/>
                </a:solidFill>
              </a:rPr>
              <a:t>&lt;- </a:t>
            </a:r>
            <a:r>
              <a:rPr lang="en-US" sz="2000" dirty="0" smtClean="0">
                <a:solidFill>
                  <a:srgbClr val="FF0000"/>
                </a:solidFill>
              </a:rPr>
              <a:t>1:10</a:t>
            </a:r>
          </a:p>
          <a:p>
            <a:pPr marL="68580" indent="0">
              <a:buNone/>
            </a:pPr>
            <a:endParaRPr lang="en-US" sz="2000" dirty="0">
              <a:solidFill>
                <a:srgbClr val="FF0000"/>
              </a:solidFill>
            </a:endParaRPr>
          </a:p>
          <a:p>
            <a:pPr marL="68580" indent="0">
              <a:buNone/>
            </a:pPr>
            <a:r>
              <a:rPr lang="en-US" sz="2000" dirty="0" smtClean="0">
                <a:solidFill>
                  <a:srgbClr val="FF0000"/>
                </a:solidFill>
              </a:rPr>
              <a:t>&gt; func1 </a:t>
            </a:r>
            <a:r>
              <a:rPr lang="en-US" sz="2000" dirty="0">
                <a:solidFill>
                  <a:srgbClr val="FF0000"/>
                </a:solidFill>
              </a:rPr>
              <a:t>&lt;- function(el){</a:t>
            </a:r>
          </a:p>
          <a:p>
            <a:pPr marL="68580" indent="0">
              <a:buNone/>
            </a:pPr>
            <a:r>
              <a:rPr lang="en-US" sz="2000" dirty="0">
                <a:solidFill>
                  <a:srgbClr val="FF0000"/>
                </a:solidFill>
              </a:rPr>
              <a:t>result &lt;- el ^ 2</a:t>
            </a:r>
          </a:p>
          <a:p>
            <a:pPr marL="68580" indent="0">
              <a:buNone/>
            </a:pPr>
            <a:r>
              <a:rPr lang="en-US" sz="2000" dirty="0">
                <a:solidFill>
                  <a:srgbClr val="FF0000"/>
                </a:solidFill>
              </a:rPr>
              <a:t>return(result)</a:t>
            </a:r>
          </a:p>
          <a:p>
            <a:pPr marL="68580" indent="0">
              <a:buNone/>
            </a:pPr>
            <a:r>
              <a:rPr lang="en-US" sz="2000" dirty="0" smtClean="0">
                <a:solidFill>
                  <a:srgbClr val="FF0000"/>
                </a:solidFill>
              </a:rPr>
              <a:t>}</a:t>
            </a:r>
          </a:p>
          <a:p>
            <a:pPr marL="68580" indent="0">
              <a:buNone/>
            </a:pPr>
            <a:endParaRPr lang="en-US" sz="2000" dirty="0">
              <a:solidFill>
                <a:srgbClr val="FF0000"/>
              </a:solidFill>
            </a:endParaRPr>
          </a:p>
          <a:p>
            <a:pPr marL="68580" indent="0">
              <a:buNone/>
            </a:pPr>
            <a:r>
              <a:rPr lang="en-US" sz="2000" dirty="0" smtClean="0">
                <a:solidFill>
                  <a:srgbClr val="FF0000"/>
                </a:solidFill>
              </a:rPr>
              <a:t>&gt; func1(3)</a:t>
            </a:r>
          </a:p>
          <a:p>
            <a:pPr marL="68580" indent="0">
              <a:buNone/>
            </a:pPr>
            <a:r>
              <a:rPr lang="en-US" sz="2000" dirty="0" smtClean="0">
                <a:solidFill>
                  <a:srgbClr val="FF0000"/>
                </a:solidFill>
              </a:rPr>
              <a:t>&gt; func1(x1) </a:t>
            </a:r>
            <a:endParaRPr lang="en-US" sz="2000" dirty="0">
              <a:solidFill>
                <a:srgbClr val="FF0000"/>
              </a:solidFill>
            </a:endParaRPr>
          </a:p>
        </p:txBody>
      </p:sp>
    </p:spTree>
    <p:extLst>
      <p:ext uri="{BB962C8B-B14F-4D97-AF65-F5344CB8AC3E}">
        <p14:creationId xmlns:p14="http://schemas.microsoft.com/office/powerpoint/2010/main" val="1208219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 R programming an easy </a:t>
            </a:r>
            <a:r>
              <a:rPr lang="en-US" dirty="0" smtClean="0"/>
              <a:t>language.</a:t>
            </a:r>
            <a:endParaRPr lang="en-US" dirty="0"/>
          </a:p>
        </p:txBody>
      </p:sp>
      <p:sp>
        <p:nvSpPr>
          <p:cNvPr id="3" name="Content Placeholder 2"/>
          <p:cNvSpPr>
            <a:spLocks noGrp="1"/>
          </p:cNvSpPr>
          <p:nvPr>
            <p:ph idx="1"/>
          </p:nvPr>
        </p:nvSpPr>
        <p:spPr/>
        <p:txBody>
          <a:bodyPr>
            <a:normAutofit lnSpcReduction="10000"/>
          </a:bodyPr>
          <a:lstStyle/>
          <a:p>
            <a:r>
              <a:rPr lang="en-US" dirty="0"/>
              <a:t>The syntax that R uses is a bit different from other </a:t>
            </a:r>
            <a:r>
              <a:rPr lang="en-US" dirty="0" smtClean="0"/>
              <a:t>common programming </a:t>
            </a:r>
            <a:r>
              <a:rPr lang="en-US" dirty="0"/>
              <a:t>languages</a:t>
            </a:r>
            <a:r>
              <a:rPr lang="en-US" dirty="0" smtClean="0"/>
              <a:t>.</a:t>
            </a:r>
          </a:p>
          <a:p>
            <a:r>
              <a:rPr lang="en-US" dirty="0"/>
              <a:t>We will not find ourselves writing a lot of if conditions or loops </a:t>
            </a:r>
            <a:r>
              <a:rPr lang="en-US" dirty="0" smtClean="0"/>
              <a:t>while writing </a:t>
            </a:r>
            <a:r>
              <a:rPr lang="en-US" dirty="0"/>
              <a:t>code in the R language</a:t>
            </a:r>
            <a:r>
              <a:rPr lang="en-US" dirty="0" smtClean="0"/>
              <a:t>.</a:t>
            </a:r>
          </a:p>
          <a:p>
            <a:r>
              <a:rPr lang="en-US" dirty="0"/>
              <a:t>There are other programming constructs like vectors, lists, </a:t>
            </a:r>
            <a:r>
              <a:rPr lang="en-US" dirty="0" smtClean="0"/>
              <a:t>frames, data </a:t>
            </a:r>
            <a:r>
              <a:rPr lang="en-US" dirty="0"/>
              <a:t>tables, matrices etc. that allow you to perform </a:t>
            </a:r>
            <a:r>
              <a:rPr lang="en-US" dirty="0" smtClean="0"/>
              <a:t>transformations on </a:t>
            </a:r>
            <a:r>
              <a:rPr lang="en-US" dirty="0"/>
              <a:t>data in bulk</a:t>
            </a:r>
            <a:r>
              <a:rPr lang="en-US" dirty="0" smtClean="0"/>
              <a:t>.</a:t>
            </a:r>
          </a:p>
          <a:p>
            <a:r>
              <a:rPr lang="en-US" dirty="0"/>
              <a:t>Many researchers are learning R as their first language to solve their </a:t>
            </a:r>
            <a:r>
              <a:rPr lang="en-US" dirty="0" smtClean="0"/>
              <a:t>data analysis </a:t>
            </a:r>
            <a:r>
              <a:rPr lang="en-US" dirty="0"/>
              <a:t>needs</a:t>
            </a:r>
            <a:r>
              <a:rPr lang="en-US" dirty="0" smtClean="0"/>
              <a:t>.</a:t>
            </a:r>
          </a:p>
          <a:p>
            <a:r>
              <a:rPr lang="en-US" dirty="0" smtClean="0"/>
              <a:t>All you need is data and a clear intent to draw a conclusion based on the analysis</a:t>
            </a:r>
            <a:endParaRPr lang="en-US" dirty="0"/>
          </a:p>
        </p:txBody>
      </p:sp>
    </p:spTree>
    <p:extLst>
      <p:ext uri="{BB962C8B-B14F-4D97-AF65-F5344CB8AC3E}">
        <p14:creationId xmlns:p14="http://schemas.microsoft.com/office/powerpoint/2010/main" val="9432106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Reading Data</a:t>
            </a:r>
            <a:endParaRPr lang="en-US" dirty="0"/>
          </a:p>
        </p:txBody>
      </p:sp>
      <p:sp>
        <p:nvSpPr>
          <p:cNvPr id="3" name="Content Placeholder 2"/>
          <p:cNvSpPr>
            <a:spLocks noGrp="1"/>
          </p:cNvSpPr>
          <p:nvPr>
            <p:ph idx="1"/>
          </p:nvPr>
        </p:nvSpPr>
        <p:spPr/>
        <p:txBody>
          <a:bodyPr>
            <a:normAutofit fontScale="70000" lnSpcReduction="20000"/>
          </a:bodyPr>
          <a:lstStyle/>
          <a:p>
            <a:r>
              <a:rPr lang="en-US" dirty="0"/>
              <a:t>reading a comma-separated value (CSV) file into an R data </a:t>
            </a:r>
            <a:r>
              <a:rPr lang="en-US" dirty="0" smtClean="0"/>
              <a:t>frame</a:t>
            </a:r>
          </a:p>
          <a:p>
            <a:pPr marL="68580" indent="0">
              <a:buNone/>
            </a:pPr>
            <a:r>
              <a:rPr lang="en-US" sz="2000" b="1" dirty="0" smtClean="0">
                <a:solidFill>
                  <a:srgbClr val="FF0000"/>
                </a:solidFill>
              </a:rPr>
              <a:t>&gt;</a:t>
            </a:r>
            <a:r>
              <a:rPr lang="en-US" sz="2000" b="1" dirty="0">
                <a:solidFill>
                  <a:srgbClr val="FF0000"/>
                </a:solidFill>
              </a:rPr>
              <a:t>data = read.csv('student.csv', </a:t>
            </a:r>
            <a:r>
              <a:rPr lang="en-US" sz="2000" b="1" dirty="0" err="1">
                <a:solidFill>
                  <a:srgbClr val="FF0000"/>
                </a:solidFill>
              </a:rPr>
              <a:t>sep</a:t>
            </a:r>
            <a:r>
              <a:rPr lang="en-US" sz="2000" b="1" dirty="0">
                <a:solidFill>
                  <a:srgbClr val="FF0000"/>
                </a:solidFill>
              </a:rPr>
              <a:t> = ",", header=TRUE)</a:t>
            </a:r>
          </a:p>
          <a:p>
            <a:pPr marL="68580" indent="0">
              <a:buNone/>
            </a:pPr>
            <a:r>
              <a:rPr lang="en-US" sz="2000" dirty="0"/>
              <a:t>#header=true means first line is </a:t>
            </a:r>
            <a:r>
              <a:rPr lang="en-US" sz="2000" dirty="0" smtClean="0"/>
              <a:t>header</a:t>
            </a:r>
          </a:p>
          <a:p>
            <a:pPr marL="68580" indent="0">
              <a:buNone/>
            </a:pPr>
            <a:r>
              <a:rPr lang="en-US" sz="2000" dirty="0" smtClean="0">
                <a:solidFill>
                  <a:srgbClr val="FF0000"/>
                </a:solidFill>
              </a:rPr>
              <a:t>&gt; head(data)</a:t>
            </a:r>
          </a:p>
          <a:p>
            <a:pPr marL="68580" indent="0">
              <a:buNone/>
            </a:pPr>
            <a:r>
              <a:rPr lang="en-US" sz="2000" dirty="0" smtClean="0">
                <a:solidFill>
                  <a:srgbClr val="FF0000"/>
                </a:solidFill>
              </a:rPr>
              <a:t>&gt; class(data)</a:t>
            </a:r>
            <a:endParaRPr lang="en-US" sz="2000" dirty="0">
              <a:solidFill>
                <a:srgbClr val="FF0000"/>
              </a:solidFill>
            </a:endParaRPr>
          </a:p>
          <a:p>
            <a:pPr marL="68580" indent="0">
              <a:buNone/>
            </a:pPr>
            <a:r>
              <a:rPr lang="en-US" sz="2000" dirty="0"/>
              <a:t>#printing data frame</a:t>
            </a:r>
          </a:p>
          <a:p>
            <a:pPr marL="68580" indent="0">
              <a:buNone/>
            </a:pPr>
            <a:r>
              <a:rPr lang="en-US" sz="2000" dirty="0">
                <a:solidFill>
                  <a:srgbClr val="FF0000"/>
                </a:solidFill>
              </a:rPr>
              <a:t>&gt; print(data</a:t>
            </a:r>
            <a:r>
              <a:rPr lang="en-US" sz="2000" dirty="0" smtClean="0">
                <a:solidFill>
                  <a:srgbClr val="FF0000"/>
                </a:solidFill>
              </a:rPr>
              <a:t>)</a:t>
            </a:r>
          </a:p>
          <a:p>
            <a:pPr marL="68580" indent="0">
              <a:buNone/>
            </a:pPr>
            <a:r>
              <a:rPr lang="en-US" sz="2000" dirty="0"/>
              <a:t>#obtaining row from data frame</a:t>
            </a:r>
          </a:p>
          <a:p>
            <a:pPr marL="68580" indent="0">
              <a:buNone/>
            </a:pPr>
            <a:r>
              <a:rPr lang="en-US" sz="2000" dirty="0">
                <a:solidFill>
                  <a:srgbClr val="FF0000"/>
                </a:solidFill>
              </a:rPr>
              <a:t>&gt; row1 = </a:t>
            </a:r>
            <a:r>
              <a:rPr lang="en-US" sz="2000" dirty="0" err="1">
                <a:solidFill>
                  <a:srgbClr val="FF0000"/>
                </a:solidFill>
              </a:rPr>
              <a:t>as.vector</a:t>
            </a:r>
            <a:r>
              <a:rPr lang="en-US" sz="2000" dirty="0">
                <a:solidFill>
                  <a:srgbClr val="FF0000"/>
                </a:solidFill>
              </a:rPr>
              <a:t>( data[1,])</a:t>
            </a:r>
          </a:p>
          <a:p>
            <a:pPr marL="68580" indent="0">
              <a:buNone/>
            </a:pPr>
            <a:r>
              <a:rPr lang="en-US" sz="2000" dirty="0" smtClean="0">
                <a:solidFill>
                  <a:srgbClr val="FF0000"/>
                </a:solidFill>
              </a:rPr>
              <a:t>&gt;col3=</a:t>
            </a:r>
            <a:r>
              <a:rPr lang="en-US" sz="2000" dirty="0" err="1" smtClean="0">
                <a:solidFill>
                  <a:srgbClr val="FF0000"/>
                </a:solidFill>
              </a:rPr>
              <a:t>as.vector</a:t>
            </a:r>
            <a:r>
              <a:rPr lang="en-US" sz="2000" dirty="0" smtClean="0">
                <a:solidFill>
                  <a:srgbClr val="FF0000"/>
                </a:solidFill>
              </a:rPr>
              <a:t>(data[3</a:t>
            </a:r>
            <a:r>
              <a:rPr lang="en-US" sz="2000" dirty="0">
                <a:solidFill>
                  <a:srgbClr val="FF0000"/>
                </a:solidFill>
              </a:rPr>
              <a:t>])</a:t>
            </a:r>
          </a:p>
          <a:p>
            <a:pPr marL="68580" indent="0">
              <a:buNone/>
            </a:pPr>
            <a:r>
              <a:rPr lang="en-US" sz="2000" dirty="0"/>
              <a:t> </a:t>
            </a:r>
            <a:r>
              <a:rPr lang="en-US" sz="2000" dirty="0" smtClean="0">
                <a:solidFill>
                  <a:srgbClr val="FF0000"/>
                </a:solidFill>
              </a:rPr>
              <a:t>&gt;</a:t>
            </a:r>
            <a:r>
              <a:rPr lang="en-US" sz="2000" dirty="0">
                <a:solidFill>
                  <a:srgbClr val="FF0000"/>
                </a:solidFill>
              </a:rPr>
              <a:t>print(row1</a:t>
            </a:r>
            <a:r>
              <a:rPr lang="en-US" sz="2000" dirty="0" smtClean="0">
                <a:solidFill>
                  <a:srgbClr val="FF0000"/>
                </a:solidFill>
              </a:rPr>
              <a:t>)        </a:t>
            </a:r>
            <a:r>
              <a:rPr lang="en-US" sz="2000" dirty="0" smtClean="0"/>
              <a:t>#</a:t>
            </a:r>
            <a:r>
              <a:rPr lang="en-US" sz="2000" dirty="0"/>
              <a:t>printing </a:t>
            </a:r>
            <a:r>
              <a:rPr lang="en-US" sz="2000" dirty="0" smtClean="0"/>
              <a:t>row</a:t>
            </a:r>
          </a:p>
          <a:p>
            <a:pPr marL="68580" indent="0">
              <a:buNone/>
            </a:pPr>
            <a:r>
              <a:rPr lang="en-US" sz="2000" dirty="0" smtClean="0"/>
              <a:t>&gt;print(col3)         #printing column</a:t>
            </a:r>
          </a:p>
          <a:p>
            <a:pPr marL="68580" indent="0">
              <a:buNone/>
            </a:pPr>
            <a:endParaRPr lang="en-US" sz="2000" dirty="0" smtClean="0"/>
          </a:p>
          <a:p>
            <a:pPr marL="68580" indent="0">
              <a:buNone/>
            </a:pPr>
            <a:endParaRPr lang="en-US" dirty="0"/>
          </a:p>
          <a:p>
            <a:pPr marL="68580" indent="0">
              <a:buNone/>
            </a:pPr>
            <a:endParaRPr lang="en-US" dirty="0">
              <a:solidFill>
                <a:srgbClr val="FF0000"/>
              </a:solidFill>
            </a:endParaRP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23050663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Reading Data</a:t>
            </a:r>
            <a:endParaRPr lang="en-US" dirty="0"/>
          </a:p>
        </p:txBody>
      </p:sp>
      <p:sp>
        <p:nvSpPr>
          <p:cNvPr id="3" name="Content Placeholder 2"/>
          <p:cNvSpPr>
            <a:spLocks noGrp="1"/>
          </p:cNvSpPr>
          <p:nvPr>
            <p:ph idx="1"/>
          </p:nvPr>
        </p:nvSpPr>
        <p:spPr/>
        <p:txBody>
          <a:bodyPr>
            <a:normAutofit fontScale="70000" lnSpcReduction="20000"/>
          </a:bodyPr>
          <a:lstStyle/>
          <a:p>
            <a:pPr marL="68580" indent="0">
              <a:buNone/>
            </a:pPr>
            <a:r>
              <a:rPr lang="en-US" sz="2000" dirty="0" smtClean="0"/>
              <a:t>#</a:t>
            </a:r>
            <a:r>
              <a:rPr lang="en-US" sz="2000" dirty="0"/>
              <a:t>names gives column headings</a:t>
            </a:r>
          </a:p>
          <a:p>
            <a:pPr marL="68580" indent="0">
              <a:buNone/>
            </a:pPr>
            <a:r>
              <a:rPr lang="en-US" sz="2000" dirty="0" smtClean="0">
                <a:solidFill>
                  <a:srgbClr val="FF0000"/>
                </a:solidFill>
              </a:rPr>
              <a:t>&gt; names(data)</a:t>
            </a:r>
          </a:p>
          <a:p>
            <a:pPr marL="68580" indent="0">
              <a:buNone/>
            </a:pPr>
            <a:r>
              <a:rPr lang="en-US" sz="2000" dirty="0" smtClean="0">
                <a:solidFill>
                  <a:srgbClr val="FF0000"/>
                </a:solidFill>
              </a:rPr>
              <a:t>&gt; </a:t>
            </a:r>
            <a:r>
              <a:rPr lang="en-US" sz="2000" dirty="0">
                <a:solidFill>
                  <a:srgbClr val="FF0000"/>
                </a:solidFill>
              </a:rPr>
              <a:t>x=names(data)</a:t>
            </a:r>
          </a:p>
          <a:p>
            <a:pPr marL="68580" indent="0">
              <a:buNone/>
            </a:pPr>
            <a:r>
              <a:rPr lang="en-US" sz="2000" dirty="0">
                <a:solidFill>
                  <a:srgbClr val="FF0000"/>
                </a:solidFill>
              </a:rPr>
              <a:t>&gt;print(x)</a:t>
            </a:r>
          </a:p>
          <a:p>
            <a:pPr marL="68580" indent="0">
              <a:buNone/>
            </a:pPr>
            <a:r>
              <a:rPr lang="en-US" sz="2000" dirty="0" smtClean="0"/>
              <a:t>[1] "ROLL_NUMBER</a:t>
            </a:r>
            <a:r>
              <a:rPr lang="en-US" sz="2000" dirty="0"/>
              <a:t>"      "NAME"             "DOB"              "</a:t>
            </a:r>
            <a:r>
              <a:rPr lang="en-US" sz="2000" dirty="0" err="1"/>
              <a:t>percentage_marks</a:t>
            </a:r>
            <a:r>
              <a:rPr lang="en-US" sz="2000" dirty="0"/>
              <a:t>" "</a:t>
            </a:r>
            <a:r>
              <a:rPr lang="en-US" sz="2000" dirty="0" err="1"/>
              <a:t>favourite_color</a:t>
            </a:r>
            <a:r>
              <a:rPr lang="en-US" sz="2000" dirty="0"/>
              <a:t>"  "</a:t>
            </a:r>
            <a:r>
              <a:rPr lang="en-US" sz="2000" dirty="0" err="1"/>
              <a:t>maths</a:t>
            </a:r>
            <a:r>
              <a:rPr lang="en-US" sz="2000" dirty="0"/>
              <a:t>"            "physics"          "chemistry"    </a:t>
            </a:r>
          </a:p>
          <a:p>
            <a:pPr marL="68580" indent="0">
              <a:buNone/>
            </a:pPr>
            <a:r>
              <a:rPr lang="en-US" sz="2000" dirty="0">
                <a:solidFill>
                  <a:srgbClr val="FF0000"/>
                </a:solidFill>
              </a:rPr>
              <a:t>&gt; print(x[1]);</a:t>
            </a:r>
          </a:p>
          <a:p>
            <a:pPr marL="68580" indent="0">
              <a:buNone/>
            </a:pPr>
            <a:r>
              <a:rPr lang="en-US" sz="2000" dirty="0"/>
              <a:t>[1] "ROLL_NUMBER"</a:t>
            </a:r>
          </a:p>
          <a:p>
            <a:pPr marL="68580" indent="0">
              <a:buNone/>
            </a:pPr>
            <a:endParaRPr lang="en-US" sz="2000" dirty="0">
              <a:solidFill>
                <a:srgbClr val="FF0000"/>
              </a:solidFill>
            </a:endParaRPr>
          </a:p>
          <a:p>
            <a:pPr marL="68580" indent="0">
              <a:buNone/>
            </a:pPr>
            <a:r>
              <a:rPr lang="en-US" sz="2000" dirty="0"/>
              <a:t># dim gives dimension</a:t>
            </a:r>
          </a:p>
          <a:p>
            <a:pPr marL="68580" indent="0">
              <a:buNone/>
            </a:pPr>
            <a:r>
              <a:rPr lang="en-US" sz="2000" dirty="0">
                <a:solidFill>
                  <a:srgbClr val="FF0000"/>
                </a:solidFill>
              </a:rPr>
              <a:t>&gt; dim(data)</a:t>
            </a:r>
          </a:p>
          <a:p>
            <a:pPr marL="68580" indent="0">
              <a:buNone/>
            </a:pPr>
            <a:endParaRPr lang="en-US" sz="2000" dirty="0" smtClean="0"/>
          </a:p>
          <a:p>
            <a:pPr marL="68580" indent="0">
              <a:buNone/>
            </a:pPr>
            <a:endParaRPr lang="en-US" dirty="0"/>
          </a:p>
          <a:p>
            <a:pPr marL="68580" indent="0">
              <a:buNone/>
            </a:pPr>
            <a:endParaRPr lang="en-US" dirty="0">
              <a:solidFill>
                <a:srgbClr val="FF0000"/>
              </a:solidFill>
            </a:endParaRP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37258443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Reading Data</a:t>
            </a:r>
            <a:endParaRPr lang="en-US" dirty="0"/>
          </a:p>
        </p:txBody>
      </p:sp>
      <p:sp>
        <p:nvSpPr>
          <p:cNvPr id="3" name="Content Placeholder 2"/>
          <p:cNvSpPr>
            <a:spLocks noGrp="1"/>
          </p:cNvSpPr>
          <p:nvPr>
            <p:ph idx="1"/>
          </p:nvPr>
        </p:nvSpPr>
        <p:spPr/>
        <p:txBody>
          <a:bodyPr>
            <a:normAutofit fontScale="62500" lnSpcReduction="20000"/>
          </a:bodyPr>
          <a:lstStyle/>
          <a:p>
            <a:pPr marL="68580" indent="0">
              <a:buNone/>
            </a:pPr>
            <a:r>
              <a:rPr lang="en-US" sz="2000" b="1" dirty="0"/>
              <a:t>#accessing columns</a:t>
            </a:r>
            <a:endParaRPr lang="en-US" sz="2000" dirty="0"/>
          </a:p>
          <a:p>
            <a:pPr marL="68580" indent="0">
              <a:buNone/>
            </a:pPr>
            <a:r>
              <a:rPr lang="en-US" sz="2000" b="1" dirty="0">
                <a:solidFill>
                  <a:srgbClr val="FF0000"/>
                </a:solidFill>
              </a:rPr>
              <a:t>&gt; col1=data[,2]</a:t>
            </a:r>
            <a:endParaRPr lang="en-US" sz="2000" dirty="0">
              <a:solidFill>
                <a:srgbClr val="FF0000"/>
              </a:solidFill>
            </a:endParaRPr>
          </a:p>
          <a:p>
            <a:pPr marL="68580" indent="0">
              <a:buNone/>
            </a:pPr>
            <a:r>
              <a:rPr lang="en-US" sz="2000" b="1" dirty="0">
                <a:solidFill>
                  <a:srgbClr val="FF0000"/>
                </a:solidFill>
              </a:rPr>
              <a:t>&gt; print(col1)</a:t>
            </a:r>
            <a:endParaRPr lang="en-US" sz="2000" dirty="0">
              <a:solidFill>
                <a:srgbClr val="FF0000"/>
              </a:solidFill>
            </a:endParaRPr>
          </a:p>
          <a:p>
            <a:pPr marL="68580" indent="0">
              <a:buNone/>
            </a:pPr>
            <a:r>
              <a:rPr lang="en-US" sz="2000" b="1" dirty="0" smtClean="0">
                <a:solidFill>
                  <a:srgbClr val="FF0000"/>
                </a:solidFill>
              </a:rPr>
              <a:t>&gt; col5=data</a:t>
            </a:r>
            <a:r>
              <a:rPr lang="en-US" sz="2000" b="1" dirty="0">
                <a:solidFill>
                  <a:srgbClr val="FF0000"/>
                </a:solidFill>
              </a:rPr>
              <a:t>[,5]</a:t>
            </a:r>
          </a:p>
          <a:p>
            <a:pPr marL="68580" indent="0">
              <a:buNone/>
            </a:pPr>
            <a:r>
              <a:rPr lang="en-US" sz="2000" b="1" dirty="0">
                <a:solidFill>
                  <a:srgbClr val="FF0000"/>
                </a:solidFill>
              </a:rPr>
              <a:t>&gt;  print(col5)</a:t>
            </a:r>
          </a:p>
          <a:p>
            <a:pPr marL="68580" indent="0">
              <a:buNone/>
            </a:pPr>
            <a:r>
              <a:rPr lang="en-US" sz="2000" dirty="0"/>
              <a:t> [1] black  red    orange red    black  red    black  orange red    orange</a:t>
            </a:r>
          </a:p>
          <a:p>
            <a:pPr marL="68580" indent="0">
              <a:buNone/>
            </a:pPr>
            <a:r>
              <a:rPr lang="en-US" sz="2000" dirty="0"/>
              <a:t>Levels: black orange red</a:t>
            </a:r>
          </a:p>
          <a:p>
            <a:pPr marL="68580" indent="0">
              <a:buNone/>
            </a:pPr>
            <a:endParaRPr lang="en-US" sz="2000" dirty="0"/>
          </a:p>
          <a:p>
            <a:pPr marL="68580" indent="0">
              <a:buNone/>
            </a:pPr>
            <a:r>
              <a:rPr lang="en-US" sz="2000" b="1" dirty="0">
                <a:solidFill>
                  <a:srgbClr val="FF0000"/>
                </a:solidFill>
              </a:rPr>
              <a:t>&gt; table(col5)</a:t>
            </a:r>
          </a:p>
          <a:p>
            <a:pPr marL="68580" indent="0">
              <a:buNone/>
            </a:pPr>
            <a:r>
              <a:rPr lang="en-US" sz="2000" dirty="0"/>
              <a:t>col5</a:t>
            </a:r>
          </a:p>
          <a:p>
            <a:pPr marL="68580" indent="0">
              <a:buNone/>
            </a:pPr>
            <a:r>
              <a:rPr lang="en-US" sz="2000" dirty="0"/>
              <a:t> black orange    red </a:t>
            </a:r>
          </a:p>
          <a:p>
            <a:pPr marL="68580" indent="0">
              <a:buNone/>
            </a:pPr>
            <a:r>
              <a:rPr lang="en-US" sz="2000" dirty="0"/>
              <a:t>     3      3      4 </a:t>
            </a:r>
          </a:p>
          <a:p>
            <a:pPr marL="68580" indent="0">
              <a:buNone/>
            </a:pPr>
            <a:endParaRPr lang="en-US" sz="2000" dirty="0" smtClean="0"/>
          </a:p>
          <a:p>
            <a:pPr marL="68580" indent="0">
              <a:buNone/>
            </a:pPr>
            <a:endParaRPr lang="en-US" dirty="0"/>
          </a:p>
          <a:p>
            <a:pPr marL="68580" indent="0">
              <a:buNone/>
            </a:pPr>
            <a:endParaRPr lang="en-US" dirty="0">
              <a:solidFill>
                <a:srgbClr val="FF0000"/>
              </a:solidFill>
            </a:endParaRP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4878232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609600"/>
            <a:ext cx="8686800" cy="914400"/>
          </a:xfrm>
        </p:spPr>
        <p:txBody>
          <a:bodyPr>
            <a:normAutofit/>
          </a:bodyPr>
          <a:lstStyle/>
          <a:p>
            <a:r>
              <a:rPr lang="en-US" sz="4000" cap="none" dirty="0" smtClean="0">
                <a:ln w="1905"/>
                <a:solidFill>
                  <a:schemeClr val="bg2"/>
                </a:solidFill>
                <a:effectLst>
                  <a:innerShdw blurRad="69850" dist="43180" dir="5400000">
                    <a:srgbClr val="000000">
                      <a:alpha val="65000"/>
                    </a:srgbClr>
                  </a:innerShdw>
                </a:effectLst>
                <a:latin typeface="Times New Roman" pitchFamily="18" charset="0"/>
                <a:cs typeface="Times New Roman" pitchFamily="18" charset="0"/>
              </a:rPr>
              <a:t>     </a:t>
            </a:r>
            <a:r>
              <a:rPr lang="en-US" sz="4000" cap="none" dirty="0" smtClean="0">
                <a:ln w="1905"/>
                <a:effectLst>
                  <a:innerShdw blurRad="69850" dist="43180" dir="5400000">
                    <a:srgbClr val="000000">
                      <a:alpha val="65000"/>
                    </a:srgbClr>
                  </a:innerShdw>
                </a:effectLst>
                <a:latin typeface="Times New Roman" pitchFamily="18" charset="0"/>
                <a:cs typeface="Times New Roman" pitchFamily="18" charset="0"/>
              </a:rPr>
              <a:t>Data Import:</a:t>
            </a:r>
            <a:endParaRPr lang="en-US" sz="4000" cap="none" dirty="0">
              <a:ln w="1905"/>
              <a:effectLst>
                <a:innerShdw blurRad="69850" dist="43180" dir="5400000">
                  <a:srgbClr val="000000">
                    <a:alpha val="65000"/>
                  </a:srgbClr>
                </a:innerShdw>
              </a:effectLst>
              <a:latin typeface="Times New Roman" pitchFamily="18" charset="0"/>
              <a:cs typeface="Times New Roman" pitchFamily="18" charset="0"/>
            </a:endParaRPr>
          </a:p>
        </p:txBody>
      </p:sp>
      <p:sp>
        <p:nvSpPr>
          <p:cNvPr id="10"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Autofit/>
          </a:bodyPr>
          <a:lstStyle/>
          <a:p>
            <a:pPr lvl="1">
              <a:buClrTx/>
              <a:buFont typeface="Wingdings" pitchFamily="2" charset="2"/>
              <a:buChar char="q"/>
            </a:pPr>
            <a:r>
              <a:rPr lang="en-US" dirty="0" smtClean="0">
                <a:solidFill>
                  <a:schemeClr val="tx1"/>
                </a:solidFill>
                <a:latin typeface="Times New Roman" pitchFamily="18" charset="0"/>
                <a:cs typeface="Times New Roman" pitchFamily="18" charset="0"/>
              </a:rPr>
              <a:t>Reading the data from the files like Text files, CSV files, Excel files, Spreadsheet files, SAS databases, ODBC databases, etc.</a:t>
            </a:r>
          </a:p>
          <a:p>
            <a:pPr>
              <a:buClrTx/>
              <a:buSzPct val="100000"/>
              <a:buFont typeface="Arial" pitchFamily="34" charset="0"/>
              <a:buChar char="•"/>
            </a:pPr>
            <a:r>
              <a:rPr lang="en-US" sz="2800" dirty="0" smtClean="0">
                <a:solidFill>
                  <a:schemeClr val="tx1"/>
                </a:solidFill>
                <a:latin typeface="Times New Roman" pitchFamily="18" charset="0"/>
                <a:cs typeface="Times New Roman" pitchFamily="18" charset="0"/>
              </a:rPr>
              <a:t>Data Import Functions:</a:t>
            </a:r>
          </a:p>
          <a:p>
            <a:pPr marL="858837" lvl="1" indent="-457200">
              <a:buClrTx/>
              <a:buFont typeface="Wingdings" pitchFamily="2" charset="2"/>
              <a:buChar char="q"/>
            </a:pPr>
            <a:r>
              <a:rPr lang="en-US" b="1" dirty="0" smtClean="0">
                <a:solidFill>
                  <a:schemeClr val="tx1"/>
                </a:solidFill>
                <a:latin typeface="Times New Roman" pitchFamily="18" charset="0"/>
                <a:cs typeface="Times New Roman" pitchFamily="18" charset="0"/>
              </a:rPr>
              <a:t>read.table()   #</a:t>
            </a:r>
            <a:r>
              <a:rPr lang="en-US" dirty="0" smtClean="0">
                <a:solidFill>
                  <a:schemeClr val="tx1"/>
                </a:solidFill>
                <a:latin typeface="Times New Roman" pitchFamily="18" charset="0"/>
                <a:cs typeface="Times New Roman" pitchFamily="18" charset="0"/>
              </a:rPr>
              <a:t> read table-format data</a:t>
            </a:r>
          </a:p>
          <a:p>
            <a:pPr marL="858837" lvl="1" indent="-457200">
              <a:buClrTx/>
              <a:buFont typeface="Wingdings" pitchFamily="2" charset="2"/>
              <a:buChar char="q"/>
            </a:pPr>
            <a:r>
              <a:rPr lang="en-US" b="1" dirty="0" smtClean="0">
                <a:solidFill>
                  <a:schemeClr val="tx1"/>
                </a:solidFill>
                <a:latin typeface="Times New Roman" pitchFamily="18" charset="0"/>
                <a:cs typeface="Times New Roman" pitchFamily="18" charset="0"/>
              </a:rPr>
              <a:t>read.csv()     #</a:t>
            </a:r>
            <a:r>
              <a:rPr lang="en-US" dirty="0" smtClean="0">
                <a:solidFill>
                  <a:schemeClr val="tx1"/>
                </a:solidFill>
                <a:latin typeface="Times New Roman" pitchFamily="18" charset="0"/>
                <a:cs typeface="Times New Roman" pitchFamily="18" charset="0"/>
              </a:rPr>
              <a:t> read comma separated values </a:t>
            </a:r>
            <a:endParaRPr lang="en-US" i="1" dirty="0" smtClean="0">
              <a:solidFill>
                <a:schemeClr val="tx1"/>
              </a:solidFill>
              <a:latin typeface="Times New Roman" pitchFamily="18" charset="0"/>
              <a:cs typeface="Times New Roman" pitchFamily="18" charset="0"/>
            </a:endParaRPr>
          </a:p>
          <a:p>
            <a:pPr marL="858837" lvl="1" indent="-457200">
              <a:buClrTx/>
              <a:buFont typeface="Wingdings" pitchFamily="2" charset="2"/>
              <a:buChar char="q"/>
            </a:pPr>
            <a:r>
              <a:rPr lang="en-US" b="1" dirty="0" smtClean="0">
                <a:solidFill>
                  <a:schemeClr val="tx1"/>
                </a:solidFill>
                <a:latin typeface="Times New Roman" pitchFamily="18" charset="0"/>
                <a:cs typeface="Times New Roman" pitchFamily="18" charset="0"/>
              </a:rPr>
              <a:t>read.delim()  #</a:t>
            </a:r>
            <a:r>
              <a:rPr lang="en-US" dirty="0" smtClean="0">
                <a:solidFill>
                  <a:schemeClr val="tx1"/>
                </a:solidFill>
                <a:latin typeface="Times New Roman" pitchFamily="18" charset="0"/>
                <a:cs typeface="Times New Roman" pitchFamily="18" charset="0"/>
              </a:rPr>
              <a:t> read tab-delimited data</a:t>
            </a:r>
            <a:endParaRPr lang="en-US" i="1" dirty="0" smtClean="0">
              <a:solidFill>
                <a:schemeClr val="tx1"/>
              </a:solidFill>
              <a:latin typeface="Times New Roman" pitchFamily="18" charset="0"/>
              <a:cs typeface="Times New Roman" pitchFamily="18" charset="0"/>
            </a:endParaRPr>
          </a:p>
          <a:p>
            <a:pPr marL="858837" lvl="1" indent="-457200">
              <a:buClrTx/>
              <a:buFont typeface="Wingdings" pitchFamily="2" charset="2"/>
              <a:buChar char="q"/>
            </a:pPr>
            <a:r>
              <a:rPr lang="en-US" b="1" dirty="0" smtClean="0">
                <a:solidFill>
                  <a:schemeClr val="tx1"/>
                </a:solidFill>
                <a:latin typeface="Times New Roman" pitchFamily="18" charset="0"/>
                <a:cs typeface="Times New Roman" pitchFamily="18" charset="0"/>
              </a:rPr>
              <a:t>scan()       #</a:t>
            </a:r>
            <a:r>
              <a:rPr lang="en-US" dirty="0" smtClean="0">
                <a:solidFill>
                  <a:schemeClr val="tx1"/>
                </a:solidFill>
                <a:latin typeface="Times New Roman" pitchFamily="18" charset="0"/>
                <a:cs typeface="Times New Roman" pitchFamily="18" charset="0"/>
              </a:rPr>
              <a:t> read data directly into a vector or a list</a:t>
            </a:r>
            <a:endParaRPr lang="en-US" i="1" dirty="0" smtClean="0">
              <a:solidFill>
                <a:schemeClr val="tx1"/>
              </a:solidFill>
              <a:latin typeface="Times New Roman" pitchFamily="18" charset="0"/>
              <a:cs typeface="Times New Roman" pitchFamily="18" charset="0"/>
            </a:endParaRPr>
          </a:p>
          <a:p>
            <a:pPr lvl="1">
              <a:buNone/>
            </a:pPr>
            <a:endParaRPr lang="en-US" dirty="0" smtClean="0">
              <a:solidFill>
                <a:schemeClr val="tx1"/>
              </a:solidFill>
              <a:latin typeface="Times New Roman" pitchFamily="18" charset="0"/>
              <a:cs typeface="Times New Roman" pitchFamily="18" charset="0"/>
            </a:endParaRPr>
          </a:p>
          <a:p>
            <a:pPr marL="858837" lvl="1" indent="-457200">
              <a:buNone/>
            </a:pPr>
            <a:endParaRPr lang="en-US" dirty="0" smtClean="0">
              <a:latin typeface="Times New Roman" pitchFamily="18" charset="0"/>
              <a:cs typeface="Times New Roman" pitchFamily="18" charset="0"/>
            </a:endParaRPr>
          </a:p>
          <a:p>
            <a:pPr marL="858837" lvl="1" indent="-457200">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84387436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533400"/>
            <a:ext cx="8686800" cy="914400"/>
          </a:xfrm>
        </p:spPr>
        <p:txBody>
          <a:bodyPr>
            <a:normAutofit/>
          </a:bodyPr>
          <a:lstStyle/>
          <a:p>
            <a:r>
              <a:rPr lang="en-US" sz="4000" cap="none" dirty="0" smtClean="0">
                <a:ln w="1905"/>
                <a:solidFill>
                  <a:schemeClr val="bg2"/>
                </a:solidFill>
                <a:effectLst>
                  <a:innerShdw blurRad="69850" dist="43180" dir="5400000">
                    <a:srgbClr val="000000">
                      <a:alpha val="65000"/>
                    </a:srgbClr>
                  </a:innerShdw>
                </a:effectLst>
                <a:latin typeface="Times New Roman" pitchFamily="18" charset="0"/>
                <a:cs typeface="Times New Roman" pitchFamily="18" charset="0"/>
              </a:rPr>
              <a:t>     </a:t>
            </a:r>
            <a:r>
              <a:rPr lang="en-US" sz="4000" cap="none" dirty="0" smtClean="0">
                <a:ln w="1905"/>
                <a:effectLst>
                  <a:innerShdw blurRad="69850" dist="43180" dir="5400000">
                    <a:srgbClr val="000000">
                      <a:alpha val="65000"/>
                    </a:srgbClr>
                  </a:innerShdw>
                </a:effectLst>
                <a:latin typeface="Times New Roman" pitchFamily="18" charset="0"/>
                <a:cs typeface="Times New Roman" pitchFamily="18" charset="0"/>
              </a:rPr>
              <a:t>Data Import:</a:t>
            </a:r>
            <a:endParaRPr lang="en-US" sz="4000" cap="none" dirty="0">
              <a:ln w="1905"/>
              <a:effectLst>
                <a:innerShdw blurRad="69850" dist="43180" dir="5400000">
                  <a:srgbClr val="000000">
                    <a:alpha val="65000"/>
                  </a:srgbClr>
                </a:innerShdw>
              </a:effectLst>
              <a:latin typeface="Times New Roman" pitchFamily="18" charset="0"/>
              <a:cs typeface="Times New Roman" pitchFamily="18" charset="0"/>
            </a:endParaRPr>
          </a:p>
        </p:txBody>
      </p:sp>
      <p:sp>
        <p:nvSpPr>
          <p:cNvPr id="10"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Autofit/>
          </a:bodyPr>
          <a:lstStyle/>
          <a:p>
            <a:pPr marL="858837" lvl="1" indent="-457200">
              <a:buNone/>
            </a:pPr>
            <a:r>
              <a:rPr lang="en-US" dirty="0" smtClean="0">
                <a:latin typeface="Times New Roman" pitchFamily="18" charset="0"/>
                <a:cs typeface="Times New Roman" pitchFamily="18" charset="0"/>
              </a:rPr>
              <a:t>Example:</a:t>
            </a:r>
          </a:p>
          <a:p>
            <a:pPr>
              <a:buNone/>
            </a:pPr>
            <a:r>
              <a:rPr lang="en-US" sz="2800" b="1" dirty="0">
                <a:solidFill>
                  <a:srgbClr val="FF0000"/>
                </a:solidFill>
                <a:latin typeface="Times New Roman" pitchFamily="18" charset="0"/>
                <a:cs typeface="Times New Roman" pitchFamily="18" charset="0"/>
              </a:rPr>
              <a:t>&gt; </a:t>
            </a:r>
            <a:r>
              <a:rPr lang="en-US" sz="2800" b="1" dirty="0" err="1">
                <a:solidFill>
                  <a:srgbClr val="FF0000"/>
                </a:solidFill>
                <a:latin typeface="Times New Roman" pitchFamily="18" charset="0"/>
                <a:cs typeface="Times New Roman" pitchFamily="18" charset="0"/>
              </a:rPr>
              <a:t>read.table</a:t>
            </a:r>
            <a:r>
              <a:rPr lang="en-US" sz="2800" b="1" dirty="0" smtClean="0">
                <a:solidFill>
                  <a:srgbClr val="FF0000"/>
                </a:solidFill>
                <a:latin typeface="Times New Roman" pitchFamily="18" charset="0"/>
                <a:cs typeface="Times New Roman" pitchFamily="18" charset="0"/>
              </a:rPr>
              <a:t>(“info.txt</a:t>
            </a:r>
            <a:r>
              <a:rPr lang="en-US" sz="2800" b="1" dirty="0">
                <a:solidFill>
                  <a:srgbClr val="FF0000"/>
                </a:solidFill>
                <a:latin typeface="Times New Roman" pitchFamily="18" charset="0"/>
                <a:cs typeface="Times New Roman" pitchFamily="18" charset="0"/>
              </a:rPr>
              <a:t>")   # text file</a:t>
            </a:r>
          </a:p>
          <a:p>
            <a:pPr>
              <a:buNone/>
            </a:pPr>
            <a:r>
              <a:rPr lang="en-US" sz="2800" b="1" dirty="0" smtClean="0">
                <a:solidFill>
                  <a:srgbClr val="FF0000"/>
                </a:solidFill>
                <a:latin typeface="Times New Roman" pitchFamily="18" charset="0"/>
                <a:cs typeface="Times New Roman" pitchFamily="18" charset="0"/>
              </a:rPr>
              <a:t>&gt; </a:t>
            </a:r>
            <a:r>
              <a:rPr lang="en-US" sz="2800" b="1" dirty="0" err="1" smtClean="0">
                <a:solidFill>
                  <a:srgbClr val="FF0000"/>
                </a:solidFill>
                <a:latin typeface="Times New Roman" pitchFamily="18" charset="0"/>
                <a:cs typeface="Times New Roman" pitchFamily="18" charset="0"/>
              </a:rPr>
              <a:t>read.table</a:t>
            </a:r>
            <a:r>
              <a:rPr lang="en-US" sz="2800" b="1" dirty="0" smtClean="0">
                <a:solidFill>
                  <a:srgbClr val="FF0000"/>
                </a:solidFill>
                <a:latin typeface="Times New Roman" pitchFamily="18" charset="0"/>
                <a:cs typeface="Times New Roman" pitchFamily="18" charset="0"/>
              </a:rPr>
              <a:t>(</a:t>
            </a:r>
            <a:r>
              <a:rPr lang="en-US" sz="2800" b="1" dirty="0" err="1" smtClean="0">
                <a:solidFill>
                  <a:srgbClr val="FF0000"/>
                </a:solidFill>
                <a:latin typeface="Times New Roman" pitchFamily="18" charset="0"/>
                <a:cs typeface="Times New Roman" pitchFamily="18" charset="0"/>
              </a:rPr>
              <a:t>file.choose</a:t>
            </a:r>
            <a:r>
              <a:rPr lang="en-US" sz="2800" b="1" dirty="0">
                <a:solidFill>
                  <a:srgbClr val="FF0000"/>
                </a:solidFill>
                <a:latin typeface="Times New Roman" pitchFamily="18" charset="0"/>
                <a:cs typeface="Times New Roman" pitchFamily="18" charset="0"/>
              </a:rPr>
              <a:t>())</a:t>
            </a:r>
          </a:p>
          <a:p>
            <a:pPr>
              <a:buNone/>
            </a:pPr>
            <a:r>
              <a:rPr lang="en-US" sz="2800" b="1" dirty="0" smtClean="0">
                <a:solidFill>
                  <a:srgbClr val="FF0000"/>
                </a:solidFill>
                <a:latin typeface="Times New Roman" pitchFamily="18" charset="0"/>
                <a:cs typeface="Times New Roman" pitchFamily="18" charset="0"/>
              </a:rPr>
              <a:t>&gt; read.csv(‘student.csv’)    </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csv</a:t>
            </a:r>
            <a:r>
              <a:rPr lang="en-US" sz="2800" b="1" dirty="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file</a:t>
            </a:r>
          </a:p>
          <a:p>
            <a:pPr>
              <a:buNone/>
            </a:pPr>
            <a:r>
              <a:rPr lang="en-US" sz="2800" b="1" dirty="0">
                <a:solidFill>
                  <a:srgbClr val="FF0000"/>
                </a:solidFill>
                <a:latin typeface="Times New Roman" pitchFamily="18" charset="0"/>
                <a:cs typeface="Times New Roman" pitchFamily="18" charset="0"/>
              </a:rPr>
              <a:t>&gt;x &lt;− scan()   </a:t>
            </a:r>
            <a:r>
              <a:rPr lang="en-US" b="1" dirty="0">
                <a:solidFill>
                  <a:schemeClr val="tx1"/>
                </a:solidFill>
                <a:latin typeface="Times New Roman" pitchFamily="18" charset="0"/>
                <a:cs typeface="Times New Roman" pitchFamily="18" charset="0"/>
              </a:rPr>
              <a:t>#</a:t>
            </a:r>
            <a:r>
              <a:rPr lang="en-US" b="1" dirty="0">
                <a:ln w="1905"/>
                <a:solidFill>
                  <a:schemeClr val="tx1"/>
                </a:solidFill>
                <a:effectLst>
                  <a:innerShdw blurRad="69850" dist="43180" dir="5400000">
                    <a:srgbClr val="000000">
                      <a:alpha val="65000"/>
                    </a:srgbClr>
                  </a:innerShdw>
                </a:effectLst>
                <a:latin typeface="Times New Roman" pitchFamily="18" charset="0"/>
                <a:cs typeface="Times New Roman" pitchFamily="18" charset="0"/>
              </a:rPr>
              <a:t> </a:t>
            </a:r>
            <a:r>
              <a:rPr lang="en-US" dirty="0">
                <a:ln w="1905"/>
                <a:solidFill>
                  <a:schemeClr val="tx1"/>
                </a:solidFill>
                <a:effectLst>
                  <a:innerShdw blurRad="69850" dist="43180" dir="5400000">
                    <a:srgbClr val="000000">
                      <a:alpha val="65000"/>
                    </a:srgbClr>
                  </a:innerShdw>
                </a:effectLst>
                <a:latin typeface="Times New Roman" pitchFamily="18" charset="0"/>
                <a:cs typeface="Times New Roman" pitchFamily="18" charset="0"/>
              </a:rPr>
              <a:t>reads the number of inputted items</a:t>
            </a:r>
          </a:p>
          <a:p>
            <a:pPr>
              <a:buNone/>
            </a:pPr>
            <a:endParaRPr lang="en-US" sz="2800" b="1" dirty="0">
              <a:solidFill>
                <a:srgbClr val="FF0000"/>
              </a:solidFill>
              <a:latin typeface="Times New Roman" pitchFamily="18" charset="0"/>
              <a:cs typeface="Times New Roman" pitchFamily="18" charset="0"/>
            </a:endParaRPr>
          </a:p>
          <a:p>
            <a:pPr marL="858837" lvl="1" indent="-457200">
              <a:buNone/>
            </a:pPr>
            <a:endParaRPr lang="en-US"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47177234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Loops</a:t>
            </a:r>
            <a:endParaRPr lang="en-US" dirty="0"/>
          </a:p>
        </p:txBody>
      </p:sp>
      <p:sp>
        <p:nvSpPr>
          <p:cNvPr id="3" name="Content Placeholder 2"/>
          <p:cNvSpPr>
            <a:spLocks noGrp="1"/>
          </p:cNvSpPr>
          <p:nvPr>
            <p:ph idx="1"/>
          </p:nvPr>
        </p:nvSpPr>
        <p:spPr>
          <a:xfrm>
            <a:off x="864382" y="2209800"/>
            <a:ext cx="7670018" cy="4648200"/>
          </a:xfrm>
        </p:spPr>
        <p:txBody>
          <a:bodyPr>
            <a:normAutofit fontScale="62500" lnSpcReduction="20000"/>
          </a:bodyPr>
          <a:lstStyle/>
          <a:p>
            <a:pPr marL="68580" indent="0">
              <a:buNone/>
            </a:pPr>
            <a:r>
              <a:rPr lang="en-US" sz="2000" b="1" dirty="0" smtClean="0">
                <a:solidFill>
                  <a:schemeClr val="bg2">
                    <a:lumMod val="50000"/>
                  </a:schemeClr>
                </a:solidFill>
              </a:rPr>
              <a:t>FOR Loop:</a:t>
            </a:r>
          </a:p>
          <a:p>
            <a:pPr marL="68580" indent="0">
              <a:buNone/>
            </a:pPr>
            <a:r>
              <a:rPr lang="en-US" sz="2000" dirty="0"/>
              <a:t>&gt; i &lt;− c(1:5)</a:t>
            </a:r>
          </a:p>
          <a:p>
            <a:pPr marL="68580" indent="0">
              <a:buNone/>
            </a:pPr>
            <a:r>
              <a:rPr lang="nn-NO" sz="2000" dirty="0" smtClean="0"/>
              <a:t>&gt; for </a:t>
            </a:r>
            <a:r>
              <a:rPr lang="nn-NO" sz="2000" dirty="0"/>
              <a:t>(n in i) print(n * 10</a:t>
            </a:r>
            <a:r>
              <a:rPr lang="nn-NO" sz="2000" dirty="0" smtClean="0"/>
              <a:t>)</a:t>
            </a:r>
          </a:p>
          <a:p>
            <a:pPr marL="68580" indent="0">
              <a:buNone/>
            </a:pPr>
            <a:r>
              <a:rPr lang="en-US" sz="2000" b="1" dirty="0" smtClean="0">
                <a:solidFill>
                  <a:schemeClr val="bg2">
                    <a:lumMod val="50000"/>
                  </a:schemeClr>
                </a:solidFill>
              </a:rPr>
              <a:t>While Loop:</a:t>
            </a:r>
          </a:p>
          <a:p>
            <a:pPr marL="68580" indent="0">
              <a:buNone/>
            </a:pPr>
            <a:r>
              <a:rPr lang="en-US" sz="2000" dirty="0"/>
              <a:t>&gt; even &lt;− 0</a:t>
            </a:r>
          </a:p>
          <a:p>
            <a:pPr marL="68580" indent="0">
              <a:buNone/>
            </a:pPr>
            <a:r>
              <a:rPr lang="en-US" sz="2000" dirty="0"/>
              <a:t>&gt; while(even &lt; 10) {</a:t>
            </a:r>
          </a:p>
          <a:p>
            <a:pPr marL="68580" indent="0">
              <a:buNone/>
            </a:pPr>
            <a:r>
              <a:rPr lang="en-US" sz="2000" dirty="0" smtClean="0"/>
              <a:t> </a:t>
            </a:r>
            <a:r>
              <a:rPr lang="en-US" sz="2000" dirty="0"/>
              <a:t>even &lt;− even + 2</a:t>
            </a:r>
          </a:p>
          <a:p>
            <a:pPr marL="68580" indent="0">
              <a:buNone/>
            </a:pPr>
            <a:r>
              <a:rPr lang="en-US" sz="2000" dirty="0" smtClean="0"/>
              <a:t> </a:t>
            </a:r>
            <a:r>
              <a:rPr lang="en-US" sz="2000" dirty="0"/>
              <a:t>print(even</a:t>
            </a:r>
            <a:r>
              <a:rPr lang="en-US" sz="2000" dirty="0" smtClean="0"/>
              <a:t>) }</a:t>
            </a:r>
          </a:p>
          <a:p>
            <a:pPr marL="68580" indent="0">
              <a:buNone/>
            </a:pPr>
            <a:r>
              <a:rPr lang="en-US" sz="2000" b="1" dirty="0">
                <a:solidFill>
                  <a:schemeClr val="bg2">
                    <a:lumMod val="50000"/>
                  </a:schemeClr>
                </a:solidFill>
              </a:rPr>
              <a:t> </a:t>
            </a:r>
            <a:r>
              <a:rPr lang="en-US" sz="2000" b="1" dirty="0" smtClean="0">
                <a:solidFill>
                  <a:schemeClr val="bg2">
                    <a:lumMod val="50000"/>
                  </a:schemeClr>
                </a:solidFill>
              </a:rPr>
              <a:t>Repeat Loop</a:t>
            </a:r>
            <a:endParaRPr lang="en-US" sz="2000" b="1" dirty="0">
              <a:solidFill>
                <a:schemeClr val="bg2">
                  <a:lumMod val="50000"/>
                </a:schemeClr>
              </a:solidFill>
            </a:endParaRPr>
          </a:p>
          <a:p>
            <a:pPr marL="68580" indent="0">
              <a:buNone/>
            </a:pPr>
            <a:r>
              <a:rPr lang="en-US" sz="2000" dirty="0"/>
              <a:t>&gt; i &lt;− 1</a:t>
            </a:r>
          </a:p>
          <a:p>
            <a:pPr marL="68580" indent="0">
              <a:buNone/>
            </a:pPr>
            <a:r>
              <a:rPr lang="en-US" sz="2000" dirty="0"/>
              <a:t>&gt; repeat {</a:t>
            </a:r>
          </a:p>
          <a:p>
            <a:pPr marL="68580" indent="0">
              <a:buNone/>
            </a:pPr>
            <a:r>
              <a:rPr lang="en-US" sz="2000" dirty="0" smtClean="0"/>
              <a:t> </a:t>
            </a:r>
            <a:r>
              <a:rPr lang="en-US" sz="2000" dirty="0"/>
              <a:t>print(i)</a:t>
            </a:r>
          </a:p>
          <a:p>
            <a:pPr marL="68580" indent="0">
              <a:buNone/>
            </a:pPr>
            <a:r>
              <a:rPr lang="en-US" sz="2000" dirty="0" smtClean="0"/>
              <a:t> </a:t>
            </a:r>
            <a:r>
              <a:rPr lang="en-US" sz="2000" dirty="0"/>
              <a:t>i &lt;− i + 1</a:t>
            </a:r>
          </a:p>
          <a:p>
            <a:pPr marL="68580" indent="0">
              <a:buNone/>
            </a:pPr>
            <a:r>
              <a:rPr lang="en-US" sz="2000" dirty="0" smtClean="0"/>
              <a:t> </a:t>
            </a:r>
            <a:r>
              <a:rPr lang="en-US" sz="2000" dirty="0"/>
              <a:t>if(i &gt; 5)</a:t>
            </a:r>
          </a:p>
          <a:p>
            <a:pPr marL="68580" indent="0">
              <a:buNone/>
            </a:pPr>
            <a:r>
              <a:rPr lang="en-US" sz="2000" dirty="0" smtClean="0"/>
              <a:t> </a:t>
            </a:r>
            <a:r>
              <a:rPr lang="en-US" sz="2000" dirty="0"/>
              <a:t>{break}</a:t>
            </a:r>
          </a:p>
          <a:p>
            <a:pPr marL="68580" indent="0">
              <a:buNone/>
            </a:pPr>
            <a:r>
              <a:rPr lang="en-US" sz="2000" dirty="0" smtClean="0"/>
              <a:t> </a:t>
            </a:r>
            <a:r>
              <a:rPr lang="en-US" sz="2000" dirty="0"/>
              <a:t>}</a:t>
            </a:r>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p:txBody>
      </p:sp>
    </p:spTree>
    <p:extLst>
      <p:ext uri="{BB962C8B-B14F-4D97-AF65-F5344CB8AC3E}">
        <p14:creationId xmlns:p14="http://schemas.microsoft.com/office/powerpoint/2010/main" val="21493417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Installation &amp; Use of Packages</a:t>
            </a:r>
            <a:endParaRPr lang="en-US" dirty="0"/>
          </a:p>
        </p:txBody>
      </p:sp>
      <p:sp>
        <p:nvSpPr>
          <p:cNvPr id="3" name="Content Placeholder 2"/>
          <p:cNvSpPr>
            <a:spLocks noGrp="1"/>
          </p:cNvSpPr>
          <p:nvPr>
            <p:ph idx="1"/>
          </p:nvPr>
        </p:nvSpPr>
        <p:spPr>
          <a:xfrm>
            <a:off x="865970" y="2438400"/>
            <a:ext cx="6345260" cy="3530600"/>
          </a:xfrm>
        </p:spPr>
        <p:txBody>
          <a:bodyPr>
            <a:normAutofit fontScale="92500" lnSpcReduction="10000"/>
          </a:bodyPr>
          <a:lstStyle/>
          <a:p>
            <a:r>
              <a:rPr lang="en-US" dirty="0"/>
              <a:t>There are different R packages that provide users with general-purpose functions </a:t>
            </a:r>
            <a:r>
              <a:rPr lang="en-US" dirty="0" smtClean="0"/>
              <a:t>and specific techniques.</a:t>
            </a:r>
          </a:p>
          <a:p>
            <a:endParaRPr lang="en-US" dirty="0" smtClean="0"/>
          </a:p>
          <a:p>
            <a:r>
              <a:rPr lang="en-US" dirty="0"/>
              <a:t>Some packages are already installed in the basic version of R</a:t>
            </a:r>
            <a:r>
              <a:rPr lang="en-US" dirty="0" smtClean="0"/>
              <a:t>.</a:t>
            </a:r>
          </a:p>
          <a:p>
            <a:endParaRPr lang="en-US" dirty="0" smtClean="0"/>
          </a:p>
          <a:p>
            <a:r>
              <a:rPr lang="en-US" dirty="0"/>
              <a:t>in order to </a:t>
            </a:r>
            <a:r>
              <a:rPr lang="en-US" dirty="0" smtClean="0"/>
              <a:t>use extra packages , </a:t>
            </a:r>
            <a:r>
              <a:rPr lang="en-US" dirty="0"/>
              <a:t>we need to download them from the official CRAN </a:t>
            </a:r>
            <a:r>
              <a:rPr lang="en-US" dirty="0" smtClean="0"/>
              <a:t>repository using </a:t>
            </a:r>
            <a:r>
              <a:rPr lang="en-US" dirty="0" err="1" smtClean="0"/>
              <a:t>install.packages</a:t>
            </a:r>
            <a:endParaRPr lang="en-US" dirty="0" smtClean="0"/>
          </a:p>
          <a:p>
            <a:endParaRPr lang="en-US" dirty="0" smtClean="0"/>
          </a:p>
          <a:p>
            <a:r>
              <a:rPr lang="en-US" dirty="0" smtClean="0">
                <a:solidFill>
                  <a:srgbClr val="FF0000"/>
                </a:solidFill>
              </a:rPr>
              <a:t>&gt; </a:t>
            </a:r>
            <a:r>
              <a:rPr lang="en-US" b="1" dirty="0" err="1">
                <a:solidFill>
                  <a:srgbClr val="FF0000"/>
                </a:solidFill>
              </a:rPr>
              <a:t>install.packages</a:t>
            </a:r>
            <a:r>
              <a:rPr lang="en-US" b="1" dirty="0">
                <a:solidFill>
                  <a:srgbClr val="FF0000"/>
                </a:solidFill>
              </a:rPr>
              <a:t>('</a:t>
            </a:r>
            <a:r>
              <a:rPr lang="en-US" b="1" dirty="0" err="1">
                <a:solidFill>
                  <a:srgbClr val="FF0000"/>
                </a:solidFill>
              </a:rPr>
              <a:t>data.table</a:t>
            </a:r>
            <a:r>
              <a:rPr lang="en-US" b="1" dirty="0">
                <a:solidFill>
                  <a:srgbClr val="FF0000"/>
                </a:solidFill>
              </a:rPr>
              <a:t>')</a:t>
            </a:r>
          </a:p>
        </p:txBody>
      </p:sp>
    </p:spTree>
    <p:extLst>
      <p:ext uri="{BB962C8B-B14F-4D97-AF65-F5344CB8AC3E}">
        <p14:creationId xmlns:p14="http://schemas.microsoft.com/office/powerpoint/2010/main" val="5510338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Installation &amp; Use of Packages</a:t>
            </a:r>
            <a:endParaRPr lang="en-US" dirty="0"/>
          </a:p>
        </p:txBody>
      </p:sp>
      <p:sp>
        <p:nvSpPr>
          <p:cNvPr id="3" name="Content Placeholder 2"/>
          <p:cNvSpPr>
            <a:spLocks noGrp="1"/>
          </p:cNvSpPr>
          <p:nvPr>
            <p:ph idx="1"/>
          </p:nvPr>
        </p:nvSpPr>
        <p:spPr/>
        <p:txBody>
          <a:bodyPr>
            <a:normAutofit lnSpcReduction="10000"/>
          </a:bodyPr>
          <a:lstStyle/>
          <a:p>
            <a:pPr marL="68580" indent="0">
              <a:buNone/>
            </a:pPr>
            <a:r>
              <a:rPr lang="en-US" b="1" dirty="0" smtClean="0">
                <a:solidFill>
                  <a:schemeClr val="tx1"/>
                </a:solidFill>
              </a:rPr>
              <a:t># Check installed  R packages</a:t>
            </a:r>
          </a:p>
          <a:p>
            <a:pPr marL="68580" indent="0">
              <a:buNone/>
            </a:pPr>
            <a:r>
              <a:rPr lang="en-US" b="1" dirty="0" smtClean="0">
                <a:solidFill>
                  <a:srgbClr val="FF0000"/>
                </a:solidFill>
              </a:rPr>
              <a:t>&gt; library()</a:t>
            </a:r>
          </a:p>
          <a:p>
            <a:pPr marL="68580" indent="0">
              <a:buNone/>
            </a:pPr>
            <a:endParaRPr lang="en-US" b="1" dirty="0" smtClean="0">
              <a:solidFill>
                <a:srgbClr val="FF0000"/>
              </a:solidFill>
            </a:endParaRPr>
          </a:p>
          <a:p>
            <a:pPr marL="68580" indent="0">
              <a:buNone/>
            </a:pPr>
            <a:r>
              <a:rPr lang="en-US" b="1" dirty="0" smtClean="0">
                <a:solidFill>
                  <a:schemeClr val="tx1"/>
                </a:solidFill>
              </a:rPr>
              <a:t># Load the package  </a:t>
            </a:r>
          </a:p>
          <a:p>
            <a:pPr marL="68580" indent="0">
              <a:buNone/>
            </a:pPr>
            <a:r>
              <a:rPr lang="en-US" b="1" dirty="0" smtClean="0">
                <a:solidFill>
                  <a:srgbClr val="FF0000"/>
                </a:solidFill>
              </a:rPr>
              <a:t>&gt; library(</a:t>
            </a:r>
            <a:r>
              <a:rPr lang="en-US" b="1" dirty="0" err="1" smtClean="0">
                <a:solidFill>
                  <a:srgbClr val="FF0000"/>
                </a:solidFill>
              </a:rPr>
              <a:t>data.table</a:t>
            </a:r>
            <a:r>
              <a:rPr lang="en-US" b="1" dirty="0" smtClean="0">
                <a:solidFill>
                  <a:srgbClr val="FF0000"/>
                </a:solidFill>
              </a:rPr>
              <a:t>)</a:t>
            </a:r>
          </a:p>
          <a:p>
            <a:pPr marL="68580" indent="0">
              <a:buNone/>
            </a:pPr>
            <a:endParaRPr lang="en-US" b="1" dirty="0" smtClean="0">
              <a:solidFill>
                <a:srgbClr val="FF0000"/>
              </a:solidFill>
            </a:endParaRPr>
          </a:p>
          <a:p>
            <a:pPr marL="68580" indent="0">
              <a:buNone/>
            </a:pPr>
            <a:endParaRPr lang="en-US" b="1" dirty="0" smtClean="0">
              <a:solidFill>
                <a:srgbClr val="FF0000"/>
              </a:solidFill>
            </a:endParaRPr>
          </a:p>
          <a:p>
            <a:pPr marL="68580" indent="0">
              <a:buNone/>
            </a:pPr>
            <a:r>
              <a:rPr lang="en-US" b="1" dirty="0">
                <a:solidFill>
                  <a:schemeClr val="tx1"/>
                </a:solidFill>
              </a:rPr>
              <a:t># </a:t>
            </a:r>
            <a:r>
              <a:rPr lang="en-US" b="1" dirty="0" smtClean="0">
                <a:solidFill>
                  <a:schemeClr val="tx1"/>
                </a:solidFill>
              </a:rPr>
              <a:t>Check the Loaded </a:t>
            </a:r>
            <a:r>
              <a:rPr lang="en-US" b="1" dirty="0">
                <a:solidFill>
                  <a:schemeClr val="tx1"/>
                </a:solidFill>
              </a:rPr>
              <a:t>package  </a:t>
            </a:r>
          </a:p>
          <a:p>
            <a:pPr marL="68580" indent="0">
              <a:buNone/>
            </a:pPr>
            <a:r>
              <a:rPr lang="en-US" b="1" dirty="0">
                <a:solidFill>
                  <a:srgbClr val="FF0000"/>
                </a:solidFill>
              </a:rPr>
              <a:t>&gt; </a:t>
            </a:r>
            <a:r>
              <a:rPr lang="en-US" b="1" dirty="0" smtClean="0">
                <a:solidFill>
                  <a:srgbClr val="FF0000"/>
                </a:solidFill>
              </a:rPr>
              <a:t>search()</a:t>
            </a:r>
            <a:endParaRPr lang="en-US" b="1" dirty="0">
              <a:solidFill>
                <a:srgbClr val="FF0000"/>
              </a:solidFill>
            </a:endParaRPr>
          </a:p>
          <a:p>
            <a:pPr marL="68580" indent="0">
              <a:buNone/>
            </a:pPr>
            <a:endParaRPr lang="en-US" b="1" dirty="0">
              <a:solidFill>
                <a:srgbClr val="FF0000"/>
              </a:solidFill>
            </a:endParaRPr>
          </a:p>
        </p:txBody>
      </p:sp>
    </p:spTree>
    <p:extLst>
      <p:ext uri="{BB962C8B-B14F-4D97-AF65-F5344CB8AC3E}">
        <p14:creationId xmlns:p14="http://schemas.microsoft.com/office/powerpoint/2010/main" val="14031311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Graphics</a:t>
            </a:r>
            <a:endParaRPr lang="en-IN" dirty="0"/>
          </a:p>
        </p:txBody>
      </p:sp>
      <p:sp>
        <p:nvSpPr>
          <p:cNvPr id="4" name="Rectangle 3"/>
          <p:cNvSpPr>
            <a:spLocks noGrp="1" noChangeArrowheads="1"/>
          </p:cNvSpPr>
          <p:nvPr>
            <p:ph idx="1"/>
          </p:nvPr>
        </p:nvSpPr>
        <p:spPr/>
        <p:txBody>
          <a:bodyPr/>
          <a:lstStyle/>
          <a:p>
            <a:r>
              <a:rPr lang="en-US" altLang="en-US" sz="2000" b="1" dirty="0"/>
              <a:t>Histogram</a:t>
            </a:r>
          </a:p>
          <a:p>
            <a:pPr lvl="1"/>
            <a:r>
              <a:rPr lang="en-US" altLang="en-US" sz="2000" dirty="0" err="1">
                <a:latin typeface="Courier New" panose="02070309020205020404" pitchFamily="49" charset="0"/>
              </a:rPr>
              <a:t>hist</a:t>
            </a:r>
            <a:r>
              <a:rPr lang="en-US" altLang="en-US" sz="2000" dirty="0">
                <a:latin typeface="Courier New" panose="02070309020205020404" pitchFamily="49" charset="0"/>
              </a:rPr>
              <a:t>(</a:t>
            </a:r>
            <a:r>
              <a:rPr lang="en-US" altLang="en-US" sz="2000" dirty="0" err="1">
                <a:latin typeface="Courier New" panose="02070309020205020404" pitchFamily="49" charset="0"/>
              </a:rPr>
              <a:t>D$wg</a:t>
            </a:r>
            <a:r>
              <a:rPr lang="en-US" altLang="en-US" sz="2000" dirty="0">
                <a:latin typeface="Courier New" panose="02070309020205020404" pitchFamily="49" charset="0"/>
              </a:rPr>
              <a:t>)</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7522" y="2209800"/>
            <a:ext cx="4241800" cy="423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86347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Graphics</a:t>
            </a:r>
            <a:endParaRPr lang="en-IN" dirty="0"/>
          </a:p>
        </p:txBody>
      </p:sp>
      <p:sp>
        <p:nvSpPr>
          <p:cNvPr id="4" name="Rectangle 3"/>
          <p:cNvSpPr>
            <a:spLocks noGrp="1" noChangeArrowheads="1"/>
          </p:cNvSpPr>
          <p:nvPr>
            <p:ph idx="1"/>
          </p:nvPr>
        </p:nvSpPr>
        <p:spPr>
          <a:xfrm>
            <a:off x="864382" y="2489200"/>
            <a:ext cx="3728639" cy="3530600"/>
          </a:xfrm>
        </p:spPr>
        <p:txBody>
          <a:bodyPr/>
          <a:lstStyle/>
          <a:p>
            <a:r>
              <a:rPr lang="en-US" altLang="en-US" b="1" dirty="0"/>
              <a:t>Add a title…</a:t>
            </a:r>
          </a:p>
          <a:p>
            <a:pPr lvl="1"/>
            <a:r>
              <a:rPr lang="en-US" altLang="en-US" dirty="0"/>
              <a:t>The “main” statement will give the plot an overall heading.</a:t>
            </a:r>
          </a:p>
          <a:p>
            <a:pPr lvl="1"/>
            <a:r>
              <a:rPr lang="en-US" altLang="en-US" sz="2000" dirty="0" err="1">
                <a:latin typeface="Courier New" panose="02070309020205020404" pitchFamily="49" charset="0"/>
              </a:rPr>
              <a:t>hist</a:t>
            </a:r>
            <a:r>
              <a:rPr lang="en-US" altLang="en-US" sz="2000" dirty="0">
                <a:latin typeface="Courier New" panose="02070309020205020404" pitchFamily="49" charset="0"/>
              </a:rPr>
              <a:t>(</a:t>
            </a:r>
            <a:r>
              <a:rPr lang="en-US" altLang="en-US" sz="2000" dirty="0" err="1">
                <a:latin typeface="Courier New" panose="02070309020205020404" pitchFamily="49" charset="0"/>
              </a:rPr>
              <a:t>D$wg</a:t>
            </a:r>
            <a:r>
              <a:rPr lang="en-US" altLang="en-US" sz="2000" dirty="0">
                <a:latin typeface="Courier New" panose="02070309020205020404" pitchFamily="49" charset="0"/>
              </a:rPr>
              <a:t> , main=‘Weight Gain’)</a:t>
            </a:r>
          </a:p>
          <a:p>
            <a:pPr lvl="1"/>
            <a:endParaRPr lang="en-US"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286000"/>
            <a:ext cx="4248150" cy="424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69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Alternatives to R programming</a:t>
            </a:r>
            <a:endParaRPr lang="en-US" dirty="0"/>
          </a:p>
        </p:txBody>
      </p:sp>
      <p:sp>
        <p:nvSpPr>
          <p:cNvPr id="3" name="Content Placeholder 2"/>
          <p:cNvSpPr>
            <a:spLocks noGrp="1"/>
          </p:cNvSpPr>
          <p:nvPr>
            <p:ph idx="1"/>
          </p:nvPr>
        </p:nvSpPr>
        <p:spPr/>
        <p:txBody>
          <a:bodyPr>
            <a:normAutofit fontScale="92500"/>
          </a:bodyPr>
          <a:lstStyle/>
          <a:p>
            <a:r>
              <a:rPr lang="en-US" dirty="0"/>
              <a:t>Python – Popular general purpose </a:t>
            </a:r>
            <a:r>
              <a:rPr lang="en-US" dirty="0" smtClean="0"/>
              <a:t>language</a:t>
            </a:r>
          </a:p>
          <a:p>
            <a:r>
              <a:rPr lang="en-US" dirty="0"/>
              <a:t>SAS (Statistical Analysis System</a:t>
            </a:r>
            <a:r>
              <a:rPr lang="en-US" dirty="0" smtClean="0"/>
              <a:t>)</a:t>
            </a:r>
          </a:p>
          <a:p>
            <a:r>
              <a:rPr lang="en-US" dirty="0" smtClean="0"/>
              <a:t>IBM SPSS </a:t>
            </a:r>
            <a:r>
              <a:rPr lang="en-US" dirty="0"/>
              <a:t>– Software package for statistical </a:t>
            </a:r>
            <a:r>
              <a:rPr lang="en-US" dirty="0" smtClean="0"/>
              <a:t>analysis</a:t>
            </a:r>
          </a:p>
          <a:p>
            <a:pPr marL="68580" indent="0">
              <a:buNone/>
            </a:pPr>
            <a:endParaRPr lang="en-US" dirty="0" smtClean="0"/>
          </a:p>
          <a:p>
            <a:r>
              <a:rPr lang="en-US" b="1" dirty="0" smtClean="0"/>
              <a:t>Python</a:t>
            </a:r>
          </a:p>
          <a:p>
            <a:pPr lvl="1"/>
            <a:r>
              <a:rPr lang="en-US" dirty="0"/>
              <a:t>Very powerful high-level, object-oriented programming language with </a:t>
            </a:r>
            <a:r>
              <a:rPr lang="en-US" dirty="0" smtClean="0"/>
              <a:t>an easy-to-use </a:t>
            </a:r>
            <a:r>
              <a:rPr lang="en-US" dirty="0"/>
              <a:t>and simple syntax</a:t>
            </a:r>
            <a:r>
              <a:rPr lang="en-US" dirty="0" smtClean="0"/>
              <a:t>.</a:t>
            </a:r>
          </a:p>
          <a:p>
            <a:pPr lvl="1"/>
            <a:r>
              <a:rPr lang="en-US" dirty="0"/>
              <a:t>Extremely popular among data scientists and researchers</a:t>
            </a:r>
            <a:r>
              <a:rPr lang="en-US" dirty="0" smtClean="0"/>
              <a:t>.</a:t>
            </a:r>
          </a:p>
          <a:p>
            <a:pPr lvl="1"/>
            <a:r>
              <a:rPr lang="en-US" dirty="0"/>
              <a:t>Most of the packages in R have equivalent libraries in Python as well.</a:t>
            </a:r>
          </a:p>
        </p:txBody>
      </p:sp>
    </p:spTree>
    <p:extLst>
      <p:ext uri="{BB962C8B-B14F-4D97-AF65-F5344CB8AC3E}">
        <p14:creationId xmlns:p14="http://schemas.microsoft.com/office/powerpoint/2010/main" val="16680766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Graphics</a:t>
            </a:r>
            <a:endParaRPr lang="en-IN" dirty="0"/>
          </a:p>
        </p:txBody>
      </p:sp>
      <p:sp>
        <p:nvSpPr>
          <p:cNvPr id="4" name="Rectangle 3"/>
          <p:cNvSpPr>
            <a:spLocks noGrp="1" noChangeArrowheads="1"/>
          </p:cNvSpPr>
          <p:nvPr>
            <p:ph idx="1"/>
          </p:nvPr>
        </p:nvSpPr>
        <p:spPr>
          <a:xfrm>
            <a:off x="864382" y="2489200"/>
            <a:ext cx="3631418" cy="3530600"/>
          </a:xfrm>
        </p:spPr>
        <p:txBody>
          <a:bodyPr/>
          <a:lstStyle/>
          <a:p>
            <a:r>
              <a:rPr lang="en-US" altLang="en-US" dirty="0"/>
              <a:t>Adding axis labels…</a:t>
            </a:r>
          </a:p>
          <a:p>
            <a:r>
              <a:rPr lang="en-US" altLang="en-US" dirty="0"/>
              <a:t>Use “</a:t>
            </a:r>
            <a:r>
              <a:rPr lang="en-US" altLang="en-US" dirty="0" err="1"/>
              <a:t>xlab</a:t>
            </a:r>
            <a:r>
              <a:rPr lang="en-US" altLang="en-US" dirty="0"/>
              <a:t>” and “</a:t>
            </a:r>
            <a:r>
              <a:rPr lang="en-US" altLang="en-US" dirty="0" err="1"/>
              <a:t>ylab</a:t>
            </a:r>
            <a:r>
              <a:rPr lang="en-US" altLang="en-US" dirty="0"/>
              <a:t>” to label the X and Y axes, respectively.</a:t>
            </a:r>
          </a:p>
          <a:p>
            <a:r>
              <a:rPr lang="en-US" altLang="en-US" sz="2000" dirty="0" err="1">
                <a:latin typeface="Courier New" panose="02070309020205020404" pitchFamily="49" charset="0"/>
              </a:rPr>
              <a:t>hist</a:t>
            </a:r>
            <a:r>
              <a:rPr lang="en-US" altLang="en-US" sz="2000" dirty="0">
                <a:latin typeface="Courier New" panose="02070309020205020404" pitchFamily="49" charset="0"/>
              </a:rPr>
              <a:t>(</a:t>
            </a:r>
            <a:r>
              <a:rPr lang="en-US" altLang="en-US" sz="2000" dirty="0" err="1">
                <a:latin typeface="Courier New" panose="02070309020205020404" pitchFamily="49" charset="0"/>
              </a:rPr>
              <a:t>D$wg</a:t>
            </a:r>
            <a:r>
              <a:rPr lang="en-US" altLang="en-US" sz="2000" dirty="0">
                <a:latin typeface="Courier New" panose="02070309020205020404" pitchFamily="49" charset="0"/>
              </a:rPr>
              <a:t> , main=‘Weight Gain’,</a:t>
            </a:r>
            <a:r>
              <a:rPr lang="en-US" altLang="en-US" sz="2000" dirty="0" err="1">
                <a:latin typeface="Courier New" panose="02070309020205020404" pitchFamily="49" charset="0"/>
              </a:rPr>
              <a:t>xlab</a:t>
            </a:r>
            <a:r>
              <a:rPr lang="en-US" altLang="en-US" sz="2000" dirty="0">
                <a:latin typeface="Courier New" panose="02070309020205020404" pitchFamily="49" charset="0"/>
              </a:rPr>
              <a:t>=‘Weight Gain’, </a:t>
            </a:r>
            <a:r>
              <a:rPr lang="en-US" altLang="en-US" sz="2000" dirty="0" err="1">
                <a:latin typeface="Courier New" panose="02070309020205020404" pitchFamily="49" charset="0"/>
              </a:rPr>
              <a:t>ylab</a:t>
            </a:r>
            <a:r>
              <a:rPr lang="en-US" altLang="en-US" sz="2000" dirty="0">
                <a:latin typeface="Courier New" panose="02070309020205020404" pitchFamily="49" charset="0"/>
              </a:rPr>
              <a:t> =‘Frequency’)</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286000"/>
            <a:ext cx="4241800" cy="423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265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Graphics</a:t>
            </a:r>
            <a:endParaRPr lang="en-IN" dirty="0"/>
          </a:p>
        </p:txBody>
      </p:sp>
      <p:sp>
        <p:nvSpPr>
          <p:cNvPr id="4" name="Rectangle 3"/>
          <p:cNvSpPr>
            <a:spLocks noGrp="1" noChangeArrowheads="1"/>
          </p:cNvSpPr>
          <p:nvPr>
            <p:ph idx="1"/>
          </p:nvPr>
        </p:nvSpPr>
        <p:spPr>
          <a:xfrm>
            <a:off x="864382" y="2133600"/>
            <a:ext cx="4164818" cy="4572000"/>
          </a:xfrm>
        </p:spPr>
        <p:txBody>
          <a:bodyPr>
            <a:normAutofit/>
          </a:bodyPr>
          <a:lstStyle/>
          <a:p>
            <a:r>
              <a:rPr lang="en-US" altLang="en-US" sz="2600" dirty="0"/>
              <a:t>Changing colors…</a:t>
            </a:r>
          </a:p>
          <a:p>
            <a:r>
              <a:rPr lang="en-US" altLang="en-US" sz="2600" dirty="0"/>
              <a:t>Use the col statement.</a:t>
            </a:r>
          </a:p>
          <a:p>
            <a:pPr lvl="1"/>
            <a:r>
              <a:rPr lang="en-US" altLang="en-US" sz="2200" dirty="0" smtClean="0"/>
              <a:t>colors </a:t>
            </a:r>
            <a:r>
              <a:rPr lang="en-US" altLang="en-US" sz="2200" dirty="0"/>
              <a:t>will give you help on the colors.</a:t>
            </a:r>
          </a:p>
          <a:p>
            <a:pPr lvl="1"/>
            <a:r>
              <a:rPr lang="en-US" altLang="en-US" sz="2200" dirty="0"/>
              <a:t>Common colors may simply put in using the name.</a:t>
            </a:r>
          </a:p>
          <a:p>
            <a:pPr lvl="1"/>
            <a:r>
              <a:rPr lang="en-US" altLang="en-US" sz="1800" dirty="0" err="1">
                <a:latin typeface="Courier New" panose="02070309020205020404" pitchFamily="49" charset="0"/>
              </a:rPr>
              <a:t>hist</a:t>
            </a:r>
            <a:r>
              <a:rPr lang="en-US" altLang="en-US" sz="1800" dirty="0">
                <a:latin typeface="Courier New" panose="02070309020205020404" pitchFamily="49" charset="0"/>
              </a:rPr>
              <a:t>(</a:t>
            </a:r>
            <a:r>
              <a:rPr lang="en-US" altLang="en-US" sz="1800" dirty="0" err="1">
                <a:latin typeface="Courier New" panose="02070309020205020404" pitchFamily="49" charset="0"/>
              </a:rPr>
              <a:t>D$wg</a:t>
            </a:r>
            <a:r>
              <a:rPr lang="en-US" altLang="en-US" sz="1800" dirty="0">
                <a:latin typeface="Courier New" panose="02070309020205020404" pitchFamily="49" charset="0"/>
              </a:rPr>
              <a:t>, main=“Weight Gain”,</a:t>
            </a:r>
            <a:r>
              <a:rPr lang="en-US" altLang="en-US" sz="1800" dirty="0" err="1">
                <a:latin typeface="Courier New" panose="02070309020205020404" pitchFamily="49" charset="0"/>
              </a:rPr>
              <a:t>xlab</a:t>
            </a:r>
            <a:r>
              <a:rPr lang="en-US" altLang="en-US" sz="1800" dirty="0">
                <a:latin typeface="Courier New" panose="02070309020205020404" pitchFamily="49" charset="0"/>
              </a:rPr>
              <a:t>=“Weight Gain”, </a:t>
            </a:r>
            <a:r>
              <a:rPr lang="en-US" altLang="en-US" sz="1800" dirty="0" err="1">
                <a:latin typeface="Courier New" panose="02070309020205020404" pitchFamily="49" charset="0"/>
              </a:rPr>
              <a:t>ylab</a:t>
            </a:r>
            <a:r>
              <a:rPr lang="en-US" altLang="en-US" sz="1800" dirty="0">
                <a:latin typeface="Courier New" panose="02070309020205020404" pitchFamily="49" charset="0"/>
              </a:rPr>
              <a:t> =“Frequency”, col=“blue”)</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362200"/>
            <a:ext cx="3953129" cy="3945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587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Basic Graphics – Colors</a:t>
            </a:r>
            <a:endParaRPr lang="en-IN"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5970" y="1905000"/>
            <a:ext cx="2438400" cy="2433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3303" y="1905000"/>
            <a:ext cx="2485242" cy="2480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0770" y="4409426"/>
            <a:ext cx="2133600" cy="212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99373" y="4312095"/>
            <a:ext cx="2193102" cy="218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58477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Scatter Plots</a:t>
            </a:r>
            <a:endParaRPr lang="en-IN" dirty="0"/>
          </a:p>
        </p:txBody>
      </p:sp>
      <p:sp>
        <p:nvSpPr>
          <p:cNvPr id="3" name="Content Placeholder 2"/>
          <p:cNvSpPr>
            <a:spLocks noGrp="1"/>
          </p:cNvSpPr>
          <p:nvPr>
            <p:ph idx="1"/>
          </p:nvPr>
        </p:nvSpPr>
        <p:spPr>
          <a:xfrm>
            <a:off x="864382" y="2489200"/>
            <a:ext cx="7365218" cy="4216400"/>
          </a:xfrm>
        </p:spPr>
        <p:txBody>
          <a:bodyPr/>
          <a:lstStyle/>
          <a:p>
            <a:r>
              <a:rPr lang="en-US" altLang="en-US" dirty="0"/>
              <a:t>Suppose we have two variables and we wish to see the relationship between them.</a:t>
            </a:r>
          </a:p>
          <a:p>
            <a:r>
              <a:rPr lang="en-US" altLang="en-US" dirty="0"/>
              <a:t>A scatter plot works very well.</a:t>
            </a:r>
          </a:p>
          <a:p>
            <a:r>
              <a:rPr lang="en-US" altLang="en-US" dirty="0"/>
              <a:t>R code:  </a:t>
            </a:r>
          </a:p>
          <a:p>
            <a:pPr lvl="1"/>
            <a:r>
              <a:rPr lang="en-US" altLang="en-US" sz="2000" dirty="0">
                <a:latin typeface="Courier New" panose="02070309020205020404" pitchFamily="49" charset="0"/>
              </a:rPr>
              <a:t>plot(</a:t>
            </a:r>
            <a:r>
              <a:rPr lang="en-US" altLang="en-US" sz="2000" dirty="0" err="1">
                <a:latin typeface="Courier New" panose="02070309020205020404" pitchFamily="49" charset="0"/>
              </a:rPr>
              <a:t>x,y</a:t>
            </a:r>
            <a:r>
              <a:rPr lang="en-US" altLang="en-US" sz="2000" dirty="0">
                <a:latin typeface="Courier New" panose="02070309020205020404" pitchFamily="49" charset="0"/>
              </a:rPr>
              <a:t>)</a:t>
            </a:r>
          </a:p>
          <a:p>
            <a:r>
              <a:rPr lang="en-US" altLang="en-US" dirty="0"/>
              <a:t>Example</a:t>
            </a:r>
          </a:p>
          <a:p>
            <a:pPr lvl="1"/>
            <a:r>
              <a:rPr lang="en-US" altLang="en-US" sz="2000" dirty="0">
                <a:latin typeface="Courier New" panose="02070309020205020404" pitchFamily="49" charset="0"/>
              </a:rPr>
              <a:t>plot(</a:t>
            </a:r>
            <a:r>
              <a:rPr lang="en-US" altLang="en-US" sz="2000" dirty="0" err="1">
                <a:latin typeface="Courier New" panose="02070309020205020404" pitchFamily="49" charset="0"/>
              </a:rPr>
              <a:t>D$metmin,D$wg</a:t>
            </a:r>
            <a:r>
              <a:rPr lang="en-US" altLang="en-US" sz="2000" dirty="0">
                <a:latin typeface="Courier New" panose="02070309020205020404" pitchFamily="49" charset="0"/>
              </a:rPr>
              <a:t>)</a:t>
            </a:r>
          </a:p>
          <a:p>
            <a:endParaRPr lang="en-IN" dirty="0"/>
          </a:p>
        </p:txBody>
      </p:sp>
    </p:spTree>
    <p:extLst>
      <p:ext uri="{BB962C8B-B14F-4D97-AF65-F5344CB8AC3E}">
        <p14:creationId xmlns:p14="http://schemas.microsoft.com/office/powerpoint/2010/main" val="19652366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Scatterplots</a:t>
            </a:r>
            <a:endParaRPr lang="en-IN"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2057400"/>
            <a:ext cx="4565113" cy="4555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01667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Paneling Graphics</a:t>
            </a:r>
            <a:endParaRPr lang="en-IN" dirty="0"/>
          </a:p>
        </p:txBody>
      </p:sp>
      <p:sp>
        <p:nvSpPr>
          <p:cNvPr id="3" name="Content Placeholder 2"/>
          <p:cNvSpPr>
            <a:spLocks noGrp="1"/>
          </p:cNvSpPr>
          <p:nvPr>
            <p:ph idx="1"/>
          </p:nvPr>
        </p:nvSpPr>
        <p:spPr>
          <a:xfrm>
            <a:off x="864382" y="2489200"/>
            <a:ext cx="7289018" cy="3759200"/>
          </a:xfrm>
        </p:spPr>
        <p:txBody>
          <a:bodyPr>
            <a:normAutofit/>
          </a:bodyPr>
          <a:lstStyle/>
          <a:p>
            <a:r>
              <a:rPr lang="en-US" altLang="en-US" dirty="0"/>
              <a:t>Suppose we want more than one graphic on a panel.</a:t>
            </a:r>
          </a:p>
          <a:p>
            <a:r>
              <a:rPr lang="en-US" altLang="en-US" dirty="0"/>
              <a:t>We can partition the graphics panel to give us a framework in which to panel our plots.</a:t>
            </a:r>
          </a:p>
          <a:p>
            <a:r>
              <a:rPr lang="en-US" altLang="en-US" dirty="0">
                <a:latin typeface="Courier New" panose="02070309020205020404" pitchFamily="49" charset="0"/>
              </a:rPr>
              <a:t>par(</a:t>
            </a:r>
            <a:r>
              <a:rPr lang="en-US" altLang="en-US" dirty="0" err="1">
                <a:latin typeface="Courier New" panose="02070309020205020404" pitchFamily="49" charset="0"/>
              </a:rPr>
              <a:t>mfrow</a:t>
            </a:r>
            <a:r>
              <a:rPr lang="en-US" altLang="en-US" dirty="0">
                <a:latin typeface="Courier New" panose="02070309020205020404" pitchFamily="49" charset="0"/>
              </a:rPr>
              <a:t> = c( </a:t>
            </a:r>
            <a:r>
              <a:rPr lang="en-US" altLang="en-US" dirty="0" err="1">
                <a:latin typeface="Courier New" panose="02070309020205020404" pitchFamily="49" charset="0"/>
              </a:rPr>
              <a:t>nrow</a:t>
            </a:r>
            <a:r>
              <a:rPr lang="en-US" altLang="en-US" dirty="0">
                <a:latin typeface="Courier New" panose="02070309020205020404" pitchFamily="49" charset="0"/>
              </a:rPr>
              <a:t>, </a:t>
            </a:r>
            <a:r>
              <a:rPr lang="en-US" altLang="en-US" dirty="0" err="1">
                <a:latin typeface="Courier New" panose="02070309020205020404" pitchFamily="49" charset="0"/>
              </a:rPr>
              <a:t>ncol</a:t>
            </a:r>
            <a:r>
              <a:rPr lang="en-US" altLang="en-US" dirty="0">
                <a:latin typeface="Courier New" panose="02070309020205020404" pitchFamily="49" charset="0"/>
              </a:rPr>
              <a:t>))</a:t>
            </a:r>
          </a:p>
          <a:p>
            <a:endParaRPr lang="en-IN" dirty="0"/>
          </a:p>
        </p:txBody>
      </p:sp>
    </p:spTree>
    <p:extLst>
      <p:ext uri="{BB962C8B-B14F-4D97-AF65-F5344CB8AC3E}">
        <p14:creationId xmlns:p14="http://schemas.microsoft.com/office/powerpoint/2010/main" val="4318873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Binomial Distribution</a:t>
            </a:r>
            <a:endParaRPr lang="en-IN" dirty="0"/>
          </a:p>
        </p:txBody>
      </p:sp>
      <p:sp>
        <p:nvSpPr>
          <p:cNvPr id="3" name="Content Placeholder 2"/>
          <p:cNvSpPr>
            <a:spLocks noGrp="1"/>
          </p:cNvSpPr>
          <p:nvPr>
            <p:ph idx="1"/>
          </p:nvPr>
        </p:nvSpPr>
        <p:spPr/>
        <p:txBody>
          <a:bodyPr>
            <a:normAutofit lnSpcReduction="10000"/>
          </a:bodyPr>
          <a:lstStyle/>
          <a:p>
            <a:r>
              <a:rPr lang="en-GB" dirty="0" err="1" smtClean="0"/>
              <a:t>dbinom</a:t>
            </a:r>
            <a:r>
              <a:rPr lang="en-GB" dirty="0" smtClean="0"/>
              <a:t>(x, size, </a:t>
            </a:r>
            <a:r>
              <a:rPr lang="en-GB" dirty="0" err="1" smtClean="0"/>
              <a:t>prob</a:t>
            </a:r>
            <a:r>
              <a:rPr lang="en-GB" dirty="0" smtClean="0"/>
              <a:t>)	       #</a:t>
            </a:r>
            <a:r>
              <a:rPr lang="en-GB" dirty="0" err="1" smtClean="0"/>
              <a:t>dbinom</a:t>
            </a:r>
            <a:r>
              <a:rPr lang="en-GB" dirty="0" smtClean="0"/>
              <a:t> gives the density</a:t>
            </a:r>
          </a:p>
          <a:p>
            <a:endParaRPr lang="en-GB" dirty="0" smtClean="0"/>
          </a:p>
          <a:p>
            <a:r>
              <a:rPr lang="en-GB" dirty="0" err="1" smtClean="0"/>
              <a:t>pbinom</a:t>
            </a:r>
            <a:r>
              <a:rPr lang="en-GB" dirty="0" smtClean="0"/>
              <a:t>(</a:t>
            </a:r>
            <a:r>
              <a:rPr lang="en-GB" dirty="0" err="1" smtClean="0"/>
              <a:t>x,size,prob,lower.tail</a:t>
            </a:r>
            <a:r>
              <a:rPr lang="en-GB" dirty="0" smtClean="0"/>
              <a:t>=TRUE)      #</a:t>
            </a:r>
            <a:r>
              <a:rPr lang="en-GB" dirty="0" err="1" smtClean="0"/>
              <a:t>pbinom</a:t>
            </a:r>
            <a:r>
              <a:rPr lang="en-GB" dirty="0" smtClean="0"/>
              <a:t> gives the distribution function</a:t>
            </a:r>
            <a:endParaRPr lang="en-IN" dirty="0" smtClean="0"/>
          </a:p>
          <a:p>
            <a:endParaRPr lang="en-IN" dirty="0"/>
          </a:p>
          <a:p>
            <a:r>
              <a:rPr lang="en-GB" dirty="0" err="1" smtClean="0"/>
              <a:t>qbinom</a:t>
            </a:r>
            <a:r>
              <a:rPr lang="en-GB" dirty="0" smtClean="0"/>
              <a:t>(</a:t>
            </a:r>
            <a:r>
              <a:rPr lang="en-GB" dirty="0" err="1" smtClean="0"/>
              <a:t>x,size,prob,lower.tail</a:t>
            </a:r>
            <a:r>
              <a:rPr lang="en-GB" dirty="0" smtClean="0"/>
              <a:t>=TRUE)     #</a:t>
            </a:r>
            <a:r>
              <a:rPr lang="en-GB" dirty="0" err="1" smtClean="0"/>
              <a:t>qbinom</a:t>
            </a:r>
            <a:r>
              <a:rPr lang="en-GB" dirty="0" smtClean="0"/>
              <a:t> gives the quantile function</a:t>
            </a:r>
            <a:endParaRPr lang="en-IN" dirty="0" smtClean="0"/>
          </a:p>
          <a:p>
            <a:endParaRPr lang="en-IN" dirty="0"/>
          </a:p>
          <a:p>
            <a:r>
              <a:rPr lang="en-GB" dirty="0" err="1" smtClean="0"/>
              <a:t>rbinom</a:t>
            </a:r>
            <a:r>
              <a:rPr lang="en-GB" dirty="0" smtClean="0"/>
              <a:t>(</a:t>
            </a:r>
            <a:r>
              <a:rPr lang="en-GB" dirty="0" err="1" smtClean="0"/>
              <a:t>x,size,prob</a:t>
            </a:r>
            <a:r>
              <a:rPr lang="en-GB" dirty="0" smtClean="0"/>
              <a:t>)     #</a:t>
            </a:r>
            <a:r>
              <a:rPr lang="en-GB" dirty="0" err="1" smtClean="0"/>
              <a:t>rbinom</a:t>
            </a:r>
            <a:r>
              <a:rPr lang="en-GB" dirty="0" smtClean="0"/>
              <a:t> generates random deviates.</a:t>
            </a:r>
            <a:endParaRPr lang="en-IN" dirty="0"/>
          </a:p>
          <a:p>
            <a:endParaRPr lang="en-IN" dirty="0"/>
          </a:p>
        </p:txBody>
      </p:sp>
    </p:spTree>
    <p:extLst>
      <p:ext uri="{BB962C8B-B14F-4D97-AF65-F5344CB8AC3E}">
        <p14:creationId xmlns:p14="http://schemas.microsoft.com/office/powerpoint/2010/main" val="3679137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IN" dirty="0"/>
          </a:p>
        </p:txBody>
      </p:sp>
      <p:sp>
        <p:nvSpPr>
          <p:cNvPr id="3" name="Content Placeholder 2"/>
          <p:cNvSpPr>
            <a:spLocks noGrp="1"/>
          </p:cNvSpPr>
          <p:nvPr>
            <p:ph idx="1"/>
          </p:nvPr>
        </p:nvSpPr>
        <p:spPr/>
        <p:txBody>
          <a:bodyPr/>
          <a:lstStyle/>
          <a:p>
            <a:pPr algn="just"/>
            <a:r>
              <a:rPr lang="en-US" dirty="0"/>
              <a:t>Five terminals on an on-line computer system are attached to a communication line to the central computer system. The probability that any terminal is ready to transmit is 0.95. Let X denote the number of ready terminals. </a:t>
            </a:r>
            <a:r>
              <a:rPr lang="en-US" dirty="0" smtClean="0"/>
              <a:t> </a:t>
            </a:r>
            <a:r>
              <a:rPr lang="en-US" dirty="0"/>
              <a:t>Find the probability of getting exactly 3 ready terminals. </a:t>
            </a:r>
            <a:endParaRPr lang="en-US" dirty="0" smtClean="0"/>
          </a:p>
          <a:p>
            <a:endParaRPr lang="en-US" dirty="0"/>
          </a:p>
          <a:p>
            <a:r>
              <a:rPr lang="en-US" dirty="0" err="1" smtClean="0"/>
              <a:t>dbinom</a:t>
            </a:r>
            <a:r>
              <a:rPr lang="en-US" dirty="0" smtClean="0"/>
              <a:t>(3,5,0.95)</a:t>
            </a:r>
            <a:endParaRPr lang="en-IN" dirty="0"/>
          </a:p>
        </p:txBody>
      </p:sp>
    </p:spTree>
    <p:extLst>
      <p:ext uri="{BB962C8B-B14F-4D97-AF65-F5344CB8AC3E}">
        <p14:creationId xmlns:p14="http://schemas.microsoft.com/office/powerpoint/2010/main" val="32436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Poisson Distribution</a:t>
            </a:r>
            <a:endParaRPr lang="en-IN" dirty="0"/>
          </a:p>
        </p:txBody>
      </p:sp>
      <p:sp>
        <p:nvSpPr>
          <p:cNvPr id="3" name="Content Placeholder 2"/>
          <p:cNvSpPr>
            <a:spLocks noGrp="1"/>
          </p:cNvSpPr>
          <p:nvPr>
            <p:ph idx="1"/>
          </p:nvPr>
        </p:nvSpPr>
        <p:spPr/>
        <p:txBody>
          <a:bodyPr/>
          <a:lstStyle/>
          <a:p>
            <a:r>
              <a:rPr lang="en-GB" dirty="0" err="1" smtClean="0"/>
              <a:t>dpois</a:t>
            </a:r>
            <a:r>
              <a:rPr lang="en-GB" dirty="0" smtClean="0"/>
              <a:t>(x, lambda)</a:t>
            </a:r>
          </a:p>
          <a:p>
            <a:endParaRPr lang="en-GB" dirty="0"/>
          </a:p>
          <a:p>
            <a:r>
              <a:rPr lang="en-GB" dirty="0" err="1" smtClean="0"/>
              <a:t>ppois</a:t>
            </a:r>
            <a:r>
              <a:rPr lang="en-GB" dirty="0" smtClean="0"/>
              <a:t>(x, lambda, </a:t>
            </a:r>
            <a:r>
              <a:rPr lang="en-GB" dirty="0" err="1" smtClean="0"/>
              <a:t>lower.tail</a:t>
            </a:r>
            <a:r>
              <a:rPr lang="en-GB" dirty="0" smtClean="0"/>
              <a:t>=TRUE)</a:t>
            </a:r>
          </a:p>
          <a:p>
            <a:endParaRPr lang="en-GB" dirty="0"/>
          </a:p>
          <a:p>
            <a:r>
              <a:rPr lang="en-GB" dirty="0" err="1" smtClean="0"/>
              <a:t>qpois</a:t>
            </a:r>
            <a:r>
              <a:rPr lang="en-GB" dirty="0" smtClean="0"/>
              <a:t>(x, lambda, </a:t>
            </a:r>
            <a:r>
              <a:rPr lang="en-GB" dirty="0" err="1" smtClean="0"/>
              <a:t>lower.tail</a:t>
            </a:r>
            <a:r>
              <a:rPr lang="en-GB" dirty="0" smtClean="0"/>
              <a:t>=TRUE)</a:t>
            </a:r>
          </a:p>
          <a:p>
            <a:endParaRPr lang="en-GB" dirty="0"/>
          </a:p>
          <a:p>
            <a:r>
              <a:rPr lang="en-GB" dirty="0" err="1" smtClean="0"/>
              <a:t>rpois</a:t>
            </a:r>
            <a:r>
              <a:rPr lang="en-GB" dirty="0" smtClean="0"/>
              <a:t>(x, lambda)</a:t>
            </a:r>
            <a:endParaRPr lang="en-IN" dirty="0"/>
          </a:p>
        </p:txBody>
      </p:sp>
    </p:spTree>
    <p:extLst>
      <p:ext uri="{BB962C8B-B14F-4D97-AF65-F5344CB8AC3E}">
        <p14:creationId xmlns:p14="http://schemas.microsoft.com/office/powerpoint/2010/main" val="37772637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Normal Distribution</a:t>
            </a:r>
            <a:endParaRPr lang="en-IN" dirty="0"/>
          </a:p>
        </p:txBody>
      </p:sp>
      <p:sp>
        <p:nvSpPr>
          <p:cNvPr id="3" name="Content Placeholder 2"/>
          <p:cNvSpPr>
            <a:spLocks noGrp="1"/>
          </p:cNvSpPr>
          <p:nvPr>
            <p:ph idx="1"/>
          </p:nvPr>
        </p:nvSpPr>
        <p:spPr/>
        <p:txBody>
          <a:bodyPr/>
          <a:lstStyle/>
          <a:p>
            <a:r>
              <a:rPr lang="en-GB" dirty="0" err="1" smtClean="0"/>
              <a:t>dnorm</a:t>
            </a:r>
            <a:r>
              <a:rPr lang="en-GB" dirty="0" smtClean="0"/>
              <a:t>(x</a:t>
            </a:r>
            <a:r>
              <a:rPr lang="en-GB" dirty="0"/>
              <a:t>, </a:t>
            </a:r>
            <a:r>
              <a:rPr lang="en-GB" dirty="0" smtClean="0"/>
              <a:t>mean=0, </a:t>
            </a:r>
            <a:r>
              <a:rPr lang="en-GB" dirty="0" err="1" smtClean="0"/>
              <a:t>sd</a:t>
            </a:r>
            <a:r>
              <a:rPr lang="en-GB" dirty="0" smtClean="0"/>
              <a:t>=1)</a:t>
            </a:r>
            <a:endParaRPr lang="en-GB" dirty="0"/>
          </a:p>
          <a:p>
            <a:endParaRPr lang="en-GB" dirty="0"/>
          </a:p>
          <a:p>
            <a:r>
              <a:rPr lang="en-GB" dirty="0" err="1" smtClean="0"/>
              <a:t>pnorm</a:t>
            </a:r>
            <a:r>
              <a:rPr lang="en-GB" dirty="0" smtClean="0"/>
              <a:t>(x</a:t>
            </a:r>
            <a:r>
              <a:rPr lang="en-GB" dirty="0"/>
              <a:t>, </a:t>
            </a:r>
            <a:r>
              <a:rPr lang="en-GB" dirty="0" smtClean="0"/>
              <a:t>mean=0</a:t>
            </a:r>
            <a:r>
              <a:rPr lang="en-GB" dirty="0"/>
              <a:t>, </a:t>
            </a:r>
            <a:r>
              <a:rPr lang="en-GB" dirty="0" err="1"/>
              <a:t>sd</a:t>
            </a:r>
            <a:r>
              <a:rPr lang="en-GB" dirty="0"/>
              <a:t>=1</a:t>
            </a:r>
            <a:r>
              <a:rPr lang="en-GB" dirty="0" smtClean="0"/>
              <a:t>, </a:t>
            </a:r>
            <a:r>
              <a:rPr lang="en-GB" dirty="0" err="1"/>
              <a:t>lower.tail</a:t>
            </a:r>
            <a:r>
              <a:rPr lang="en-GB" dirty="0"/>
              <a:t>=TRUE)</a:t>
            </a:r>
          </a:p>
          <a:p>
            <a:endParaRPr lang="en-GB" dirty="0"/>
          </a:p>
          <a:p>
            <a:r>
              <a:rPr lang="en-GB" dirty="0" err="1" smtClean="0"/>
              <a:t>qnorm</a:t>
            </a:r>
            <a:r>
              <a:rPr lang="en-GB" dirty="0" smtClean="0"/>
              <a:t>(x</a:t>
            </a:r>
            <a:r>
              <a:rPr lang="en-GB" dirty="0"/>
              <a:t>, mean=0, </a:t>
            </a:r>
            <a:r>
              <a:rPr lang="en-GB" dirty="0" err="1"/>
              <a:t>sd</a:t>
            </a:r>
            <a:r>
              <a:rPr lang="en-GB" dirty="0"/>
              <a:t>=1</a:t>
            </a:r>
            <a:r>
              <a:rPr lang="en-GB" dirty="0" smtClean="0"/>
              <a:t>, </a:t>
            </a:r>
            <a:r>
              <a:rPr lang="en-GB" dirty="0" err="1"/>
              <a:t>lower.tail</a:t>
            </a:r>
            <a:r>
              <a:rPr lang="en-GB" dirty="0"/>
              <a:t>=TRUE)</a:t>
            </a:r>
          </a:p>
          <a:p>
            <a:endParaRPr lang="en-GB" dirty="0"/>
          </a:p>
          <a:p>
            <a:r>
              <a:rPr lang="en-GB" dirty="0" err="1" smtClean="0"/>
              <a:t>rnorm</a:t>
            </a:r>
            <a:r>
              <a:rPr lang="en-GB" dirty="0" smtClean="0"/>
              <a:t>(x</a:t>
            </a:r>
            <a:r>
              <a:rPr lang="en-GB" dirty="0"/>
              <a:t>, mean=0, </a:t>
            </a:r>
            <a:r>
              <a:rPr lang="en-GB" dirty="0" err="1"/>
              <a:t>sd</a:t>
            </a:r>
            <a:r>
              <a:rPr lang="en-GB" dirty="0"/>
              <a:t>=1</a:t>
            </a:r>
            <a:r>
              <a:rPr lang="en-GB" dirty="0" smtClean="0"/>
              <a:t>)</a:t>
            </a:r>
            <a:endParaRPr lang="en-IN" dirty="0"/>
          </a:p>
          <a:p>
            <a:endParaRPr lang="en-IN" dirty="0"/>
          </a:p>
        </p:txBody>
      </p:sp>
    </p:spTree>
    <p:extLst>
      <p:ext uri="{BB962C8B-B14F-4D97-AF65-F5344CB8AC3E}">
        <p14:creationId xmlns:p14="http://schemas.microsoft.com/office/powerpoint/2010/main" val="2285714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 </a:t>
            </a:r>
            <a:r>
              <a:rPr lang="en-US" dirty="0" err="1"/>
              <a:t>vs</a:t>
            </a:r>
            <a:r>
              <a:rPr lang="en-US" dirty="0"/>
              <a:t> Python</a:t>
            </a:r>
          </a:p>
        </p:txBody>
      </p:sp>
      <p:sp>
        <p:nvSpPr>
          <p:cNvPr id="3" name="Content Placeholder 2"/>
          <p:cNvSpPr>
            <a:spLocks noGrp="1"/>
          </p:cNvSpPr>
          <p:nvPr>
            <p:ph idx="1"/>
          </p:nvPr>
        </p:nvSpPr>
        <p:spPr/>
        <p:txBody>
          <a:bodyPr>
            <a:normAutofit fontScale="92500" lnSpcReduction="20000"/>
          </a:bodyPr>
          <a:lstStyle/>
          <a:p>
            <a:r>
              <a:rPr lang="en-US" dirty="0"/>
              <a:t>If you are trying to analyze a dataset and present the findings in </a:t>
            </a:r>
            <a:r>
              <a:rPr lang="en-US" dirty="0" smtClean="0"/>
              <a:t>a research </a:t>
            </a:r>
            <a:r>
              <a:rPr lang="en-US" dirty="0"/>
              <a:t>paper, then R is probably a better choice</a:t>
            </a:r>
            <a:r>
              <a:rPr lang="en-US" dirty="0" smtClean="0"/>
              <a:t>.</a:t>
            </a:r>
          </a:p>
          <a:p>
            <a:pPr marL="68580" indent="0">
              <a:buNone/>
            </a:pPr>
            <a:endParaRPr lang="en-US" dirty="0" smtClean="0"/>
          </a:p>
          <a:p>
            <a:r>
              <a:rPr lang="en-US" dirty="0"/>
              <a:t>But if you are writing a data analysis program that runs in a </a:t>
            </a:r>
            <a:r>
              <a:rPr lang="en-US" dirty="0" smtClean="0"/>
              <a:t>distributed system </a:t>
            </a:r>
            <a:r>
              <a:rPr lang="en-US" dirty="0"/>
              <a:t>and interacts with lots of other components, it would </a:t>
            </a:r>
            <a:r>
              <a:rPr lang="en-US" dirty="0" smtClean="0"/>
              <a:t>be preferable </a:t>
            </a:r>
            <a:r>
              <a:rPr lang="en-US" dirty="0"/>
              <a:t>to work with Python</a:t>
            </a:r>
            <a:r>
              <a:rPr lang="en-US" dirty="0" smtClean="0"/>
              <a:t>.</a:t>
            </a:r>
          </a:p>
          <a:p>
            <a:endParaRPr lang="en-US" dirty="0" smtClean="0"/>
          </a:p>
          <a:p>
            <a:r>
              <a:rPr lang="en-US" b="1" dirty="0" smtClean="0"/>
              <a:t>Installation of R</a:t>
            </a:r>
            <a:endParaRPr lang="en-US" b="1" dirty="0"/>
          </a:p>
          <a:p>
            <a:pPr lvl="1"/>
            <a:r>
              <a:rPr lang="en-US" dirty="0"/>
              <a:t>R-Console</a:t>
            </a:r>
          </a:p>
          <a:p>
            <a:pPr lvl="1"/>
            <a:r>
              <a:rPr lang="en-US" dirty="0"/>
              <a:t>R-Studio</a:t>
            </a:r>
          </a:p>
          <a:p>
            <a:pPr marL="68580" indent="0">
              <a:buNone/>
            </a:pPr>
            <a:endParaRPr lang="en-US" dirty="0"/>
          </a:p>
        </p:txBody>
      </p:sp>
    </p:spTree>
    <p:extLst>
      <p:ext uri="{BB962C8B-B14F-4D97-AF65-F5344CB8AC3E}">
        <p14:creationId xmlns:p14="http://schemas.microsoft.com/office/powerpoint/2010/main" val="15228792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Visualizing Normal Curve</a:t>
            </a:r>
            <a:endParaRPr lang="en-IN" dirty="0"/>
          </a:p>
        </p:txBody>
      </p:sp>
      <p:sp>
        <p:nvSpPr>
          <p:cNvPr id="3" name="Content Placeholder 2"/>
          <p:cNvSpPr>
            <a:spLocks noGrp="1"/>
          </p:cNvSpPr>
          <p:nvPr>
            <p:ph idx="1"/>
          </p:nvPr>
        </p:nvSpPr>
        <p:spPr/>
        <p:txBody>
          <a:bodyPr/>
          <a:lstStyle/>
          <a:p>
            <a:r>
              <a:rPr lang="en-GB" dirty="0" err="1" smtClean="0"/>
              <a:t>hist</a:t>
            </a:r>
            <a:r>
              <a:rPr lang="en-GB" dirty="0" smtClean="0"/>
              <a:t>(x)</a:t>
            </a:r>
          </a:p>
          <a:p>
            <a:r>
              <a:rPr lang="en-GB" dirty="0" smtClean="0"/>
              <a:t>curve(</a:t>
            </a:r>
            <a:r>
              <a:rPr lang="en-GB" dirty="0" err="1" smtClean="0"/>
              <a:t>dnorm</a:t>
            </a:r>
            <a:r>
              <a:rPr lang="en-GB" dirty="0" smtClean="0"/>
              <a:t>(</a:t>
            </a:r>
            <a:r>
              <a:rPr lang="en-GB" dirty="0" err="1" smtClean="0"/>
              <a:t>x,mean</a:t>
            </a:r>
            <a:r>
              <a:rPr lang="en-GB" dirty="0" smtClean="0"/>
              <a:t>(x),</a:t>
            </a:r>
            <a:r>
              <a:rPr lang="en-GB" dirty="0" err="1" smtClean="0"/>
              <a:t>sd</a:t>
            </a:r>
            <a:r>
              <a:rPr lang="en-GB" dirty="0" smtClean="0"/>
              <a:t>(x))</a:t>
            </a:r>
            <a:endParaRPr lang="en-IN" dirty="0"/>
          </a:p>
        </p:txBody>
      </p:sp>
    </p:spTree>
    <p:extLst>
      <p:ext uri="{BB962C8B-B14F-4D97-AF65-F5344CB8AC3E}">
        <p14:creationId xmlns:p14="http://schemas.microsoft.com/office/powerpoint/2010/main" val="6862357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T-test</a:t>
            </a:r>
            <a:endParaRPr lang="en-IN" dirty="0"/>
          </a:p>
        </p:txBody>
      </p:sp>
      <p:sp>
        <p:nvSpPr>
          <p:cNvPr id="3" name="Content Placeholder 2"/>
          <p:cNvSpPr>
            <a:spLocks noGrp="1"/>
          </p:cNvSpPr>
          <p:nvPr>
            <p:ph idx="1"/>
          </p:nvPr>
        </p:nvSpPr>
        <p:spPr>
          <a:xfrm>
            <a:off x="864382" y="2514600"/>
            <a:ext cx="7136618" cy="3657600"/>
          </a:xfrm>
        </p:spPr>
        <p:txBody>
          <a:bodyPr/>
          <a:lstStyle/>
          <a:p>
            <a:endParaRPr lang="en-GB" dirty="0" smtClean="0"/>
          </a:p>
          <a:p>
            <a:endParaRPr lang="en-GB" dirty="0"/>
          </a:p>
          <a:p>
            <a:endParaRPr lang="en-GB" dirty="0" smtClean="0"/>
          </a:p>
          <a:p>
            <a:r>
              <a:rPr lang="en-GB" dirty="0" err="1" smtClean="0"/>
              <a:t>t.test</a:t>
            </a:r>
            <a:r>
              <a:rPr lang="en-GB" dirty="0" smtClean="0"/>
              <a:t>(</a:t>
            </a:r>
            <a:r>
              <a:rPr lang="en-GB" dirty="0" err="1" smtClean="0"/>
              <a:t>x,y</a:t>
            </a:r>
            <a:r>
              <a:rPr lang="en-GB" dirty="0" smtClean="0"/>
              <a:t>=</a:t>
            </a:r>
            <a:r>
              <a:rPr lang="en-GB" dirty="0" err="1" smtClean="0"/>
              <a:t>NULL,alternative</a:t>
            </a:r>
            <a:r>
              <a:rPr lang="en-GB" dirty="0" smtClean="0"/>
              <a:t>=c(“</a:t>
            </a:r>
            <a:r>
              <a:rPr lang="en-GB" dirty="0" err="1" smtClean="0"/>
              <a:t>two.sided”,”less”,”greater</a:t>
            </a:r>
            <a:r>
              <a:rPr lang="en-GB" dirty="0" smtClean="0"/>
              <a:t>”), mu=0, paired=FALSE, </a:t>
            </a:r>
            <a:r>
              <a:rPr lang="en-GB" dirty="0" err="1" smtClean="0"/>
              <a:t>var.equal</a:t>
            </a:r>
            <a:r>
              <a:rPr lang="en-GB" dirty="0" smtClean="0"/>
              <a:t>=FALSE, </a:t>
            </a:r>
            <a:r>
              <a:rPr lang="en-GB" dirty="0" err="1" smtClean="0"/>
              <a:t>conf.level</a:t>
            </a:r>
            <a:r>
              <a:rPr lang="en-GB" dirty="0" smtClean="0"/>
              <a:t>=0.95)</a:t>
            </a:r>
          </a:p>
          <a:p>
            <a:endParaRPr lang="en-GB" dirty="0"/>
          </a:p>
        </p:txBody>
      </p:sp>
    </p:spTree>
    <p:extLst>
      <p:ext uri="{BB962C8B-B14F-4D97-AF65-F5344CB8AC3E}">
        <p14:creationId xmlns:p14="http://schemas.microsoft.com/office/powerpoint/2010/main" val="28730161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IN" dirty="0"/>
          </a:p>
        </p:txBody>
      </p:sp>
      <p:sp>
        <p:nvSpPr>
          <p:cNvPr id="3" name="Content Placeholder 2"/>
          <p:cNvSpPr>
            <a:spLocks noGrp="1"/>
          </p:cNvSpPr>
          <p:nvPr>
            <p:ph idx="1"/>
          </p:nvPr>
        </p:nvSpPr>
        <p:spPr>
          <a:xfrm>
            <a:off x="228600" y="2209800"/>
            <a:ext cx="8763000" cy="3810000"/>
          </a:xfrm>
        </p:spPr>
        <p:txBody>
          <a:bodyPr/>
          <a:lstStyle/>
          <a:p>
            <a:r>
              <a:rPr lang="en-GB" dirty="0"/>
              <a:t>Suppose that 10 volunteers have taken an intelligence test; here are the results obtained. The average score of the entire population is 75 in the same test. Is there any significant difference (with a significance level of 95% ) between the sample and population means, assuming that the variance of the population is not known.</a:t>
            </a:r>
          </a:p>
          <a:p>
            <a:r>
              <a:rPr lang="en-GB" dirty="0"/>
              <a:t>Scores: 65, 78, 88, 55, 48, 95, 66, 57, 79, 81</a:t>
            </a:r>
            <a:r>
              <a:rPr lang="en-GB" dirty="0" smtClean="0"/>
              <a:t>.</a:t>
            </a:r>
          </a:p>
          <a:p>
            <a:endParaRPr lang="en-GB" dirty="0"/>
          </a:p>
          <a:p>
            <a:endParaRPr lang="en-IN" dirty="0"/>
          </a:p>
        </p:txBody>
      </p:sp>
    </p:spTree>
    <p:extLst>
      <p:ext uri="{BB962C8B-B14F-4D97-AF65-F5344CB8AC3E}">
        <p14:creationId xmlns:p14="http://schemas.microsoft.com/office/powerpoint/2010/main" val="14322213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2590800"/>
            <a:ext cx="8846301" cy="3124200"/>
          </a:xfrm>
        </p:spPr>
      </p:pic>
    </p:spTree>
    <p:extLst>
      <p:ext uri="{BB962C8B-B14F-4D97-AF65-F5344CB8AC3E}">
        <p14:creationId xmlns:p14="http://schemas.microsoft.com/office/powerpoint/2010/main" val="1370041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Fitting Linear Model</a:t>
            </a:r>
            <a:endParaRPr lang="en-IN" dirty="0"/>
          </a:p>
        </p:txBody>
      </p:sp>
      <p:sp>
        <p:nvSpPr>
          <p:cNvPr id="3" name="Content Placeholder 2"/>
          <p:cNvSpPr>
            <a:spLocks noGrp="1"/>
          </p:cNvSpPr>
          <p:nvPr>
            <p:ph idx="1"/>
          </p:nvPr>
        </p:nvSpPr>
        <p:spPr/>
        <p:txBody>
          <a:bodyPr/>
          <a:lstStyle/>
          <a:p>
            <a:r>
              <a:rPr lang="en-GB" dirty="0" smtClean="0"/>
              <a:t>lm(</a:t>
            </a:r>
            <a:r>
              <a:rPr lang="en-GB" dirty="0" err="1" smtClean="0"/>
              <a:t>y~x</a:t>
            </a:r>
            <a:r>
              <a:rPr lang="en-GB" dirty="0" smtClean="0"/>
              <a:t>)</a:t>
            </a:r>
          </a:p>
          <a:p>
            <a:endParaRPr lang="en-GB" dirty="0"/>
          </a:p>
          <a:p>
            <a:r>
              <a:rPr lang="en-GB" dirty="0" smtClean="0"/>
              <a:t>lm(</a:t>
            </a:r>
            <a:r>
              <a:rPr lang="en-GB" dirty="0" err="1" smtClean="0"/>
              <a:t>x~y</a:t>
            </a:r>
            <a:r>
              <a:rPr lang="en-GB" dirty="0" smtClean="0"/>
              <a:t>)</a:t>
            </a:r>
          </a:p>
          <a:p>
            <a:endParaRPr lang="en-GB" dirty="0"/>
          </a:p>
          <a:p>
            <a:endParaRPr lang="en-GB" dirty="0" smtClean="0"/>
          </a:p>
          <a:p>
            <a:endParaRPr lang="en-GB" dirty="0"/>
          </a:p>
          <a:p>
            <a:pPr marL="0" indent="0">
              <a:buNone/>
            </a:pPr>
            <a:endParaRPr lang="en-IN" dirty="0"/>
          </a:p>
        </p:txBody>
      </p:sp>
    </p:spTree>
    <p:extLst>
      <p:ext uri="{BB962C8B-B14F-4D97-AF65-F5344CB8AC3E}">
        <p14:creationId xmlns:p14="http://schemas.microsoft.com/office/powerpoint/2010/main" val="40861700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879590"/>
            <a:ext cx="7772400" cy="609600"/>
          </a:xfrm>
        </p:spPr>
        <p:txBody>
          <a:bodyPr/>
          <a:lstStyle/>
          <a:p>
            <a:r>
              <a:rPr lang="en-US" sz="3200" dirty="0"/>
              <a:t>Getting help</a:t>
            </a:r>
            <a:endParaRPr lang="de-DE" altLang="zh-TW" sz="3200" dirty="0"/>
          </a:p>
        </p:txBody>
      </p:sp>
      <p:sp>
        <p:nvSpPr>
          <p:cNvPr id="38915" name="Rectangle 3"/>
          <p:cNvSpPr>
            <a:spLocks noChangeArrowheads="1"/>
          </p:cNvSpPr>
          <p:nvPr/>
        </p:nvSpPr>
        <p:spPr bwMode="auto">
          <a:xfrm>
            <a:off x="533400" y="2286000"/>
            <a:ext cx="7467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en-US" dirty="0"/>
              <a:t>Details about a specific command whose name you know (input arguments, options, algorithm, results):</a:t>
            </a:r>
          </a:p>
          <a:p>
            <a:endParaRPr kumimoji="0" lang="en-US" dirty="0"/>
          </a:p>
          <a:p>
            <a:r>
              <a:rPr kumimoji="0" lang="en-US" dirty="0" smtClean="0">
                <a:latin typeface="Arial" pitchFamily="34" charset="0"/>
                <a:cs typeface="Arial" pitchFamily="34" charset="0"/>
              </a:rPr>
              <a:t>&gt;? </a:t>
            </a:r>
            <a:r>
              <a:rPr kumimoji="0" lang="en-US" dirty="0" err="1">
                <a:latin typeface="Arial" pitchFamily="34" charset="0"/>
                <a:cs typeface="Arial" pitchFamily="34" charset="0"/>
              </a:rPr>
              <a:t>t.test</a:t>
            </a:r>
            <a:endParaRPr kumimoji="0" lang="en-US" dirty="0">
              <a:latin typeface="Arial" pitchFamily="34" charset="0"/>
              <a:cs typeface="Arial" pitchFamily="34" charset="0"/>
            </a:endParaRPr>
          </a:p>
          <a:p>
            <a:r>
              <a:rPr kumimoji="0" lang="en-US" dirty="0">
                <a:latin typeface="Arial" pitchFamily="34" charset="0"/>
                <a:cs typeface="Arial" pitchFamily="34" charset="0"/>
              </a:rPr>
              <a:t>or </a:t>
            </a:r>
          </a:p>
          <a:p>
            <a:r>
              <a:rPr kumimoji="0" lang="en-US" dirty="0">
                <a:latin typeface="Arial" pitchFamily="34" charset="0"/>
                <a:cs typeface="Arial" pitchFamily="34" charset="0"/>
              </a:rPr>
              <a:t>&gt;help(</a:t>
            </a:r>
            <a:r>
              <a:rPr kumimoji="0" lang="en-US" dirty="0" err="1">
                <a:latin typeface="Arial" pitchFamily="34" charset="0"/>
                <a:cs typeface="Arial" pitchFamily="34" charset="0"/>
              </a:rPr>
              <a:t>t.test</a:t>
            </a:r>
            <a:r>
              <a:rPr kumimoji="0" lang="en-US" dirty="0" smtClean="0">
                <a:latin typeface="Arial" pitchFamily="34" charset="0"/>
                <a:cs typeface="Arial" pitchFamily="34" charset="0"/>
              </a:rPr>
              <a:t>)</a:t>
            </a:r>
          </a:p>
          <a:p>
            <a:endParaRPr kumimoji="0" lang="en-US" dirty="0">
              <a:latin typeface="Arial" pitchFamily="34" charset="0"/>
              <a:cs typeface="Arial" pitchFamily="34" charset="0"/>
            </a:endParaRPr>
          </a:p>
          <a:p>
            <a:endParaRPr kumimoji="0" lang="zh-TW" altLang="de-DE" dirty="0"/>
          </a:p>
        </p:txBody>
      </p:sp>
      <p:pic>
        <p:nvPicPr>
          <p:cNvPr id="38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222724"/>
            <a:ext cx="6486525" cy="351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32217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p:txBody>
          <a:bodyPr/>
          <a:lstStyle/>
          <a:p>
            <a:r>
              <a:rPr lang="en-IN" dirty="0">
                <a:solidFill>
                  <a:schemeClr val="tx1"/>
                </a:solidFill>
              </a:rPr>
              <a:t>Beginning R, An Introduction to Statistical Programming by Larry Pace (</a:t>
            </a:r>
            <a:r>
              <a:rPr lang="en-IN" dirty="0" err="1">
                <a:solidFill>
                  <a:schemeClr val="tx1"/>
                </a:solidFill>
              </a:rPr>
              <a:t>Apess</a:t>
            </a:r>
            <a:r>
              <a:rPr lang="en-IN" dirty="0" smtClean="0">
                <a:solidFill>
                  <a:schemeClr val="tx1"/>
                </a:solidFill>
              </a:rPr>
              <a:t>)</a:t>
            </a:r>
          </a:p>
          <a:p>
            <a:endParaRPr lang="en-IN" dirty="0">
              <a:solidFill>
                <a:schemeClr val="tx1"/>
              </a:solidFill>
            </a:endParaRPr>
          </a:p>
          <a:p>
            <a:pPr marL="342900" lvl="1"/>
            <a:r>
              <a:rPr lang="en-US" altLang="zh-TW" sz="2400" dirty="0">
                <a:solidFill>
                  <a:schemeClr val="tx1"/>
                </a:solidFill>
              </a:rPr>
              <a:t>http://www.r-project.org/</a:t>
            </a:r>
          </a:p>
          <a:p>
            <a:endParaRPr lang="en-IN" dirty="0">
              <a:solidFill>
                <a:schemeClr val="tx1"/>
              </a:solidFill>
            </a:endParaRPr>
          </a:p>
          <a:p>
            <a:endParaRPr lang="en-US" dirty="0">
              <a:solidFill>
                <a:schemeClr val="tx1"/>
              </a:solidFill>
            </a:endParaRPr>
          </a:p>
          <a:p>
            <a:pPr marL="342900" lvl="1"/>
            <a:r>
              <a:rPr lang="en-US" altLang="zh-TW" sz="2400" dirty="0">
                <a:solidFill>
                  <a:schemeClr val="tx1"/>
                </a:solidFill>
              </a:rPr>
              <a:t>http://cran.r-project.org/</a:t>
            </a:r>
          </a:p>
          <a:p>
            <a:endParaRPr lang="en-US" dirty="0"/>
          </a:p>
        </p:txBody>
      </p:sp>
    </p:spTree>
    <p:extLst>
      <p:ext uri="{BB962C8B-B14F-4D97-AF65-F5344CB8AC3E}">
        <p14:creationId xmlns:p14="http://schemas.microsoft.com/office/powerpoint/2010/main" val="2906629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 Console</a:t>
            </a:r>
            <a:endParaRPr lang="en-US" dirty="0"/>
          </a:p>
        </p:txBody>
      </p:sp>
      <p:sp>
        <p:nvSpPr>
          <p:cNvPr id="3" name="Content Placeholder 2"/>
          <p:cNvSpPr>
            <a:spLocks noGrp="1"/>
          </p:cNvSpPr>
          <p:nvPr>
            <p:ph idx="1"/>
          </p:nvPr>
        </p:nvSpPr>
        <p:spPr/>
        <p:txBody>
          <a:bodyPr/>
          <a:lstStyle/>
          <a:p>
            <a:r>
              <a:rPr lang="en-US" sz="1800" dirty="0" smtClean="0"/>
              <a:t>Step </a:t>
            </a:r>
            <a:r>
              <a:rPr lang="en-US" sz="1800" dirty="0"/>
              <a:t>1 : Go to the link- </a:t>
            </a:r>
            <a:r>
              <a:rPr lang="en-US" sz="1800" dirty="0">
                <a:hlinkClick r:id="rId2"/>
              </a:rPr>
              <a:t>https://cran.r-project.org</a:t>
            </a:r>
            <a:r>
              <a:rPr lang="en-US" sz="1800" dirty="0" smtClean="0">
                <a:hlinkClick r:id="rId2"/>
              </a:rPr>
              <a:t>/</a:t>
            </a:r>
            <a:endParaRPr lang="en-US" sz="1800" dirty="0"/>
          </a:p>
          <a:p>
            <a:r>
              <a:rPr lang="en-US" sz="1800" dirty="0"/>
              <a:t>Step 2 : Download and install R (latest version) on your system</a:t>
            </a:r>
            <a:r>
              <a:rPr lang="en-US" sz="1800" dirty="0" smtClean="0"/>
              <a:t>.</a:t>
            </a:r>
          </a:p>
          <a:p>
            <a:endParaRPr lang="en-US" dirty="0"/>
          </a:p>
        </p:txBody>
      </p:sp>
      <p:pic>
        <p:nvPicPr>
          <p:cNvPr id="4" name="Content Placeholder 3"/>
          <p:cNvPicPr>
            <a:picLocks noChangeAspect="1"/>
          </p:cNvPicPr>
          <p:nvPr/>
        </p:nvPicPr>
        <p:blipFill>
          <a:blip r:embed="rId3"/>
          <a:stretch>
            <a:fillRect/>
          </a:stretch>
        </p:blipFill>
        <p:spPr>
          <a:xfrm>
            <a:off x="914400" y="1828800"/>
            <a:ext cx="7467600" cy="4495800"/>
          </a:xfrm>
          <a:prstGeom prst="rect">
            <a:avLst/>
          </a:prstGeom>
        </p:spPr>
      </p:pic>
    </p:spTree>
    <p:extLst>
      <p:ext uri="{BB962C8B-B14F-4D97-AF65-F5344CB8AC3E}">
        <p14:creationId xmlns:p14="http://schemas.microsoft.com/office/powerpoint/2010/main" val="2424635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 Studio</a:t>
            </a:r>
            <a:endParaRPr lang="en-US" dirty="0"/>
          </a:p>
        </p:txBody>
      </p:sp>
      <p:sp>
        <p:nvSpPr>
          <p:cNvPr id="3" name="Content Placeholder 2"/>
          <p:cNvSpPr>
            <a:spLocks noGrp="1"/>
          </p:cNvSpPr>
          <p:nvPr>
            <p:ph idx="1"/>
          </p:nvPr>
        </p:nvSpPr>
        <p:spPr/>
        <p:txBody>
          <a:bodyPr/>
          <a:lstStyle/>
          <a:p>
            <a:r>
              <a:rPr lang="en-US" dirty="0"/>
              <a:t>Step 1: Go to the </a:t>
            </a:r>
            <a:r>
              <a:rPr lang="en-US" dirty="0" smtClean="0"/>
              <a:t>link-https</a:t>
            </a:r>
            <a:r>
              <a:rPr lang="en-US" dirty="0"/>
              <a:t>://www.rstudio.com/</a:t>
            </a:r>
          </a:p>
        </p:txBody>
      </p:sp>
      <p:pic>
        <p:nvPicPr>
          <p:cNvPr id="4" name="Picture 3"/>
          <p:cNvPicPr>
            <a:picLocks noChangeAspect="1"/>
          </p:cNvPicPr>
          <p:nvPr/>
        </p:nvPicPr>
        <p:blipFill>
          <a:blip r:embed="rId2"/>
          <a:stretch>
            <a:fillRect/>
          </a:stretch>
        </p:blipFill>
        <p:spPr>
          <a:xfrm>
            <a:off x="838200" y="1915886"/>
            <a:ext cx="7315200" cy="4572000"/>
          </a:xfrm>
          <a:prstGeom prst="rect">
            <a:avLst/>
          </a:prstGeom>
        </p:spPr>
      </p:pic>
    </p:spTree>
    <p:extLst>
      <p:ext uri="{BB962C8B-B14F-4D97-AF65-F5344CB8AC3E}">
        <p14:creationId xmlns:p14="http://schemas.microsoft.com/office/powerpoint/2010/main" val="250275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778" y="556736"/>
            <a:ext cx="7005022" cy="738664"/>
          </a:xfrm>
        </p:spPr>
        <p:style>
          <a:lnRef idx="2">
            <a:schemeClr val="accent1"/>
          </a:lnRef>
          <a:fillRef idx="1">
            <a:schemeClr val="lt1"/>
          </a:fillRef>
          <a:effectRef idx="0">
            <a:schemeClr val="accent1"/>
          </a:effectRef>
          <a:fontRef idx="minor">
            <a:schemeClr val="dk1"/>
          </a:fontRef>
        </p:style>
        <p:txBody>
          <a:bodyPr>
            <a:noAutofit/>
          </a:bodyPr>
          <a:lstStyle/>
          <a:p>
            <a:r>
              <a:rPr lang="en-US" sz="2400" dirty="0"/>
              <a:t/>
            </a:r>
            <a:br>
              <a:rPr lang="en-US" sz="2400" dirty="0"/>
            </a:br>
            <a:r>
              <a:rPr lang="en-US" sz="2400" dirty="0"/>
              <a:t>Launch R by clicking on the R icon</a:t>
            </a:r>
          </a:p>
        </p:txBody>
      </p:sp>
      <p:sp>
        <p:nvSpPr>
          <p:cNvPr id="3" name="Content Placeholder 2"/>
          <p:cNvSpPr>
            <a:spLocks noGrp="1"/>
          </p:cNvSpPr>
          <p:nvPr>
            <p:ph idx="1"/>
          </p:nvPr>
        </p:nvSpPr>
        <p:spPr>
          <a:xfrm>
            <a:off x="1043492" y="1600200"/>
            <a:ext cx="6777317" cy="4232429"/>
          </a:xfrm>
        </p:spPr>
        <p:txBody>
          <a:bodyPr/>
          <a:lstStyle/>
          <a:p>
            <a:endParaRPr lang="en-US" dirty="0" smtClean="0"/>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83268"/>
            <a:ext cx="77411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09600" y="6108826"/>
            <a:ext cx="8001000" cy="369332"/>
          </a:xfrm>
          <a:prstGeom prst="rect">
            <a:avLst/>
          </a:prstGeom>
        </p:spPr>
        <p:txBody>
          <a:bodyPr wrap="square">
            <a:spAutoFit/>
          </a:bodyPr>
          <a:lstStyle/>
          <a:p>
            <a:r>
              <a:rPr lang="en-US" b="1" i="1" dirty="0" smtClean="0"/>
              <a:t>Figure. </a:t>
            </a:r>
            <a:r>
              <a:rPr lang="en-US" i="1" dirty="0"/>
              <a:t>The R Console running in the </a:t>
            </a:r>
            <a:r>
              <a:rPr lang="en-US" i="1" dirty="0" err="1"/>
              <a:t>RGui</a:t>
            </a:r>
            <a:r>
              <a:rPr lang="en-US" i="1" dirty="0"/>
              <a:t> </a:t>
            </a:r>
            <a:endParaRPr lang="en-US" dirty="0"/>
          </a:p>
        </p:txBody>
      </p:sp>
    </p:spTree>
    <p:extLst>
      <p:ext uri="{BB962C8B-B14F-4D97-AF65-F5344CB8AC3E}">
        <p14:creationId xmlns:p14="http://schemas.microsoft.com/office/powerpoint/2010/main" val="1353540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E6717891539F45B57272DD7ACBB2F7" ma:contentTypeVersion="6" ma:contentTypeDescription="Create a new document." ma:contentTypeScope="" ma:versionID="0e325a5ff58dd0cda9fcee70b905b8db">
  <xsd:schema xmlns:xsd="http://www.w3.org/2001/XMLSchema" xmlns:xs="http://www.w3.org/2001/XMLSchema" xmlns:p="http://schemas.microsoft.com/office/2006/metadata/properties" xmlns:ns2="dec8d725-e771-422f-80a3-780d27ffdf90" targetNamespace="http://schemas.microsoft.com/office/2006/metadata/properties" ma:root="true" ma:fieldsID="4a754014e80624339b186829365bbd94" ns2:_="">
    <xsd:import namespace="dec8d725-e771-422f-80a3-780d27ffdf9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c8d725-e771-422f-80a3-780d27ffdf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5041BA-6C3E-4A6E-9F19-1E290204CE09}"/>
</file>

<file path=customXml/itemProps2.xml><?xml version="1.0" encoding="utf-8"?>
<ds:datastoreItem xmlns:ds="http://schemas.openxmlformats.org/officeDocument/2006/customXml" ds:itemID="{D2F4594E-A563-4254-9658-4ECC9E5CA395}"/>
</file>

<file path=customXml/itemProps3.xml><?xml version="1.0" encoding="utf-8"?>
<ds:datastoreItem xmlns:ds="http://schemas.openxmlformats.org/officeDocument/2006/customXml" ds:itemID="{B4383C31-0827-4CB5-803E-AD70C199B71D}"/>
</file>

<file path=docProps/app.xml><?xml version="1.0" encoding="utf-8"?>
<Properties xmlns="http://schemas.openxmlformats.org/officeDocument/2006/extended-properties" xmlns:vt="http://schemas.openxmlformats.org/officeDocument/2006/docPropsVTypes">
  <Template>Ion Boardroom</Template>
  <TotalTime>6177</TotalTime>
  <Words>2963</Words>
  <Application>Microsoft Office PowerPoint</Application>
  <PresentationFormat>On-screen Show (4:3)</PresentationFormat>
  <Paragraphs>542</Paragraphs>
  <Slides>66</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Arial</vt:lpstr>
      <vt:lpstr>Calibri</vt:lpstr>
      <vt:lpstr>Century Gothic</vt:lpstr>
      <vt:lpstr>Courier New</vt:lpstr>
      <vt:lpstr>新細明體</vt:lpstr>
      <vt:lpstr>Times New Roman</vt:lpstr>
      <vt:lpstr>Wingdings</vt:lpstr>
      <vt:lpstr>Wingdings 3</vt:lpstr>
      <vt:lpstr>Ion Boardroom</vt:lpstr>
      <vt:lpstr>Introduction to- R</vt:lpstr>
      <vt:lpstr>An Introduction to R</vt:lpstr>
      <vt:lpstr>Who uses R </vt:lpstr>
      <vt:lpstr>Is R programming an easy language.</vt:lpstr>
      <vt:lpstr>Alternatives to R programming</vt:lpstr>
      <vt:lpstr>R vs Python</vt:lpstr>
      <vt:lpstr>R Console</vt:lpstr>
      <vt:lpstr>R Studio</vt:lpstr>
      <vt:lpstr> Launch R by clicking on the R icon</vt:lpstr>
      <vt:lpstr>Getting and setting present working directory</vt:lpstr>
      <vt:lpstr>A first R Session</vt:lpstr>
      <vt:lpstr>The R Editor</vt:lpstr>
      <vt:lpstr>PowerPoint Presentation</vt:lpstr>
      <vt:lpstr>Basic Data Structures</vt:lpstr>
      <vt:lpstr>Vector</vt:lpstr>
      <vt:lpstr>Vector</vt:lpstr>
      <vt:lpstr>Vector</vt:lpstr>
      <vt:lpstr>Vector</vt:lpstr>
      <vt:lpstr>Vector</vt:lpstr>
      <vt:lpstr>Vector Arithmetic's</vt:lpstr>
      <vt:lpstr>Recycling Rule</vt:lpstr>
      <vt:lpstr>Matrices</vt:lpstr>
      <vt:lpstr>Matrix</vt:lpstr>
      <vt:lpstr>List</vt:lpstr>
      <vt:lpstr>List</vt:lpstr>
      <vt:lpstr>List : Member Reference</vt:lpstr>
      <vt:lpstr>Data Frame :</vt:lpstr>
      <vt:lpstr>Creating a Data Frame from Vectors</vt:lpstr>
      <vt:lpstr>PowerPoint Presentation</vt:lpstr>
      <vt:lpstr>create a data frame from the two vectors.</vt:lpstr>
      <vt:lpstr>Removing the objects:</vt:lpstr>
      <vt:lpstr>How to obtain vector from dataframe</vt:lpstr>
      <vt:lpstr>How to obtain vector from dataframe</vt:lpstr>
      <vt:lpstr>Factors:</vt:lpstr>
      <vt:lpstr>Factors:</vt:lpstr>
      <vt:lpstr>Factors:</vt:lpstr>
      <vt:lpstr>Factors Ordered:</vt:lpstr>
      <vt:lpstr>Functions</vt:lpstr>
      <vt:lpstr>Functions</vt:lpstr>
      <vt:lpstr>Reading Data</vt:lpstr>
      <vt:lpstr>Reading Data</vt:lpstr>
      <vt:lpstr>Reading Data</vt:lpstr>
      <vt:lpstr>     Data Import:</vt:lpstr>
      <vt:lpstr>     Data Import:</vt:lpstr>
      <vt:lpstr>Loops</vt:lpstr>
      <vt:lpstr>Installation &amp; Use of Packages</vt:lpstr>
      <vt:lpstr>Installation &amp; Use of Packages</vt:lpstr>
      <vt:lpstr>Basic Graphics</vt:lpstr>
      <vt:lpstr>Basic Graphics</vt:lpstr>
      <vt:lpstr>Basic Graphics</vt:lpstr>
      <vt:lpstr>Basic Graphics</vt:lpstr>
      <vt:lpstr>Basic Graphics – Colors</vt:lpstr>
      <vt:lpstr>Scatter Plots</vt:lpstr>
      <vt:lpstr>Scatterplots</vt:lpstr>
      <vt:lpstr>Paneling Graphics</vt:lpstr>
      <vt:lpstr>Binomial Distribution</vt:lpstr>
      <vt:lpstr>Example:</vt:lpstr>
      <vt:lpstr>Poisson Distribution</vt:lpstr>
      <vt:lpstr>Normal Distribution</vt:lpstr>
      <vt:lpstr>Visualizing Normal Curve</vt:lpstr>
      <vt:lpstr>T-test</vt:lpstr>
      <vt:lpstr>Example</vt:lpstr>
      <vt:lpstr>PowerPoint Presentation</vt:lpstr>
      <vt:lpstr>Fitting Linear Model</vt:lpstr>
      <vt:lpstr>Getting help</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R</dc:title>
  <dc:creator>shailendra shende</dc:creator>
  <cp:lastModifiedBy>Windows User</cp:lastModifiedBy>
  <cp:revision>190</cp:revision>
  <dcterms:created xsi:type="dcterms:W3CDTF">2016-01-02T14:25:12Z</dcterms:created>
  <dcterms:modified xsi:type="dcterms:W3CDTF">2020-10-30T08:41:12Z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0x0101007CE6717891539F45B57272DD7ACBB2F7</vt:lpwstr>
  </property>
</Properties>
</file>